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5" r:id="rId3"/>
    <p:sldMasterId id="2147483687" r:id="rId4"/>
    <p:sldMasterId id="2147483701" r:id="rId5"/>
    <p:sldMasterId id="2147483713" r:id="rId6"/>
  </p:sldMasterIdLst>
  <p:notesMasterIdLst>
    <p:notesMasterId r:id="rId69"/>
  </p:notesMasterIdLst>
  <p:handoutMasterIdLst>
    <p:handoutMasterId r:id="rId70"/>
  </p:handoutMasterIdLst>
  <p:sldIdLst>
    <p:sldId id="672" r:id="rId7"/>
    <p:sldId id="673" r:id="rId8"/>
    <p:sldId id="683" r:id="rId9"/>
    <p:sldId id="674" r:id="rId10"/>
    <p:sldId id="676" r:id="rId11"/>
    <p:sldId id="677" r:id="rId12"/>
    <p:sldId id="706" r:id="rId13"/>
    <p:sldId id="678" r:id="rId14"/>
    <p:sldId id="718" r:id="rId15"/>
    <p:sldId id="727" r:id="rId16"/>
    <p:sldId id="719" r:id="rId17"/>
    <p:sldId id="720" r:id="rId18"/>
    <p:sldId id="721" r:id="rId19"/>
    <p:sldId id="684" r:id="rId20"/>
    <p:sldId id="574" r:id="rId21"/>
    <p:sldId id="685" r:id="rId22"/>
    <p:sldId id="575" r:id="rId23"/>
    <p:sldId id="594" r:id="rId24"/>
    <p:sldId id="576" r:id="rId25"/>
    <p:sldId id="707" r:id="rId26"/>
    <p:sldId id="708" r:id="rId27"/>
    <p:sldId id="577" r:id="rId28"/>
    <p:sldId id="735" r:id="rId29"/>
    <p:sldId id="736" r:id="rId30"/>
    <p:sldId id="578" r:id="rId31"/>
    <p:sldId id="687" r:id="rId32"/>
    <p:sldId id="722" r:id="rId33"/>
    <p:sldId id="579" r:id="rId34"/>
    <p:sldId id="689" r:id="rId35"/>
    <p:sldId id="593" r:id="rId36"/>
    <p:sldId id="591" r:id="rId37"/>
    <p:sldId id="580" r:id="rId38"/>
    <p:sldId id="662" r:id="rId39"/>
    <p:sldId id="686" r:id="rId40"/>
    <p:sldId id="663" r:id="rId41"/>
    <p:sldId id="601" r:id="rId42"/>
    <p:sldId id="701" r:id="rId43"/>
    <p:sldId id="664" r:id="rId44"/>
    <p:sldId id="730" r:id="rId45"/>
    <p:sldId id="729" r:id="rId46"/>
    <p:sldId id="665" r:id="rId47"/>
    <p:sldId id="582" r:id="rId48"/>
    <p:sldId id="666" r:id="rId49"/>
    <p:sldId id="693" r:id="rId50"/>
    <p:sldId id="668" r:id="rId51"/>
    <p:sldId id="590" r:id="rId52"/>
    <p:sldId id="670" r:id="rId53"/>
    <p:sldId id="702" r:id="rId54"/>
    <p:sldId id="703" r:id="rId55"/>
    <p:sldId id="669" r:id="rId56"/>
    <p:sldId id="585" r:id="rId57"/>
    <p:sldId id="723" r:id="rId58"/>
    <p:sldId id="671" r:id="rId59"/>
    <p:sldId id="603" r:id="rId60"/>
    <p:sldId id="715" r:id="rId61"/>
    <p:sldId id="716" r:id="rId62"/>
    <p:sldId id="731" r:id="rId63"/>
    <p:sldId id="732" r:id="rId64"/>
    <p:sldId id="351" r:id="rId65"/>
    <p:sldId id="733" r:id="rId66"/>
    <p:sldId id="734" r:id="rId67"/>
    <p:sldId id="281" r:id="rId68"/>
  </p:sldIdLst>
  <p:sldSz cx="9144000" cy="6858000" type="screen4x3"/>
  <p:notesSz cx="7010400" cy="9223375"/>
  <p:defaultTextStyle>
    <a:defPPr>
      <a:defRPr lang="es-S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505E3EF-67EA-436B-97B2-0124C06EBD24}" styleName="Estilo medio 4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75DCB02-9BB8-47FD-8907-85C794F793BA}" styleName="Estilo temático 1 - Énfasis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BDBED569-4797-4DF1-A0F4-6AAB3CD982D8}" styleName="Estilo claro 3 - Acento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27102A9-8310-4765-A935-A1911B00CA55}" styleName="Estilo claro 1 - Acento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Estilo claro 1 - Acento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53" autoAdjust="0"/>
    <p:restoredTop sz="94434" autoAdjust="0"/>
  </p:normalViewPr>
  <p:slideViewPr>
    <p:cSldViewPr>
      <p:cViewPr varScale="1">
        <p:scale>
          <a:sx n="84" d="100"/>
          <a:sy n="84" d="100"/>
        </p:scale>
        <p:origin x="1579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556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96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0.xml"/><Relationship Id="rId21" Type="http://schemas.openxmlformats.org/officeDocument/2006/relationships/slide" Target="slides/slide15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63" Type="http://schemas.openxmlformats.org/officeDocument/2006/relationships/slide" Target="slides/slide57.xml"/><Relationship Id="rId68" Type="http://schemas.openxmlformats.org/officeDocument/2006/relationships/slide" Target="slides/slide6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slide" Target="slides/slide47.xml"/><Relationship Id="rId58" Type="http://schemas.openxmlformats.org/officeDocument/2006/relationships/slide" Target="slides/slide52.xml"/><Relationship Id="rId66" Type="http://schemas.openxmlformats.org/officeDocument/2006/relationships/slide" Target="slides/slide60.xml"/><Relationship Id="rId7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5.xml"/><Relationship Id="rId19" Type="http://schemas.openxmlformats.org/officeDocument/2006/relationships/slide" Target="slides/slide1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slide" Target="slides/slide50.xml"/><Relationship Id="rId64" Type="http://schemas.openxmlformats.org/officeDocument/2006/relationships/slide" Target="slides/slide58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72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slide" Target="slides/slide53.xml"/><Relationship Id="rId67" Type="http://schemas.openxmlformats.org/officeDocument/2006/relationships/slide" Target="slides/slide61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62" Type="http://schemas.openxmlformats.org/officeDocument/2006/relationships/slide" Target="slides/slide56.xml"/><Relationship Id="rId7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slide" Target="slides/slide51.xml"/><Relationship Id="rId10" Type="http://schemas.openxmlformats.org/officeDocument/2006/relationships/slide" Target="slides/slide4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slide" Target="slides/slide54.xml"/><Relationship Id="rId65" Type="http://schemas.openxmlformats.org/officeDocument/2006/relationships/slide" Target="slides/slide59.xml"/><Relationship Id="rId73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9" Type="http://schemas.openxmlformats.org/officeDocument/2006/relationships/slide" Target="slides/slide33.xml"/><Relationship Id="rId34" Type="http://schemas.openxmlformats.org/officeDocument/2006/relationships/slide" Target="slides/slide28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7" Type="http://schemas.openxmlformats.org/officeDocument/2006/relationships/slide" Target="slides/slide1.xml"/><Relationship Id="rId71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6C1421-07A5-4AAE-BD56-ECCC87AF0376}" type="doc">
      <dgm:prSet loTypeId="urn:microsoft.com/office/officeart/2005/8/layout/radial4" loCatId="relationship" qsTypeId="urn:microsoft.com/office/officeart/2005/8/quickstyle/simple2" qsCatId="simple" csTypeId="urn:microsoft.com/office/officeart/2005/8/colors/accent1_4" csCatId="accent1" phldr="1"/>
      <dgm:spPr/>
      <dgm:t>
        <a:bodyPr/>
        <a:lstStyle/>
        <a:p>
          <a:endParaRPr lang="es-SV"/>
        </a:p>
      </dgm:t>
    </dgm:pt>
    <dgm:pt modelId="{02E3A90C-5DDE-465B-950C-DE8903BC7B0B}">
      <dgm:prSet phldrT="[Texto]"/>
      <dgm:spPr/>
      <dgm:t>
        <a:bodyPr/>
        <a:lstStyle/>
        <a:p>
          <a:r>
            <a:rPr lang="es-SV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POA &amp; Presupuesto 2018</a:t>
          </a:r>
          <a:endParaRPr lang="es-SV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9E3AE42-64A0-48FB-B540-B2C9687E38E2}" type="parTrans" cxnId="{7F1D0BB4-96F0-4FA5-BC0C-814546B61005}">
      <dgm:prSet/>
      <dgm:spPr/>
      <dgm:t>
        <a:bodyPr/>
        <a:lstStyle/>
        <a:p>
          <a:endParaRPr lang="es-SV"/>
        </a:p>
      </dgm:t>
    </dgm:pt>
    <dgm:pt modelId="{35D833DB-B2A8-4AF0-BE7E-58DCDF76DB6D}" type="sibTrans" cxnId="{7F1D0BB4-96F0-4FA5-BC0C-814546B61005}">
      <dgm:prSet/>
      <dgm:spPr/>
      <dgm:t>
        <a:bodyPr/>
        <a:lstStyle/>
        <a:p>
          <a:endParaRPr lang="es-SV"/>
        </a:p>
      </dgm:t>
    </dgm:pt>
    <dgm:pt modelId="{CD25E42C-195B-422E-8319-4E38D2FF76C0}">
      <dgm:prSet phldrT="[Texto]"/>
      <dgm:spPr/>
      <dgm:t>
        <a:bodyPr/>
        <a:lstStyle/>
        <a:p>
          <a:r>
            <a:rPr lang="es-SV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Talleres Sectoriales</a:t>
          </a:r>
          <a:endParaRPr lang="es-SV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3A18AFB-5CFC-445B-BF57-ECF4E64A36ED}" type="parTrans" cxnId="{537A81AC-E423-4FF5-9FDC-4B379A365E2D}">
      <dgm:prSet/>
      <dgm:spPr/>
      <dgm:t>
        <a:bodyPr/>
        <a:lstStyle/>
        <a:p>
          <a:endParaRPr lang="es-SV"/>
        </a:p>
      </dgm:t>
    </dgm:pt>
    <dgm:pt modelId="{6E2A479B-E559-4354-AD4C-A5E09D8A625E}" type="sibTrans" cxnId="{537A81AC-E423-4FF5-9FDC-4B379A365E2D}">
      <dgm:prSet/>
      <dgm:spPr/>
      <dgm:t>
        <a:bodyPr/>
        <a:lstStyle/>
        <a:p>
          <a:endParaRPr lang="es-SV"/>
        </a:p>
      </dgm:t>
    </dgm:pt>
    <dgm:pt modelId="{738F5E47-2E4A-4503-8039-76CCA0AC676A}">
      <dgm:prSet phldrT="[Texto]"/>
      <dgm:spPr/>
      <dgm:t>
        <a:bodyPr/>
        <a:lstStyle/>
        <a:p>
          <a:r>
            <a:rPr lang="es-SV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FOMILENIO II Diagnóstico/Taller CINTERFOR-OIT</a:t>
          </a:r>
          <a:endParaRPr lang="es-SV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C1402F8-EC02-48D9-84E9-317F78E8D875}" type="parTrans" cxnId="{43A47395-C8C3-49D2-A045-F49A59718399}">
      <dgm:prSet/>
      <dgm:spPr/>
      <dgm:t>
        <a:bodyPr/>
        <a:lstStyle/>
        <a:p>
          <a:endParaRPr lang="es-SV"/>
        </a:p>
      </dgm:t>
    </dgm:pt>
    <dgm:pt modelId="{7F299029-2E67-4AC7-9270-CB5AEE664C86}" type="sibTrans" cxnId="{43A47395-C8C3-49D2-A045-F49A59718399}">
      <dgm:prSet/>
      <dgm:spPr/>
      <dgm:t>
        <a:bodyPr/>
        <a:lstStyle/>
        <a:p>
          <a:endParaRPr lang="es-SV"/>
        </a:p>
      </dgm:t>
    </dgm:pt>
    <dgm:pt modelId="{2589CA31-0CDE-4DEC-81F9-169FB45870B1}">
      <dgm:prSet phldrT="[Texto]"/>
      <dgm:spPr/>
      <dgm:t>
        <a:bodyPr/>
        <a:lstStyle/>
        <a:p>
          <a:r>
            <a:rPr lang="es-SV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PEI 2015 – 2019 INSAFORP</a:t>
          </a:r>
          <a:endParaRPr lang="es-SV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27AD89A-4E99-4AEE-9FDE-86C2F4A17700}" type="parTrans" cxnId="{FBCCAB85-79B4-4E47-9EB6-C59C17844EF4}">
      <dgm:prSet/>
      <dgm:spPr/>
      <dgm:t>
        <a:bodyPr/>
        <a:lstStyle/>
        <a:p>
          <a:endParaRPr lang="es-SV"/>
        </a:p>
      </dgm:t>
    </dgm:pt>
    <dgm:pt modelId="{FBE0A1F5-544A-4B8C-93A9-C519F408BC9A}" type="sibTrans" cxnId="{FBCCAB85-79B4-4E47-9EB6-C59C17844EF4}">
      <dgm:prSet/>
      <dgm:spPr/>
      <dgm:t>
        <a:bodyPr/>
        <a:lstStyle/>
        <a:p>
          <a:endParaRPr lang="es-SV"/>
        </a:p>
      </dgm:t>
    </dgm:pt>
    <dgm:pt modelId="{C0AB9780-2785-4657-8C6A-186E81036A0D}">
      <dgm:prSet phldrT="[Texto]"/>
      <dgm:spPr/>
      <dgm:t>
        <a:bodyPr/>
        <a:lstStyle/>
        <a:p>
          <a:r>
            <a:rPr lang="es-SV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Medidas de política de género – Programa Empresa Centro</a:t>
          </a:r>
          <a:endParaRPr lang="es-SV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2E58EAD-DF8B-4FEF-91C4-BE9DB4BCF23A}" type="parTrans" cxnId="{87024E13-DF62-4BE6-9A2A-24C341C9DD59}">
      <dgm:prSet/>
      <dgm:spPr/>
      <dgm:t>
        <a:bodyPr/>
        <a:lstStyle/>
        <a:p>
          <a:endParaRPr lang="es-SV"/>
        </a:p>
      </dgm:t>
    </dgm:pt>
    <dgm:pt modelId="{B65D7464-B6E8-4B82-93E7-D6B1749B34A4}" type="sibTrans" cxnId="{87024E13-DF62-4BE6-9A2A-24C341C9DD59}">
      <dgm:prSet/>
      <dgm:spPr/>
      <dgm:t>
        <a:bodyPr/>
        <a:lstStyle/>
        <a:p>
          <a:endParaRPr lang="es-SV"/>
        </a:p>
      </dgm:t>
    </dgm:pt>
    <dgm:pt modelId="{28C08C33-3549-470C-A47C-CE123A3D86E9}">
      <dgm:prSet phldrT="[Texto]"/>
      <dgm:spPr/>
      <dgm:t>
        <a:bodyPr/>
        <a:lstStyle/>
        <a:p>
          <a:r>
            <a:rPr lang="es-SV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43ª Comisión Técnica - OIT / CINTERFOR, San José CR</a:t>
          </a:r>
          <a:endParaRPr lang="es-SV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3BAF083-320D-4AA0-A640-283FFC85B46E}" type="parTrans" cxnId="{965EB72B-523B-4BD2-A302-3D35B7540AA6}">
      <dgm:prSet/>
      <dgm:spPr/>
      <dgm:t>
        <a:bodyPr/>
        <a:lstStyle/>
        <a:p>
          <a:endParaRPr lang="es-SV"/>
        </a:p>
      </dgm:t>
    </dgm:pt>
    <dgm:pt modelId="{08DEBE3D-C9B0-4BE7-ABEA-AA6630487078}" type="sibTrans" cxnId="{965EB72B-523B-4BD2-A302-3D35B7540AA6}">
      <dgm:prSet/>
      <dgm:spPr/>
      <dgm:t>
        <a:bodyPr/>
        <a:lstStyle/>
        <a:p>
          <a:endParaRPr lang="es-SV"/>
        </a:p>
      </dgm:t>
    </dgm:pt>
    <dgm:pt modelId="{E213613C-B302-4423-92CF-9914E163BC44}">
      <dgm:prSet phldrT="[Texto]"/>
      <dgm:spPr/>
      <dgm:t>
        <a:bodyPr/>
        <a:lstStyle/>
        <a:p>
          <a:r>
            <a:rPr lang="es-SV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Investigación UCA: Competencias profesionales en las empresas</a:t>
          </a:r>
          <a:endParaRPr lang="es-SV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F791507-2DBE-406A-A45C-88A960B2E81C}" type="parTrans" cxnId="{F4B09335-D2E4-470D-8664-1821A11BB219}">
      <dgm:prSet/>
      <dgm:spPr/>
      <dgm:t>
        <a:bodyPr/>
        <a:lstStyle/>
        <a:p>
          <a:endParaRPr lang="es-SV"/>
        </a:p>
      </dgm:t>
    </dgm:pt>
    <dgm:pt modelId="{9318B0AE-56A0-47F4-9D04-90155F150911}" type="sibTrans" cxnId="{F4B09335-D2E4-470D-8664-1821A11BB219}">
      <dgm:prSet/>
      <dgm:spPr/>
      <dgm:t>
        <a:bodyPr/>
        <a:lstStyle/>
        <a:p>
          <a:endParaRPr lang="es-SV"/>
        </a:p>
      </dgm:t>
    </dgm:pt>
    <dgm:pt modelId="{98D63620-25B2-4105-AA44-F53BE2F48360}" type="pres">
      <dgm:prSet presAssocID="{526C1421-07A5-4AAE-BD56-ECCC87AF0376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SV"/>
        </a:p>
      </dgm:t>
    </dgm:pt>
    <dgm:pt modelId="{09C954D1-641B-403D-8B95-5530D554771E}" type="pres">
      <dgm:prSet presAssocID="{02E3A90C-5DDE-465B-950C-DE8903BC7B0B}" presName="centerShape" presStyleLbl="node0" presStyleIdx="0" presStyleCnt="1"/>
      <dgm:spPr/>
      <dgm:t>
        <a:bodyPr/>
        <a:lstStyle/>
        <a:p>
          <a:endParaRPr lang="es-SV"/>
        </a:p>
      </dgm:t>
    </dgm:pt>
    <dgm:pt modelId="{CBD17055-6289-4372-AA8F-0C32C1C07DA6}" type="pres">
      <dgm:prSet presAssocID="{93A18AFB-5CFC-445B-BF57-ECF4E64A36ED}" presName="parTrans" presStyleLbl="bgSibTrans2D1" presStyleIdx="0" presStyleCnt="6"/>
      <dgm:spPr/>
      <dgm:t>
        <a:bodyPr/>
        <a:lstStyle/>
        <a:p>
          <a:endParaRPr lang="es-SV"/>
        </a:p>
      </dgm:t>
    </dgm:pt>
    <dgm:pt modelId="{1979A0D4-6E60-449C-85CC-83F27EBA9596}" type="pres">
      <dgm:prSet presAssocID="{CD25E42C-195B-422E-8319-4E38D2FF76C0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SV"/>
        </a:p>
      </dgm:t>
    </dgm:pt>
    <dgm:pt modelId="{94F8EBF0-E8C0-4672-A428-93ECD019D176}" type="pres">
      <dgm:prSet presAssocID="{4C1402F8-EC02-48D9-84E9-317F78E8D875}" presName="parTrans" presStyleLbl="bgSibTrans2D1" presStyleIdx="1" presStyleCnt="6"/>
      <dgm:spPr/>
      <dgm:t>
        <a:bodyPr/>
        <a:lstStyle/>
        <a:p>
          <a:endParaRPr lang="es-SV"/>
        </a:p>
      </dgm:t>
    </dgm:pt>
    <dgm:pt modelId="{E3D1467B-9639-455C-8AD8-46B6E1FCC504}" type="pres">
      <dgm:prSet presAssocID="{738F5E47-2E4A-4503-8039-76CCA0AC676A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SV"/>
        </a:p>
      </dgm:t>
    </dgm:pt>
    <dgm:pt modelId="{2F5184C3-ECB4-4509-9CDD-D2E7A2CCB07D}" type="pres">
      <dgm:prSet presAssocID="{127AD89A-4E99-4AEE-9FDE-86C2F4A17700}" presName="parTrans" presStyleLbl="bgSibTrans2D1" presStyleIdx="2" presStyleCnt="6"/>
      <dgm:spPr/>
      <dgm:t>
        <a:bodyPr/>
        <a:lstStyle/>
        <a:p>
          <a:endParaRPr lang="es-SV"/>
        </a:p>
      </dgm:t>
    </dgm:pt>
    <dgm:pt modelId="{03514261-54D5-4F75-8C69-C0E046B4AC02}" type="pres">
      <dgm:prSet presAssocID="{2589CA31-0CDE-4DEC-81F9-169FB45870B1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SV"/>
        </a:p>
      </dgm:t>
    </dgm:pt>
    <dgm:pt modelId="{AAE0BF99-D30F-47EC-A035-78354B1F0D40}" type="pres">
      <dgm:prSet presAssocID="{82E58EAD-DF8B-4FEF-91C4-BE9DB4BCF23A}" presName="parTrans" presStyleLbl="bgSibTrans2D1" presStyleIdx="3" presStyleCnt="6"/>
      <dgm:spPr/>
      <dgm:t>
        <a:bodyPr/>
        <a:lstStyle/>
        <a:p>
          <a:endParaRPr lang="es-SV"/>
        </a:p>
      </dgm:t>
    </dgm:pt>
    <dgm:pt modelId="{C943418C-6072-4566-9836-5207410E1D36}" type="pres">
      <dgm:prSet presAssocID="{C0AB9780-2785-4657-8C6A-186E81036A0D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SV"/>
        </a:p>
      </dgm:t>
    </dgm:pt>
    <dgm:pt modelId="{3629F103-AFD8-497D-9836-F617E6C09A0A}" type="pres">
      <dgm:prSet presAssocID="{63BAF083-320D-4AA0-A640-283FFC85B46E}" presName="parTrans" presStyleLbl="bgSibTrans2D1" presStyleIdx="4" presStyleCnt="6"/>
      <dgm:spPr/>
      <dgm:t>
        <a:bodyPr/>
        <a:lstStyle/>
        <a:p>
          <a:endParaRPr lang="es-SV"/>
        </a:p>
      </dgm:t>
    </dgm:pt>
    <dgm:pt modelId="{C9F11280-A7E9-43FF-9DE3-A2B55695C03A}" type="pres">
      <dgm:prSet presAssocID="{28C08C33-3549-470C-A47C-CE123A3D86E9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SV"/>
        </a:p>
      </dgm:t>
    </dgm:pt>
    <dgm:pt modelId="{23E8EC2E-935A-48C4-9617-9A0A8B9A7100}" type="pres">
      <dgm:prSet presAssocID="{3F791507-2DBE-406A-A45C-88A960B2E81C}" presName="parTrans" presStyleLbl="bgSibTrans2D1" presStyleIdx="5" presStyleCnt="6"/>
      <dgm:spPr/>
      <dgm:t>
        <a:bodyPr/>
        <a:lstStyle/>
        <a:p>
          <a:endParaRPr lang="es-SV"/>
        </a:p>
      </dgm:t>
    </dgm:pt>
    <dgm:pt modelId="{22219F90-B87E-486E-B5F0-3C2FC8624A40}" type="pres">
      <dgm:prSet presAssocID="{E213613C-B302-4423-92CF-9914E163BC44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SV"/>
        </a:p>
      </dgm:t>
    </dgm:pt>
  </dgm:ptLst>
  <dgm:cxnLst>
    <dgm:cxn modelId="{5D81A454-EDE9-4E75-86CB-8CA2002055C4}" type="presOf" srcId="{93A18AFB-5CFC-445B-BF57-ECF4E64A36ED}" destId="{CBD17055-6289-4372-AA8F-0C32C1C07DA6}" srcOrd="0" destOrd="0" presId="urn:microsoft.com/office/officeart/2005/8/layout/radial4"/>
    <dgm:cxn modelId="{9133F448-5204-4A7D-902B-1880229AD816}" type="presOf" srcId="{63BAF083-320D-4AA0-A640-283FFC85B46E}" destId="{3629F103-AFD8-497D-9836-F617E6C09A0A}" srcOrd="0" destOrd="0" presId="urn:microsoft.com/office/officeart/2005/8/layout/radial4"/>
    <dgm:cxn modelId="{837B14AC-5A9F-41A0-8F55-85A7210ED7F8}" type="presOf" srcId="{02E3A90C-5DDE-465B-950C-DE8903BC7B0B}" destId="{09C954D1-641B-403D-8B95-5530D554771E}" srcOrd="0" destOrd="0" presId="urn:microsoft.com/office/officeart/2005/8/layout/radial4"/>
    <dgm:cxn modelId="{97CBE7B4-17FB-4F4A-9734-1A851F6B7258}" type="presOf" srcId="{E213613C-B302-4423-92CF-9914E163BC44}" destId="{22219F90-B87E-486E-B5F0-3C2FC8624A40}" srcOrd="0" destOrd="0" presId="urn:microsoft.com/office/officeart/2005/8/layout/radial4"/>
    <dgm:cxn modelId="{26754877-C387-4120-BBDF-B5B619F907E4}" type="presOf" srcId="{738F5E47-2E4A-4503-8039-76CCA0AC676A}" destId="{E3D1467B-9639-455C-8AD8-46B6E1FCC504}" srcOrd="0" destOrd="0" presId="urn:microsoft.com/office/officeart/2005/8/layout/radial4"/>
    <dgm:cxn modelId="{965EB72B-523B-4BD2-A302-3D35B7540AA6}" srcId="{02E3A90C-5DDE-465B-950C-DE8903BC7B0B}" destId="{28C08C33-3549-470C-A47C-CE123A3D86E9}" srcOrd="4" destOrd="0" parTransId="{63BAF083-320D-4AA0-A640-283FFC85B46E}" sibTransId="{08DEBE3D-C9B0-4BE7-ABEA-AA6630487078}"/>
    <dgm:cxn modelId="{FDBDFFF5-B40E-4BE2-9447-1E62854B95B9}" type="presOf" srcId="{C0AB9780-2785-4657-8C6A-186E81036A0D}" destId="{C943418C-6072-4566-9836-5207410E1D36}" srcOrd="0" destOrd="0" presId="urn:microsoft.com/office/officeart/2005/8/layout/radial4"/>
    <dgm:cxn modelId="{AA32E2A6-5D94-4F05-9916-CBBFA8A5FEB9}" type="presOf" srcId="{3F791507-2DBE-406A-A45C-88A960B2E81C}" destId="{23E8EC2E-935A-48C4-9617-9A0A8B9A7100}" srcOrd="0" destOrd="0" presId="urn:microsoft.com/office/officeart/2005/8/layout/radial4"/>
    <dgm:cxn modelId="{F4B09335-D2E4-470D-8664-1821A11BB219}" srcId="{02E3A90C-5DDE-465B-950C-DE8903BC7B0B}" destId="{E213613C-B302-4423-92CF-9914E163BC44}" srcOrd="5" destOrd="0" parTransId="{3F791507-2DBE-406A-A45C-88A960B2E81C}" sibTransId="{9318B0AE-56A0-47F4-9D04-90155F150911}"/>
    <dgm:cxn modelId="{FBCCAB85-79B4-4E47-9EB6-C59C17844EF4}" srcId="{02E3A90C-5DDE-465B-950C-DE8903BC7B0B}" destId="{2589CA31-0CDE-4DEC-81F9-169FB45870B1}" srcOrd="2" destOrd="0" parTransId="{127AD89A-4E99-4AEE-9FDE-86C2F4A17700}" sibTransId="{FBE0A1F5-544A-4B8C-93A9-C519F408BC9A}"/>
    <dgm:cxn modelId="{09919921-082C-4D8C-B0B4-529144243403}" type="presOf" srcId="{127AD89A-4E99-4AEE-9FDE-86C2F4A17700}" destId="{2F5184C3-ECB4-4509-9CDD-D2E7A2CCB07D}" srcOrd="0" destOrd="0" presId="urn:microsoft.com/office/officeart/2005/8/layout/radial4"/>
    <dgm:cxn modelId="{FBABE22A-E324-4945-8215-32A47441EB99}" type="presOf" srcId="{82E58EAD-DF8B-4FEF-91C4-BE9DB4BCF23A}" destId="{AAE0BF99-D30F-47EC-A035-78354B1F0D40}" srcOrd="0" destOrd="0" presId="urn:microsoft.com/office/officeart/2005/8/layout/radial4"/>
    <dgm:cxn modelId="{FC3FD0E8-3306-44FD-A531-DB97AFF664EF}" type="presOf" srcId="{28C08C33-3549-470C-A47C-CE123A3D86E9}" destId="{C9F11280-A7E9-43FF-9DE3-A2B55695C03A}" srcOrd="0" destOrd="0" presId="urn:microsoft.com/office/officeart/2005/8/layout/radial4"/>
    <dgm:cxn modelId="{7F1D0BB4-96F0-4FA5-BC0C-814546B61005}" srcId="{526C1421-07A5-4AAE-BD56-ECCC87AF0376}" destId="{02E3A90C-5DDE-465B-950C-DE8903BC7B0B}" srcOrd="0" destOrd="0" parTransId="{E9E3AE42-64A0-48FB-B540-B2C9687E38E2}" sibTransId="{35D833DB-B2A8-4AF0-BE7E-58DCDF76DB6D}"/>
    <dgm:cxn modelId="{DCC25243-F518-40BA-80AB-3A56FE418F9B}" type="presOf" srcId="{CD25E42C-195B-422E-8319-4E38D2FF76C0}" destId="{1979A0D4-6E60-449C-85CC-83F27EBA9596}" srcOrd="0" destOrd="0" presId="urn:microsoft.com/office/officeart/2005/8/layout/radial4"/>
    <dgm:cxn modelId="{87024E13-DF62-4BE6-9A2A-24C341C9DD59}" srcId="{02E3A90C-5DDE-465B-950C-DE8903BC7B0B}" destId="{C0AB9780-2785-4657-8C6A-186E81036A0D}" srcOrd="3" destOrd="0" parTransId="{82E58EAD-DF8B-4FEF-91C4-BE9DB4BCF23A}" sibTransId="{B65D7464-B6E8-4B82-93E7-D6B1749B34A4}"/>
    <dgm:cxn modelId="{537A81AC-E423-4FF5-9FDC-4B379A365E2D}" srcId="{02E3A90C-5DDE-465B-950C-DE8903BC7B0B}" destId="{CD25E42C-195B-422E-8319-4E38D2FF76C0}" srcOrd="0" destOrd="0" parTransId="{93A18AFB-5CFC-445B-BF57-ECF4E64A36ED}" sibTransId="{6E2A479B-E559-4354-AD4C-A5E09D8A625E}"/>
    <dgm:cxn modelId="{BC465C1C-614E-4EE8-9661-5B8BFFFBCF24}" type="presOf" srcId="{526C1421-07A5-4AAE-BD56-ECCC87AF0376}" destId="{98D63620-25B2-4105-AA44-F53BE2F48360}" srcOrd="0" destOrd="0" presId="urn:microsoft.com/office/officeart/2005/8/layout/radial4"/>
    <dgm:cxn modelId="{C3EAD4E3-BD5B-4C42-B019-961E519965E4}" type="presOf" srcId="{2589CA31-0CDE-4DEC-81F9-169FB45870B1}" destId="{03514261-54D5-4F75-8C69-C0E046B4AC02}" srcOrd="0" destOrd="0" presId="urn:microsoft.com/office/officeart/2005/8/layout/radial4"/>
    <dgm:cxn modelId="{43A47395-C8C3-49D2-A045-F49A59718399}" srcId="{02E3A90C-5DDE-465B-950C-DE8903BC7B0B}" destId="{738F5E47-2E4A-4503-8039-76CCA0AC676A}" srcOrd="1" destOrd="0" parTransId="{4C1402F8-EC02-48D9-84E9-317F78E8D875}" sibTransId="{7F299029-2E67-4AC7-9270-CB5AEE664C86}"/>
    <dgm:cxn modelId="{543F253E-5888-4AC0-B12C-1366276E8AE5}" type="presOf" srcId="{4C1402F8-EC02-48D9-84E9-317F78E8D875}" destId="{94F8EBF0-E8C0-4672-A428-93ECD019D176}" srcOrd="0" destOrd="0" presId="urn:microsoft.com/office/officeart/2005/8/layout/radial4"/>
    <dgm:cxn modelId="{08D28C92-7CC8-4010-852D-747937F3DA9F}" type="presParOf" srcId="{98D63620-25B2-4105-AA44-F53BE2F48360}" destId="{09C954D1-641B-403D-8B95-5530D554771E}" srcOrd="0" destOrd="0" presId="urn:microsoft.com/office/officeart/2005/8/layout/radial4"/>
    <dgm:cxn modelId="{7CC1FD8B-4D0E-4CCA-B608-4418144F5E5F}" type="presParOf" srcId="{98D63620-25B2-4105-AA44-F53BE2F48360}" destId="{CBD17055-6289-4372-AA8F-0C32C1C07DA6}" srcOrd="1" destOrd="0" presId="urn:microsoft.com/office/officeart/2005/8/layout/radial4"/>
    <dgm:cxn modelId="{4A5FEF7A-0D69-4982-9B08-E6E4529AFEE5}" type="presParOf" srcId="{98D63620-25B2-4105-AA44-F53BE2F48360}" destId="{1979A0D4-6E60-449C-85CC-83F27EBA9596}" srcOrd="2" destOrd="0" presId="urn:microsoft.com/office/officeart/2005/8/layout/radial4"/>
    <dgm:cxn modelId="{AB863C0B-EE08-4CB9-A471-36D11C0299EE}" type="presParOf" srcId="{98D63620-25B2-4105-AA44-F53BE2F48360}" destId="{94F8EBF0-E8C0-4672-A428-93ECD019D176}" srcOrd="3" destOrd="0" presId="urn:microsoft.com/office/officeart/2005/8/layout/radial4"/>
    <dgm:cxn modelId="{5BA77BCB-71B8-4B47-BA27-85561104B060}" type="presParOf" srcId="{98D63620-25B2-4105-AA44-F53BE2F48360}" destId="{E3D1467B-9639-455C-8AD8-46B6E1FCC504}" srcOrd="4" destOrd="0" presId="urn:microsoft.com/office/officeart/2005/8/layout/radial4"/>
    <dgm:cxn modelId="{387D746C-0911-41F1-8D96-818D7583BADD}" type="presParOf" srcId="{98D63620-25B2-4105-AA44-F53BE2F48360}" destId="{2F5184C3-ECB4-4509-9CDD-D2E7A2CCB07D}" srcOrd="5" destOrd="0" presId="urn:microsoft.com/office/officeart/2005/8/layout/radial4"/>
    <dgm:cxn modelId="{4141E411-97D6-4DB0-BE0C-9F63EE4A9A97}" type="presParOf" srcId="{98D63620-25B2-4105-AA44-F53BE2F48360}" destId="{03514261-54D5-4F75-8C69-C0E046B4AC02}" srcOrd="6" destOrd="0" presId="urn:microsoft.com/office/officeart/2005/8/layout/radial4"/>
    <dgm:cxn modelId="{EB44E9B8-7F3B-400F-A652-ADAEE560848F}" type="presParOf" srcId="{98D63620-25B2-4105-AA44-F53BE2F48360}" destId="{AAE0BF99-D30F-47EC-A035-78354B1F0D40}" srcOrd="7" destOrd="0" presId="urn:microsoft.com/office/officeart/2005/8/layout/radial4"/>
    <dgm:cxn modelId="{ABCCA001-015B-46CF-8668-250002EF78C7}" type="presParOf" srcId="{98D63620-25B2-4105-AA44-F53BE2F48360}" destId="{C943418C-6072-4566-9836-5207410E1D36}" srcOrd="8" destOrd="0" presId="urn:microsoft.com/office/officeart/2005/8/layout/radial4"/>
    <dgm:cxn modelId="{3F864944-3890-440D-B5F4-B0BA6079AC62}" type="presParOf" srcId="{98D63620-25B2-4105-AA44-F53BE2F48360}" destId="{3629F103-AFD8-497D-9836-F617E6C09A0A}" srcOrd="9" destOrd="0" presId="urn:microsoft.com/office/officeart/2005/8/layout/radial4"/>
    <dgm:cxn modelId="{4B6D8D9C-32D0-4811-B6DE-951837E303C4}" type="presParOf" srcId="{98D63620-25B2-4105-AA44-F53BE2F48360}" destId="{C9F11280-A7E9-43FF-9DE3-A2B55695C03A}" srcOrd="10" destOrd="0" presId="urn:microsoft.com/office/officeart/2005/8/layout/radial4"/>
    <dgm:cxn modelId="{89628450-82A4-4169-A3D5-65E93C6B9A4A}" type="presParOf" srcId="{98D63620-25B2-4105-AA44-F53BE2F48360}" destId="{23E8EC2E-935A-48C4-9617-9A0A8B9A7100}" srcOrd="11" destOrd="0" presId="urn:microsoft.com/office/officeart/2005/8/layout/radial4"/>
    <dgm:cxn modelId="{BC1FD23E-6DEB-4A9D-98FD-AFD67AF653D2}" type="presParOf" srcId="{98D63620-25B2-4105-AA44-F53BE2F48360}" destId="{22219F90-B87E-486E-B5F0-3C2FC8624A40}" srcOrd="12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7" y="0"/>
            <a:ext cx="3038475" cy="461484"/>
          </a:xfrm>
          <a:prstGeom prst="rect">
            <a:avLst/>
          </a:prstGeom>
        </p:spPr>
        <p:txBody>
          <a:bodyPr vert="horz" lIns="90782" tIns="45393" rIns="90782" bIns="45393" rtlCol="0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970344" y="0"/>
            <a:ext cx="3038475" cy="461484"/>
          </a:xfrm>
          <a:prstGeom prst="rect">
            <a:avLst/>
          </a:prstGeom>
        </p:spPr>
        <p:txBody>
          <a:bodyPr vert="horz" lIns="90782" tIns="45393" rIns="90782" bIns="45393" rtlCol="0"/>
          <a:lstStyle>
            <a:lvl1pPr algn="r">
              <a:defRPr sz="1200"/>
            </a:lvl1pPr>
          </a:lstStyle>
          <a:p>
            <a:fld id="{75A541E0-1F2B-45CD-BBCE-0BA0BFE01804}" type="datetimeFigureOut">
              <a:rPr lang="es-SV" smtClean="0"/>
              <a:t>26/7/2019</a:t>
            </a:fld>
            <a:endParaRPr lang="es-SV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7" y="8760316"/>
            <a:ext cx="3038475" cy="461484"/>
          </a:xfrm>
          <a:prstGeom prst="rect">
            <a:avLst/>
          </a:prstGeom>
        </p:spPr>
        <p:txBody>
          <a:bodyPr vert="horz" lIns="90782" tIns="45393" rIns="90782" bIns="45393" rtlCol="0" anchor="b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970344" y="8760316"/>
            <a:ext cx="3038475" cy="461484"/>
          </a:xfrm>
          <a:prstGeom prst="rect">
            <a:avLst/>
          </a:prstGeom>
        </p:spPr>
        <p:txBody>
          <a:bodyPr vert="horz" lIns="90782" tIns="45393" rIns="90782" bIns="45393" rtlCol="0" anchor="b"/>
          <a:lstStyle>
            <a:lvl1pPr algn="r">
              <a:defRPr sz="1200"/>
            </a:lvl1pPr>
          </a:lstStyle>
          <a:p>
            <a:fld id="{FD8F2FC2-7F25-4F8D-920B-EE725D70319A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5175290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37840" cy="461169"/>
          </a:xfrm>
          <a:prstGeom prst="rect">
            <a:avLst/>
          </a:prstGeom>
        </p:spPr>
        <p:txBody>
          <a:bodyPr vert="horz" lIns="92506" tIns="46256" rIns="92506" bIns="46256" rtlCol="0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70941" y="2"/>
            <a:ext cx="3037840" cy="461169"/>
          </a:xfrm>
          <a:prstGeom prst="rect">
            <a:avLst/>
          </a:prstGeom>
        </p:spPr>
        <p:txBody>
          <a:bodyPr vert="horz" lIns="92506" tIns="46256" rIns="92506" bIns="46256" rtlCol="0"/>
          <a:lstStyle>
            <a:lvl1pPr algn="r">
              <a:defRPr sz="1200"/>
            </a:lvl1pPr>
          </a:lstStyle>
          <a:p>
            <a:fld id="{4A89F727-EC93-4321-949C-C0BAE3CBF554}" type="datetimeFigureOut">
              <a:rPr lang="es-SV" smtClean="0"/>
              <a:t>26/7/2019</a:t>
            </a:fld>
            <a:endParaRPr lang="es-SV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98563" y="690563"/>
            <a:ext cx="4613275" cy="3459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06" tIns="46256" rIns="92506" bIns="46256" rtlCol="0" anchor="ctr"/>
          <a:lstStyle/>
          <a:p>
            <a:endParaRPr lang="es-SV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1040" y="4381105"/>
            <a:ext cx="5608320" cy="4150519"/>
          </a:xfrm>
          <a:prstGeom prst="rect">
            <a:avLst/>
          </a:prstGeom>
        </p:spPr>
        <p:txBody>
          <a:bodyPr vert="horz" lIns="92506" tIns="46256" rIns="92506" bIns="46256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760608"/>
            <a:ext cx="3037840" cy="461169"/>
          </a:xfrm>
          <a:prstGeom prst="rect">
            <a:avLst/>
          </a:prstGeom>
        </p:spPr>
        <p:txBody>
          <a:bodyPr vert="horz" lIns="92506" tIns="46256" rIns="92506" bIns="46256" rtlCol="0" anchor="b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70941" y="8760608"/>
            <a:ext cx="3037840" cy="461169"/>
          </a:xfrm>
          <a:prstGeom prst="rect">
            <a:avLst/>
          </a:prstGeom>
        </p:spPr>
        <p:txBody>
          <a:bodyPr vert="horz" lIns="92506" tIns="46256" rIns="92506" bIns="46256" rtlCol="0" anchor="b"/>
          <a:lstStyle>
            <a:lvl1pPr algn="r">
              <a:defRPr sz="1200"/>
            </a:lvl1pPr>
          </a:lstStyle>
          <a:p>
            <a:fld id="{86B6DDA9-9B69-4E95-A495-A08BC95E48B2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40700740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40695">
              <a:defRPr/>
            </a:pPr>
            <a:r>
              <a:rPr lang="es-ES" dirty="0" smtClean="0"/>
              <a:t>3 M</a:t>
            </a:r>
            <a:r>
              <a:rPr lang="es-ES" baseline="0" dirty="0" smtClean="0"/>
              <a:t>ega</a:t>
            </a:r>
            <a:endParaRPr lang="es-ES" dirty="0" smtClean="0"/>
          </a:p>
          <a:p>
            <a:r>
              <a:rPr lang="es-ES" dirty="0" smtClean="0"/>
              <a:t>6 Vectores</a:t>
            </a:r>
          </a:p>
          <a:p>
            <a:r>
              <a:rPr lang="es-ES" dirty="0" smtClean="0"/>
              <a:t>20 Estrategias</a:t>
            </a:r>
          </a:p>
          <a:p>
            <a:r>
              <a:rPr lang="es-ES" dirty="0" smtClean="0"/>
              <a:t>18 Indicadores</a:t>
            </a:r>
          </a:p>
          <a:p>
            <a:r>
              <a:rPr lang="es-ES" dirty="0" smtClean="0"/>
              <a:t>12 Proyectos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13E8AA-93AF-9B42-A72C-8E2EEC2598EA}" type="slidenum">
              <a:rPr lang="es-ES" smtClean="0">
                <a:solidFill>
                  <a:prstClr val="black"/>
                </a:solidFill>
              </a:rPr>
              <a:pPr/>
              <a:t>4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2399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86E6C1-DB82-4089-AC3C-79C14C46D925}" type="slidenum">
              <a:rPr lang="es-SV" smtClean="0">
                <a:solidFill>
                  <a:prstClr val="black"/>
                </a:solidFill>
              </a:rPr>
              <a:pPr/>
              <a:t>60</a:t>
            </a:fld>
            <a:endParaRPr lang="es-SV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5350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D6632B-84EC-4840-B02E-6BD13F8BE2BC}" type="slidenum">
              <a:rPr lang="es-SV" smtClean="0">
                <a:solidFill>
                  <a:prstClr val="black"/>
                </a:solidFill>
              </a:rPr>
              <a:pPr/>
              <a:t>7</a:t>
            </a:fld>
            <a:endParaRPr lang="es-SV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128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SV" dirty="0" smtClean="0"/>
              <a:t>Evidenciar todos los programas presidenciales y sus montos</a:t>
            </a:r>
            <a:r>
              <a:rPr lang="es-SV" baseline="0" dirty="0" smtClean="0"/>
              <a:t> no solo los 900</a:t>
            </a:r>
          </a:p>
          <a:p>
            <a:endParaRPr lang="es-SV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B6DDA9-9B69-4E95-A495-A08BC95E48B2}" type="slidenum">
              <a:rPr lang="es-SV" smtClean="0"/>
              <a:t>18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3723342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B6DDA9-9B69-4E95-A495-A08BC95E48B2}" type="slidenum">
              <a:rPr lang="es-SV" smtClean="0"/>
              <a:t>27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7949979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SV" dirty="0" smtClean="0"/>
              <a:t>Este dato cambió. El anterior era</a:t>
            </a:r>
            <a:r>
              <a:rPr lang="es-SV" baseline="0" dirty="0" smtClean="0"/>
              <a:t> $333,355</a:t>
            </a:r>
            <a:endParaRPr lang="es-SV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B6DDA9-9B69-4E95-A495-A08BC95E48B2}" type="slidenum">
              <a:rPr lang="es-SV" smtClean="0"/>
              <a:t>29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8682419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SV" dirty="0" smtClean="0"/>
              <a:t>Tomar en cuenta la </a:t>
            </a:r>
            <a:r>
              <a:rPr lang="es-SV" dirty="0" err="1" smtClean="0"/>
              <a:t>consultoria</a:t>
            </a:r>
            <a:r>
              <a:rPr lang="es-SV" dirty="0" smtClean="0"/>
              <a:t> de SIMAPRO</a:t>
            </a:r>
            <a:r>
              <a:rPr lang="es-SV" baseline="0" dirty="0" smtClean="0"/>
              <a:t> bajo la metodología OIT</a:t>
            </a:r>
            <a:endParaRPr lang="es-SV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B6DDA9-9B69-4E95-A495-A08BC95E48B2}" type="slidenum">
              <a:rPr lang="es-SV" smtClean="0"/>
              <a:t>34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5133102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SV" dirty="0" smtClean="0"/>
              <a:t>Considerar</a:t>
            </a:r>
            <a:r>
              <a:rPr lang="es-SV" baseline="0" dirty="0" smtClean="0"/>
              <a:t> monto de renovación de equipos</a:t>
            </a:r>
          </a:p>
          <a:p>
            <a:endParaRPr lang="es-SV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B6DDA9-9B69-4E95-A495-A08BC95E48B2}" type="slidenum">
              <a:rPr lang="es-SV" smtClean="0"/>
              <a:t>37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949032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SV" dirty="0" smtClean="0"/>
              <a:t>Se indica que el estudio que se </a:t>
            </a:r>
            <a:r>
              <a:rPr lang="es-SV" dirty="0" err="1" smtClean="0"/>
              <a:t>hara</a:t>
            </a:r>
            <a:r>
              <a:rPr lang="es-SV" dirty="0" smtClean="0"/>
              <a:t> para mejorar la gestión de la unidad </a:t>
            </a:r>
            <a:endParaRPr lang="es-SV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B6DDA9-9B69-4E95-A495-A08BC95E48B2}" type="slidenum">
              <a:rPr lang="es-SV" smtClean="0"/>
              <a:t>46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40989329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B6DDA9-9B69-4E95-A495-A08BC95E48B2}" type="slidenum">
              <a:rPr lang="es-SV" smtClean="0"/>
              <a:t>51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0428588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57A94-2674-450F-A9C6-8D2B848359D7}" type="datetimeFigureOut">
              <a:rPr lang="es-SV" smtClean="0"/>
              <a:t>26/7/2019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D88E4-23B7-4E48-AEA6-000809CA6C5A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1563786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57A94-2674-450F-A9C6-8D2B848359D7}" type="datetimeFigureOut">
              <a:rPr lang="es-SV" smtClean="0"/>
              <a:t>26/7/2019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D88E4-23B7-4E48-AEA6-000809CA6C5A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387161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57A94-2674-450F-A9C6-8D2B848359D7}" type="datetimeFigureOut">
              <a:rPr lang="es-SV" smtClean="0"/>
              <a:t>26/7/2019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D88E4-23B7-4E48-AEA6-000809CA6C5A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1976683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141413" y="618381"/>
            <a:ext cx="8002587" cy="866403"/>
          </a:xfrm>
        </p:spPr>
        <p:txBody>
          <a:bodyPr>
            <a:normAutofit/>
          </a:bodyPr>
          <a:lstStyle>
            <a:lvl1pPr>
              <a:defRPr sz="3200" b="1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SV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A863E-5B32-48F7-8925-950A5AD9CB1E}" type="datetimeFigureOut">
              <a:rPr lang="es-SV" smtClean="0"/>
              <a:pPr/>
              <a:t>26/7/2019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5D451-9483-401E-B788-BB631B1BBA83}" type="slidenum">
              <a:rPr lang="es-SV" smtClean="0"/>
              <a:pPr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1531668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71D8A3-194B-4C9D-8D82-DB57EB6E5618}" type="datetimeFigureOut">
              <a:rPr lang="es-SV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26/7/2019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AC3C40-1149-4F67-A6B0-1F8D46914A6E}" type="slidenum">
              <a:rPr lang="es-SV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1095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63811E-43C5-4E64-B36D-EC511A55A598}" type="datetimeFigureOut">
              <a:rPr lang="es-SV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26/7/2019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5C6B07-A65E-4E8A-AAD9-F234312E1DB2}" type="slidenum">
              <a:rPr lang="es-SV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8902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EB5353-D9A9-461D-B7C5-2B15545DB722}" type="datetimeFigureOut">
              <a:rPr lang="es-SV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26/7/2019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D19491-8FAB-466C-B809-4742AF3E587C}" type="slidenum">
              <a:rPr lang="es-SV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1627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6B5521-6FDD-4EFC-8BE5-CB480A8E7895}" type="datetimeFigureOut">
              <a:rPr lang="es-SV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26/7/2019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FB1ED5-E317-469A-8622-4024D1593863}" type="slidenum">
              <a:rPr lang="es-SV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8114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6104D1-87EC-4413-8B22-C472B82E621C}" type="datetimeFigureOut">
              <a:rPr lang="es-SV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26/7/2019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ABCCD4-4F01-4704-93BB-BA1C8AACAEA5}" type="slidenum">
              <a:rPr lang="es-SV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2832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7CAF18-1559-4580-AD73-8C9CFE76A01D}" type="datetimeFigureOut">
              <a:rPr lang="es-SV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26/7/2019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7F63F9-5BE7-44B7-BC25-B34B627FA2E5}" type="slidenum">
              <a:rPr lang="es-SV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95787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8FFC2-5D9C-4423-AD1D-9FAC29C8AE06}" type="datetimeFigureOut">
              <a:rPr lang="es-SV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26/7/2019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22326E-76E5-4A0F-B399-29875EF730ED}" type="slidenum">
              <a:rPr lang="es-SV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16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SV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57A94-2674-450F-A9C6-8D2B848359D7}" type="datetimeFigureOut">
              <a:rPr lang="es-SV" smtClean="0"/>
              <a:t>26/7/2019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D88E4-23B7-4E48-AEA6-000809CA6C5A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2290686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E530CB-AF0A-4B12-986A-27DB43B44875}" type="datetimeFigureOut">
              <a:rPr lang="es-SV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26/7/2019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445C3E-6F25-403C-A6FA-7DC537A23C64}" type="slidenum">
              <a:rPr lang="es-SV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3568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SV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E38A45-AB2B-423F-B5DC-3F1FE1876B7A}" type="datetimeFigureOut">
              <a:rPr lang="es-SV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26/7/2019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1F3235-9B08-485F-A73F-CB7A6616D4EA}" type="slidenum">
              <a:rPr lang="es-SV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86734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A14561-4B58-4B73-98AE-764CC99CB934}" type="datetimeFigureOut">
              <a:rPr lang="es-SV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26/7/2019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EDA620-7FB9-4767-95F3-44573588C3EA}" type="slidenum">
              <a:rPr lang="es-SV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3333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8A6F76-FE3F-4522-BE6A-DE35A9516937}" type="datetimeFigureOut">
              <a:rPr lang="es-SV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26/7/2019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607810-06EA-4F50-B7A7-8DDDB1DA4F03}" type="slidenum">
              <a:rPr lang="es-SV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635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35C86-B43E-BF43-B507-DEB1B6594B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A3745-95B6-B646-A49B-007B1C7AD3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64754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35C86-B43E-BF43-B507-DEB1B6594B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A3745-95B6-B646-A49B-007B1C7AD3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2304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35C86-B43E-BF43-B507-DEB1B6594B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A3745-95B6-B646-A49B-007B1C7AD3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357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35C86-B43E-BF43-B507-DEB1B6594B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A3745-95B6-B646-A49B-007B1C7AD3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0206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35C86-B43E-BF43-B507-DEB1B6594B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A3745-95B6-B646-A49B-007B1C7AD3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9617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35C86-B43E-BF43-B507-DEB1B6594B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A3745-95B6-B646-A49B-007B1C7AD3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261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57A94-2674-450F-A9C6-8D2B848359D7}" type="datetimeFigureOut">
              <a:rPr lang="es-SV" smtClean="0"/>
              <a:t>26/7/2019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D88E4-23B7-4E48-AEA6-000809CA6C5A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45721030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35C86-B43E-BF43-B507-DEB1B6594B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A3745-95B6-B646-A49B-007B1C7AD3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74144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35C86-B43E-BF43-B507-DEB1B6594B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A3745-95B6-B646-A49B-007B1C7AD3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95669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35C86-B43E-BF43-B507-DEB1B6594B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A3745-95B6-B646-A49B-007B1C7AD3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65290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35C86-B43E-BF43-B507-DEB1B6594B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A3745-95B6-B646-A49B-007B1C7AD3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205906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35C86-B43E-BF43-B507-DEB1B6594B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A3745-95B6-B646-A49B-007B1C7AD3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39477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57A94-2674-450F-A9C6-8D2B848359D7}" type="datetimeFigureOut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26/7/2019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D88E4-23B7-4E48-AEA6-000809CA6C5A}" type="slidenum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12615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SV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57A94-2674-450F-A9C6-8D2B848359D7}" type="datetimeFigureOut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26/7/2019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D88E4-23B7-4E48-AEA6-000809CA6C5A}" type="slidenum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59869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57A94-2674-450F-A9C6-8D2B848359D7}" type="datetimeFigureOut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26/7/2019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D88E4-23B7-4E48-AEA6-000809CA6C5A}" type="slidenum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84012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57A94-2674-450F-A9C6-8D2B848359D7}" type="datetimeFigureOut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26/7/2019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D88E4-23B7-4E48-AEA6-000809CA6C5A}" type="slidenum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41994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57A94-2674-450F-A9C6-8D2B848359D7}" type="datetimeFigureOut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26/7/2019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D88E4-23B7-4E48-AEA6-000809CA6C5A}" type="slidenum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1994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57A94-2674-450F-A9C6-8D2B848359D7}" type="datetimeFigureOut">
              <a:rPr lang="es-SV" smtClean="0"/>
              <a:t>26/7/2019</a:t>
            </a:fld>
            <a:endParaRPr lang="es-SV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D88E4-23B7-4E48-AEA6-000809CA6C5A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29684464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57A94-2674-450F-A9C6-8D2B848359D7}" type="datetimeFigureOut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26/7/2019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D88E4-23B7-4E48-AEA6-000809CA6C5A}" type="slidenum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32292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57A94-2674-450F-A9C6-8D2B848359D7}" type="datetimeFigureOut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26/7/2019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D88E4-23B7-4E48-AEA6-000809CA6C5A}" type="slidenum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70966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57A94-2674-450F-A9C6-8D2B848359D7}" type="datetimeFigureOut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26/7/2019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D88E4-23B7-4E48-AEA6-000809CA6C5A}" type="slidenum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320512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SV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57A94-2674-450F-A9C6-8D2B848359D7}" type="datetimeFigureOut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26/7/2019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D88E4-23B7-4E48-AEA6-000809CA6C5A}" type="slidenum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667656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57A94-2674-450F-A9C6-8D2B848359D7}" type="datetimeFigureOut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26/7/2019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D88E4-23B7-4E48-AEA6-000809CA6C5A}" type="slidenum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186357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57A94-2674-450F-A9C6-8D2B848359D7}" type="datetimeFigureOut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26/7/2019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D88E4-23B7-4E48-AEA6-000809CA6C5A}" type="slidenum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41804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141413" y="618381"/>
            <a:ext cx="8002587" cy="866403"/>
          </a:xfrm>
        </p:spPr>
        <p:txBody>
          <a:bodyPr>
            <a:normAutofit/>
          </a:bodyPr>
          <a:lstStyle>
            <a:lvl1pPr>
              <a:defRPr sz="3200" b="1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SV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A863E-5B32-48F7-8925-950A5AD9CB1E}" type="datetimeFigureOut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26/7/2019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5D451-9483-401E-B788-BB631B1BBA83}" type="slidenum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110424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smtClean="0"/>
              <a:t>Haga clic para modificar el estilo de subtítulo del patrón</a:t>
            </a:r>
            <a:endParaRPr lang="es-SV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B53AD-4A2C-48EF-AD93-4229D36D3AAB}" type="datetimeFigureOut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26/7/2019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5653D-E28E-4343-869B-490B4469E53E}" type="slidenum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75445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B53AD-4A2C-48EF-AD93-4229D36D3AAB}" type="datetimeFigureOut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26/7/2019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5653D-E28E-4343-869B-490B4469E53E}" type="slidenum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08309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B53AD-4A2C-48EF-AD93-4229D36D3AAB}" type="datetimeFigureOut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26/7/2019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5653D-E28E-4343-869B-490B4469E53E}" type="slidenum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3781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57A94-2674-450F-A9C6-8D2B848359D7}" type="datetimeFigureOut">
              <a:rPr lang="es-SV" smtClean="0"/>
              <a:t>26/7/2019</a:t>
            </a:fld>
            <a:endParaRPr lang="es-SV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D88E4-23B7-4E48-AEA6-000809CA6C5A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1517300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B53AD-4A2C-48EF-AD93-4229D36D3AAB}" type="datetimeFigureOut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26/7/2019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5653D-E28E-4343-869B-490B4469E53E}" type="slidenum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39423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B53AD-4A2C-48EF-AD93-4229D36D3AAB}" type="datetimeFigureOut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26/7/2019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5653D-E28E-4343-869B-490B4469E53E}" type="slidenum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88261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B53AD-4A2C-48EF-AD93-4229D36D3AAB}" type="datetimeFigureOut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26/7/2019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5653D-E28E-4343-869B-490B4469E53E}" type="slidenum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75575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B53AD-4A2C-48EF-AD93-4229D36D3AAB}" type="datetimeFigureOut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26/7/2019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5653D-E28E-4343-869B-490B4469E53E}" type="slidenum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27576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B53AD-4A2C-48EF-AD93-4229D36D3AAB}" type="datetimeFigureOut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26/7/2019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5653D-E28E-4343-869B-490B4469E53E}" type="slidenum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4999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SV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B53AD-4A2C-48EF-AD93-4229D36D3AAB}" type="datetimeFigureOut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26/7/2019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5653D-E28E-4343-869B-490B4469E53E}" type="slidenum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84350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B53AD-4A2C-48EF-AD93-4229D36D3AAB}" type="datetimeFigureOut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26/7/2019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5653D-E28E-4343-869B-490B4469E53E}" type="slidenum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447231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B53AD-4A2C-48EF-AD93-4229D36D3AAB}" type="datetimeFigureOut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26/7/2019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5653D-E28E-4343-869B-490B4469E53E}" type="slidenum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41195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2F5FC-78DB-435F-A910-C56D21C99EB2}" type="datetimeFigureOut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26/7/2019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5A61C-B8D4-412E-88FA-84F95102CCF6}" type="slidenum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289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2F5FC-78DB-435F-A910-C56D21C99EB2}" type="datetimeFigureOut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26/7/2019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5A61C-B8D4-412E-88FA-84F95102CCF6}" type="slidenum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623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57A94-2674-450F-A9C6-8D2B848359D7}" type="datetimeFigureOut">
              <a:rPr lang="es-SV" smtClean="0"/>
              <a:t>26/7/2019</a:t>
            </a:fld>
            <a:endParaRPr lang="es-SV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D88E4-23B7-4E48-AEA6-000809CA6C5A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41439859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2F5FC-78DB-435F-A910-C56D21C99EB2}" type="datetimeFigureOut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26/7/2019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5A61C-B8D4-412E-88FA-84F95102CCF6}" type="slidenum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57021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2F5FC-78DB-435F-A910-C56D21C99EB2}" type="datetimeFigureOut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26/7/2019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5A61C-B8D4-412E-88FA-84F95102CCF6}" type="slidenum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203447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2F5FC-78DB-435F-A910-C56D21C99EB2}" type="datetimeFigureOut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26/7/2019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5A61C-B8D4-412E-88FA-84F95102CCF6}" type="slidenum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017610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2F5FC-78DB-435F-A910-C56D21C99EB2}" type="datetimeFigureOut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26/7/2019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5A61C-B8D4-412E-88FA-84F95102CCF6}" type="slidenum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70698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2F5FC-78DB-435F-A910-C56D21C99EB2}" type="datetimeFigureOut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26/7/2019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5A61C-B8D4-412E-88FA-84F95102CCF6}" type="slidenum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42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2F5FC-78DB-435F-A910-C56D21C99EB2}" type="datetimeFigureOut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26/7/2019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5A61C-B8D4-412E-88FA-84F95102CCF6}" type="slidenum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7487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2F5FC-78DB-435F-A910-C56D21C99EB2}" type="datetimeFigureOut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26/7/2019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5A61C-B8D4-412E-88FA-84F95102CCF6}" type="slidenum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92571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2F5FC-78DB-435F-A910-C56D21C99EB2}" type="datetimeFigureOut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26/7/2019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5A61C-B8D4-412E-88FA-84F95102CCF6}" type="slidenum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155637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2F5FC-78DB-435F-A910-C56D21C99EB2}" type="datetimeFigureOut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26/7/2019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5A61C-B8D4-412E-88FA-84F95102CCF6}" type="slidenum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200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57A94-2674-450F-A9C6-8D2B848359D7}" type="datetimeFigureOut">
              <a:rPr lang="es-SV" smtClean="0"/>
              <a:t>26/7/2019</a:t>
            </a:fld>
            <a:endParaRPr lang="es-SV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D88E4-23B7-4E48-AEA6-000809CA6C5A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6401637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57A94-2674-450F-A9C6-8D2B848359D7}" type="datetimeFigureOut">
              <a:rPr lang="es-SV" smtClean="0"/>
              <a:t>26/7/2019</a:t>
            </a:fld>
            <a:endParaRPr lang="es-SV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D88E4-23B7-4E48-AEA6-000809CA6C5A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621743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SV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57A94-2674-450F-A9C6-8D2B848359D7}" type="datetimeFigureOut">
              <a:rPr lang="es-SV" smtClean="0"/>
              <a:t>26/7/2019</a:t>
            </a:fld>
            <a:endParaRPr lang="es-SV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D88E4-23B7-4E48-AEA6-000809CA6C5A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643337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F57A94-2674-450F-A9C6-8D2B848359D7}" type="datetimeFigureOut">
              <a:rPr lang="es-SV" smtClean="0"/>
              <a:t>26/7/2019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FD88E4-23B7-4E48-AEA6-000809CA6C5A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2230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S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s-SV" smtClean="0"/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F296BA4-283A-4252-8823-1FCAA8E4E8AA}" type="datetimeFigureOut">
              <a:rPr lang="es-SV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26/7/2019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CB13AF2-833B-4FEF-95F5-4C637ED268C7}" type="slidenum">
              <a:rPr lang="es-SV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4986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S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E9135C86-B43E-BF43-B507-DEB1B6594B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7/26/2019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1BBA3745-95B6-B646-A49B-007B1C7AD3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209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F57A94-2674-450F-A9C6-8D2B848359D7}" type="datetimeFigureOut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26/7/2019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FD88E4-23B7-4E48-AEA6-000809CA6C5A}" type="slidenum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401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S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2B53AD-4A2C-48EF-AD93-4229D36D3AAB}" type="datetimeFigureOut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26/7/2019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F5653D-E28E-4343-869B-490B4469E53E}" type="slidenum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301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SV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F2F5FC-78DB-435F-A910-C56D21C99EB2}" type="datetimeFigureOut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26/7/2019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25A61C-B8D4-412E-88FA-84F95102CCF6}" type="slidenum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499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5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5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1183" y="4548987"/>
            <a:ext cx="9144000" cy="2342186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4064" y="2728306"/>
            <a:ext cx="4995873" cy="1278014"/>
          </a:xfrm>
          <a:prstGeom prst="rect">
            <a:avLst/>
          </a:prstGeom>
        </p:spPr>
      </p:pic>
      <p:sp>
        <p:nvSpPr>
          <p:cNvPr id="5" name="Title 4"/>
          <p:cNvSpPr txBox="1">
            <a:spLocks/>
          </p:cNvSpPr>
          <p:nvPr/>
        </p:nvSpPr>
        <p:spPr>
          <a:xfrm>
            <a:off x="0" y="4864480"/>
            <a:ext cx="9144000" cy="1863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 Operativo Anual (</a:t>
            </a:r>
            <a:r>
              <a:rPr lang="es-MX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POA) y </a:t>
            </a:r>
          </a:p>
          <a:p>
            <a:r>
              <a:rPr lang="es-MX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Proyecto </a:t>
            </a:r>
            <a:r>
              <a:rPr lang="es-MX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Presupuesto </a:t>
            </a:r>
            <a:r>
              <a:rPr lang="es-MX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2018</a:t>
            </a:r>
          </a:p>
          <a:p>
            <a:endParaRPr lang="es-MX" sz="3200" b="1" dirty="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Condensed"/>
            </a:endParaRPr>
          </a:p>
          <a:p>
            <a:r>
              <a:rPr lang="es-MX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Septiembre 2017</a:t>
            </a:r>
            <a:endParaRPr lang="en-US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77164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89756" y="0"/>
            <a:ext cx="8964488" cy="890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  <a:spcBef>
                <a:spcPct val="0"/>
              </a:spcBef>
            </a:pPr>
            <a:r>
              <a:rPr lang="es-MX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Histórico Presupuesto – Ejecución </a:t>
            </a:r>
          </a:p>
          <a:p>
            <a:pPr algn="ctr">
              <a:lnSpc>
                <a:spcPct val="80000"/>
              </a:lnSpc>
              <a:spcBef>
                <a:spcPct val="0"/>
              </a:spcBef>
            </a:pPr>
            <a:r>
              <a:rPr lang="es-MX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(US$ Millones)</a:t>
            </a:r>
            <a:r>
              <a:rPr lang="es-MX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s-MX" sz="32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 descr="IN-MM Papelería Tuti-46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97352"/>
            <a:ext cx="9144000" cy="277808"/>
          </a:xfrm>
          <a:prstGeom prst="rect">
            <a:avLst/>
          </a:prstGeom>
        </p:spPr>
      </p:pic>
      <p:graphicFrame>
        <p:nvGraphicFramePr>
          <p:cNvPr id="6" name="5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735845"/>
              </p:ext>
            </p:extLst>
          </p:nvPr>
        </p:nvGraphicFramePr>
        <p:xfrm>
          <a:off x="183611" y="901759"/>
          <a:ext cx="8856985" cy="5646579"/>
        </p:xfrm>
        <a:graphic>
          <a:graphicData uri="http://schemas.openxmlformats.org/drawingml/2006/table">
            <a:tbl>
              <a:tblPr/>
              <a:tblGrid>
                <a:gridCol w="3528392"/>
                <a:gridCol w="763764"/>
                <a:gridCol w="763763"/>
                <a:gridCol w="763763"/>
                <a:gridCol w="763763"/>
                <a:gridCol w="763763"/>
                <a:gridCol w="763764"/>
                <a:gridCol w="746013"/>
              </a:tblGrid>
              <a:tr h="492056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SV" sz="20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Arial"/>
                        </a:rPr>
                        <a:t>Concepto/</a:t>
                      </a:r>
                      <a:r>
                        <a:rPr lang="es-SV" sz="20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Presupuesto</a:t>
                      </a:r>
                    </a:p>
                  </a:txBody>
                  <a:tcPr marL="7855" marR="7855" marT="78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SV" sz="18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2012</a:t>
                      </a:r>
                    </a:p>
                  </a:txBody>
                  <a:tcPr marL="7855" marR="7855" marT="785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2013</a:t>
                      </a:r>
                      <a:endParaRPr lang="es-SV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7855" marR="7855" marT="785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2014</a:t>
                      </a:r>
                      <a:endParaRPr lang="es-SV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7855" marR="7855" marT="785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2015</a:t>
                      </a:r>
                      <a:endParaRPr lang="es-SV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7855" marR="7855" marT="785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2016</a:t>
                      </a:r>
                      <a:endParaRPr lang="es-SV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7855" marR="7855" marT="785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2017</a:t>
                      </a:r>
                      <a:endParaRPr lang="es-SV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7855" marR="7855" marT="785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2018</a:t>
                      </a:r>
                      <a:endParaRPr lang="es-SV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7855" marR="7855" marT="785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  <a:tr h="310794">
                <a:tc>
                  <a:txBody>
                    <a:bodyPr/>
                    <a:lstStyle/>
                    <a:p>
                      <a:pPr algn="l" rtl="0" fontAlgn="ctr"/>
                      <a:r>
                        <a:rPr lang="es-SV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Formación Profesional</a:t>
                      </a:r>
                    </a:p>
                  </a:txBody>
                  <a:tcPr marL="6273" marR="6273" marT="62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20.0 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3" marR="6273" marT="62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26.8 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3" marR="6273" marT="62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28.0 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3" marR="6273" marT="62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32.5 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3" marR="6273" marT="62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34.5 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3" marR="6273" marT="62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35.2 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3" marR="6273" marT="62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35.7 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3" marR="6273" marT="62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794">
                <a:tc>
                  <a:txBody>
                    <a:bodyPr/>
                    <a:lstStyle/>
                    <a:p>
                      <a:pPr algn="l" rtl="0" fontAlgn="ctr"/>
                      <a:r>
                        <a:rPr lang="es-SV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Investigación y Desarrollo</a:t>
                      </a:r>
                    </a:p>
                  </a:txBody>
                  <a:tcPr marL="6273" marR="6273" marT="62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0.77</a:t>
                      </a:r>
                    </a:p>
                  </a:txBody>
                  <a:tcPr marL="6273" marR="6273" marT="62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1.06</a:t>
                      </a:r>
                    </a:p>
                  </a:txBody>
                  <a:tcPr marL="6273" marR="6273" marT="62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2.02</a:t>
                      </a:r>
                    </a:p>
                  </a:txBody>
                  <a:tcPr marL="6273" marR="6273" marT="62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</a:t>
                      </a:r>
                    </a:p>
                  </a:txBody>
                  <a:tcPr marL="6273" marR="6273" marT="62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</a:t>
                      </a:r>
                    </a:p>
                  </a:txBody>
                  <a:tcPr marL="6273" marR="6273" marT="62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</a:t>
                      </a:r>
                    </a:p>
                  </a:txBody>
                  <a:tcPr marL="6273" marR="6273" marT="62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 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3" marR="6273" marT="62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794">
                <a:tc>
                  <a:txBody>
                    <a:bodyPr/>
                    <a:lstStyle/>
                    <a:p>
                      <a:pPr algn="l" rtl="0" fontAlgn="ctr"/>
                      <a:r>
                        <a:rPr lang="es-SV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Administración</a:t>
                      </a:r>
                    </a:p>
                  </a:txBody>
                  <a:tcPr marL="6273" marR="6273" marT="62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4.84</a:t>
                      </a:r>
                    </a:p>
                  </a:txBody>
                  <a:tcPr marL="6273" marR="6273" marT="62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273" marR="6273" marT="62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</a:t>
                      </a:r>
                    </a:p>
                  </a:txBody>
                  <a:tcPr marL="6273" marR="6273" marT="62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6273" marR="6273" marT="62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</a:t>
                      </a:r>
                    </a:p>
                  </a:txBody>
                  <a:tcPr marL="6273" marR="6273" marT="62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</a:t>
                      </a:r>
                    </a:p>
                  </a:txBody>
                  <a:tcPr marL="6273" marR="6273" marT="62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6.7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3" marR="6273" marT="62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794">
                <a:tc>
                  <a:txBody>
                    <a:bodyPr/>
                    <a:lstStyle/>
                    <a:p>
                      <a:pPr algn="l" rtl="0" fontAlgn="ctr"/>
                      <a:r>
                        <a:rPr lang="es-SV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de inversión</a:t>
                      </a:r>
                    </a:p>
                  </a:txBody>
                  <a:tcPr marL="6273" marR="6273" marT="62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73" marR="6273" marT="62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73" marR="6273" marT="62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73" marR="6273" marT="62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</a:t>
                      </a:r>
                    </a:p>
                  </a:txBody>
                  <a:tcPr marL="6273" marR="6273" marT="62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</a:t>
                      </a:r>
                    </a:p>
                  </a:txBody>
                  <a:tcPr marL="6273" marR="6273" marT="62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</a:t>
                      </a:r>
                    </a:p>
                  </a:txBody>
                  <a:tcPr marL="6273" marR="6273" marT="62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 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3" marR="6273" marT="62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794">
                <a:tc>
                  <a:txBody>
                    <a:bodyPr/>
                    <a:lstStyle/>
                    <a:p>
                      <a:pPr algn="l" rtl="0" fontAlgn="ctr"/>
                      <a:r>
                        <a:rPr lang="es-S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Presupuestos de Gastos</a:t>
                      </a:r>
                    </a:p>
                  </a:txBody>
                  <a:tcPr marL="6273" marR="6273" marT="62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25.61</a:t>
                      </a:r>
                    </a:p>
                  </a:txBody>
                  <a:tcPr marL="6273" marR="6273" marT="62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32.86</a:t>
                      </a:r>
                    </a:p>
                  </a:txBody>
                  <a:tcPr marL="6273" marR="6273" marT="62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35.62</a:t>
                      </a:r>
                    </a:p>
                  </a:txBody>
                  <a:tcPr marL="6273" marR="6273" marT="62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43.4</a:t>
                      </a:r>
                    </a:p>
                  </a:txBody>
                  <a:tcPr marL="6273" marR="6273" marT="62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48.7</a:t>
                      </a:r>
                    </a:p>
                  </a:txBody>
                  <a:tcPr marL="6273" marR="6273" marT="62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48.8</a:t>
                      </a:r>
                    </a:p>
                  </a:txBody>
                  <a:tcPr marL="6273" marR="6273" marT="62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49.2 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3" marR="6273" marT="62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794">
                <a:tc>
                  <a:txBody>
                    <a:bodyPr/>
                    <a:lstStyle/>
                    <a:p>
                      <a:pPr algn="l" rtl="0" fontAlgn="ctr"/>
                      <a:r>
                        <a:rPr lang="es-S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Presupuestos de Ingresos</a:t>
                      </a:r>
                    </a:p>
                  </a:txBody>
                  <a:tcPr marL="6273" marR="6273" marT="62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23.2</a:t>
                      </a:r>
                    </a:p>
                  </a:txBody>
                  <a:tcPr marL="6273" marR="6273" marT="62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25.7</a:t>
                      </a:r>
                    </a:p>
                  </a:txBody>
                  <a:tcPr marL="6273" marR="6273" marT="62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27.7</a:t>
                      </a:r>
                    </a:p>
                  </a:txBody>
                  <a:tcPr marL="6273" marR="6273" marT="62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29.5</a:t>
                      </a:r>
                    </a:p>
                  </a:txBody>
                  <a:tcPr marL="6273" marR="6273" marT="62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32.9</a:t>
                      </a:r>
                    </a:p>
                  </a:txBody>
                  <a:tcPr marL="6273" marR="6273" marT="62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34.3</a:t>
                      </a:r>
                    </a:p>
                  </a:txBody>
                  <a:tcPr marL="6273" marR="6273" marT="62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37.3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3" marR="6273" marT="62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794">
                <a:tc gridSpan="8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b="1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Incremento Porcentual del</a:t>
                      </a:r>
                      <a:r>
                        <a:rPr lang="es-MX" sz="1800" b="1" kern="1200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MX" sz="1800" b="1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Presupuesto Formación Base 2012 : 79%</a:t>
                      </a:r>
                      <a:endParaRPr lang="es-SV" sz="1800" b="1" kern="1200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73" marR="6273" marT="62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s-SV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3" marR="6273" marT="62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s-SV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3" marR="6273" marT="62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s-SV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3" marR="6273" marT="62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s-SV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3" marR="6273" marT="62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s-SV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3" marR="6273" marT="62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3" marR="6273" marT="62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SV" sz="1800" b="1" kern="1200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73" marR="6273" marT="62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  <a:tr h="147659">
                <a:tc gridSpan="7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SV" sz="2000" b="1" i="0" u="none" strike="noStrike" kern="1200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273" marR="6273" marT="627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SV" sz="2000" b="1" i="0" u="none" strike="noStrike" kern="1200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273" marR="6273" marT="627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0794">
                <a:tc gridSpan="7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SV" sz="2000" b="1" i="0" u="none" strike="noStrike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EJECUCIÓN </a:t>
                      </a:r>
                      <a:endParaRPr lang="es-SV" sz="2000" b="1" i="0" u="none" strike="noStrike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273" marR="6273" marT="62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s-SV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3" marR="6273" marT="62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3" marR="6273" marT="62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3" marR="6273" marT="62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3" marR="6273" marT="62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3" marR="6273" marT="62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3" marR="6273" marT="62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3" marR="6273" marT="62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10794">
                <a:tc>
                  <a:txBody>
                    <a:bodyPr/>
                    <a:lstStyle/>
                    <a:p>
                      <a:pPr algn="l" rtl="0" fontAlgn="ctr"/>
                      <a:r>
                        <a:rPr lang="es-S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Formación Profesional</a:t>
                      </a:r>
                    </a:p>
                  </a:txBody>
                  <a:tcPr marL="6273" marR="6273" marT="62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15.6</a:t>
                      </a:r>
                    </a:p>
                  </a:txBody>
                  <a:tcPr marL="6273" marR="6273" marT="62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23.5</a:t>
                      </a:r>
                    </a:p>
                  </a:txBody>
                  <a:tcPr marL="6273" marR="6273" marT="62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23.7</a:t>
                      </a:r>
                    </a:p>
                  </a:txBody>
                  <a:tcPr marL="6273" marR="6273" marT="62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29.5</a:t>
                      </a:r>
                    </a:p>
                  </a:txBody>
                  <a:tcPr marL="6273" marR="6273" marT="62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33.6</a:t>
                      </a:r>
                    </a:p>
                  </a:txBody>
                  <a:tcPr marL="6273" marR="6273" marT="62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33.6</a:t>
                      </a:r>
                    </a:p>
                  </a:txBody>
                  <a:tcPr marL="6273" marR="6273" marT="62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3" marR="6273" marT="62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10794">
                <a:tc>
                  <a:txBody>
                    <a:bodyPr/>
                    <a:lstStyle/>
                    <a:p>
                      <a:pPr algn="l" rtl="0" fontAlgn="ctr"/>
                      <a:r>
                        <a:rPr lang="es-SV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Investigación y Desarrollo</a:t>
                      </a:r>
                    </a:p>
                  </a:txBody>
                  <a:tcPr marL="6273" marR="6273" marT="62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</a:t>
                      </a:r>
                    </a:p>
                  </a:txBody>
                  <a:tcPr marL="6273" marR="6273" marT="62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</a:t>
                      </a:r>
                    </a:p>
                  </a:txBody>
                  <a:tcPr marL="6273" marR="6273" marT="62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</a:t>
                      </a:r>
                    </a:p>
                  </a:txBody>
                  <a:tcPr marL="6273" marR="6273" marT="62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</a:t>
                      </a:r>
                    </a:p>
                  </a:txBody>
                  <a:tcPr marL="6273" marR="6273" marT="62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</a:t>
                      </a:r>
                    </a:p>
                  </a:txBody>
                  <a:tcPr marL="6273" marR="6273" marT="62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</a:t>
                      </a:r>
                    </a:p>
                  </a:txBody>
                  <a:tcPr marL="6273" marR="6273" marT="62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3" marR="6273" marT="62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10794">
                <a:tc>
                  <a:txBody>
                    <a:bodyPr/>
                    <a:lstStyle/>
                    <a:p>
                      <a:pPr algn="l" rtl="0" fontAlgn="ctr"/>
                      <a:r>
                        <a:rPr lang="es-SV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Administración</a:t>
                      </a:r>
                    </a:p>
                  </a:txBody>
                  <a:tcPr marL="6273" marR="6273" marT="62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</a:t>
                      </a:r>
                    </a:p>
                  </a:txBody>
                  <a:tcPr marL="6273" marR="6273" marT="62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</a:t>
                      </a:r>
                    </a:p>
                  </a:txBody>
                  <a:tcPr marL="6273" marR="6273" marT="62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</a:t>
                      </a:r>
                    </a:p>
                  </a:txBody>
                  <a:tcPr marL="6273" marR="6273" marT="62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</a:t>
                      </a:r>
                    </a:p>
                  </a:txBody>
                  <a:tcPr marL="6273" marR="6273" marT="62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</a:t>
                      </a:r>
                    </a:p>
                  </a:txBody>
                  <a:tcPr marL="6273" marR="6273" marT="62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</a:t>
                      </a:r>
                    </a:p>
                  </a:txBody>
                  <a:tcPr marL="6273" marR="6273" marT="62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3" marR="6273" marT="62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10794">
                <a:tc>
                  <a:txBody>
                    <a:bodyPr/>
                    <a:lstStyle/>
                    <a:p>
                      <a:pPr algn="l" rtl="0" fontAlgn="ctr"/>
                      <a:r>
                        <a:rPr lang="es-S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de inversión</a:t>
                      </a:r>
                    </a:p>
                  </a:txBody>
                  <a:tcPr marL="6273" marR="6273" marT="62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73" marR="6273" marT="62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73" marR="6273" marT="62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73" marR="6273" marT="62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73" marR="6273" marT="62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</a:t>
                      </a:r>
                    </a:p>
                  </a:txBody>
                  <a:tcPr marL="6273" marR="6273" marT="62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</a:t>
                      </a:r>
                    </a:p>
                  </a:txBody>
                  <a:tcPr marL="6273" marR="6273" marT="62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3" marR="6273" marT="62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10794">
                <a:tc>
                  <a:txBody>
                    <a:bodyPr/>
                    <a:lstStyle/>
                    <a:p>
                      <a:pPr algn="l" rtl="0" fontAlgn="ctr"/>
                      <a:r>
                        <a:rPr lang="es-S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Presupuestos de Gastos</a:t>
                      </a:r>
                    </a:p>
                  </a:txBody>
                  <a:tcPr marL="6273" marR="6273" marT="62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19.3</a:t>
                      </a:r>
                    </a:p>
                  </a:txBody>
                  <a:tcPr marL="6273" marR="6273" marT="62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27.6</a:t>
                      </a:r>
                    </a:p>
                  </a:txBody>
                  <a:tcPr marL="6273" marR="6273" marT="62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28.3</a:t>
                      </a:r>
                    </a:p>
                  </a:txBody>
                  <a:tcPr marL="6273" marR="6273" marT="62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35.7</a:t>
                      </a:r>
                    </a:p>
                  </a:txBody>
                  <a:tcPr marL="6273" marR="6273" marT="62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42.5</a:t>
                      </a:r>
                    </a:p>
                  </a:txBody>
                  <a:tcPr marL="6273" marR="6273" marT="62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39.7</a:t>
                      </a:r>
                    </a:p>
                  </a:txBody>
                  <a:tcPr marL="6273" marR="6273" marT="62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3" marR="6273" marT="62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10794">
                <a:tc>
                  <a:txBody>
                    <a:bodyPr/>
                    <a:lstStyle/>
                    <a:p>
                      <a:pPr algn="l" rtl="0" fontAlgn="ctr"/>
                      <a:r>
                        <a:rPr lang="es-SV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Presupuestos de Ingresos</a:t>
                      </a:r>
                    </a:p>
                  </a:txBody>
                  <a:tcPr marL="6273" marR="6273" marT="62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25.0</a:t>
                      </a:r>
                    </a:p>
                  </a:txBody>
                  <a:tcPr marL="6273" marR="6273" marT="62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27.2</a:t>
                      </a:r>
                    </a:p>
                  </a:txBody>
                  <a:tcPr marL="6273" marR="6273" marT="62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28.8</a:t>
                      </a:r>
                    </a:p>
                  </a:txBody>
                  <a:tcPr marL="6273" marR="6273" marT="62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31.7</a:t>
                      </a:r>
                    </a:p>
                  </a:txBody>
                  <a:tcPr marL="6273" marR="6273" marT="62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35.1</a:t>
                      </a:r>
                    </a:p>
                  </a:txBody>
                  <a:tcPr marL="6273" marR="6273" marT="62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37.0</a:t>
                      </a:r>
                    </a:p>
                  </a:txBody>
                  <a:tcPr marL="6273" marR="6273" marT="62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3" marR="6273" marT="62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92055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SV" sz="1800" b="1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%= US$ </a:t>
                      </a:r>
                      <a:r>
                        <a:rPr lang="es-SV" sz="1800" b="1" kern="1200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Ejec</a:t>
                      </a:r>
                      <a:r>
                        <a:rPr lang="es-SV" sz="1800" b="1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. FP ÷</a:t>
                      </a:r>
                      <a:r>
                        <a:rPr lang="es-SV" sz="1800" b="1" kern="1200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SV" sz="1800" b="1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US$</a:t>
                      </a:r>
                      <a:r>
                        <a:rPr lang="es-SV" sz="1800" b="1" kern="1200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SV" sz="1800" b="1" kern="1200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Presup</a:t>
                      </a:r>
                      <a:r>
                        <a:rPr lang="es-SV" sz="1800" b="1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.  F.P</a:t>
                      </a:r>
                    </a:p>
                  </a:txBody>
                  <a:tcPr marL="7855" marR="7855" marT="78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78%</a:t>
                      </a:r>
                      <a:endParaRPr lang="es-SV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7855" marR="7855" marT="78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endParaRPr lang="es-SV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7855" marR="7855" marT="78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SV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7855" marR="7855" marT="78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SV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7855" marR="7855" marT="78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SV" sz="1800" b="1" i="0" u="none" strike="noStrike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95%</a:t>
                      </a:r>
                    </a:p>
                  </a:txBody>
                  <a:tcPr marL="7855" marR="7855" marT="78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90000"/>
                        </a:lnSpc>
                      </a:pPr>
                      <a:endParaRPr lang="es-SV" sz="2000" b="1" i="0" u="none" strike="noStrike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7855" marR="7855" marT="78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4236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0938138"/>
              </p:ext>
            </p:extLst>
          </p:nvPr>
        </p:nvGraphicFramePr>
        <p:xfrm>
          <a:off x="323528" y="1844824"/>
          <a:ext cx="8496943" cy="331236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80520"/>
                <a:gridCol w="1656184"/>
                <a:gridCol w="1296144"/>
                <a:gridCol w="864095"/>
              </a:tblGrid>
              <a:tr h="32403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18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CONCEPTO</a:t>
                      </a:r>
                      <a:endParaRPr lang="es-SV" sz="18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909" marR="7909" marT="7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US$ (Millones)</a:t>
                      </a:r>
                      <a:endParaRPr lang="es-SV" sz="1800" b="1" i="0" u="none" strike="noStrike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909" marR="7909" marT="7909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%</a:t>
                      </a:r>
                      <a:endParaRPr lang="es-SV" sz="1800" b="1" i="0" u="none" strike="noStrike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909" marR="7909" marT="7909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  <a:tr h="396044"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2017</a:t>
                      </a:r>
                      <a:endParaRPr lang="es-SV" sz="1800" b="1" i="0" u="none" strike="noStrike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909" marR="7909" marT="7909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b="1" i="0" u="none" strike="noStrike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2018</a:t>
                      </a:r>
                      <a:endParaRPr lang="es-SV" sz="1800" b="1" i="0" u="none" strike="noStrike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909" marR="7909" marT="7909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SV" sz="18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909" marR="7909" marT="7909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algn="l" fontAlgn="ctr"/>
                      <a:r>
                        <a:rPr lang="es-MX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Formación Profesional e Investigación y Desarrollo</a:t>
                      </a:r>
                    </a:p>
                  </a:txBody>
                  <a:tcPr marL="7909" marR="7909" marT="7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dirty="0" smtClean="0"/>
                        <a:t>38.8</a:t>
                      </a:r>
                      <a:endParaRPr lang="es-MX" sz="2000" dirty="0">
                        <a:solidFill>
                          <a:schemeClr val="tx1"/>
                        </a:solidFill>
                      </a:endParaRPr>
                    </a:p>
                  </a:txBody>
                  <a:tcPr marL="7909" marR="7909" marT="7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38.8</a:t>
                      </a:r>
                      <a:endParaRPr lang="es-MX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909" marR="7909" marT="7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SV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--</a:t>
                      </a:r>
                      <a:endParaRPr lang="es-SV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909" marR="7909" marT="7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algn="l" fontAlgn="ctr"/>
                      <a:r>
                        <a:rPr lang="es-MX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Administración</a:t>
                      </a:r>
                      <a:endParaRPr lang="es-SV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909" marR="7909" marT="7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dirty="0" smtClean="0"/>
                        <a:t>6.2</a:t>
                      </a:r>
                      <a:endParaRPr lang="es-MX" sz="2000" dirty="0">
                        <a:solidFill>
                          <a:schemeClr val="tx1"/>
                        </a:solidFill>
                      </a:endParaRPr>
                    </a:p>
                  </a:txBody>
                  <a:tcPr marL="7909" marR="7909" marT="7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6.7</a:t>
                      </a:r>
                      <a:endParaRPr lang="es-MX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909" marR="7909" marT="7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SV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lang="es-SV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909" marR="7909" marT="7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algn="l" fontAlgn="ctr"/>
                      <a:r>
                        <a:rPr lang="es-SV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Proyectos de inversión</a:t>
                      </a:r>
                      <a:endParaRPr lang="es-SV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909" marR="7909" marT="7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dirty="0" smtClean="0"/>
                        <a:t>3.8</a:t>
                      </a:r>
                      <a:endParaRPr lang="es-MX" sz="2000" dirty="0">
                        <a:solidFill>
                          <a:schemeClr val="tx1"/>
                        </a:solidFill>
                      </a:endParaRPr>
                    </a:p>
                  </a:txBody>
                  <a:tcPr marL="7909" marR="7909" marT="7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3.7</a:t>
                      </a:r>
                      <a:endParaRPr lang="es-MX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909" marR="7909" marT="7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SV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(2.6)</a:t>
                      </a:r>
                      <a:endParaRPr lang="es-SV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909" marR="7909" marT="7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1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  <a:endParaRPr lang="es-SV" sz="1800" b="1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909" marR="7909" marT="7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48.8</a:t>
                      </a:r>
                      <a:endParaRPr lang="es-MX" sz="20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7909" marR="7909" marT="7909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2000" b="1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49.2</a:t>
                      </a:r>
                      <a:endParaRPr lang="es-MX" sz="2000" b="1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909" marR="7909" marT="7909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SV" sz="2000" b="1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0.8</a:t>
                      </a:r>
                      <a:endParaRPr lang="es-SV" sz="2000" b="1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909" marR="7909" marT="7909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</a:tbl>
          </a:graphicData>
        </a:graphic>
      </p:graphicFrame>
      <p:sp>
        <p:nvSpPr>
          <p:cNvPr id="2" name="1 CuadroTexto"/>
          <p:cNvSpPr txBox="1"/>
          <p:nvPr/>
        </p:nvSpPr>
        <p:spPr>
          <a:xfrm>
            <a:off x="89756" y="908720"/>
            <a:ext cx="8964488" cy="496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  <a:spcBef>
                <a:spcPct val="0"/>
              </a:spcBef>
            </a:pPr>
            <a:r>
              <a:rPr lang="es-MX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Asignación de Recursos Financieros</a:t>
            </a:r>
          </a:p>
        </p:txBody>
      </p:sp>
      <p:pic>
        <p:nvPicPr>
          <p:cNvPr id="4" name="Picture 3" descr="IN-MM Papelería Tuti-46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7775"/>
            <a:ext cx="9144000" cy="537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511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628650" y="44624"/>
            <a:ext cx="7886700" cy="1325563"/>
          </a:xfrm>
        </p:spPr>
        <p:txBody>
          <a:bodyPr>
            <a:normAutofit/>
          </a:bodyPr>
          <a:lstStyle/>
          <a:p>
            <a:pPr algn="ctr">
              <a:lnSpc>
                <a:spcPct val="80000"/>
              </a:lnSpc>
            </a:pPr>
            <a:r>
              <a:rPr lang="es-MX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Comparativo: Metas / US$</a:t>
            </a:r>
            <a:br>
              <a:rPr lang="es-MX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s-MX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2017 - 2018</a:t>
            </a:r>
            <a:endParaRPr lang="es-SV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1094080"/>
              </p:ext>
            </p:extLst>
          </p:nvPr>
        </p:nvGraphicFramePr>
        <p:xfrm>
          <a:off x="457200" y="1417638"/>
          <a:ext cx="8363271" cy="20162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30824"/>
                <a:gridCol w="1235561"/>
                <a:gridCol w="1358488"/>
                <a:gridCol w="1438398"/>
              </a:tblGrid>
              <a:tr h="487365">
                <a:tc rowSpan="2">
                  <a:txBody>
                    <a:bodyPr/>
                    <a:lstStyle/>
                    <a:p>
                      <a:pPr algn="ctr"/>
                      <a:r>
                        <a:rPr lang="es-MX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ÁREA</a:t>
                      </a:r>
                      <a:endParaRPr lang="es-SV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Metas (miles)</a:t>
                      </a:r>
                      <a:endParaRPr lang="es-SV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MX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% entre los</a:t>
                      </a:r>
                      <a:r>
                        <a:rPr lang="es-MX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años</a:t>
                      </a:r>
                      <a:endParaRPr lang="es-SV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</a:tr>
              <a:tr h="487365">
                <a:tc vMerge="1">
                  <a:txBody>
                    <a:bodyPr/>
                    <a:lstStyle/>
                    <a:p>
                      <a:endParaRPr lang="es-SV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800" b="1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2017</a:t>
                      </a:r>
                      <a:endParaRPr lang="es-SV" sz="1800" b="1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2018</a:t>
                      </a:r>
                      <a:endParaRPr lang="es-SV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</a:tr>
              <a:tr h="520747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000" dirty="0" smtClean="0">
                          <a:solidFill>
                            <a:schemeClr val="tx1"/>
                          </a:solidFill>
                        </a:rPr>
                        <a:t>Formación profesional (Participaciones)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0" dirty="0" smtClean="0">
                          <a:solidFill>
                            <a:schemeClr val="tx1"/>
                          </a:solidFill>
                        </a:rPr>
                        <a:t>341</a:t>
                      </a:r>
                      <a:endParaRPr lang="es-MX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dirty="0" smtClean="0"/>
                        <a:t>337.9</a:t>
                      </a:r>
                      <a:endParaRPr lang="es-SV" dirty="0"/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b="0" dirty="0" smtClean="0">
                          <a:solidFill>
                            <a:schemeClr val="tx1"/>
                          </a:solidFill>
                        </a:rPr>
                        <a:t>(0.9%)</a:t>
                      </a:r>
                      <a:endParaRPr lang="es-SV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20747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000" dirty="0" smtClean="0">
                          <a:solidFill>
                            <a:schemeClr val="tx1"/>
                          </a:solidFill>
                        </a:rPr>
                        <a:t>Investigación y desarrollo (Productos)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>
                          <a:solidFill>
                            <a:schemeClr val="tx1"/>
                          </a:solidFill>
                        </a:rPr>
                        <a:t>16.3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10.7</a:t>
                      </a:r>
                      <a:endParaRPr lang="es-SV" dirty="0"/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>
                          <a:solidFill>
                            <a:schemeClr val="tx1"/>
                          </a:solidFill>
                        </a:rPr>
                        <a:t>(34%)</a:t>
                      </a:r>
                      <a:endParaRPr lang="es-SV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4687861"/>
              </p:ext>
            </p:extLst>
          </p:nvPr>
        </p:nvGraphicFramePr>
        <p:xfrm>
          <a:off x="457200" y="3789040"/>
          <a:ext cx="8363272" cy="2002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34330"/>
                <a:gridCol w="1632055"/>
                <a:gridCol w="1358488"/>
                <a:gridCol w="1438399"/>
              </a:tblGrid>
              <a:tr h="382032">
                <a:tc rowSpan="2">
                  <a:txBody>
                    <a:bodyPr/>
                    <a:lstStyle/>
                    <a:p>
                      <a:pPr algn="ctr"/>
                      <a:r>
                        <a:rPr lang="es-MX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ÁREA</a:t>
                      </a:r>
                      <a:endParaRPr lang="es-SV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US$ (millones US$)</a:t>
                      </a:r>
                      <a:endParaRPr lang="es-SV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MX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% entre los años</a:t>
                      </a:r>
                      <a:endParaRPr lang="es-SV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</a:tr>
              <a:tr h="432048">
                <a:tc vMerge="1">
                  <a:txBody>
                    <a:bodyPr/>
                    <a:lstStyle/>
                    <a:p>
                      <a:endParaRPr lang="es-SV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b="1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2017</a:t>
                      </a:r>
                      <a:endParaRPr lang="es-SV" sz="1800" b="1" kern="1200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2018</a:t>
                      </a:r>
                      <a:endParaRPr lang="es-SV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</a:tr>
              <a:tr h="144016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000" dirty="0" smtClean="0">
                          <a:solidFill>
                            <a:schemeClr val="tx1"/>
                          </a:solidFill>
                        </a:rPr>
                        <a:t>Formación profesional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35.2</a:t>
                      </a:r>
                      <a:endParaRPr lang="es-MX" dirty="0"/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dirty="0" smtClean="0"/>
                        <a:t>35.6</a:t>
                      </a:r>
                      <a:endParaRPr lang="es-SV" dirty="0"/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dirty="0" smtClean="0">
                          <a:solidFill>
                            <a:schemeClr val="tx1"/>
                          </a:solidFill>
                        </a:rPr>
                        <a:t>1.1%</a:t>
                      </a:r>
                      <a:endParaRPr lang="es-SV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15632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000" dirty="0" smtClean="0">
                          <a:solidFill>
                            <a:schemeClr val="tx1"/>
                          </a:solidFill>
                        </a:rPr>
                        <a:t>Investigación y desarrollo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3.6</a:t>
                      </a:r>
                      <a:endParaRPr lang="es-MX" dirty="0"/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dirty="0" smtClean="0"/>
                        <a:t>3.1</a:t>
                      </a:r>
                      <a:endParaRPr lang="es-SV" dirty="0"/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dirty="0" smtClean="0">
                          <a:solidFill>
                            <a:schemeClr val="tx1"/>
                          </a:solidFill>
                        </a:rPr>
                        <a:t>(13.8%)</a:t>
                      </a:r>
                      <a:endParaRPr lang="es-SV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1440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000" dirty="0" smtClean="0">
                          <a:solidFill>
                            <a:schemeClr val="tx1"/>
                          </a:solidFill>
                        </a:rPr>
                        <a:t>Proyectos </a:t>
                      </a:r>
                      <a:r>
                        <a:rPr lang="es-MX" sz="2000" baseline="0" dirty="0" smtClean="0">
                          <a:solidFill>
                            <a:schemeClr val="tx1"/>
                          </a:solidFill>
                        </a:rPr>
                        <a:t> estratégicos e inversión</a:t>
                      </a:r>
                      <a:endParaRPr lang="es-MX" sz="20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3.8</a:t>
                      </a:r>
                      <a:endParaRPr lang="es-MX" dirty="0"/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dirty="0" smtClean="0"/>
                        <a:t>3.7</a:t>
                      </a:r>
                      <a:endParaRPr lang="es-SV" dirty="0"/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dirty="0" smtClean="0">
                          <a:solidFill>
                            <a:schemeClr val="tx1"/>
                          </a:solidFill>
                        </a:rPr>
                        <a:t>(2.6%)</a:t>
                      </a:r>
                      <a:endParaRPr lang="es-SV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" name="Picture 3" descr="IN-MM Papelería Tuti-46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7775"/>
            <a:ext cx="9144000" cy="537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202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0" y="620688"/>
            <a:ext cx="9144000" cy="36004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s-MX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Recursos Humanos</a:t>
            </a:r>
            <a:endParaRPr lang="es-SV" sz="32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aphicFrame>
        <p:nvGraphicFramePr>
          <p:cNvPr id="5" name="5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21166002"/>
              </p:ext>
            </p:extLst>
          </p:nvPr>
        </p:nvGraphicFramePr>
        <p:xfrm>
          <a:off x="611560" y="1484782"/>
          <a:ext cx="8208912" cy="2460275"/>
        </p:xfrm>
        <a:graphic>
          <a:graphicData uri="http://schemas.openxmlformats.org/drawingml/2006/table">
            <a:tbl>
              <a:tblPr/>
              <a:tblGrid>
                <a:gridCol w="5760640"/>
                <a:gridCol w="1224136"/>
                <a:gridCol w="1224136"/>
              </a:tblGrid>
              <a:tr h="492055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20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Arial"/>
                        </a:rPr>
                        <a:t>GERENCIA O UNIDAD ORGANIZATIVA</a:t>
                      </a:r>
                      <a:endParaRPr lang="es-SV" sz="2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7855" marR="7855" marT="78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SV" sz="18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2017</a:t>
                      </a:r>
                    </a:p>
                  </a:txBody>
                  <a:tcPr marL="7855" marR="7855" marT="785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2018</a:t>
                      </a:r>
                      <a:endParaRPr lang="es-SV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7855" marR="7855" marT="785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  <a:tr h="492055">
                <a:tc>
                  <a:txBody>
                    <a:bodyPr/>
                    <a:lstStyle/>
                    <a:p>
                      <a:pPr algn="l" fontAlgn="ctr">
                        <a:lnSpc>
                          <a:spcPct val="90000"/>
                        </a:lnSpc>
                      </a:pPr>
                      <a:r>
                        <a:rPr lang="es-SV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cs typeface="Arial"/>
                        </a:rPr>
                        <a:t>Total plazas Dirección Superior</a:t>
                      </a:r>
                      <a:endParaRPr lang="es-SV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855" marR="7855" marT="78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b="0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es-SV" b="0" dirty="0">
                        <a:solidFill>
                          <a:schemeClr val="tx1"/>
                        </a:solidFill>
                      </a:endParaRPr>
                    </a:p>
                  </a:txBody>
                  <a:tcPr marL="7855" marR="7855" marT="78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b="0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es-SV" b="0" dirty="0">
                        <a:solidFill>
                          <a:schemeClr val="tx1"/>
                        </a:solidFill>
                      </a:endParaRPr>
                    </a:p>
                  </a:txBody>
                  <a:tcPr marL="7855" marR="7855" marT="78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2055">
                <a:tc>
                  <a:txBody>
                    <a:bodyPr/>
                    <a:lstStyle/>
                    <a:p>
                      <a:pPr algn="l" fontAlgn="ctr">
                        <a:lnSpc>
                          <a:spcPct val="90000"/>
                        </a:lnSpc>
                      </a:pPr>
                      <a:r>
                        <a:rPr lang="es-SV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cs typeface="Arial"/>
                        </a:rPr>
                        <a:t>Total plazas Formación Profesional</a:t>
                      </a:r>
                      <a:endParaRPr lang="es-SV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855" marR="7855" marT="78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b="0" dirty="0" smtClean="0">
                          <a:solidFill>
                            <a:schemeClr val="tx1"/>
                          </a:solidFill>
                        </a:rPr>
                        <a:t>69</a:t>
                      </a:r>
                      <a:endParaRPr lang="es-SV" b="0" dirty="0">
                        <a:solidFill>
                          <a:schemeClr val="tx1"/>
                        </a:solidFill>
                      </a:endParaRPr>
                    </a:p>
                  </a:txBody>
                  <a:tcPr marL="7855" marR="7855" marT="78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0" dirty="0" smtClean="0">
                          <a:solidFill>
                            <a:schemeClr val="tx1"/>
                          </a:solidFill>
                        </a:rPr>
                        <a:t>72</a:t>
                      </a:r>
                      <a:endParaRPr lang="es-SV" b="0" dirty="0">
                        <a:solidFill>
                          <a:schemeClr val="tx1"/>
                        </a:solidFill>
                      </a:endParaRPr>
                    </a:p>
                  </a:txBody>
                  <a:tcPr marL="7855" marR="7855" marT="78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2055">
                <a:tc>
                  <a:txBody>
                    <a:bodyPr/>
                    <a:lstStyle/>
                    <a:p>
                      <a:pPr algn="l" fontAlgn="ctr">
                        <a:lnSpc>
                          <a:spcPct val="90000"/>
                        </a:lnSpc>
                      </a:pPr>
                      <a:r>
                        <a:rPr lang="es-SV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cs typeface="Arial"/>
                        </a:rPr>
                        <a:t>Total plazas Administración</a:t>
                      </a:r>
                      <a:endParaRPr lang="es-SV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855" marR="7855" marT="78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b="0" dirty="0" smtClean="0">
                          <a:solidFill>
                            <a:schemeClr val="tx1"/>
                          </a:solidFill>
                        </a:rPr>
                        <a:t>69</a:t>
                      </a:r>
                      <a:endParaRPr lang="es-SV" b="0" dirty="0">
                        <a:solidFill>
                          <a:schemeClr val="tx1"/>
                        </a:solidFill>
                      </a:endParaRPr>
                    </a:p>
                  </a:txBody>
                  <a:tcPr marL="7855" marR="7855" marT="78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b="0" dirty="0" smtClean="0">
                          <a:solidFill>
                            <a:schemeClr val="tx1"/>
                          </a:solidFill>
                        </a:rPr>
                        <a:t>69</a:t>
                      </a:r>
                      <a:endParaRPr lang="es-SV" b="0" dirty="0">
                        <a:solidFill>
                          <a:schemeClr val="tx1"/>
                        </a:solidFill>
                      </a:endParaRPr>
                    </a:p>
                  </a:txBody>
                  <a:tcPr marL="7855" marR="7855" marT="78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2055"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es-MX" sz="20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TOTALES</a:t>
                      </a:r>
                      <a:endParaRPr lang="es-SV" sz="2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7855" marR="7855" marT="78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147</a:t>
                      </a:r>
                      <a:endParaRPr lang="es-SV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7855" marR="7855" marT="785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150*</a:t>
                      </a:r>
                      <a:endParaRPr lang="es-SV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7855" marR="7855" marT="785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</a:tbl>
          </a:graphicData>
        </a:graphic>
      </p:graphicFrame>
      <p:pic>
        <p:nvPicPr>
          <p:cNvPr id="6" name="Picture 3" descr="IN-MM Papelería Tuti-46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7775"/>
            <a:ext cx="9144000" cy="537386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683568" y="4005064"/>
            <a:ext cx="8064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600" i="1" dirty="0" smtClean="0"/>
              <a:t>*Se solicitan 3 plazas para el Centro de Excelencia de </a:t>
            </a:r>
            <a:r>
              <a:rPr lang="es-MX" sz="1600" i="1" dirty="0" err="1" smtClean="0"/>
              <a:t>Autotrónica</a:t>
            </a:r>
            <a:r>
              <a:rPr lang="es-MX" sz="1600" i="1" dirty="0" smtClean="0"/>
              <a:t>, las cuales están debidamente justificadas </a:t>
            </a:r>
            <a:endParaRPr lang="es-SV" sz="1600" i="1" dirty="0"/>
          </a:p>
        </p:txBody>
      </p:sp>
    </p:spTree>
    <p:extLst>
      <p:ext uri="{BB962C8B-B14F-4D97-AF65-F5344CB8AC3E}">
        <p14:creationId xmlns:p14="http://schemas.microsoft.com/office/powerpoint/2010/main" val="3799998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0" y="1124744"/>
            <a:ext cx="9144000" cy="1470025"/>
          </a:xfrm>
        </p:spPr>
        <p:txBody>
          <a:bodyPr>
            <a:normAutofit/>
          </a:bodyPr>
          <a:lstStyle/>
          <a:p>
            <a:r>
              <a:rPr lang="es-MX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Gerencias de Formación Profesional:</a:t>
            </a:r>
            <a:endParaRPr lang="es-SV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</a:endParaRPr>
          </a:p>
        </p:txBody>
      </p:sp>
      <p:pic>
        <p:nvPicPr>
          <p:cNvPr id="3" name="Picture 3" descr="IN-MM Papelería Tuti-46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7775"/>
            <a:ext cx="9144000" cy="537386"/>
          </a:xfrm>
          <a:prstGeom prst="rect">
            <a:avLst/>
          </a:prstGeom>
        </p:spPr>
      </p:pic>
      <p:sp>
        <p:nvSpPr>
          <p:cNvPr id="4" name="4 Subtítulo"/>
          <p:cNvSpPr>
            <a:spLocks noGrp="1"/>
          </p:cNvSpPr>
          <p:nvPr>
            <p:ph type="subTitle" idx="1"/>
          </p:nvPr>
        </p:nvSpPr>
        <p:spPr>
          <a:xfrm>
            <a:off x="835424" y="2397352"/>
            <a:ext cx="7560840" cy="3077737"/>
          </a:xfrm>
        </p:spPr>
        <p:txBody>
          <a:bodyPr>
            <a:normAutofit fontScale="85000" lnSpcReduction="200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s-SV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Gerencia de Formación Continua.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s-SV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Gerencia de Formación Inicial.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s-SV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Centro de Formación Profesional en San Bartolo.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s-SV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Gerencia Técnica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s-SV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Gerencia de Investigación y Estudios.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s-SV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Unidad de Formación a Distancia.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s-SV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Unidad de Monitoreo y Evaluación.</a:t>
            </a:r>
          </a:p>
        </p:txBody>
      </p:sp>
    </p:spTree>
    <p:extLst>
      <p:ext uri="{BB962C8B-B14F-4D97-AF65-F5344CB8AC3E}">
        <p14:creationId xmlns:p14="http://schemas.microsoft.com/office/powerpoint/2010/main" val="3435381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81844" y="1916832"/>
            <a:ext cx="7380312" cy="2160240"/>
          </a:xfrm>
          <a:prstGeom prst="round2Diag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s-MX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Gerencia de </a:t>
            </a:r>
            <a:br>
              <a:rPr lang="es-MX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</a:br>
            <a:r>
              <a:rPr lang="es-MX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Formación Continua</a:t>
            </a:r>
            <a:endParaRPr lang="es-SV" sz="6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</a:endParaRPr>
          </a:p>
        </p:txBody>
      </p:sp>
      <p:pic>
        <p:nvPicPr>
          <p:cNvPr id="3" name="Picture 3" descr="IN-MM Papelería Tuti-46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7775"/>
            <a:ext cx="9144000" cy="537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0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634082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s-MX" dirty="0"/>
              <a:t>Gerencia de Formación </a:t>
            </a:r>
            <a:r>
              <a:rPr lang="es-MX" dirty="0" smtClean="0"/>
              <a:t>Continua</a:t>
            </a:r>
            <a:endParaRPr lang="es-SV" b="0" dirty="0">
              <a:solidFill>
                <a:srgbClr val="FF0000"/>
              </a:solidFill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6034179"/>
              </p:ext>
            </p:extLst>
          </p:nvPr>
        </p:nvGraphicFramePr>
        <p:xfrm>
          <a:off x="97712" y="836712"/>
          <a:ext cx="8928992" cy="5325837"/>
        </p:xfrm>
        <a:graphic>
          <a:graphicData uri="http://schemas.openxmlformats.org/drawingml/2006/table">
            <a:tbl>
              <a:tblPr/>
              <a:tblGrid>
                <a:gridCol w="1888825"/>
                <a:gridCol w="772701"/>
                <a:gridCol w="858557"/>
                <a:gridCol w="858557"/>
                <a:gridCol w="1030268"/>
                <a:gridCol w="858557"/>
                <a:gridCol w="858557"/>
                <a:gridCol w="944412"/>
                <a:gridCol w="858558"/>
              </a:tblGrid>
              <a:tr h="585251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 </a:t>
                      </a:r>
                      <a:r>
                        <a:rPr kumimoji="0" lang="es-SV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LÍNEAS GENERALES DE TRABAJO             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METAS Y PPTO. 2017</a:t>
                      </a:r>
                      <a:endParaRPr kumimoji="0" lang="es-SV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SV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PROYECCION 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CIERRE  2017</a:t>
                      </a:r>
                    </a:p>
                  </a:txBody>
                  <a:tcPr marL="9525" marR="9525" marT="9525" marB="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METAS Y PPTO. 2018</a:t>
                      </a:r>
                      <a:endParaRPr kumimoji="0" lang="es-SV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SV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SV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</a:tr>
              <a:tr h="589252"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400" b="1" i="0" u="none" strike="noStrike" cap="none" spc="-100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PARTICIP.</a:t>
                      </a:r>
                    </a:p>
                  </a:txBody>
                  <a:tcPr marL="9525" marR="9525" marT="9525" marB="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MONTO 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(miles US$)</a:t>
                      </a:r>
                    </a:p>
                  </a:txBody>
                  <a:tcPr marL="9525" marR="9525" marT="9525" marB="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400" b="1" i="0" u="none" strike="noStrike" cap="none" spc="-100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PARTICIP.</a:t>
                      </a:r>
                    </a:p>
                  </a:txBody>
                  <a:tcPr marL="9525" marR="9525" marT="9525" marB="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MONTO 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(miles US$)</a:t>
                      </a:r>
                    </a:p>
                  </a:txBody>
                  <a:tcPr marL="9525" marR="9525" marT="9525" marB="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400" b="1" i="0" u="none" strike="noStrike" cap="none" spc="-100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PARTICIP.</a:t>
                      </a:r>
                    </a:p>
                  </a:txBody>
                  <a:tcPr marL="9525" marR="9525" marT="9525" marB="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400" b="1" i="0" u="none" strike="noStrike" cap="none" spc="-100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HOMBRES</a:t>
                      </a:r>
                    </a:p>
                  </a:txBody>
                  <a:tcPr marL="9525" marR="9525" marT="9525" marB="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400" b="1" i="0" u="none" strike="noStrike" cap="none" spc="-100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MUJERES</a:t>
                      </a:r>
                    </a:p>
                  </a:txBody>
                  <a:tcPr marL="9525" marR="9525" marT="9525" marB="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SV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MONTO 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SV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(Miles US$)</a:t>
                      </a:r>
                    </a:p>
                  </a:txBody>
                  <a:tcPr marL="9525" marR="9525" marT="9525" marB="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</a:tr>
              <a:tr h="65880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Programas y cursos para trabajadores técnicos y operativos</a:t>
                      </a:r>
                    </a:p>
                  </a:txBody>
                  <a:tcPr marL="7083" marR="7083" marT="708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15,100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1,965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15,100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1,965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18,000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SV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12,960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SV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5,040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3,420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</a:tr>
              <a:tr h="446133">
                <a:tc>
                  <a:txBody>
                    <a:bodyPr/>
                    <a:lstStyle/>
                    <a:p>
                      <a:pPr marL="0" marR="0" lvl="0" indent="0" algn="just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Programas y cursos en temas gerenciales</a:t>
                      </a:r>
                    </a:p>
                  </a:txBody>
                  <a:tcPr marL="7083" marR="7083" marT="708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14,000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2,150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14,000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2,150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14,000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SV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6,860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SV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7,140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2,240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</a:tr>
              <a:tr h="658805">
                <a:tc>
                  <a:txBody>
                    <a:bodyPr/>
                    <a:lstStyle/>
                    <a:p>
                      <a:pPr marL="0" marR="0" lvl="0" indent="0" algn="just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Programas y cursos en temas de habilidades directivas</a:t>
                      </a:r>
                    </a:p>
                  </a:txBody>
                  <a:tcPr marL="7083" marR="7083" marT="708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1,200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1,200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2,000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SV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1,300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SV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480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</a:tr>
              <a:tr h="44613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Programa y cursos Inglés para el Trabajo</a:t>
                      </a:r>
                    </a:p>
                  </a:txBody>
                  <a:tcPr marL="7083" marR="7083" marT="708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23,000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1,380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23,000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1,380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23,000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SV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12,190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SV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10,810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1,380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</a:tr>
              <a:tr h="65880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Programas y cursos para trabajadores de la MIPYME.</a:t>
                      </a:r>
                      <a:endParaRPr kumimoji="0" lang="es-SV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83" marR="7083" marT="708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39,200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2,815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39,200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2,815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40,000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SV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21,200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SV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18,800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2,872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</a:tr>
              <a:tr h="446133">
                <a:tc>
                  <a:txBody>
                    <a:bodyPr/>
                    <a:lstStyle/>
                    <a:p>
                      <a:pPr marL="0" marR="0" lvl="0" indent="0" algn="just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Programas y cursos bajo la modalidad </a:t>
                      </a:r>
                      <a:r>
                        <a:rPr kumimoji="0" lang="es-ES_tradnl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On</a:t>
                      </a:r>
                      <a:r>
                        <a:rPr kumimoji="0" lang="es-ES_tradn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Line</a:t>
                      </a:r>
                      <a:endParaRPr kumimoji="0" lang="es-SV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083" marR="7083" marT="708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6,800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372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6,800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372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7,000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SV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3,570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SV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3,430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700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</a:tr>
              <a:tr h="407227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Proyectos Especiales, Cursos Cerrados y Cursos Abiertos</a:t>
                      </a:r>
                    </a:p>
                  </a:txBody>
                  <a:tcPr marL="7083" marR="7083" marT="708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107,700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7,743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100,700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7,000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105,000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SV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60,900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SV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44,100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5,734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</a:tr>
              <a:tr h="25179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s-SV" sz="1600" b="1" i="0" u="none" strike="noStrike" kern="1200" dirty="0" smtClean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TOTALES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600" b="1" i="0" u="none" strike="noStrike" dirty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</a:rPr>
                        <a:t>207,000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600" b="1" i="0" u="none" strike="noStrike" dirty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</a:rPr>
                        <a:t>16,825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600" b="1" i="0" u="none" strike="noStrike" dirty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</a:rPr>
                        <a:t>200,000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600" b="1" i="0" u="none" strike="noStrike" dirty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</a:rPr>
                        <a:t>16,082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600" b="1" i="0" u="none" strike="noStrike" dirty="0" smtClean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</a:rPr>
                        <a:t>209,000</a:t>
                      </a:r>
                      <a:endParaRPr lang="es-SV" sz="1600" b="1" i="0" u="none" strike="noStrike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600" b="1" i="0" u="none" strike="noStrike" dirty="0" smtClean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</a:rPr>
                        <a:t>118,980</a:t>
                      </a:r>
                      <a:endParaRPr lang="es-SV" sz="1600" b="1" i="0" u="none" strike="noStrike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600" b="1" i="0" u="none" strike="noStrike" dirty="0" smtClean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</a:rPr>
                        <a:t>90,020</a:t>
                      </a:r>
                      <a:endParaRPr lang="es-SV" sz="1600" b="1" i="0" u="none" strike="noStrike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600" b="1" i="0" u="none" strike="noStrike" dirty="0" smtClean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</a:rPr>
                        <a:t>16,826</a:t>
                      </a:r>
                      <a:endParaRPr lang="es-SV" sz="1600" b="1" i="0" u="none" strike="noStrike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</a:tr>
            </a:tbl>
          </a:graphicData>
        </a:graphic>
      </p:graphicFrame>
      <p:pic>
        <p:nvPicPr>
          <p:cNvPr id="5" name="Picture 3" descr="IN-MM Papelería Tuti-46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7775"/>
            <a:ext cx="9144000" cy="537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784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81844" y="1916832"/>
            <a:ext cx="7380312" cy="2160240"/>
          </a:xfrm>
          <a:prstGeom prst="round2Diag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s-MX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Gerencia de </a:t>
            </a:r>
            <a:br>
              <a:rPr lang="es-MX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</a:br>
            <a:r>
              <a:rPr lang="es-MX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Formación Inicial</a:t>
            </a:r>
            <a:endParaRPr lang="es-SV" sz="6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</a:endParaRPr>
          </a:p>
        </p:txBody>
      </p:sp>
      <p:pic>
        <p:nvPicPr>
          <p:cNvPr id="3" name="Picture 3" descr="IN-MM Papelería Tuti-46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7775"/>
            <a:ext cx="9144000" cy="537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100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s-MX" sz="3200" b="1" dirty="0" smtClean="0"/>
              <a:t>Gerencia de Formación Inicial</a:t>
            </a:r>
            <a:endParaRPr lang="es-SV" sz="2800" b="0" dirty="0">
              <a:solidFill>
                <a:srgbClr val="FF0000"/>
              </a:solidFill>
            </a:endParaRPr>
          </a:p>
        </p:txBody>
      </p:sp>
      <p:graphicFrame>
        <p:nvGraphicFramePr>
          <p:cNvPr id="5" name="8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90298535"/>
              </p:ext>
            </p:extLst>
          </p:nvPr>
        </p:nvGraphicFramePr>
        <p:xfrm>
          <a:off x="52141" y="1598304"/>
          <a:ext cx="9036625" cy="3808338"/>
        </p:xfrm>
        <a:graphic>
          <a:graphicData uri="http://schemas.openxmlformats.org/drawingml/2006/table">
            <a:tbl>
              <a:tblPr/>
              <a:tblGrid>
                <a:gridCol w="1998283"/>
                <a:gridCol w="864096"/>
                <a:gridCol w="1080120"/>
                <a:gridCol w="792088"/>
                <a:gridCol w="1080120"/>
                <a:gridCol w="793384"/>
                <a:gridCol w="792088"/>
                <a:gridCol w="648072"/>
                <a:gridCol w="988374"/>
              </a:tblGrid>
              <a:tr h="36047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SV" sz="14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LÍNEAS GENERALES DE TRABAJO </a:t>
                      </a:r>
                    </a:p>
                  </a:txBody>
                  <a:tcPr marL="9510" marR="9510" marT="95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METAS Y PPTO. 2017</a:t>
                      </a:r>
                      <a:endParaRPr kumimoji="0" lang="es-SV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9525" marR="9525" marT="9525" marB="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SV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es-SV" sz="14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PROYECCION</a:t>
                      </a:r>
                    </a:p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es-SV" sz="14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CIERRE 2017</a:t>
                      </a:r>
                      <a:endParaRPr lang="es-SV" sz="14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9510" marR="9510" marT="951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METAS Y PPTO. 2018</a:t>
                      </a:r>
                      <a:endParaRPr kumimoji="0" lang="es-SV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10" marR="9510" marT="951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60486">
                <a:tc vMerge="1">
                  <a:txBody>
                    <a:bodyPr/>
                    <a:lstStyle/>
                    <a:p>
                      <a:pPr algn="ctr" fontAlgn="ctr"/>
                      <a:endParaRPr lang="es-SV" sz="1600" b="1" i="0" u="none" strike="noStrike" dirty="0">
                        <a:effectLst/>
                        <a:latin typeface="+mn-lt"/>
                      </a:endParaRPr>
                    </a:p>
                  </a:txBody>
                  <a:tcPr marL="9510" marR="9510" marT="95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400" b="1" i="0" u="none" strike="noStrike" cap="none" spc="-100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PARTICIP.</a:t>
                      </a:r>
                    </a:p>
                  </a:txBody>
                  <a:tcPr marL="9525" marR="9525" marT="9525" marB="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MONTO 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(miles US$)</a:t>
                      </a:r>
                    </a:p>
                  </a:txBody>
                  <a:tcPr marL="9525" marR="9525" marT="9525" marB="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400" b="1" i="0" u="none" strike="noStrike" cap="none" spc="-100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PARTICIP.</a:t>
                      </a:r>
                    </a:p>
                  </a:txBody>
                  <a:tcPr marL="9525" marR="9525" marT="9525" marB="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MONTO 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(miles US$)</a:t>
                      </a:r>
                    </a:p>
                  </a:txBody>
                  <a:tcPr marL="9525" marR="9525" marT="9525" marB="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SV" sz="1400" b="1" i="0" u="none" strike="noStrike" cap="none" spc="-100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PARTICIP.</a:t>
                      </a:r>
                    </a:p>
                  </a:txBody>
                  <a:tcPr marL="9525" marR="9525" marT="9525" marB="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SV" sz="1400" b="1" i="0" u="none" strike="noStrike" cap="none" spc="-100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HOMBRES</a:t>
                      </a:r>
                    </a:p>
                  </a:txBody>
                  <a:tcPr marL="9525" marR="9525" marT="9525" marB="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SV" sz="1400" b="1" i="0" u="none" strike="noStrike" cap="none" spc="-100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MUJERES</a:t>
                      </a:r>
                    </a:p>
                  </a:txBody>
                  <a:tcPr marL="9525" marR="9525" marT="9525" marB="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MONTO 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(miles US$)</a:t>
                      </a:r>
                    </a:p>
                  </a:txBody>
                  <a:tcPr marL="9525" marR="9525" marT="9525" marB="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  <a:tr h="425442">
                <a:tc>
                  <a:txBody>
                    <a:bodyPr/>
                    <a:lstStyle/>
                    <a:p>
                      <a:pPr algn="just" rtl="0" fontAlgn="b"/>
                      <a:r>
                        <a:rPr lang="es-S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Carreras ocupacionales y cursos de capacitación dirigidos a la juventud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71,841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8,343.0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73,634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s-SV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8,946.9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73,530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SV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37,025</a:t>
                      </a:r>
                      <a:endParaRPr lang="es-SV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SV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36,505</a:t>
                      </a:r>
                      <a:endParaRPr lang="es-SV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s-SV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9,543.4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0884">
                <a:tc>
                  <a:txBody>
                    <a:bodyPr/>
                    <a:lstStyle/>
                    <a:p>
                      <a:pPr algn="just" rtl="0" fontAlgn="b"/>
                      <a:r>
                        <a:rPr lang="es-S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Programas permanentes y proyectos especiales dirigidos a población en condiciones de vulnerabilidad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34,500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5,211.5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36,139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s-SV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4,860.3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35,500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SV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13,101</a:t>
                      </a:r>
                      <a:endParaRPr lang="es-SV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SV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22,399</a:t>
                      </a:r>
                      <a:endParaRPr lang="es-SV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s-SV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5,221.6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5442">
                <a:tc>
                  <a:txBody>
                    <a:bodyPr/>
                    <a:lstStyle/>
                    <a:p>
                      <a:pPr algn="just" rtl="0" fontAlgn="b"/>
                      <a:r>
                        <a:rPr lang="es-S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Capacitaciones en el marco de programas presidenciales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15,000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1,849.0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5,780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s-SV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865.1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7,105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--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7,105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s-SV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900.0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7071">
                <a:tc>
                  <a:txBody>
                    <a:bodyPr/>
                    <a:lstStyle/>
                    <a:p>
                      <a:pPr algn="just" rtl="0" fontAlgn="b"/>
                      <a:r>
                        <a:rPr lang="es-SV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Proyectos</a:t>
                      </a:r>
                      <a:r>
                        <a:rPr lang="es-SV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Emergentes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1,300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262.5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1,250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s-SV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193.6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--</a:t>
                      </a:r>
                      <a:r>
                        <a:rPr lang="es-S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--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--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--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203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SV" sz="1600" b="1" i="0" u="none" strike="noStrike" kern="1200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TOTALES</a:t>
                      </a:r>
                    </a:p>
                  </a:txBody>
                  <a:tcPr marL="9510" marR="9510" marT="951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1" i="0" u="none" strike="noStrike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122,641</a:t>
                      </a:r>
                      <a:endParaRPr lang="es-SV" sz="1600" b="1" i="0" u="none" strike="noStrike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1" i="0" u="none" strike="noStrike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 15,666</a:t>
                      </a:r>
                      <a:endParaRPr lang="es-SV" sz="1600" b="1" i="0" u="none" strike="noStrike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1" i="0" u="none" strike="noStrike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116,803</a:t>
                      </a:r>
                      <a:endParaRPr lang="es-SV" sz="1600" b="1" i="0" u="none" strike="noStrike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1" i="0" u="none" strike="noStrike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 </a:t>
                      </a:r>
                      <a:r>
                        <a:rPr lang="es-SV" sz="1600" b="1" i="0" u="none" strike="noStrike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14,866</a:t>
                      </a:r>
                      <a:endParaRPr lang="es-SV" sz="1600" b="1" i="0" u="none" strike="noStrike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1" i="0" u="none" strike="noStrike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116,135</a:t>
                      </a:r>
                      <a:endParaRPr lang="es-SV" sz="1600" b="1" i="0" u="none" strike="noStrike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1" i="0" u="none" strike="noStrike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49,724</a:t>
                      </a:r>
                      <a:endParaRPr lang="es-SV" sz="1600" b="1" i="0" u="none" strike="noStrike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1" i="0" u="none" strike="noStrike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66,411</a:t>
                      </a:r>
                      <a:endParaRPr lang="es-SV" sz="1600" b="1" i="0" u="none" strike="noStrike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1" i="0" u="none" strike="noStrike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 </a:t>
                      </a:r>
                      <a:r>
                        <a:rPr lang="es-SV" sz="1600" b="1" i="0" u="none" strike="noStrike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15,665 </a:t>
                      </a:r>
                      <a:endParaRPr lang="es-SV" sz="1600" b="1" i="0" u="none" strike="noStrike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</a:tbl>
          </a:graphicData>
        </a:graphic>
      </p:graphicFrame>
      <p:pic>
        <p:nvPicPr>
          <p:cNvPr id="4" name="Picture 3" descr="IN-MM Papelería Tuti-46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7775"/>
            <a:ext cx="9144000" cy="537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73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81844" y="1916832"/>
            <a:ext cx="7380312" cy="2448272"/>
          </a:xfrm>
          <a:prstGeom prst="round2Diag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s-MX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Centro de Formación Profesional de INSAFORP – San Bartolo</a:t>
            </a:r>
            <a:endParaRPr lang="es-SV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</a:endParaRPr>
          </a:p>
        </p:txBody>
      </p:sp>
      <p:pic>
        <p:nvPicPr>
          <p:cNvPr id="3" name="Picture 3" descr="IN-MM Papelería Tuti-46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7775"/>
            <a:ext cx="9144000" cy="537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802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4600" y="692696"/>
            <a:ext cx="4114800" cy="800183"/>
          </a:xfrm>
          <a:prstGeom prst="round2Diag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s-SV" sz="4000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CONTENIDO</a:t>
            </a:r>
            <a:endParaRPr lang="es-SV" sz="400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4" name="Picture 3" descr="IN-MM Papelería Tuti-46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7775"/>
            <a:ext cx="9144000" cy="537386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457200" y="1832625"/>
            <a:ext cx="8229600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es-SV" sz="2800" dirty="0" smtClean="0">
                <a:solidFill>
                  <a:prstClr val="black"/>
                </a:solidFill>
              </a:rPr>
              <a:t>Planeación Estratégica 2015 – 2019.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s-SV" sz="2800" dirty="0" smtClean="0">
                <a:solidFill>
                  <a:prstClr val="black"/>
                </a:solidFill>
              </a:rPr>
              <a:t>Etapas de preparación para elaboración del Plan Operativo Anual.</a:t>
            </a:r>
            <a:endParaRPr lang="es-SV" sz="2800" dirty="0">
              <a:solidFill>
                <a:prstClr val="black"/>
              </a:solidFill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es-SV" sz="2800" dirty="0">
                <a:solidFill>
                  <a:prstClr val="black"/>
                </a:solidFill>
              </a:rPr>
              <a:t>Principales premisas del </a:t>
            </a:r>
            <a:r>
              <a:rPr lang="es-SV" sz="2800" dirty="0" smtClean="0">
                <a:solidFill>
                  <a:prstClr val="black"/>
                </a:solidFill>
              </a:rPr>
              <a:t>Plan Operativo Anual (POA) y </a:t>
            </a:r>
            <a:r>
              <a:rPr lang="es-SV" sz="2800" dirty="0">
                <a:solidFill>
                  <a:prstClr val="black"/>
                </a:solidFill>
              </a:rPr>
              <a:t>Presupuesto para 2018.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s-SV" sz="2800" dirty="0" smtClean="0">
                <a:solidFill>
                  <a:prstClr val="black"/>
                </a:solidFill>
              </a:rPr>
              <a:t>Plan Operativo Anual (POA) y </a:t>
            </a:r>
            <a:r>
              <a:rPr lang="es-SV" sz="2800" dirty="0">
                <a:solidFill>
                  <a:prstClr val="black"/>
                </a:solidFill>
              </a:rPr>
              <a:t>Presupuesto </a:t>
            </a:r>
            <a:r>
              <a:rPr lang="es-SV" sz="2800" dirty="0" smtClean="0">
                <a:solidFill>
                  <a:prstClr val="black"/>
                </a:solidFill>
              </a:rPr>
              <a:t>2018.</a:t>
            </a:r>
            <a:endParaRPr lang="es-SV" sz="2800" dirty="0">
              <a:solidFill>
                <a:prstClr val="black"/>
              </a:solidFill>
            </a:endParaRPr>
          </a:p>
          <a:p>
            <a:pPr lvl="1" algn="just"/>
            <a:r>
              <a:rPr lang="es-SV" sz="2400" i="1" dirty="0">
                <a:solidFill>
                  <a:prstClr val="black"/>
                </a:solidFill>
              </a:rPr>
              <a:t>Formación Profesional.</a:t>
            </a:r>
          </a:p>
          <a:p>
            <a:pPr lvl="1" algn="just"/>
            <a:r>
              <a:rPr lang="es-SV" sz="2400" i="1" dirty="0">
                <a:solidFill>
                  <a:prstClr val="black"/>
                </a:solidFill>
              </a:rPr>
              <a:t>Gerencias y Unidades de </a:t>
            </a:r>
            <a:r>
              <a:rPr lang="es-SV" sz="2400" i="1" dirty="0" smtClean="0">
                <a:solidFill>
                  <a:prstClr val="black"/>
                </a:solidFill>
              </a:rPr>
              <a:t>Apoyo.</a:t>
            </a:r>
            <a:endParaRPr lang="es-SV" sz="2400" i="1" dirty="0">
              <a:solidFill>
                <a:prstClr val="black"/>
              </a:solidFill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es-SV" sz="2800" dirty="0">
                <a:solidFill>
                  <a:prstClr val="black"/>
                </a:solidFill>
              </a:rPr>
              <a:t>Proyecto Presupuesto </a:t>
            </a:r>
            <a:r>
              <a:rPr lang="es-SV" sz="2800" dirty="0" smtClean="0">
                <a:solidFill>
                  <a:prstClr val="black"/>
                </a:solidFill>
              </a:rPr>
              <a:t>2018.</a:t>
            </a:r>
            <a:endParaRPr lang="es-SV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960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7504" y="-13736"/>
            <a:ext cx="8856984" cy="864096"/>
          </a:xfrm>
        </p:spPr>
        <p:txBody>
          <a:bodyPr>
            <a:normAutofit/>
          </a:bodyPr>
          <a:lstStyle/>
          <a:p>
            <a:pPr>
              <a:lnSpc>
                <a:spcPct val="70000"/>
              </a:lnSpc>
            </a:pPr>
            <a:r>
              <a:rPr lang="es-MX" sz="2800" dirty="0" smtClean="0"/>
              <a:t>Gerencia del Centro de Formación </a:t>
            </a:r>
            <a:br>
              <a:rPr lang="es-MX" sz="2800" dirty="0" smtClean="0"/>
            </a:br>
            <a:r>
              <a:rPr lang="es-MX" sz="2800" dirty="0" smtClean="0"/>
              <a:t>Profesional del INSAFORP en San Bartolo</a:t>
            </a:r>
            <a:endParaRPr lang="es-SV" sz="2800" b="0" dirty="0"/>
          </a:p>
        </p:txBody>
      </p:sp>
      <p:pic>
        <p:nvPicPr>
          <p:cNvPr id="6" name="Picture 3" descr="IN-MM Papelería Tuti-46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03"/>
          <a:stretch/>
        </p:blipFill>
        <p:spPr>
          <a:xfrm>
            <a:off x="0" y="6718197"/>
            <a:ext cx="9144000" cy="156963"/>
          </a:xfrm>
          <a:prstGeom prst="rect">
            <a:avLst/>
          </a:prstGeom>
        </p:spPr>
      </p:pic>
      <p:graphicFrame>
        <p:nvGraphicFramePr>
          <p:cNvPr id="12" name="Tab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3427559"/>
              </p:ext>
            </p:extLst>
          </p:nvPr>
        </p:nvGraphicFramePr>
        <p:xfrm>
          <a:off x="65548" y="824320"/>
          <a:ext cx="9051155" cy="5744599"/>
        </p:xfrm>
        <a:graphic>
          <a:graphicData uri="http://schemas.openxmlformats.org/drawingml/2006/table">
            <a:tbl>
              <a:tblPr/>
              <a:tblGrid>
                <a:gridCol w="3090641"/>
                <a:gridCol w="735866"/>
                <a:gridCol w="809453"/>
                <a:gridCol w="635284"/>
                <a:gridCol w="864096"/>
                <a:gridCol w="708218"/>
                <a:gridCol w="731942"/>
                <a:gridCol w="648072"/>
                <a:gridCol w="827583"/>
              </a:tblGrid>
              <a:tr h="446439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PROGRAMAS Y CURSOS</a:t>
                      </a:r>
                    </a:p>
                  </a:txBody>
                  <a:tcPr marL="5839" marR="5839" marT="583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METAS Y PPTO. 2017</a:t>
                      </a:r>
                    </a:p>
                  </a:txBody>
                  <a:tcPr marL="5839" marR="5839" marT="5839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PROYECCIÓN CIERRE 2017</a:t>
                      </a:r>
                    </a:p>
                  </a:txBody>
                  <a:tcPr marL="5839" marR="5839" marT="5839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METAS Y PPTO. 2018</a:t>
                      </a:r>
                    </a:p>
                  </a:txBody>
                  <a:tcPr marL="5839" marR="5839" marT="5839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479104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PARTICIP.</a:t>
                      </a:r>
                    </a:p>
                  </a:txBody>
                  <a:tcPr marL="5839" marR="5839" marT="5839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MONTO </a:t>
                      </a:r>
                      <a:endParaRPr kumimoji="0" lang="es-MX" sz="1400" b="1" i="0" u="none" strike="noStrike" kern="1200" cap="none" spc="-100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1" i="0" u="none" strike="noStrike" kern="1200" cap="none" spc="-100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(Miles </a:t>
                      </a:r>
                      <a:r>
                        <a:rPr kumimoji="0" lang="es-MX" sz="14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US$)</a:t>
                      </a:r>
                    </a:p>
                  </a:txBody>
                  <a:tcPr marL="5839" marR="5839" marT="5839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PARTICIP.</a:t>
                      </a:r>
                    </a:p>
                  </a:txBody>
                  <a:tcPr marL="5839" marR="5839" marT="5839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MONTO </a:t>
                      </a:r>
                      <a:endParaRPr kumimoji="0" lang="es-MX" sz="1400" b="1" i="0" u="none" strike="noStrike" kern="1200" cap="none" spc="-100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1" i="0" u="none" strike="noStrike" kern="1200" cap="none" spc="-100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es-MX" sz="14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miles US$)</a:t>
                      </a:r>
                    </a:p>
                  </a:txBody>
                  <a:tcPr marL="5839" marR="5839" marT="5839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PARTICIP.</a:t>
                      </a:r>
                    </a:p>
                  </a:txBody>
                  <a:tcPr marL="5839" marR="5839" marT="5839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1" i="0" u="none" strike="noStrike" kern="1200" cap="none" spc="-100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HOMBRES </a:t>
                      </a:r>
                      <a:endParaRPr kumimoji="0" lang="es-MX" sz="1400" b="1" i="0" u="none" strike="noStrike" kern="1200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839" marR="5839" marT="5839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1" i="0" u="none" strike="noStrike" kern="1200" cap="none" spc="-100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MUJERES</a:t>
                      </a:r>
                      <a:endParaRPr kumimoji="0" lang="es-MX" sz="1400" b="1" i="0" u="none" strike="noStrike" kern="1200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839" marR="5839" marT="5839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MONTO (miles US$)</a:t>
                      </a:r>
                    </a:p>
                  </a:txBody>
                  <a:tcPr marL="5839" marR="5839" marT="5839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  <a:tr h="304885">
                <a:tc gridSpan="9">
                  <a:txBody>
                    <a:bodyPr/>
                    <a:lstStyle/>
                    <a:p>
                      <a:pPr algn="just" rtl="0" fontAlgn="ctr"/>
                      <a:r>
                        <a:rPr lang="es-MX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FORMACION INICIAL</a:t>
                      </a:r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39" marR="5839" marT="583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839" marR="5839" marT="58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839" marR="5839" marT="58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839" marR="5839" marT="58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839" marR="5839" marT="58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839" marR="5839" marT="58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839" marR="5839" marT="58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839" marR="5839" marT="58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839" marR="5839" marT="58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45209"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SV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Cursos técnicos de habilitación desarrollados con la capacidad instalada del CFP 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6,380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6,300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916.4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3,220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3,780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33293"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SV" sz="14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Cursos técnicos permanentes de habilitación. 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1,204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131.8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33293"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SV" sz="14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CARRERAS EMPRESA – CENTRO PARA LA INDUSTRIA DEL PLÁSTICO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745.5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1,086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49605"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SV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Modulo de soldaduras TIG y MIG/MAG para jóvenes del programa Empresa - Centro.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04885">
                <a:tc>
                  <a:txBody>
                    <a:bodyPr/>
                    <a:lstStyle/>
                    <a:p>
                      <a:pPr algn="l" rtl="0" fontAlgn="ctr"/>
                      <a:r>
                        <a:rPr lang="es-SV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SUBTOTAL</a:t>
                      </a:r>
                      <a:r>
                        <a:rPr lang="es-SV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endParaRPr lang="es-SV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SV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SV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2,054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SV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7,616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SV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1,794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SV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8,444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SV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3,896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SV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4,548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SV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2,103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04885">
                <a:tc gridSpan="9">
                  <a:txBody>
                    <a:bodyPr/>
                    <a:lstStyle/>
                    <a:p>
                      <a:pPr algn="l" rtl="0" fontAlgn="ctr"/>
                      <a:r>
                        <a:rPr lang="es-SV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FORMACION CONTINUA </a:t>
                      </a:r>
                      <a:endParaRPr lang="es-SV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839" marR="5839" marT="58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839" marR="5839" marT="58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839" marR="5839" marT="58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839" marR="5839" marT="58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839" marR="5839" marT="58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839" marR="5839" marT="58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839" marR="5839" marT="58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839" marR="5839" marT="58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33293"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SV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Complementación técnica a trabajadores de empresas 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SV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SV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SV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SV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SV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576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SV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564.48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SV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11.52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SV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46.6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33293"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SV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Cursos técnicos de Ofimática y Software aplicado – CETI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SV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2960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SV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61.3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SV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2,560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SV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58.3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SV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3,060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SV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1408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SV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1652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SV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67.5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04885"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SV" sz="14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Proceso de certificación de competencias 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SV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--</a:t>
                      </a:r>
                      <a:endParaRPr lang="es-SV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SV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--</a:t>
                      </a:r>
                      <a:endParaRPr lang="es-SV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SV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SV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--</a:t>
                      </a:r>
                      <a:endParaRPr lang="es-SV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SV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SV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SV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SV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04885">
                <a:tc>
                  <a:txBody>
                    <a:bodyPr/>
                    <a:lstStyle/>
                    <a:p>
                      <a:pPr algn="l" rtl="0" fontAlgn="ctr"/>
                      <a:r>
                        <a:rPr lang="es-SV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SUBTOTAL</a:t>
                      </a:r>
                      <a:endParaRPr lang="es-SV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SV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3,610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SV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163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SV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3,000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SV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SV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3,736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SV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2,047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SV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1,689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SV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144.1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0441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MX" sz="1600" b="1" i="0" u="none" strike="noStrike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TOTAL FORMACIÓN </a:t>
                      </a:r>
                      <a:endParaRPr lang="es-MX" sz="1600" b="1" i="0" u="none" strike="noStrike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839" marR="5839" marT="583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MX" sz="1600" b="1" i="0" u="none" strike="noStrike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11,710</a:t>
                      </a:r>
                    </a:p>
                  </a:txBody>
                  <a:tcPr marL="5839" marR="5839" marT="5839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MX" sz="1600" b="1" i="0" u="none" strike="noStrike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2,217</a:t>
                      </a:r>
                      <a:endParaRPr lang="es-MX" sz="1600" b="1" i="0" u="none" strike="noStrike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839" marR="5839" marT="5839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MX" sz="1600" b="1" i="0" u="none" strike="noStrike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10,616</a:t>
                      </a:r>
                    </a:p>
                  </a:txBody>
                  <a:tcPr marL="5839" marR="5839" marT="5839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MX" sz="1600" b="1" i="0" u="none" strike="noStrike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1,877</a:t>
                      </a:r>
                      <a:endParaRPr lang="es-MX" sz="1600" b="1" i="0" u="none" strike="noStrike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839" marR="5839" marT="5839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MX" sz="1600" b="1" i="0" u="none" strike="noStrike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12,180</a:t>
                      </a:r>
                    </a:p>
                  </a:txBody>
                  <a:tcPr marL="5839" marR="5839" marT="5839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MX" sz="1600" b="1" i="0" u="none" strike="noStrike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5,943</a:t>
                      </a:r>
                      <a:endParaRPr lang="es-MX" sz="1600" b="1" i="0" u="none" strike="noStrike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839" marR="5839" marT="5839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MX" sz="1600" b="1" i="0" u="none" strike="noStrike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6,237</a:t>
                      </a:r>
                      <a:endParaRPr lang="es-MX" sz="1600" b="1" i="0" u="none" strike="noStrike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839" marR="5839" marT="5839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MX" sz="1600" b="1" i="0" u="none" strike="noStrike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2,247</a:t>
                      </a:r>
                      <a:endParaRPr lang="es-MX" sz="1600" b="1" i="0" u="none" strike="noStrike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839" marR="5839" marT="5839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1350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9825" y="28636"/>
            <a:ext cx="8856984" cy="864096"/>
          </a:xfrm>
        </p:spPr>
        <p:txBody>
          <a:bodyPr>
            <a:normAutofit/>
          </a:bodyPr>
          <a:lstStyle/>
          <a:p>
            <a:pPr>
              <a:lnSpc>
                <a:spcPct val="70000"/>
              </a:lnSpc>
            </a:pPr>
            <a:r>
              <a:rPr lang="es-MX" sz="2800" dirty="0" smtClean="0"/>
              <a:t>Gerencia del Centro de Formación </a:t>
            </a:r>
            <a:br>
              <a:rPr lang="es-MX" sz="2800" dirty="0" smtClean="0"/>
            </a:br>
            <a:r>
              <a:rPr lang="es-MX" sz="2800" dirty="0" smtClean="0"/>
              <a:t>Profesional del INSAFORP en San Bartolo</a:t>
            </a:r>
            <a:endParaRPr lang="es-SV" sz="2800" b="0" dirty="0"/>
          </a:p>
        </p:txBody>
      </p:sp>
      <p:pic>
        <p:nvPicPr>
          <p:cNvPr id="6" name="Picture 3" descr="IN-MM Papelería Tuti-46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5" y="6354205"/>
            <a:ext cx="9108504" cy="488533"/>
          </a:xfrm>
          <a:prstGeom prst="rect">
            <a:avLst/>
          </a:prstGeom>
        </p:spPr>
      </p:pic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5593343"/>
              </p:ext>
            </p:extLst>
          </p:nvPr>
        </p:nvGraphicFramePr>
        <p:xfrm>
          <a:off x="251520" y="1148214"/>
          <a:ext cx="8496945" cy="2352794"/>
        </p:xfrm>
        <a:graphic>
          <a:graphicData uri="http://schemas.openxmlformats.org/drawingml/2006/table">
            <a:tbl>
              <a:tblPr/>
              <a:tblGrid>
                <a:gridCol w="4761219"/>
                <a:gridCol w="1098743"/>
                <a:gridCol w="1245242"/>
                <a:gridCol w="1391741"/>
              </a:tblGrid>
              <a:tr h="64282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PROYECTOS</a:t>
                      </a:r>
                      <a:r>
                        <a:rPr lang="es-MX" sz="1400" b="1" i="0" u="none" strike="noStrike" baseline="0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ESTRATÉGICOS/EMERGENTES</a:t>
                      </a:r>
                      <a:endParaRPr lang="es-MX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17" marR="8817" marT="881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2017 </a:t>
                      </a:r>
                    </a:p>
                    <a:p>
                      <a:pPr algn="ctr" rtl="0" fontAlgn="ctr"/>
                      <a:r>
                        <a:rPr lang="es-MX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(Miles</a:t>
                      </a:r>
                      <a:r>
                        <a:rPr lang="es-MX" sz="1400" b="1" i="0" u="none" strike="noStrike" baseline="0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US$</a:t>
                      </a:r>
                      <a:r>
                        <a:rPr lang="es-MX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  <a:endParaRPr lang="es-MX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17" marR="8817" marT="8817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PROYECCIÓN CIERRE 2017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(Miles</a:t>
                      </a:r>
                      <a:r>
                        <a:rPr lang="es-MX" sz="1400" b="1" i="0" u="none" strike="noStrike" baseline="0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US$</a:t>
                      </a:r>
                      <a:r>
                        <a:rPr lang="es-MX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8817" marR="8817" marT="8817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</a:t>
                      </a:r>
                    </a:p>
                    <a:p>
                      <a:pPr algn="ctr" rtl="0" fontAlgn="ctr"/>
                      <a:r>
                        <a:rPr lang="es-MX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(Miles</a:t>
                      </a:r>
                      <a:r>
                        <a:rPr lang="es-MX" sz="1400" b="1" i="0" u="none" strike="noStrike" baseline="0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US$</a:t>
                      </a:r>
                      <a:r>
                        <a:rPr lang="es-MX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8817" marR="8817" marT="8817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  <a:tr h="278011">
                <a:tc>
                  <a:txBody>
                    <a:bodyPr/>
                    <a:lstStyle/>
                    <a:p>
                      <a:pPr marL="0" algn="just" defTabSz="914400" rtl="0" eaLnBrk="1" fontAlgn="ctr" latinLnBrk="0" hangingPunct="1"/>
                      <a:r>
                        <a:rPr lang="es-MX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Centro de Excelencia en Tecnología Autotrónica</a:t>
                      </a:r>
                    </a:p>
                  </a:txBody>
                  <a:tcPr marL="8817" marR="8817" marT="881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814</a:t>
                      </a:r>
                    </a:p>
                  </a:txBody>
                  <a:tcPr marL="8817" marR="8817" marT="881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MX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--</a:t>
                      </a:r>
                      <a:endParaRPr lang="es-MX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817" marR="8817" marT="881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MX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2,325</a:t>
                      </a:r>
                      <a:endParaRPr lang="es-MX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817" marR="8817" marT="88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1462">
                <a:tc>
                  <a:txBody>
                    <a:bodyPr/>
                    <a:lstStyle/>
                    <a:p>
                      <a:pPr marL="0" algn="just" defTabSz="914400" rtl="0" eaLnBrk="1" fontAlgn="ctr" latinLnBrk="0" hangingPunct="1"/>
                      <a:r>
                        <a:rPr lang="es-MX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Implementación </a:t>
                      </a:r>
                      <a:r>
                        <a:rPr lang="es-MX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 Plan piloto de Prevención y Erradicación de la Discriminación contra las Mujeres</a:t>
                      </a:r>
                    </a:p>
                  </a:txBody>
                  <a:tcPr marL="8817" marR="8817" marT="881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MX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--</a:t>
                      </a:r>
                      <a:endParaRPr lang="es-MX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817" marR="8817" marT="881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MX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--</a:t>
                      </a:r>
                      <a:endParaRPr lang="es-MX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817" marR="8817" marT="881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MX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  <a:endParaRPr lang="es-MX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817" marR="8817" marT="88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014">
                <a:tc>
                  <a:txBody>
                    <a:bodyPr/>
                    <a:lstStyle/>
                    <a:p>
                      <a:pPr marL="0" algn="just" defTabSz="914400" rtl="0" eaLnBrk="1" fontAlgn="ctr" latinLnBrk="0" hangingPunct="1"/>
                      <a:r>
                        <a:rPr lang="es-MX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Prototipo de aula nuevos entornos de </a:t>
                      </a:r>
                      <a:r>
                        <a:rPr lang="es-MX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aprendizaje</a:t>
                      </a:r>
                      <a:endParaRPr lang="es-MX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817" marR="8817" marT="881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MX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--</a:t>
                      </a:r>
                      <a:endParaRPr lang="es-MX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817" marR="8817" marT="881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MX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--</a:t>
                      </a:r>
                      <a:endParaRPr lang="es-MX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817" marR="8817" marT="881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MX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60</a:t>
                      </a:r>
                      <a:endParaRPr lang="es-MX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817" marR="8817" marT="88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1198">
                <a:tc>
                  <a:txBody>
                    <a:bodyPr/>
                    <a:lstStyle/>
                    <a:p>
                      <a:pPr marL="0" algn="just" defTabSz="914400" rtl="0" eaLnBrk="1" fontAlgn="ctr" latinLnBrk="0" hangingPunct="1"/>
                      <a:r>
                        <a:rPr lang="es-MX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Sistemas de </a:t>
                      </a:r>
                      <a:r>
                        <a:rPr lang="es-MX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Entrenamiento</a:t>
                      </a:r>
                      <a:r>
                        <a:rPr lang="es-MX" sz="14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con simulador </a:t>
                      </a:r>
                      <a:r>
                        <a:rPr lang="es-MX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 </a:t>
                      </a:r>
                      <a:r>
                        <a:rPr lang="es-MX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Soldadura</a:t>
                      </a:r>
                    </a:p>
                  </a:txBody>
                  <a:tcPr marL="8817" marR="8817" marT="881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MX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--</a:t>
                      </a:r>
                      <a:endParaRPr lang="es-MX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817" marR="8817" marT="881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MX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--</a:t>
                      </a:r>
                      <a:endParaRPr lang="es-MX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817" marR="8817" marT="881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MX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130</a:t>
                      </a:r>
                      <a:endParaRPr lang="es-MX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817" marR="8817" marT="881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488"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MX" sz="1800" b="1" i="0" u="none" strike="noStrike" kern="1200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TOTAL PROYECTOS </a:t>
                      </a:r>
                      <a:endParaRPr lang="es-MX" sz="1800" b="1" i="0" u="none" strike="noStrike" kern="120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8817" marR="8817" marT="881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814</a:t>
                      </a:r>
                      <a:endParaRPr lang="es-MX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17" marR="8817" marT="8817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--</a:t>
                      </a:r>
                      <a:endParaRPr lang="es-MX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17" marR="8817" marT="8817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2,545</a:t>
                      </a:r>
                      <a:endParaRPr lang="es-MX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17" marR="8817" marT="8817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4898570"/>
              </p:ext>
            </p:extLst>
          </p:nvPr>
        </p:nvGraphicFramePr>
        <p:xfrm>
          <a:off x="251521" y="3717032"/>
          <a:ext cx="8496944" cy="1450297"/>
        </p:xfrm>
        <a:graphic>
          <a:graphicData uri="http://schemas.openxmlformats.org/drawingml/2006/table">
            <a:tbl>
              <a:tblPr/>
              <a:tblGrid>
                <a:gridCol w="4752527"/>
                <a:gridCol w="1080120"/>
                <a:gridCol w="1296144"/>
                <a:gridCol w="1368153"/>
              </a:tblGrid>
              <a:tr h="561925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1" i="0" u="none" strike="noStrike" kern="1200" cap="none" spc="-100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MATERIALES </a:t>
                      </a:r>
                      <a:r>
                        <a:rPr kumimoji="0" lang="es-MX" sz="14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GASTABLES PARA </a:t>
                      </a:r>
                      <a:endParaRPr kumimoji="0" lang="es-MX" sz="1400" b="1" i="0" u="none" strike="noStrike" kern="1200" cap="none" spc="-100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1" i="0" u="none" strike="noStrike" kern="1200" cap="none" spc="-100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LAS </a:t>
                      </a:r>
                      <a:r>
                        <a:rPr kumimoji="0" lang="es-MX" sz="14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ACCONES </a:t>
                      </a:r>
                      <a:r>
                        <a:rPr kumimoji="0" lang="es-MX" sz="1400" b="1" i="0" u="none" strike="noStrike" kern="1200" cap="none" spc="-100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FORMATIVAS Y GASTOS OPERATIVOS</a:t>
                      </a:r>
                      <a:endParaRPr kumimoji="0" lang="es-MX" sz="1400" b="1" i="0" u="none" strike="noStrike" kern="1200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8817" marR="8817" marT="881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1" i="0" u="none" strike="noStrike" kern="1200" cap="none" spc="-100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PRESUPUESTO 2017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1" i="0" u="none" strike="noStrike" kern="1200" cap="none" spc="-100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(Miles US$)</a:t>
                      </a:r>
                      <a:endParaRPr kumimoji="0" lang="es-MX" sz="1400" b="1" i="0" u="none" strike="noStrike" kern="1200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8817" marR="8817" marT="8817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PROYECCIÓN CIERRE </a:t>
                      </a:r>
                      <a:r>
                        <a:rPr kumimoji="0" lang="es-MX" sz="1400" b="1" i="0" u="none" strike="noStrike" kern="1200" cap="none" spc="-100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2017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400" b="1" i="0" u="none" strike="noStrike" kern="1200" cap="none" spc="-100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(Miles US$)</a:t>
                      </a:r>
                    </a:p>
                  </a:txBody>
                  <a:tcPr marL="8817" marR="8817" marT="8817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4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Presupuesto </a:t>
                      </a:r>
                      <a:r>
                        <a:rPr kumimoji="0" lang="es-MX" sz="1400" b="1" i="0" u="none" strike="noStrike" kern="1200" cap="none" spc="-100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2018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400" b="1" i="0" u="none" strike="noStrike" kern="1200" cap="none" spc="-100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(Miles US$)</a:t>
                      </a:r>
                    </a:p>
                  </a:txBody>
                  <a:tcPr marL="8817" marR="8817" marT="8817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  <a:tr h="267095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Materiales gastables para las acciones formativas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17" marR="8817" marT="881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MX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113.7</a:t>
                      </a:r>
                      <a:endParaRPr lang="es-MX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817" marR="8817" marT="881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MX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92.5</a:t>
                      </a:r>
                      <a:endParaRPr lang="es-MX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817" marR="8817" marT="881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MX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95.5</a:t>
                      </a:r>
                      <a:endParaRPr lang="es-MX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817" marR="8817" marT="881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7432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Mantenimientos, </a:t>
                      </a:r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servicios</a:t>
                      </a:r>
                      <a:r>
                        <a:rPr lang="es-MX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s-MX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</a:t>
                      </a:r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inversión</a:t>
                      </a:r>
                      <a:r>
                        <a:rPr lang="es-MX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en equipamiento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17" marR="8817" marT="881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MX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1,069.2 </a:t>
                      </a:r>
                      <a:endParaRPr lang="es-MX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817" marR="8817" marT="881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MX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765.2 </a:t>
                      </a:r>
                      <a:endParaRPr lang="es-MX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817" marR="8817" marT="88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MX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612.5</a:t>
                      </a:r>
                      <a:endParaRPr lang="es-MX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817" marR="8817" marT="88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4874"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MX" sz="18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TOTAL OTROS </a:t>
                      </a:r>
                    </a:p>
                  </a:txBody>
                  <a:tcPr marL="8817" marR="8817" marT="881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SV" sz="18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1182.9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SV" sz="18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857.7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SV" sz="1800" b="1" i="0" u="none" strike="noStrike" kern="1200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708</a:t>
                      </a:r>
                      <a:endParaRPr lang="es-SV" sz="1800" b="1" i="0" u="none" strike="noStrike" kern="120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6347962"/>
              </p:ext>
            </p:extLst>
          </p:nvPr>
        </p:nvGraphicFramePr>
        <p:xfrm>
          <a:off x="3401828" y="5445224"/>
          <a:ext cx="5346636" cy="395983"/>
        </p:xfrm>
        <a:graphic>
          <a:graphicData uri="http://schemas.openxmlformats.org/drawingml/2006/table">
            <a:tbl>
              <a:tblPr/>
              <a:tblGrid>
                <a:gridCol w="1602220"/>
                <a:gridCol w="1114376"/>
                <a:gridCol w="1261888"/>
                <a:gridCol w="1368152"/>
              </a:tblGrid>
              <a:tr h="395983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400" b="1" i="0" u="none" strike="noStrike" dirty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</a:rPr>
                        <a:t>Total </a:t>
                      </a:r>
                    </a:p>
                  </a:txBody>
                  <a:tcPr marL="8817" marR="8817" marT="881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000" b="1" i="0" u="none" strike="noStrike" dirty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s-MX" sz="2000" b="1" i="0" u="none" strike="noStrike" dirty="0" smtClean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</a:rPr>
                        <a:t>$4,213.9 </a:t>
                      </a:r>
                      <a:endParaRPr lang="es-MX" sz="2000" b="1" i="0" u="none" strike="noStrike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17" marR="8817" marT="8817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000" b="1" i="0" u="none" strike="noStrike" dirty="0" smtClean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</a:rPr>
                        <a:t> $2,735 </a:t>
                      </a:r>
                      <a:endParaRPr lang="es-MX" sz="2000" b="1" i="0" u="none" strike="noStrike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17" marR="8817" marT="8817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000" b="1" i="0" u="none" strike="noStrike" dirty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s-MX" sz="2000" b="1" i="0" u="none" strike="noStrike" dirty="0" smtClean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</a:rPr>
                        <a:t>$5,500</a:t>
                      </a:r>
                      <a:endParaRPr lang="es-MX" sz="2000" b="1" i="0" u="none" strike="noStrike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17" marR="8817" marT="8817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9380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81844" y="2132856"/>
            <a:ext cx="7380312" cy="1584176"/>
          </a:xfrm>
          <a:prstGeom prst="round2Diag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s-MX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Gerencia Técnica</a:t>
            </a:r>
            <a:endParaRPr lang="es-SV" sz="6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</a:endParaRPr>
          </a:p>
        </p:txBody>
      </p:sp>
      <p:pic>
        <p:nvPicPr>
          <p:cNvPr id="3" name="Picture 3" descr="IN-MM Papelería Tuti-46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7775"/>
            <a:ext cx="9144000" cy="537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454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93218" y="188640"/>
            <a:ext cx="9252520" cy="634082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s-MX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Gerencia Técnica</a:t>
            </a:r>
            <a:endParaRPr lang="es-SV" b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4344212"/>
              </p:ext>
            </p:extLst>
          </p:nvPr>
        </p:nvGraphicFramePr>
        <p:xfrm>
          <a:off x="121594" y="895841"/>
          <a:ext cx="8868652" cy="4988942"/>
        </p:xfrm>
        <a:graphic>
          <a:graphicData uri="http://schemas.openxmlformats.org/drawingml/2006/table">
            <a:tbl>
              <a:tblPr/>
              <a:tblGrid>
                <a:gridCol w="2146150"/>
                <a:gridCol w="1164241"/>
                <a:gridCol w="900917"/>
                <a:gridCol w="1436371"/>
                <a:gridCol w="924520"/>
                <a:gridCol w="536159"/>
                <a:gridCol w="536159"/>
                <a:gridCol w="648073"/>
                <a:gridCol w="576062"/>
              </a:tblGrid>
              <a:tr h="470151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 </a:t>
                      </a:r>
                      <a:r>
                        <a:rPr kumimoji="0" lang="es-SV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LINEAS GENERALES DE TRABAJO</a:t>
                      </a:r>
                    </a:p>
                  </a:txBody>
                  <a:tcPr marL="9525" marR="9525" marT="9525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META Y PRESUPUESTO 2017</a:t>
                      </a:r>
                    </a:p>
                  </a:txBody>
                  <a:tcPr marL="9525" marR="9525" marT="9525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PROYECCION CIERRE 2017</a:t>
                      </a:r>
                    </a:p>
                  </a:txBody>
                  <a:tcPr marL="9525" marR="9525" marT="9525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SV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META Y PROYECCION 2018</a:t>
                      </a:r>
                    </a:p>
                  </a:txBody>
                  <a:tcPr marL="9525" marR="9525" marT="9525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SV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</a:tr>
              <a:tr h="336977"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PRODUCTOS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PERSONAS</a:t>
                      </a:r>
                    </a:p>
                  </a:txBody>
                  <a:tcPr marL="9525" marR="9525" marT="9525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PRESUP (US$ Miles)</a:t>
                      </a:r>
                    </a:p>
                  </a:txBody>
                  <a:tcPr marL="9525" marR="9525" marT="9525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PRODUCTOS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PERSONAS</a:t>
                      </a:r>
                      <a:r>
                        <a:rPr kumimoji="0" lang="es-SV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9525" marR="9525" marT="9525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SV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PRESUP (US$ Miles)</a:t>
                      </a:r>
                    </a:p>
                  </a:txBody>
                  <a:tcPr marL="9525" marR="9525" marT="9525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PRODUCTOS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PERSONAS</a:t>
                      </a:r>
                      <a:r>
                        <a:rPr kumimoji="0" lang="es-SV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9525" marR="9525" marT="9525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SV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PRESUP 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SV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(US$ Miles)</a:t>
                      </a:r>
                    </a:p>
                  </a:txBody>
                  <a:tcPr marL="9525" marR="9525" marT="9525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</a:tr>
              <a:tr h="320040">
                <a:tc>
                  <a:txBody>
                    <a:bodyPr/>
                    <a:lstStyle/>
                    <a:p>
                      <a:pPr marL="0" algn="just" defTabSz="914400" rtl="0" eaLnBrk="1" fontAlgn="ctr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SV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Proyectos de mejora de la Formación Profesional</a:t>
                      </a:r>
                      <a:endParaRPr lang="es-SV" sz="1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71" marR="9171" marT="91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s-SV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SV" sz="16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</a:t>
                      </a:r>
                      <a:endParaRPr lang="es-SV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es-SV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71" marR="9171" marT="91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es-SV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71" marR="9171" marT="91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SV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7</a:t>
                      </a:r>
                    </a:p>
                  </a:txBody>
                  <a:tcPr marL="9171" marR="9171" marT="91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SV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369.8</a:t>
                      </a:r>
                      <a:endParaRPr lang="es-SV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320040">
                <a:tc rowSpan="2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SV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Formación, Evaluación y Certificación de Actores del Sistema de FP. (Personas)</a:t>
                      </a:r>
                    </a:p>
                  </a:txBody>
                  <a:tcPr marL="25951" marR="25951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7,700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1,860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SV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5,706</a:t>
                      </a:r>
                    </a:p>
                  </a:txBody>
                  <a:tcPr marL="25951" marR="259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</a:pPr>
                      <a:r>
                        <a:rPr lang="es-SV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1,266</a:t>
                      </a:r>
                    </a:p>
                  </a:txBody>
                  <a:tcPr marL="25951" marR="259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0000"/>
                        </a:lnSpc>
                      </a:pPr>
                      <a:r>
                        <a:rPr lang="es-SV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2,320</a:t>
                      </a:r>
                    </a:p>
                  </a:txBody>
                  <a:tcPr marL="25951" marR="259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</a:pPr>
                      <a:r>
                        <a:rPr lang="es-SV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1,248.7</a:t>
                      </a:r>
                      <a:endParaRPr lang="es-SV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5951" marR="259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</a:tr>
              <a:tr h="426720"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0000"/>
                        </a:lnSpc>
                      </a:pPr>
                      <a:r>
                        <a:rPr lang="es-SV" sz="14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667 </a:t>
                      </a:r>
                    </a:p>
                    <a:p>
                      <a:pPr marL="0" algn="ctr" defTabSz="914400" rtl="0" eaLnBrk="1" fontAlgn="b" latinLnBrk="0" hangingPunct="1">
                        <a:lnSpc>
                          <a:spcPct val="100000"/>
                        </a:lnSpc>
                      </a:pPr>
                      <a:r>
                        <a:rPr lang="es-SV" sz="14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</a:t>
                      </a:r>
                      <a:endParaRPr lang="es-SV" sz="1400" b="0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5951" marR="259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0000"/>
                        </a:lnSpc>
                      </a:pPr>
                      <a:r>
                        <a:rPr lang="es-SV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1653 </a:t>
                      </a:r>
                    </a:p>
                    <a:p>
                      <a:pPr marL="0" algn="ctr" defTabSz="914400" rtl="0" eaLnBrk="1" fontAlgn="b" latinLnBrk="0" hangingPunct="1">
                        <a:lnSpc>
                          <a:spcPct val="100000"/>
                        </a:lnSpc>
                      </a:pPr>
                      <a:r>
                        <a:rPr lang="es-SV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</a:t>
                      </a:r>
                    </a:p>
                  </a:txBody>
                  <a:tcPr marL="25951" marR="259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0000"/>
                        </a:lnSpc>
                      </a:pPr>
                      <a:r>
                        <a:rPr lang="es-SV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475.4</a:t>
                      </a:r>
                    </a:p>
                    <a:p>
                      <a:pPr marL="0" algn="ctr" defTabSz="914400" rtl="0" eaLnBrk="1" fontAlgn="b" latinLnBrk="0" hangingPunct="1">
                        <a:lnSpc>
                          <a:spcPct val="100000"/>
                        </a:lnSpc>
                      </a:pPr>
                      <a:r>
                        <a:rPr lang="es-SV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</a:t>
                      </a:r>
                      <a:endParaRPr lang="es-SV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5951" marR="259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0000"/>
                        </a:lnSpc>
                      </a:pPr>
                      <a:r>
                        <a:rPr lang="es-SV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773.3</a:t>
                      </a:r>
                    </a:p>
                    <a:p>
                      <a:pPr marL="0" algn="ctr" defTabSz="914400" rtl="0" eaLnBrk="1" fontAlgn="b" latinLnBrk="0" hangingPunct="1">
                        <a:lnSpc>
                          <a:spcPct val="100000"/>
                        </a:lnSpc>
                      </a:pPr>
                      <a:r>
                        <a:rPr lang="es-SV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</a:t>
                      </a:r>
                      <a:endParaRPr lang="es-SV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5951" marR="259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</a:tr>
              <a:tr h="424919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SV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Diseño, Elaboración y Actualización de   Programas de Formación Profesional (Documentos) </a:t>
                      </a:r>
                    </a:p>
                  </a:txBody>
                  <a:tcPr marL="25951" marR="25951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724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560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SV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521</a:t>
                      </a:r>
                    </a:p>
                  </a:txBody>
                  <a:tcPr marL="25951" marR="259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</a:pPr>
                      <a:r>
                        <a:rPr lang="es-SV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69</a:t>
                      </a:r>
                    </a:p>
                  </a:txBody>
                  <a:tcPr marL="25951" marR="259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0000"/>
                        </a:lnSpc>
                      </a:pPr>
                      <a:r>
                        <a:rPr lang="es-SV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55</a:t>
                      </a:r>
                    </a:p>
                  </a:txBody>
                  <a:tcPr marL="25951" marR="259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</a:pPr>
                      <a:r>
                        <a:rPr lang="es-SV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265.2</a:t>
                      </a:r>
                      <a:endParaRPr lang="es-SV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5951" marR="259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</a:tr>
              <a:tr h="213360">
                <a:tc rowSpan="2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SV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Diseño, elaboración y actualización de instrumentos para certificación de competencias laborales (Documentos)</a:t>
                      </a:r>
                    </a:p>
                  </a:txBody>
                  <a:tcPr marL="25951" marR="25951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endParaRPr lang="es-MX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endParaRPr lang="es-MX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SV" sz="14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5951" marR="25951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</a:pPr>
                      <a:endParaRPr lang="es-SV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5951" marR="25951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0000"/>
                        </a:lnSpc>
                      </a:pPr>
                      <a:endParaRPr lang="es-SV" sz="1400" b="0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5951" marR="25951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</a:pPr>
                      <a:endParaRPr lang="es-SV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5951" marR="25951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</a:tr>
              <a:tr h="1066800"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0000"/>
                        </a:lnSpc>
                      </a:pPr>
                      <a:r>
                        <a:rPr lang="es-SV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25951" marR="259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</a:pPr>
                      <a:r>
                        <a:rPr lang="es-SV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23.6</a:t>
                      </a:r>
                      <a:endParaRPr lang="es-SV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5951" marR="259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</a:tr>
              <a:tr h="424919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SV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Acreditación Técnica de los actores de FP.</a:t>
                      </a:r>
                      <a:r>
                        <a:rPr lang="es-SV" sz="14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(Documentos)</a:t>
                      </a:r>
                      <a:endParaRPr lang="es-SV" sz="1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5951" marR="25951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SV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2,000</a:t>
                      </a:r>
                    </a:p>
                  </a:txBody>
                  <a:tcPr marL="25951" marR="259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</a:pPr>
                      <a:r>
                        <a:rPr lang="es-SV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71</a:t>
                      </a:r>
                      <a:endParaRPr lang="es-SV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5951" marR="259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0000"/>
                        </a:lnSpc>
                      </a:pPr>
                      <a:r>
                        <a:rPr lang="es-SV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1,000</a:t>
                      </a:r>
                    </a:p>
                  </a:txBody>
                  <a:tcPr marL="25951" marR="259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</a:pPr>
                      <a:r>
                        <a:rPr lang="es-SV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</a:t>
                      </a:r>
                    </a:p>
                  </a:txBody>
                  <a:tcPr marL="25951" marR="259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</a:tr>
              <a:tr h="424919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SV" sz="1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5951" marR="259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endParaRPr lang="es-MX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es-MX" sz="1600" b="1" i="0" u="none" strike="noStrike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2,720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SV" sz="1400" b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5951" marR="259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</a:pPr>
                      <a:r>
                        <a:rPr lang="es-SV" sz="1600" b="1" i="0" u="none" strike="noStrike" kern="1200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1,406</a:t>
                      </a:r>
                      <a:endParaRPr lang="es-SV" sz="1600" b="1" i="0" u="none" strike="noStrike" kern="1200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5951" marR="259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>
                        <a:alpha val="5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0000"/>
                        </a:lnSpc>
                      </a:pPr>
                      <a:endParaRPr lang="es-SV" sz="1400" b="0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5951" marR="259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</a:pPr>
                      <a:r>
                        <a:rPr lang="es-SV" sz="1600" b="1" i="0" u="none" strike="noStrike" kern="1200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1,942.3</a:t>
                      </a:r>
                    </a:p>
                  </a:txBody>
                  <a:tcPr marL="25951" marR="259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>
                        <a:alpha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3" descr="IN-MM Papelería Tuti-46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7775"/>
            <a:ext cx="9144000" cy="537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584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44701"/>
            <a:ext cx="9144000" cy="634082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s-MX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Gerencia Técnica</a:t>
            </a:r>
            <a:endParaRPr lang="es-SV" b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3" descr="IN-MM Papelería Tuti-46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7775"/>
            <a:ext cx="9144000" cy="537386"/>
          </a:xfrm>
          <a:prstGeom prst="rect">
            <a:avLst/>
          </a:prstGeom>
        </p:spPr>
      </p:pic>
      <p:graphicFrame>
        <p:nvGraphicFramePr>
          <p:cNvPr id="6" name="Tabla 5"/>
          <p:cNvGraphicFramePr>
            <a:graphicFrameLocks noGrp="1"/>
          </p:cNvGraphicFramePr>
          <p:nvPr>
            <p:extLst/>
          </p:nvPr>
        </p:nvGraphicFramePr>
        <p:xfrm>
          <a:off x="179512" y="1192160"/>
          <a:ext cx="8784976" cy="29520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912768"/>
                <a:gridCol w="1872208"/>
              </a:tblGrid>
              <a:tr h="527740">
                <a:tc>
                  <a:txBody>
                    <a:bodyPr/>
                    <a:lstStyle/>
                    <a:p>
                      <a:pPr algn="ctr"/>
                      <a:r>
                        <a:rPr lang="es-SV" sz="14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PROYECTOS</a:t>
                      </a:r>
                      <a:endParaRPr lang="es-SV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sz="14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PRESUPUESTO </a:t>
                      </a:r>
                    </a:p>
                    <a:p>
                      <a:pPr algn="ctr"/>
                      <a:r>
                        <a:rPr lang="es-SV" sz="14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(US$ Miles)</a:t>
                      </a:r>
                      <a:endParaRPr lang="es-SV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  <a:tr h="273808">
                <a:tc>
                  <a:txBody>
                    <a:bodyPr/>
                    <a:lstStyle/>
                    <a:p>
                      <a:pPr algn="just" fontAlgn="b"/>
                      <a:r>
                        <a:rPr lang="es-S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Mejora de los </a:t>
                      </a:r>
                      <a:r>
                        <a:rPr lang="es-SV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sistemas </a:t>
                      </a:r>
                      <a:r>
                        <a:rPr lang="es-S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 </a:t>
                      </a:r>
                      <a:r>
                        <a:rPr lang="es-SV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acreditación.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255.8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3808">
                <a:tc>
                  <a:txBody>
                    <a:bodyPr/>
                    <a:lstStyle/>
                    <a:p>
                      <a:pPr algn="just" fontAlgn="b"/>
                      <a:r>
                        <a:rPr lang="es-S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Metodologías para la internalización de competencias </a:t>
                      </a:r>
                      <a:r>
                        <a:rPr lang="es-SV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blandas.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3808">
                <a:tc>
                  <a:txBody>
                    <a:bodyPr/>
                    <a:lstStyle/>
                    <a:p>
                      <a:pPr algn="just" fontAlgn="b"/>
                      <a:r>
                        <a:rPr lang="es-S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Aplicación de Certificación de competencias laborales en el </a:t>
                      </a:r>
                      <a:r>
                        <a:rPr lang="es-SV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SFP.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3270">
                <a:tc>
                  <a:txBody>
                    <a:bodyPr/>
                    <a:lstStyle/>
                    <a:p>
                      <a:pPr algn="just" fontAlgn="b"/>
                      <a:r>
                        <a:rPr lang="es-S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Nuevas tecnologías y entornos de </a:t>
                      </a:r>
                      <a:r>
                        <a:rPr lang="es-SV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aprendizaje.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3808">
                <a:tc>
                  <a:txBody>
                    <a:bodyPr/>
                    <a:lstStyle/>
                    <a:p>
                      <a:pPr algn="just" fontAlgn="b"/>
                      <a:r>
                        <a:rPr lang="es-S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Metodologías para el desarrollo de la </a:t>
                      </a:r>
                      <a:r>
                        <a:rPr lang="es-SV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creatividad.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3808">
                <a:tc>
                  <a:txBody>
                    <a:bodyPr/>
                    <a:lstStyle/>
                    <a:p>
                      <a:pPr algn="just" fontAlgn="b"/>
                      <a:r>
                        <a:rPr lang="es-S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Reformulación estrategia "Fortalecimiento metodológico, transversal y digital de las personas ejecutoras de la </a:t>
                      </a:r>
                      <a:r>
                        <a:rPr lang="es-SV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FP.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3808">
                <a:tc>
                  <a:txBody>
                    <a:bodyPr/>
                    <a:lstStyle/>
                    <a:p>
                      <a:pPr algn="just" fontAlgn="b"/>
                      <a:r>
                        <a:rPr lang="es-S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Visibilización de importancia de </a:t>
                      </a:r>
                      <a:r>
                        <a:rPr lang="es-SV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Marco Nacional de Cualificaciones.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3808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SV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SUBTOTAL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SV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369.8</a:t>
                      </a:r>
                      <a:endParaRPr lang="es-SV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Tabla 6"/>
          <p:cNvGraphicFramePr>
            <a:graphicFrameLocks noGrp="1"/>
          </p:cNvGraphicFramePr>
          <p:nvPr>
            <p:extLst/>
          </p:nvPr>
        </p:nvGraphicFramePr>
        <p:xfrm>
          <a:off x="179512" y="4401965"/>
          <a:ext cx="8784976" cy="385346"/>
        </p:xfrm>
        <a:graphic>
          <a:graphicData uri="http://schemas.openxmlformats.org/drawingml/2006/table">
            <a:tbl>
              <a:tblPr/>
              <a:tblGrid>
                <a:gridCol w="1584894"/>
                <a:gridCol w="1068946"/>
                <a:gridCol w="2215166"/>
                <a:gridCol w="1107658"/>
                <a:gridCol w="1440160"/>
                <a:gridCol w="1368152"/>
              </a:tblGrid>
              <a:tr h="385346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Presupuesto 2017</a:t>
                      </a:r>
                    </a:p>
                  </a:txBody>
                  <a:tcPr marL="9525" marR="9525" marT="9525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$2,720</a:t>
                      </a:r>
                      <a:endParaRPr kumimoji="0" lang="es-SV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Cierre presupuesto 2017</a:t>
                      </a:r>
                      <a:endParaRPr kumimoji="0" lang="es-SV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9525" marR="9525" marT="9525" marB="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$1,406</a:t>
                      </a:r>
                    </a:p>
                  </a:txBody>
                  <a:tcPr marL="9525" marR="9525" marT="9525" marB="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Presupuesto 2018</a:t>
                      </a:r>
                    </a:p>
                  </a:txBody>
                  <a:tcPr marL="9525" marR="9525" marT="9525" marB="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SV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$1,942.29</a:t>
                      </a:r>
                    </a:p>
                  </a:txBody>
                  <a:tcPr marL="9525" marR="9525" marT="9525" marB="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1513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81844" y="1916832"/>
            <a:ext cx="7380312" cy="2160240"/>
          </a:xfrm>
          <a:prstGeom prst="round2Diag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s-MX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Gerencia de </a:t>
            </a:r>
            <a:br>
              <a:rPr lang="es-MX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</a:br>
            <a:r>
              <a:rPr lang="es-MX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Investigación y Estudios</a:t>
            </a:r>
            <a:endParaRPr lang="es-SV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</a:endParaRPr>
          </a:p>
        </p:txBody>
      </p:sp>
      <p:pic>
        <p:nvPicPr>
          <p:cNvPr id="3" name="Picture 3" descr="IN-MM Papelería Tuti-46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7775"/>
            <a:ext cx="9144000" cy="537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372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74638"/>
            <a:ext cx="9252520" cy="634082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s-MX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Gerencia de Investigación y Estudios</a:t>
            </a:r>
            <a:endParaRPr lang="es-SV" b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4854776"/>
              </p:ext>
            </p:extLst>
          </p:nvPr>
        </p:nvGraphicFramePr>
        <p:xfrm>
          <a:off x="50207" y="1222249"/>
          <a:ext cx="9036496" cy="4727031"/>
        </p:xfrm>
        <a:graphic>
          <a:graphicData uri="http://schemas.openxmlformats.org/drawingml/2006/table">
            <a:tbl>
              <a:tblPr/>
              <a:tblGrid>
                <a:gridCol w="3396044"/>
                <a:gridCol w="864096"/>
                <a:gridCol w="1008112"/>
                <a:gridCol w="792088"/>
                <a:gridCol w="1080120"/>
                <a:gridCol w="708412"/>
                <a:gridCol w="1187624"/>
              </a:tblGrid>
              <a:tr h="313910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 </a:t>
                      </a:r>
                      <a:r>
                        <a:rPr kumimoji="0" lang="es-SV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ACTIVIDADES</a:t>
                      </a:r>
                    </a:p>
                  </a:txBody>
                  <a:tcPr marL="9525" marR="9525" marT="9525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META Y PRESUPUESTO 2017</a:t>
                      </a:r>
                    </a:p>
                  </a:txBody>
                  <a:tcPr marL="9525" marR="9525" marT="9525" marB="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PROYECCION CIERRE 2017</a:t>
                      </a:r>
                    </a:p>
                  </a:txBody>
                  <a:tcPr marL="9525" marR="9525" marT="9525" marB="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SV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META Y PROYECCION 2018</a:t>
                      </a:r>
                    </a:p>
                  </a:txBody>
                  <a:tcPr marL="9525" marR="9525" marT="9525" marB="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SV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</a:tr>
              <a:tr h="336977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PROD.</a:t>
                      </a:r>
                    </a:p>
                  </a:txBody>
                  <a:tcPr marL="9525" marR="9525" marT="9525" marB="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PRESUP. 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(MILES US$)</a:t>
                      </a:r>
                    </a:p>
                  </a:txBody>
                  <a:tcPr marL="9525" marR="9525" marT="9525" marB="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SV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PROD.</a:t>
                      </a:r>
                    </a:p>
                  </a:txBody>
                  <a:tcPr marL="9525" marR="9525" marT="9525" marB="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SV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PRESUP.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SV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(MILES US$)</a:t>
                      </a:r>
                    </a:p>
                  </a:txBody>
                  <a:tcPr marL="9525" marR="9525" marT="9525" marB="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SV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PROD.</a:t>
                      </a:r>
                    </a:p>
                  </a:txBody>
                  <a:tcPr marL="9525" marR="9525" marT="9525" marB="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SV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PRESUP. 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SV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(MILES US$)</a:t>
                      </a:r>
                    </a:p>
                  </a:txBody>
                  <a:tcPr marL="9525" marR="9525" marT="9525" marB="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</a:tr>
              <a:tr h="424919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SV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Estudios e investigaciones </a:t>
                      </a:r>
                    </a:p>
                  </a:txBody>
                  <a:tcPr marL="25951" marR="25951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240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SV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16</a:t>
                      </a:r>
                    </a:p>
                  </a:txBody>
                  <a:tcPr marL="25951" marR="25951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</a:pPr>
                      <a:r>
                        <a:rPr lang="es-SV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149</a:t>
                      </a:r>
                    </a:p>
                  </a:txBody>
                  <a:tcPr marL="25951" marR="25951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</a:pPr>
                      <a:r>
                        <a:rPr lang="en-US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  <a:endParaRPr lang="en-US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40" marR="6840" marT="684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</a:pPr>
                      <a:r>
                        <a:rPr lang="en-US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315.6</a:t>
                      </a:r>
                      <a:endParaRPr lang="en-US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40" marR="6840" marT="684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</a:tr>
              <a:tr h="424919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SV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Diagnósticos para la identificación de necesidades de capacitación </a:t>
                      </a:r>
                    </a:p>
                  </a:txBody>
                  <a:tcPr marL="25951" marR="25951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174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SV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20</a:t>
                      </a:r>
                    </a:p>
                  </a:txBody>
                  <a:tcPr marL="25951" marR="25951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</a:pPr>
                      <a:r>
                        <a:rPr lang="es-SV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118.5</a:t>
                      </a:r>
                    </a:p>
                  </a:txBody>
                  <a:tcPr marL="25951" marR="25951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</a:pPr>
                      <a:r>
                        <a:rPr lang="en-US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</a:t>
                      </a:r>
                      <a:endParaRPr lang="en-US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40" marR="6840" marT="684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</a:pPr>
                      <a:r>
                        <a:rPr lang="en-US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140.6 </a:t>
                      </a:r>
                      <a:endParaRPr lang="en-US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40" marR="6840" marT="684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</a:tr>
              <a:tr h="424919">
                <a:tc>
                  <a:txBody>
                    <a:bodyPr/>
                    <a:lstStyle/>
                    <a:p>
                      <a:pPr marL="0" algn="just" defTabSz="914400" rtl="0" eaLnBrk="1" fontAlgn="ctr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Actualización de la política nacional de la Formación Profesional </a:t>
                      </a:r>
                      <a:endParaRPr lang="es-MX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40" marR="6840" marT="684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0" marR="6840" marT="684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0" marR="6840" marT="684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0" marR="6840" marT="684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0" marR="6840" marT="684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</a:pPr>
                      <a:r>
                        <a:rPr lang="es-MX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en-US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40" marR="6840" marT="684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</a:pPr>
                      <a:r>
                        <a:rPr lang="en-US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es-MX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40.9</a:t>
                      </a:r>
                      <a:endParaRPr lang="en-US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40" marR="6840" marT="684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</a:tr>
              <a:tr h="424919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SV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Actualización e implementación de la clasificación de ocupaciones para la FP</a:t>
                      </a:r>
                    </a:p>
                  </a:txBody>
                  <a:tcPr marL="25951" marR="25951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8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</a:pPr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6840" marR="6840" marT="684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</a:pPr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lang="en-US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40" marR="6840" marT="684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</a:pPr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6840" marR="6840" marT="684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</a:pPr>
                      <a:r>
                        <a:rPr lang="en-US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3.3 </a:t>
                      </a:r>
                      <a:endParaRPr lang="en-US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40" marR="6840" marT="684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</a:tr>
              <a:tr h="424919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SV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Apoyo técnico a la gestión institucional</a:t>
                      </a:r>
                      <a:r>
                        <a:rPr lang="es-SV" sz="14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s-SV" sz="1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5951" marR="25951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53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</a:pPr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6840" marR="6840" marT="684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</a:pPr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 </a:t>
                      </a:r>
                      <a:endParaRPr lang="en-US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40" marR="6840" marT="684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</a:pPr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6840" marR="6840" marT="684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</a:pPr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16.4 </a:t>
                      </a:r>
                      <a:endParaRPr lang="en-US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40" marR="6840" marT="684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</a:tr>
              <a:tr h="424919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SV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Apoyo a proyectos interinstitucionales</a:t>
                      </a:r>
                      <a:r>
                        <a:rPr lang="es-SV" sz="14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relacionados con el empleo y la Formación Profesional </a:t>
                      </a:r>
                      <a:endParaRPr lang="es-SV" sz="1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5951" marR="25951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</a:pPr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6840" marR="6840" marT="684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</a:pPr>
                      <a:r>
                        <a:rPr lang="en-US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13.9</a:t>
                      </a:r>
                      <a:endParaRPr lang="en-US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40" marR="6840" marT="684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</a:pPr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6840" marR="6840" marT="684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</a:pPr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16.4 </a:t>
                      </a:r>
                      <a:endParaRPr lang="en-US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40" marR="6840" marT="684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</a:tr>
              <a:tr h="348617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SV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Fortalecimiento de la oferta de servicios de</a:t>
                      </a:r>
                      <a:r>
                        <a:rPr lang="es-SV" sz="14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consultoría para la evaluación de impacto </a:t>
                      </a:r>
                      <a:endParaRPr lang="es-SV" sz="1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5951" marR="25951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3.2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</a:pPr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840" marR="6840" marT="684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</a:pPr>
                      <a:r>
                        <a:rPr lang="en-US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43.1 </a:t>
                      </a:r>
                      <a:endParaRPr lang="en-US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40" marR="6840" marT="684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</a:pPr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840" marR="6840" marT="684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</a:pPr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16.2 </a:t>
                      </a:r>
                      <a:endParaRPr lang="en-US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40" marR="6840" marT="684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</a:tr>
              <a:tr h="38534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s-SV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Centro de Documentación e Información y Archivo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</a:pPr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6840" marR="6840" marT="68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</a:pPr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119.9 </a:t>
                      </a:r>
                      <a:endParaRPr lang="en-US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40" marR="6840" marT="68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</a:pPr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6840" marR="6840" marT="68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</a:pPr>
                      <a:r>
                        <a:rPr lang="en-US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61.8</a:t>
                      </a:r>
                      <a:endParaRPr lang="en-US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40" marR="6840" marT="68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</a:pPr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6840" marR="6840" marT="68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</a:pPr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89.8 </a:t>
                      </a:r>
                      <a:endParaRPr lang="en-US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40" marR="6840" marT="68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534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s-SV" sz="1600" b="1" i="0" u="none" strike="noStrike" kern="1200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</a:p>
                  </a:txBody>
                  <a:tcPr marL="9525" marR="9525" marT="9525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s-SV" sz="1600" b="1" i="0" u="none" strike="noStrike" kern="1200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85</a:t>
                      </a:r>
                    </a:p>
                  </a:txBody>
                  <a:tcPr marL="9525" marR="9525" marT="9525" marB="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s-SV" sz="1600" b="1" i="0" u="none" strike="noStrike" kern="1200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620.1</a:t>
                      </a:r>
                      <a:endParaRPr lang="es-SV" sz="1600" b="1" i="0" u="none" strike="noStrike" kern="1200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s-SV" sz="1600" b="1" i="0" u="none" strike="noStrike" kern="1200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59</a:t>
                      </a:r>
                    </a:p>
                  </a:txBody>
                  <a:tcPr marL="9525" marR="9525" marT="9525" marB="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s-SV" sz="1600" b="1" i="0" u="none" strike="noStrike" kern="1200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412.2</a:t>
                      </a:r>
                    </a:p>
                  </a:txBody>
                  <a:tcPr marL="9525" marR="9525" marT="9525" marB="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s-SV" sz="1600" b="1" i="0" u="none" strike="noStrike" kern="1200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69</a:t>
                      </a:r>
                    </a:p>
                  </a:txBody>
                  <a:tcPr marL="9525" marR="9525" marT="9525" marB="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SV" sz="1600" b="1" i="0" u="none" strike="noStrike" kern="1200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639.0</a:t>
                      </a:r>
                    </a:p>
                  </a:txBody>
                  <a:tcPr marL="9525" marR="9525" marT="9525" marB="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</a:tr>
            </a:tbl>
          </a:graphicData>
        </a:graphic>
      </p:graphicFrame>
      <p:pic>
        <p:nvPicPr>
          <p:cNvPr id="5" name="Picture 3" descr="IN-MM Papelería Tuti-46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7775"/>
            <a:ext cx="9144000" cy="537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477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IN-MM Papelería Tuti-46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7775"/>
            <a:ext cx="9144000" cy="537386"/>
          </a:xfrm>
          <a:prstGeom prst="rect">
            <a:avLst/>
          </a:prstGeom>
        </p:spPr>
      </p:pic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5884930"/>
              </p:ext>
            </p:extLst>
          </p:nvPr>
        </p:nvGraphicFramePr>
        <p:xfrm>
          <a:off x="179512" y="1772816"/>
          <a:ext cx="8703100" cy="3159425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7906654"/>
                <a:gridCol w="796446"/>
              </a:tblGrid>
              <a:tr h="288032"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80000"/>
                        </a:lnSpc>
                      </a:pPr>
                      <a:r>
                        <a:rPr lang="es-MX" sz="18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PROYECTOS</a:t>
                      </a:r>
                      <a:endParaRPr lang="es-MX" sz="1800" b="1" u="none" strike="noStrike" dirty="0" smtClean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7863" marR="7863" marT="78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80000"/>
                        </a:lnSpc>
                      </a:pPr>
                      <a:r>
                        <a:rPr lang="es-MX" sz="18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META</a:t>
                      </a:r>
                      <a:endParaRPr lang="es-MX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3" marR="7863" marT="78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  <a:tr h="410199"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es-MX" sz="1600" u="none" strike="noStrike" dirty="0" smtClean="0">
                          <a:effectLst/>
                        </a:rPr>
                        <a:t> ESTUDIOS DE PROSPECTIVA DE LA FORMACIÓN</a:t>
                      </a:r>
                      <a:r>
                        <a:rPr lang="es-MX" sz="1600" u="none" strike="noStrike" baseline="0" dirty="0" smtClean="0">
                          <a:effectLst/>
                        </a:rPr>
                        <a:t> PROFESIONAL</a:t>
                      </a:r>
                      <a:endParaRPr lang="es-MX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80000"/>
                        </a:lnSpc>
                      </a:pPr>
                      <a:r>
                        <a:rPr lang="es-MX" sz="1600" u="none" strike="noStrike" dirty="0" smtClean="0">
                          <a:effectLst/>
                        </a:rPr>
                        <a:t>2</a:t>
                      </a:r>
                      <a:endParaRPr lang="es-MX" sz="16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863" marR="7863" marT="78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0199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80000"/>
                        </a:lnSpc>
                      </a:pPr>
                      <a:r>
                        <a:rPr lang="es-MX" sz="1600" u="none" strike="noStrike" kern="1200" dirty="0" smtClean="0">
                          <a:effectLst/>
                        </a:rPr>
                        <a:t> ESTUDIOS DE SEGUIMIENTO DE LA FORMACION PROFESIONAL</a:t>
                      </a:r>
                      <a:endParaRPr lang="es-MX" sz="16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80000"/>
                        </a:lnSpc>
                      </a:pPr>
                      <a:r>
                        <a:rPr lang="es-MX" sz="1600" u="none" strike="noStrike" dirty="0" smtClean="0">
                          <a:effectLst/>
                        </a:rPr>
                        <a:t>6</a:t>
                      </a:r>
                      <a:endParaRPr lang="es-MX" sz="16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863" marR="7863" marT="78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0199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80000"/>
                        </a:lnSpc>
                      </a:pPr>
                      <a:r>
                        <a:rPr lang="es-MX" sz="1600" u="none" strike="noStrike" kern="1200" dirty="0" smtClean="0">
                          <a:effectLst/>
                        </a:rPr>
                        <a:t> ESTUDIOS DE EVALUACIÓN DE IMPACTO DE LA F.P.</a:t>
                      </a:r>
                      <a:endParaRPr lang="es-MX" sz="16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80000"/>
                        </a:lnSpc>
                      </a:pPr>
                      <a:r>
                        <a:rPr lang="es-MX" sz="1600" u="none" strike="noStrike" dirty="0" smtClean="0">
                          <a:effectLst/>
                        </a:rPr>
                        <a:t>2</a:t>
                      </a:r>
                      <a:endParaRPr lang="es-MX" sz="16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863" marR="7863" marT="78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0199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80000"/>
                        </a:lnSpc>
                      </a:pPr>
                      <a:r>
                        <a:rPr lang="es-MX" sz="1600" u="none" strike="noStrike" kern="1200" dirty="0" smtClean="0">
                          <a:effectLst/>
                        </a:rPr>
                        <a:t> CARACTERIZACION </a:t>
                      </a:r>
                      <a:r>
                        <a:rPr lang="es-MX" sz="1600" u="none" strike="noStrike" kern="1200" baseline="0" dirty="0" smtClean="0">
                          <a:effectLst/>
                        </a:rPr>
                        <a:t>ECONÓMICA DE LA OFERTA DE F. P.</a:t>
                      </a:r>
                      <a:endParaRPr lang="es-MX" sz="16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80000"/>
                        </a:lnSpc>
                      </a:pPr>
                      <a:r>
                        <a:rPr lang="es-MX" sz="1600" u="none" strike="noStrike" dirty="0" smtClean="0">
                          <a:effectLst/>
                        </a:rPr>
                        <a:t>1</a:t>
                      </a:r>
                      <a:endParaRPr lang="es-MX" sz="16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863" marR="7863" marT="78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0199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80000"/>
                        </a:lnSpc>
                      </a:pPr>
                      <a:r>
                        <a:rPr lang="es-MX" sz="1600" u="none" strike="noStrike" kern="1200" dirty="0" smtClean="0">
                          <a:effectLst/>
                        </a:rPr>
                        <a:t> PROPUESTA DE ACCIONES FORMATIVAS A PARTIR DE LOS ESTUDIOS DE LA GIEFP</a:t>
                      </a:r>
                      <a:endParaRPr lang="es-MX" sz="16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80000"/>
                        </a:lnSpc>
                      </a:pPr>
                      <a:r>
                        <a:rPr lang="es-MX" sz="1600" u="none" strike="noStrike" dirty="0" smtClean="0">
                          <a:effectLst/>
                        </a:rPr>
                        <a:t>1</a:t>
                      </a:r>
                      <a:endParaRPr lang="es-MX" sz="16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863" marR="7863" marT="78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0199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80000"/>
                        </a:lnSpc>
                      </a:pPr>
                      <a:r>
                        <a:rPr lang="es-MX" sz="1600" u="none" strike="noStrike" kern="1200" dirty="0" smtClean="0">
                          <a:effectLst/>
                        </a:rPr>
                        <a:t> ACTUALIZACIÓN DE LA POLITICA NACIONAL DE FORMACIÓN PROFESIONAL</a:t>
                      </a:r>
                      <a:endParaRPr lang="es-MX" sz="16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80000"/>
                        </a:lnSpc>
                      </a:pPr>
                      <a:r>
                        <a:rPr lang="es-MX" sz="1600" u="none" strike="noStrike" dirty="0" smtClean="0">
                          <a:effectLst/>
                        </a:rPr>
                        <a:t>1</a:t>
                      </a:r>
                      <a:endParaRPr lang="es-MX" sz="16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863" marR="7863" marT="78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0199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80000"/>
                        </a:lnSpc>
                      </a:pPr>
                      <a:r>
                        <a:rPr lang="es-MX" sz="1600" u="none" strike="noStrike" kern="1200" dirty="0" smtClean="0">
                          <a:effectLst/>
                        </a:rPr>
                        <a:t> DIAGNÓSTICOS</a:t>
                      </a:r>
                      <a:r>
                        <a:rPr lang="es-MX" sz="1600" u="none" strike="noStrike" kern="1200" baseline="0" dirty="0" smtClean="0">
                          <a:effectLst/>
                        </a:rPr>
                        <a:t> PARA LA IDENTIFICACIÓN DE NECESIDAD ES DE CAPACITACIÓN</a:t>
                      </a:r>
                      <a:endParaRPr lang="es-MX" sz="16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80000"/>
                        </a:lnSpc>
                      </a:pPr>
                      <a:r>
                        <a:rPr lang="es-MX" sz="1600" u="none" strike="noStrike" dirty="0" smtClean="0">
                          <a:effectLst/>
                        </a:rPr>
                        <a:t>28</a:t>
                      </a:r>
                      <a:endParaRPr lang="es-MX" sz="16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863" marR="7863" marT="78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8" name="1 Título"/>
          <p:cNvSpPr txBox="1">
            <a:spLocks/>
          </p:cNvSpPr>
          <p:nvPr/>
        </p:nvSpPr>
        <p:spPr>
          <a:xfrm>
            <a:off x="20793" y="490662"/>
            <a:ext cx="9252520" cy="63408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s-MX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Gerencia de Investigación y Estudios</a:t>
            </a:r>
            <a:endParaRPr lang="es-SV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33621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81844" y="1916832"/>
            <a:ext cx="7380312" cy="2160240"/>
          </a:xfrm>
          <a:prstGeom prst="round2Diag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s-MX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Unidad de </a:t>
            </a:r>
            <a:br>
              <a:rPr lang="es-MX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</a:br>
            <a:r>
              <a:rPr lang="es-MX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Formación a Distancia </a:t>
            </a:r>
            <a:endParaRPr lang="es-SV" sz="6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</a:endParaRPr>
          </a:p>
        </p:txBody>
      </p:sp>
      <p:pic>
        <p:nvPicPr>
          <p:cNvPr id="3" name="Picture 3" descr="IN-MM Papelería Tuti-46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7775"/>
            <a:ext cx="9144000" cy="537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759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634082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s-MX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Unidad de Formación a Distancia </a:t>
            </a:r>
            <a:endParaRPr lang="es-SV" b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4634825"/>
              </p:ext>
            </p:extLst>
          </p:nvPr>
        </p:nvGraphicFramePr>
        <p:xfrm>
          <a:off x="179512" y="979761"/>
          <a:ext cx="8784976" cy="2377231"/>
        </p:xfrm>
        <a:graphic>
          <a:graphicData uri="http://schemas.openxmlformats.org/drawingml/2006/table">
            <a:tbl>
              <a:tblPr/>
              <a:tblGrid>
                <a:gridCol w="4320480"/>
                <a:gridCol w="936104"/>
                <a:gridCol w="1080120"/>
                <a:gridCol w="1332148"/>
                <a:gridCol w="1116124"/>
              </a:tblGrid>
              <a:tr h="313910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 </a:t>
                      </a:r>
                      <a:r>
                        <a:rPr kumimoji="0" lang="es-SV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ACTIVIDADES</a:t>
                      </a:r>
                    </a:p>
                  </a:txBody>
                  <a:tcPr marL="9525" marR="9525" marT="9525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2017</a:t>
                      </a:r>
                    </a:p>
                  </a:txBody>
                  <a:tcPr marL="9525" marR="9525" marT="9525" marB="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SV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META 2018</a:t>
                      </a:r>
                    </a:p>
                  </a:txBody>
                  <a:tcPr marL="9525" marR="9525" marT="9525" marB="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UNIDAD DE MEDIDA</a:t>
                      </a:r>
                    </a:p>
                  </a:txBody>
                  <a:tcPr marL="9525" marR="9525" marT="9525" marB="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</a:tr>
              <a:tr h="360043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META</a:t>
                      </a:r>
                    </a:p>
                  </a:txBody>
                  <a:tcPr marL="9525" marR="9525" marT="9525" marB="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PROYECCIÓN CIERRE</a:t>
                      </a:r>
                    </a:p>
                  </a:txBody>
                  <a:tcPr marL="9525" marR="9525" marT="9525" marB="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SV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SV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24919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SV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Virtualización de cursos en la plataforma del INSAFORP</a:t>
                      </a:r>
                    </a:p>
                  </a:txBody>
                  <a:tcPr marL="25951" marR="25951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SV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8</a:t>
                      </a:r>
                      <a:endParaRPr lang="es-SV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5951" marR="25951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SV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Cursos</a:t>
                      </a:r>
                      <a:endParaRPr lang="es-SV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5951" marR="25951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</a:tr>
              <a:tr h="424919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SV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Disponer de nuevos proveedores de cursos para atender la demanda ya identificada de GFI y GFC</a:t>
                      </a:r>
                    </a:p>
                  </a:txBody>
                  <a:tcPr marL="25951" marR="25951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SV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12</a:t>
                      </a:r>
                      <a:endParaRPr lang="es-SV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5951" marR="25951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SV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Proveedores</a:t>
                      </a:r>
                      <a:endParaRPr lang="es-SV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5951" marR="25951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</a:tr>
              <a:tr h="424919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SV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Identificación de nuevas plataformas y establecimiento de alianzas con</a:t>
                      </a:r>
                      <a:r>
                        <a:rPr lang="es-SV" sz="14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IFP.</a:t>
                      </a:r>
                      <a:endParaRPr lang="es-SV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5951" marR="25951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SV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</a:t>
                      </a:r>
                      <a:endParaRPr lang="es-SV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5951" marR="25951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SV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Plataformas</a:t>
                      </a:r>
                      <a:endParaRPr lang="es-SV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5951" marR="25951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</a:tr>
              <a:tr h="424919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SV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Administración</a:t>
                      </a:r>
                      <a:r>
                        <a:rPr lang="es-SV" sz="14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y gestión de los cursos </a:t>
                      </a:r>
                      <a:r>
                        <a:rPr lang="es-SV" sz="14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virtualizados</a:t>
                      </a:r>
                      <a:r>
                        <a:rPr lang="es-SV" sz="14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s-SV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5951" marR="25951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SV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10</a:t>
                      </a:r>
                      <a:endParaRPr lang="es-SV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5951" marR="25951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SV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Curso</a:t>
                      </a:r>
                      <a:endParaRPr lang="es-SV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5951" marR="25951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" name="Picture 3" descr="IN-MM Papelería Tuti-46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303"/>
          <a:stretch/>
        </p:blipFill>
        <p:spPr>
          <a:xfrm>
            <a:off x="0" y="6597351"/>
            <a:ext cx="9144000" cy="277809"/>
          </a:xfrm>
          <a:prstGeom prst="rect">
            <a:avLst/>
          </a:prstGeom>
        </p:spPr>
      </p:pic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0859296"/>
              </p:ext>
            </p:extLst>
          </p:nvPr>
        </p:nvGraphicFramePr>
        <p:xfrm>
          <a:off x="179512" y="3537298"/>
          <a:ext cx="8784976" cy="16852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912768"/>
                <a:gridCol w="1872208"/>
              </a:tblGrid>
              <a:tr h="296694">
                <a:tc>
                  <a:txBody>
                    <a:bodyPr/>
                    <a:lstStyle/>
                    <a:p>
                      <a:pPr algn="ctr"/>
                      <a:r>
                        <a:rPr lang="es-SV" sz="14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PROYECTO</a:t>
                      </a:r>
                      <a:endParaRPr lang="es-SV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sz="14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PRESUPUESTO (US$)</a:t>
                      </a:r>
                      <a:endParaRPr lang="es-SV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2060"/>
                    </a:solidFill>
                  </a:tcPr>
                </a:tc>
              </a:tr>
              <a:tr h="34510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SV" sz="1400" dirty="0" smtClean="0"/>
                        <a:t>Diseño e implementación de un MOOC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sz="1400" dirty="0" smtClean="0"/>
                        <a:t>12,000</a:t>
                      </a:r>
                      <a:endParaRPr lang="es-SV" sz="1400" dirty="0"/>
                    </a:p>
                  </a:txBody>
                  <a:tcPr anchor="ctr"/>
                </a:tc>
              </a:tr>
              <a:tr h="34510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SV" sz="1400" dirty="0" smtClean="0"/>
                        <a:t>Actualización del portal Online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sz="1400" dirty="0" smtClean="0"/>
                        <a:t>3,000</a:t>
                      </a:r>
                    </a:p>
                  </a:txBody>
                  <a:tcPr anchor="ctr"/>
                </a:tc>
              </a:tr>
              <a:tr h="34510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dirty="0" smtClean="0"/>
                        <a:t>Promoción de INSAFORP</a:t>
                      </a:r>
                      <a:r>
                        <a:rPr lang="es-MX" sz="1400" baseline="0" dirty="0" smtClean="0"/>
                        <a:t> Online mediante estrategia de marketing digital</a:t>
                      </a:r>
                      <a:endParaRPr lang="es-MX" sz="14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sz="1400" dirty="0" smtClean="0"/>
                        <a:t>7,000</a:t>
                      </a:r>
                      <a:endParaRPr lang="es-SV" sz="1400" dirty="0"/>
                    </a:p>
                  </a:txBody>
                  <a:tcPr anchor="ctr"/>
                </a:tc>
              </a:tr>
              <a:tr h="34510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dirty="0" smtClean="0"/>
                        <a:t>Virtualización de cursos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sz="1400" dirty="0" smtClean="0"/>
                        <a:t>200,000</a:t>
                      </a:r>
                      <a:endParaRPr lang="es-SV" sz="1400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6338314"/>
              </p:ext>
            </p:extLst>
          </p:nvPr>
        </p:nvGraphicFramePr>
        <p:xfrm>
          <a:off x="179512" y="5445224"/>
          <a:ext cx="8784976" cy="399669"/>
        </p:xfrm>
        <a:graphic>
          <a:graphicData uri="http://schemas.openxmlformats.org/drawingml/2006/table">
            <a:tbl>
              <a:tblPr/>
              <a:tblGrid>
                <a:gridCol w="1464163"/>
                <a:gridCol w="1464162"/>
                <a:gridCol w="1392155"/>
                <a:gridCol w="648072"/>
                <a:gridCol w="288032"/>
                <a:gridCol w="720080"/>
                <a:gridCol w="360040"/>
                <a:gridCol w="1080120"/>
                <a:gridCol w="252028"/>
                <a:gridCol w="1116124"/>
              </a:tblGrid>
              <a:tr h="385346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Presupuesto 2017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$72,585</a:t>
                      </a:r>
                      <a:endParaRPr kumimoji="0" lang="es-SV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9525" marR="9525" marT="9525" marB="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Cierre presupuesto 2017</a:t>
                      </a:r>
                    </a:p>
                  </a:txBody>
                  <a:tcPr marL="9525" marR="9525" marT="9525" marB="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s-MX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$18,412</a:t>
                      </a:r>
                    </a:p>
                  </a:txBody>
                  <a:tcPr marL="9525" marR="9525" marT="9525" marB="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s-MX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Presupuesto 2018</a:t>
                      </a:r>
                    </a:p>
                  </a:txBody>
                  <a:tcPr marL="9525" marR="9525" marT="9525" marB="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b"/>
                      <a:endParaRPr lang="es-MX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$305,855</a:t>
                      </a:r>
                      <a:endParaRPr kumimoji="0" lang="es-SV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9525" marR="9525" marT="9525" marB="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b"/>
                      <a:endParaRPr lang="es-MX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0773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>
          <a:xfrm>
            <a:off x="685800" y="2420888"/>
            <a:ext cx="7772400" cy="1800200"/>
          </a:xfrm>
          <a:prstGeom prst="round2Diag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s-ES" sz="4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Plan Estratégico Institucional </a:t>
            </a:r>
            <a:br>
              <a:rPr lang="es-ES" sz="4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</a:br>
            <a:r>
              <a:rPr lang="es-ES" sz="4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2015 - 2019</a:t>
            </a:r>
            <a:endParaRPr lang="es-SV" sz="48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6" name="Picture 3" descr="IN-MM Papelería Tuti-46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7775"/>
            <a:ext cx="9144000" cy="537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212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81844" y="1916832"/>
            <a:ext cx="7380312" cy="2160240"/>
          </a:xfrm>
          <a:prstGeom prst="round2Diag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s-MX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Unidad de Monitoreo y Evaluación </a:t>
            </a:r>
            <a:endParaRPr lang="es-SV" sz="6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</a:endParaRPr>
          </a:p>
        </p:txBody>
      </p:sp>
      <p:pic>
        <p:nvPicPr>
          <p:cNvPr id="3" name="Picture 3" descr="IN-MM Papelería Tuti-46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7775"/>
            <a:ext cx="9144000" cy="537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447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00397"/>
            <a:ext cx="8229600" cy="634082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s-MX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Unidad de Monitoreo y Evaluación</a:t>
            </a:r>
            <a:endParaRPr lang="es-SV" b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3266903"/>
              </p:ext>
            </p:extLst>
          </p:nvPr>
        </p:nvGraphicFramePr>
        <p:xfrm>
          <a:off x="179512" y="1052736"/>
          <a:ext cx="8784976" cy="1999056"/>
        </p:xfrm>
        <a:graphic>
          <a:graphicData uri="http://schemas.openxmlformats.org/drawingml/2006/table">
            <a:tbl>
              <a:tblPr/>
              <a:tblGrid>
                <a:gridCol w="4320480"/>
                <a:gridCol w="936104"/>
                <a:gridCol w="1080120"/>
                <a:gridCol w="1080120"/>
                <a:gridCol w="1368152"/>
              </a:tblGrid>
              <a:tr h="351955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 ACTIVIDADES</a:t>
                      </a:r>
                    </a:p>
                  </a:txBody>
                  <a:tcPr marL="9525" marR="9525" marT="9525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2017</a:t>
                      </a:r>
                    </a:p>
                  </a:txBody>
                  <a:tcPr marL="9525" marR="9525" marT="9525" marB="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SV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META 2018</a:t>
                      </a:r>
                    </a:p>
                  </a:txBody>
                  <a:tcPr marL="9525" marR="9525" marT="9525" marB="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UNIDAD DE MEDIDA</a:t>
                      </a:r>
                    </a:p>
                  </a:txBody>
                  <a:tcPr marL="9525" marR="9525" marT="9525" marB="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</a:tr>
              <a:tr h="351955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META</a:t>
                      </a:r>
                    </a:p>
                  </a:txBody>
                  <a:tcPr marL="9525" marR="9525" marT="9525" marB="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PROYECCIÓN CIERRE</a:t>
                      </a:r>
                    </a:p>
                  </a:txBody>
                  <a:tcPr marL="9525" marR="9525" marT="9525" marB="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SV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56541">
                <a:tc>
                  <a:txBody>
                    <a:bodyPr/>
                    <a:lstStyle/>
                    <a:p>
                      <a:pPr marL="0" algn="just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SV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Aseguramiento de la calidad de los procesos metodológico – didácticos de las acciones formativas. (</a:t>
                      </a:r>
                      <a:r>
                        <a:rPr lang="es-SV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Monitoreos, asesorías metodológicas</a:t>
                      </a:r>
                      <a:r>
                        <a:rPr lang="es-SV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)</a:t>
                      </a:r>
                      <a:endParaRPr lang="es-SV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7493" marR="7493" marT="7493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3,800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1,000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SV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4,000</a:t>
                      </a:r>
                      <a:endParaRPr lang="es-SV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5951" marR="25951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SV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Asesorías Metodológicas</a:t>
                      </a:r>
                      <a:endParaRPr lang="es-SV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5951" marR="25951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</a:tr>
              <a:tr h="215032">
                <a:tc>
                  <a:txBody>
                    <a:bodyPr/>
                    <a:lstStyle/>
                    <a:p>
                      <a:pPr marL="0" algn="just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SV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Sistema de calidad de la formación profesional para la evaluación metodológica de acciones formativas. (</a:t>
                      </a:r>
                      <a:r>
                        <a:rPr lang="es-SV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Evaluaciones</a:t>
                      </a:r>
                      <a:r>
                        <a:rPr lang="es-SV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 </a:t>
                      </a:r>
                      <a:r>
                        <a:rPr lang="es-SV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asesorías de gestión)</a:t>
                      </a:r>
                      <a:endParaRPr lang="es-SV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7493" marR="7493" marT="7493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1,400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500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SV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800</a:t>
                      </a:r>
                      <a:endParaRPr lang="es-SV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5951" marR="25951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SV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Asesorías de Gestión </a:t>
                      </a:r>
                      <a:endParaRPr lang="es-SV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5951" marR="25951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" name="Picture 3" descr="IN-MM Papelería Tuti-46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7775"/>
            <a:ext cx="9144000" cy="537386"/>
          </a:xfrm>
          <a:prstGeom prst="rect">
            <a:avLst/>
          </a:prstGeom>
        </p:spPr>
      </p:pic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8956063"/>
              </p:ext>
            </p:extLst>
          </p:nvPr>
        </p:nvGraphicFramePr>
        <p:xfrm>
          <a:off x="179512" y="3356992"/>
          <a:ext cx="8784976" cy="12692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912768"/>
                <a:gridCol w="1872208"/>
              </a:tblGrid>
              <a:tr h="273808">
                <a:tc>
                  <a:txBody>
                    <a:bodyPr/>
                    <a:lstStyle/>
                    <a:p>
                      <a:pPr algn="ctr"/>
                      <a:r>
                        <a:rPr lang="es-SV" sz="14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PROYECTO ESTRATÉGICOS / EMERGENTES</a:t>
                      </a:r>
                      <a:endParaRPr lang="es-SV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sz="14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PRESUPUESTO</a:t>
                      </a:r>
                      <a:endParaRPr lang="es-SV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2060"/>
                    </a:solidFill>
                  </a:tcPr>
                </a:tc>
              </a:tr>
              <a:tr h="44627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SV" sz="1400" dirty="0" smtClean="0"/>
                        <a:t> Virtualización del fortalecimiento metodológico.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sz="1400" dirty="0" smtClean="0"/>
                        <a:t>$30,000</a:t>
                      </a:r>
                      <a:endParaRPr lang="es-SV" sz="1400" dirty="0"/>
                    </a:p>
                  </a:txBody>
                  <a:tcPr anchor="ctr"/>
                </a:tc>
              </a:tr>
              <a:tr h="446272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SV" sz="1400" dirty="0" smtClean="0"/>
                        <a:t>Elaboración de plan de gestión estratégica</a:t>
                      </a:r>
                      <a:r>
                        <a:rPr lang="es-SV" sz="1400" baseline="0" dirty="0" smtClean="0"/>
                        <a:t> para los Centros de Formación Profesional en El Salvador.</a:t>
                      </a:r>
                      <a:endParaRPr lang="es-SV" sz="14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sz="1400" dirty="0" smtClean="0"/>
                        <a:t>$10,000</a:t>
                      </a:r>
                      <a:endParaRPr lang="es-SV" sz="1400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3078451"/>
              </p:ext>
            </p:extLst>
          </p:nvPr>
        </p:nvGraphicFramePr>
        <p:xfrm>
          <a:off x="179512" y="4869160"/>
          <a:ext cx="8784976" cy="432048"/>
        </p:xfrm>
        <a:graphic>
          <a:graphicData uri="http://schemas.openxmlformats.org/drawingml/2006/table">
            <a:tbl>
              <a:tblPr/>
              <a:tblGrid>
                <a:gridCol w="1464163"/>
                <a:gridCol w="1464162"/>
                <a:gridCol w="1392155"/>
                <a:gridCol w="648072"/>
                <a:gridCol w="288032"/>
                <a:gridCol w="720080"/>
                <a:gridCol w="360040"/>
                <a:gridCol w="1080120"/>
                <a:gridCol w="1368152"/>
              </a:tblGrid>
              <a:tr h="432048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Presupuesto 2017</a:t>
                      </a:r>
                    </a:p>
                  </a:txBody>
                  <a:tcPr marL="9525" marR="9525" marT="9525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$509,700</a:t>
                      </a:r>
                      <a:endParaRPr kumimoji="0" lang="es-SV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9525" marR="9525" marT="9525" marB="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Cierre presupuesto 2017</a:t>
                      </a:r>
                    </a:p>
                  </a:txBody>
                  <a:tcPr marL="9525" marR="9525" marT="9525" marB="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s-MX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$93,600</a:t>
                      </a:r>
                      <a:endParaRPr kumimoji="0" lang="es-SV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9525" marR="9525" marT="9525" marB="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s-MX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Presupuesto 2018</a:t>
                      </a:r>
                    </a:p>
                  </a:txBody>
                  <a:tcPr marL="9525" marR="9525" marT="9525" marB="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b"/>
                      <a:endParaRPr lang="es-MX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$212,100</a:t>
                      </a:r>
                      <a:endParaRPr kumimoji="0" lang="es-SV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9525" marR="9525" marT="9525" marB="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8832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33736" y="692696"/>
            <a:ext cx="8028384" cy="981067"/>
          </a:xfrm>
          <a:prstGeom prst="round2Diag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s-MX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Gerencias / Unidades de Apoyo:</a:t>
            </a:r>
            <a:endParaRPr lang="es-SV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</a:endParaRPr>
          </a:p>
        </p:txBody>
      </p:sp>
      <p:pic>
        <p:nvPicPr>
          <p:cNvPr id="3" name="Picture 3" descr="IN-MM Papelería Tuti-46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7775"/>
            <a:ext cx="9144000" cy="537386"/>
          </a:xfrm>
          <a:prstGeom prst="rect">
            <a:avLst/>
          </a:prstGeom>
        </p:spPr>
      </p:pic>
      <p:sp>
        <p:nvSpPr>
          <p:cNvPr id="4" name="4 Subtítulo"/>
          <p:cNvSpPr>
            <a:spLocks noGrp="1"/>
          </p:cNvSpPr>
          <p:nvPr>
            <p:ph type="subTitle" idx="1"/>
          </p:nvPr>
        </p:nvSpPr>
        <p:spPr>
          <a:xfrm>
            <a:off x="835424" y="1918242"/>
            <a:ext cx="7625008" cy="4175054"/>
          </a:xfrm>
        </p:spPr>
        <p:txBody>
          <a:bodyPr>
            <a:normAutofit fontScale="85000" lnSpcReduction="200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s-SV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Gerencia de Recursos Humanos.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s-SV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Gerencia de Tecnologías de la Información.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s-SV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Gerencia de Comunicaciones.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s-SV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Gerencia de Adquisiciones y Contrataciones.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s-SV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Gerencia Legal.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s-SV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Centro </a:t>
            </a:r>
            <a:r>
              <a:rPr lang="es-SV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de Atención y Acceso a la Información.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s-SV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Unidad de Servicios Generales.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s-SV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Unidad de Planificación Estratégica.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s-SV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Auditoría Interna</a:t>
            </a:r>
            <a:r>
              <a:rPr lang="es-SV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. </a:t>
            </a:r>
            <a:endParaRPr lang="es-SV" b="1" dirty="0" smtClean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s-SV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Gerencia </a:t>
            </a:r>
            <a:r>
              <a:rPr lang="es-SV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Financiera.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s-SV" b="1" dirty="0" smtClean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84447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682806" y="2348880"/>
            <a:ext cx="5778388" cy="1728192"/>
          </a:xfrm>
          <a:prstGeom prst="round2Diag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s-MX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Gerencia de </a:t>
            </a:r>
            <a:br>
              <a:rPr lang="es-MX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</a:br>
            <a:r>
              <a:rPr lang="es-MX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Recursos Humanos</a:t>
            </a:r>
            <a:endParaRPr lang="es-SV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</a:endParaRPr>
          </a:p>
        </p:txBody>
      </p:sp>
      <p:pic>
        <p:nvPicPr>
          <p:cNvPr id="3" name="Picture 3" descr="IN-MM Papelería Tuti-46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7775"/>
            <a:ext cx="9144000" cy="537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700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634082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s-MX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Gerencia Recursos Humanos</a:t>
            </a:r>
            <a:endParaRPr lang="es-SV" b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737931"/>
              </p:ext>
            </p:extLst>
          </p:nvPr>
        </p:nvGraphicFramePr>
        <p:xfrm>
          <a:off x="178207" y="980728"/>
          <a:ext cx="8784977" cy="4036132"/>
        </p:xfrm>
        <a:graphic>
          <a:graphicData uri="http://schemas.openxmlformats.org/drawingml/2006/table">
            <a:tbl>
              <a:tblPr/>
              <a:tblGrid>
                <a:gridCol w="1729497"/>
                <a:gridCol w="3228769"/>
                <a:gridCol w="802375"/>
                <a:gridCol w="1081424"/>
                <a:gridCol w="986234"/>
                <a:gridCol w="956678"/>
              </a:tblGrid>
              <a:tr h="351955">
                <a:tc rowSpan="2" gridSpan="2"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 </a:t>
                      </a:r>
                      <a:r>
                        <a:rPr kumimoji="0" lang="es-SV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ACTIVIDADES / PROYECTOS</a:t>
                      </a:r>
                    </a:p>
                  </a:txBody>
                  <a:tcPr marL="9525" marR="9525" marT="9525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SV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9525" marR="9525" marT="9525" marB="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2017</a:t>
                      </a:r>
                    </a:p>
                  </a:txBody>
                  <a:tcPr marL="9525" marR="9525" marT="9525" marB="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SV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META 2018</a:t>
                      </a:r>
                    </a:p>
                  </a:txBody>
                  <a:tcPr marL="9525" marR="9525" marT="9525" marB="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UNIDAD DE MEDIDA</a:t>
                      </a:r>
                    </a:p>
                  </a:txBody>
                  <a:tcPr marL="9525" marR="9525" marT="9525" marB="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</a:tr>
              <a:tr h="351955">
                <a:tc gridSpan="2"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META</a:t>
                      </a:r>
                    </a:p>
                  </a:txBody>
                  <a:tcPr marL="9525" marR="9525" marT="9525" marB="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PROYECCIÓN CIERRE</a:t>
                      </a:r>
                    </a:p>
                  </a:txBody>
                  <a:tcPr marL="9525" marR="9525" marT="9525" marB="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SV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SV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56541">
                <a:tc rowSpan="3"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Desarrollo</a:t>
                      </a:r>
                      <a:r>
                        <a:rPr lang="es-MX" sz="14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profesional del Personal</a:t>
                      </a:r>
                    </a:p>
                  </a:txBody>
                  <a:tcPr marL="25951" marR="25951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Detección de necesidades de capacitación</a:t>
                      </a:r>
                    </a:p>
                  </a:txBody>
                  <a:tcPr marL="25951" marR="25951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SV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endParaRPr lang="es-SV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5951" marR="25951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Documento</a:t>
                      </a:r>
                      <a:endParaRPr lang="es-SV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5951" marR="25951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</a:tr>
              <a:tr h="215032">
                <a:tc vMerge="1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SV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5951" marR="25951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SV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Elaboración y ejecución del Plan de</a:t>
                      </a:r>
                      <a:r>
                        <a:rPr lang="es-SV" sz="14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Capacitación</a:t>
                      </a:r>
                      <a:endParaRPr lang="es-SV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5951" marR="25951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SV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endParaRPr lang="es-SV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5951" marR="25951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Documento</a:t>
                      </a:r>
                      <a:endParaRPr lang="es-SV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5951" marR="25951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</a:tr>
              <a:tr h="215032">
                <a:tc vMerge="1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SV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5951" marR="25951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SV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Incentivar la formación académica</a:t>
                      </a:r>
                      <a:endParaRPr lang="es-SV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5951" marR="25951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--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--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SV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endParaRPr lang="es-SV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5951" marR="25951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SV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Documento</a:t>
                      </a:r>
                      <a:endParaRPr lang="es-SV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5951" marR="25951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</a:tr>
              <a:tr h="288032">
                <a:tc rowSpan="3"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SV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Promoción</a:t>
                      </a:r>
                      <a:r>
                        <a:rPr lang="es-SV" sz="14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 la salud del Personal</a:t>
                      </a:r>
                      <a:endParaRPr lang="es-SV" sz="14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5951" marR="25951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Campañas de salud</a:t>
                      </a:r>
                      <a:endParaRPr lang="es-SV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5951" marR="25951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SV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--</a:t>
                      </a:r>
                      <a:endParaRPr lang="es-SV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5951" marR="25951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SV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Campaña</a:t>
                      </a:r>
                    </a:p>
                  </a:txBody>
                  <a:tcPr marL="25951" marR="25951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SV" sz="1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5951" marR="25951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Charlas</a:t>
                      </a:r>
                      <a:r>
                        <a:rPr lang="es-MX" sz="14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sobre salud preventiva</a:t>
                      </a:r>
                      <a:endParaRPr lang="es-SV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5951" marR="25951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SV" sz="1200" b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--</a:t>
                      </a:r>
                      <a:endParaRPr lang="es-SV" sz="1200" b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5951" marR="25951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SV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Charla</a:t>
                      </a:r>
                      <a:endParaRPr lang="es-SV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5951" marR="25951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SV" sz="1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5951" marR="25951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SV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Programa integral para la salud</a:t>
                      </a:r>
                      <a:r>
                        <a:rPr lang="es-SV" sz="14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del Personal </a:t>
                      </a:r>
                      <a:endParaRPr lang="es-SV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5951" marR="25951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--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--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SV" sz="1200" b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4</a:t>
                      </a:r>
                      <a:endParaRPr lang="es-SV" sz="1200" b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5951" marR="25951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SV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Informe</a:t>
                      </a:r>
                      <a:endParaRPr lang="es-SV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5951" marR="25951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</a:tr>
              <a:tr h="0">
                <a:tc rowSpan="2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SV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Promover un buen clima laboral</a:t>
                      </a:r>
                    </a:p>
                  </a:txBody>
                  <a:tcPr marL="25951" marR="25951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SV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Eventos</a:t>
                      </a:r>
                      <a:r>
                        <a:rPr lang="es-SV" sz="14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 Integración</a:t>
                      </a:r>
                      <a:endParaRPr lang="es-SV" sz="1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5951" marR="25951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SV" sz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6</a:t>
                      </a:r>
                      <a:endParaRPr lang="es-SV" sz="12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5951" marR="25951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SV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Acción</a:t>
                      </a:r>
                      <a:endParaRPr lang="es-SV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5951" marR="25951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</a:tr>
              <a:tr h="187960">
                <a:tc vMerge="1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SV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5951" marR="25951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SV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Programa institucional</a:t>
                      </a:r>
                      <a:r>
                        <a:rPr lang="es-SV" sz="14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para la prevención de riesgos psicosociales</a:t>
                      </a:r>
                      <a:endParaRPr lang="es-SV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5951" marR="25951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--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SV" sz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6</a:t>
                      </a:r>
                      <a:endParaRPr lang="es-SV" sz="12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5951" marR="25951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SV" sz="1400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Acción </a:t>
                      </a:r>
                      <a:endParaRPr lang="es-SV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5951" marR="25951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SV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Sistema de Evaluación del desempeño</a:t>
                      </a:r>
                    </a:p>
                  </a:txBody>
                  <a:tcPr marL="25951" marR="25951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SV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Divulgación del modelo de evaluación del desempeño</a:t>
                      </a:r>
                    </a:p>
                  </a:txBody>
                  <a:tcPr marL="25951" marR="25951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--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--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SV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</a:t>
                      </a:r>
                      <a:endParaRPr lang="es-SV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25951" marR="25951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SV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Acción </a:t>
                      </a:r>
                      <a:endParaRPr lang="es-SV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5951" marR="25951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</a:tr>
              <a:tr h="0">
                <a:tc rowSpan="2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SV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Desarrollo Organizacional </a:t>
                      </a:r>
                    </a:p>
                  </a:txBody>
                  <a:tcPr marL="25951" marR="25951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SV" sz="14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Proyecto: Implementación del SIMAPRO   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SV" sz="14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(5 etapas)</a:t>
                      </a:r>
                      <a:endParaRPr lang="es-SV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5951" marR="25951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SV" sz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4</a:t>
                      </a:r>
                      <a:endParaRPr lang="es-SV" sz="12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5951" marR="25951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SV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Etapa</a:t>
                      </a:r>
                      <a:endParaRPr lang="es-SV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5951" marR="25951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SV" sz="14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5951" marR="25951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SV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Seguimiento a Consultorías</a:t>
                      </a:r>
                    </a:p>
                  </a:txBody>
                  <a:tcPr marL="25951" marR="25951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--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SV" sz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--</a:t>
                      </a:r>
                      <a:endParaRPr lang="es-SV" sz="12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5951" marR="25951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SV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Documento </a:t>
                      </a:r>
                      <a:endParaRPr lang="es-SV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5951" marR="25951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" name="Picture 3" descr="IN-MM Papelería Tuti-46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090"/>
          <a:stretch/>
        </p:blipFill>
        <p:spPr>
          <a:xfrm>
            <a:off x="0" y="6669360"/>
            <a:ext cx="9144000" cy="205800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179512" y="5877272"/>
            <a:ext cx="58326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200" i="1" dirty="0" smtClean="0">
                <a:solidFill>
                  <a:prstClr val="black"/>
                </a:solidFill>
              </a:rPr>
              <a:t>* Presupuesto </a:t>
            </a:r>
            <a:r>
              <a:rPr lang="es-MX" sz="1200" i="1" dirty="0">
                <a:solidFill>
                  <a:prstClr val="black"/>
                </a:solidFill>
              </a:rPr>
              <a:t>2017 incluye pasivo laboral de </a:t>
            </a:r>
            <a:r>
              <a:rPr lang="es-MX" sz="1200" i="1" dirty="0" smtClean="0">
                <a:solidFill>
                  <a:prstClr val="black"/>
                </a:solidFill>
              </a:rPr>
              <a:t>US$1,644,890</a:t>
            </a:r>
          </a:p>
          <a:p>
            <a:r>
              <a:rPr lang="es-MX" sz="1200" i="1" dirty="0" smtClean="0">
                <a:solidFill>
                  <a:prstClr val="black"/>
                </a:solidFill>
              </a:rPr>
              <a:t>** </a:t>
            </a:r>
            <a:r>
              <a:rPr lang="es-MX" sz="1200" i="1" dirty="0">
                <a:solidFill>
                  <a:prstClr val="black"/>
                </a:solidFill>
              </a:rPr>
              <a:t>Presupuesto </a:t>
            </a:r>
            <a:r>
              <a:rPr lang="es-MX" sz="1200" i="1" dirty="0" smtClean="0">
                <a:solidFill>
                  <a:prstClr val="black"/>
                </a:solidFill>
              </a:rPr>
              <a:t>2018 </a:t>
            </a:r>
            <a:r>
              <a:rPr lang="es-MX" sz="1200" i="1" dirty="0">
                <a:solidFill>
                  <a:prstClr val="black"/>
                </a:solidFill>
              </a:rPr>
              <a:t>incluye pasivo laboral de </a:t>
            </a:r>
            <a:r>
              <a:rPr lang="es-MX" sz="1200" i="1" dirty="0" smtClean="0">
                <a:solidFill>
                  <a:prstClr val="black"/>
                </a:solidFill>
              </a:rPr>
              <a:t>US$1,776,030</a:t>
            </a:r>
            <a:endParaRPr lang="es-MX" sz="1200" i="1" dirty="0">
              <a:solidFill>
                <a:prstClr val="black"/>
              </a:solidFill>
            </a:endParaRPr>
          </a:p>
        </p:txBody>
      </p:sp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9748090"/>
              </p:ext>
            </p:extLst>
          </p:nvPr>
        </p:nvGraphicFramePr>
        <p:xfrm>
          <a:off x="186483" y="5229200"/>
          <a:ext cx="8784977" cy="432048"/>
        </p:xfrm>
        <a:graphic>
          <a:graphicData uri="http://schemas.openxmlformats.org/drawingml/2006/table">
            <a:tbl>
              <a:tblPr/>
              <a:tblGrid>
                <a:gridCol w="1729497"/>
                <a:gridCol w="146767"/>
                <a:gridCol w="1440160"/>
                <a:gridCol w="1641842"/>
                <a:gridCol w="446390"/>
                <a:gridCol w="355985"/>
                <a:gridCol w="617211"/>
                <a:gridCol w="308606"/>
                <a:gridCol w="925817"/>
                <a:gridCol w="216024"/>
                <a:gridCol w="956678"/>
              </a:tblGrid>
              <a:tr h="432048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Presupuesto 2017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SV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9525" marR="9525" marT="9525" marB="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$ 2,402,570*</a:t>
                      </a:r>
                      <a:endParaRPr kumimoji="0" lang="es-SV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9525" marR="9525" marT="9525" marB="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Cierre presupuesto 2017</a:t>
                      </a:r>
                    </a:p>
                  </a:txBody>
                  <a:tcPr marL="9525" marR="9525" marT="9525" marB="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s-MX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$ 783,960</a:t>
                      </a:r>
                      <a:endParaRPr kumimoji="0" lang="es-SV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9525" marR="9525" marT="9525" marB="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s-MX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Presupuesto 2018</a:t>
                      </a:r>
                    </a:p>
                  </a:txBody>
                  <a:tcPr marL="9525" marR="9525" marT="9525" marB="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b"/>
                      <a:endParaRPr lang="es-MX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$ 2,471,745**</a:t>
                      </a:r>
                      <a:endParaRPr kumimoji="0" lang="es-SV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9525" marR="9525" marT="9525" marB="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b"/>
                      <a:endParaRPr lang="es-MX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1758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322766" y="2276872"/>
            <a:ext cx="6498468" cy="1656184"/>
          </a:xfrm>
          <a:prstGeom prst="round2Diag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s-MX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Gerencia de Tecnología </a:t>
            </a:r>
            <a:br>
              <a:rPr lang="es-MX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</a:br>
            <a:r>
              <a:rPr lang="es-MX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de la Información </a:t>
            </a:r>
            <a:endParaRPr lang="es-SV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</a:endParaRPr>
          </a:p>
        </p:txBody>
      </p:sp>
      <p:pic>
        <p:nvPicPr>
          <p:cNvPr id="3" name="Picture 3" descr="IN-MM Papelería Tuti-46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7775"/>
            <a:ext cx="9144000" cy="537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335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202630"/>
            <a:ext cx="8229600" cy="634082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s-MX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Gerencia de Tecnologías de la Información</a:t>
            </a:r>
            <a:endParaRPr lang="es-SV" b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3" descr="IN-MM Papelería Tuti-46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69359"/>
            <a:ext cx="9144000" cy="205801"/>
          </a:xfrm>
          <a:prstGeom prst="rect">
            <a:avLst/>
          </a:prstGeom>
        </p:spPr>
      </p:pic>
      <p:graphicFrame>
        <p:nvGraphicFramePr>
          <p:cNvPr id="6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2221268"/>
              </p:ext>
            </p:extLst>
          </p:nvPr>
        </p:nvGraphicFramePr>
        <p:xfrm>
          <a:off x="117848" y="1216646"/>
          <a:ext cx="8918649" cy="4444602"/>
        </p:xfrm>
        <a:graphic>
          <a:graphicData uri="http://schemas.openxmlformats.org/drawingml/2006/table">
            <a:tbl>
              <a:tblPr/>
              <a:tblGrid>
                <a:gridCol w="4958208"/>
                <a:gridCol w="864096"/>
                <a:gridCol w="1152128"/>
                <a:gridCol w="811110"/>
                <a:gridCol w="1133107"/>
              </a:tblGrid>
              <a:tr h="291891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 </a:t>
                      </a:r>
                      <a:r>
                        <a:rPr kumimoji="0" lang="es-SV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ACTIVIDADES</a:t>
                      </a:r>
                    </a:p>
                  </a:txBody>
                  <a:tcPr marL="9525" marR="9525" marT="9525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2017</a:t>
                      </a:r>
                    </a:p>
                  </a:txBody>
                  <a:tcPr marL="9525" marR="9525" marT="9525" marB="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SV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META 2018</a:t>
                      </a:r>
                    </a:p>
                  </a:txBody>
                  <a:tcPr marL="9525" marR="9525" marT="9525" marB="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UNIDAD DE MEDIDA</a:t>
                      </a:r>
                    </a:p>
                  </a:txBody>
                  <a:tcPr marL="9525" marR="9525" marT="9525" marB="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</a:tr>
              <a:tr h="424815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META</a:t>
                      </a:r>
                    </a:p>
                  </a:txBody>
                  <a:tcPr marL="9525" marR="9525" marT="9525" marB="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PROYECCIÓN CIERRE</a:t>
                      </a:r>
                    </a:p>
                  </a:txBody>
                  <a:tcPr marL="9525" marR="9525" marT="9525" marB="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SV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SV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44294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6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Proyectos de sistematización de nuevas funciones</a:t>
                      </a:r>
                      <a:r>
                        <a:rPr lang="es-ES" sz="16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s-ES" sz="16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para procesos claves</a:t>
                      </a:r>
                      <a:endParaRPr lang="es-SV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5951" marR="25951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SV" sz="16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4</a:t>
                      </a:r>
                      <a:endParaRPr lang="es-SV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5951" marR="25951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latin typeface="+mn-lt"/>
                          <a:cs typeface="Arial" panose="020B0604020202020204" pitchFamily="34" charset="0"/>
                        </a:rPr>
                        <a:t>3</a:t>
                      </a:r>
                      <a:endParaRPr lang="es-MX" sz="16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25951" marR="25951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0" i="0" u="none" strike="noStrike" dirty="0">
                          <a:effectLst/>
                          <a:latin typeface="+mn-lt"/>
                        </a:rPr>
                        <a:t>Proyecto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</a:tr>
              <a:tr h="444294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6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Mantenimiento de Sistemas, Administración Red y Soporte Técnico (Atención a Solicitudes de Usuarias y Usuarios)</a:t>
                      </a:r>
                      <a:endParaRPr lang="es-SV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5951" marR="25951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SV" sz="16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4</a:t>
                      </a:r>
                      <a:endParaRPr lang="es-SV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5951" marR="25951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4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latin typeface="+mn-lt"/>
                          <a:cs typeface="Arial" panose="020B0604020202020204" pitchFamily="34" charset="0"/>
                        </a:rPr>
                        <a:t>4</a:t>
                      </a:r>
                      <a:endParaRPr lang="es-MX" sz="16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25951" marR="25951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SV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Informe</a:t>
                      </a:r>
                      <a:endParaRPr lang="es-SV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</a:tr>
              <a:tr h="444294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SV" sz="16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Fortalecimiento e Innovación de Infraestructura de Tecnologías</a:t>
                      </a:r>
                      <a:endParaRPr lang="es-SV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5951" marR="25951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SV" sz="16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5</a:t>
                      </a:r>
                      <a:endParaRPr lang="es-SV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5951" marR="25951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5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latin typeface="+mn-lt"/>
                          <a:cs typeface="Arial" panose="020B0604020202020204" pitchFamily="34" charset="0"/>
                        </a:rPr>
                        <a:t>2</a:t>
                      </a:r>
                      <a:endParaRPr lang="es-MX" sz="16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25951" marR="25951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SV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Proyecto</a:t>
                      </a:r>
                      <a:endParaRPr lang="es-SV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</a:tr>
              <a:tr h="444294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SV" sz="16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Administración de Mantenimientos Preventivos</a:t>
                      </a:r>
                      <a:endParaRPr lang="es-SV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5951" marR="25951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SV" sz="16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5</a:t>
                      </a:r>
                      <a:endParaRPr lang="es-SV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5951" marR="25951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5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latin typeface="+mn-lt"/>
                          <a:cs typeface="Arial" panose="020B0604020202020204" pitchFamily="34" charset="0"/>
                        </a:rPr>
                        <a:t>5</a:t>
                      </a:r>
                      <a:endParaRPr lang="es-MX" sz="16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25951" marR="25951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SV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Informe</a:t>
                      </a:r>
                      <a:endParaRPr lang="es-SV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</a:tr>
              <a:tr h="444294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SV" sz="16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Administración de servicios </a:t>
                      </a:r>
                      <a:r>
                        <a:rPr lang="es-SV" sz="1600" b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tercerizados</a:t>
                      </a:r>
                      <a:r>
                        <a:rPr lang="es-SV" sz="16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de TI (enlaces de datos, alojamiento web, multifuncionales,</a:t>
                      </a:r>
                      <a:r>
                        <a:rPr lang="es-SV" sz="16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etc.)</a:t>
                      </a:r>
                      <a:endParaRPr lang="es-SV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5951" marR="25951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SV" sz="16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4</a:t>
                      </a:r>
                      <a:endParaRPr lang="es-SV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5951" marR="25951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6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smtClean="0">
                          <a:latin typeface="+mn-lt"/>
                          <a:cs typeface="Arial" panose="020B0604020202020204" pitchFamily="34" charset="0"/>
                        </a:rPr>
                        <a:t>5</a:t>
                      </a:r>
                      <a:endParaRPr lang="es-MX" sz="16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25951" marR="25951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SV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Servicios</a:t>
                      </a:r>
                      <a:r>
                        <a:rPr lang="es-SV" sz="14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administrados</a:t>
                      </a:r>
                      <a:endParaRPr lang="es-SV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</a:tr>
              <a:tr h="444294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SV" sz="16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Proyectos de controles</a:t>
                      </a:r>
                      <a:r>
                        <a:rPr lang="es-SV" sz="16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de TI</a:t>
                      </a:r>
                      <a:endParaRPr lang="es-SV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5951" marR="25951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SV" sz="16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2</a:t>
                      </a:r>
                      <a:endParaRPr lang="es-SV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5951" marR="25951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latin typeface="+mn-lt"/>
                          <a:cs typeface="Arial" panose="020B0604020202020204" pitchFamily="34" charset="0"/>
                        </a:rPr>
                        <a:t>--</a:t>
                      </a:r>
                      <a:endParaRPr lang="es-MX" sz="16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25951" marR="25951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SV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Proyecto</a:t>
                      </a:r>
                      <a:endParaRPr lang="es-SV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4429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Atención a la auditoría de sistemas</a:t>
                      </a:r>
                    </a:p>
                  </a:txBody>
                  <a:tcPr marL="7083" marR="7083" marT="7083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SV" sz="16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--</a:t>
                      </a:r>
                      <a:endParaRPr lang="es-SV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5951" marR="25951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--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latin typeface="+mn-lt"/>
                          <a:cs typeface="Arial" panose="020B0604020202020204" pitchFamily="34" charset="0"/>
                        </a:rPr>
                        <a:t>1</a:t>
                      </a:r>
                      <a:endParaRPr lang="es-MX" sz="16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25951" marR="25951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SV" sz="14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Auditoria atendida</a:t>
                      </a:r>
                      <a:endParaRPr lang="es-SV" sz="14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5951" marR="25951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4429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Actualizar documentos de control interno (plan de gestión de riesgos)</a:t>
                      </a:r>
                    </a:p>
                  </a:txBody>
                  <a:tcPr marL="7083" marR="7083" marT="7083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SV" sz="16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1</a:t>
                      </a:r>
                      <a:endParaRPr lang="es-SV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5951" marR="25951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latin typeface="+mn-lt"/>
                          <a:cs typeface="Arial" panose="020B0604020202020204" pitchFamily="34" charset="0"/>
                        </a:rPr>
                        <a:t>1</a:t>
                      </a:r>
                      <a:endParaRPr lang="es-MX" sz="16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25951" marR="25951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SV" sz="14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Documento</a:t>
                      </a:r>
                      <a:endParaRPr lang="es-SV" sz="14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5951" marR="25951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8" name="Picture 3" descr="IN-MM Papelería Tuti-46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7775"/>
            <a:ext cx="9144000" cy="537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593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346646"/>
            <a:ext cx="8229600" cy="634082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s-MX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Gerencia de Tecnologías de la Información</a:t>
            </a:r>
            <a:endParaRPr lang="es-SV" b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3" descr="IN-MM Papelería Tuti-46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69359"/>
            <a:ext cx="9144000" cy="205801"/>
          </a:xfrm>
          <a:prstGeom prst="rect">
            <a:avLst/>
          </a:prstGeom>
        </p:spPr>
      </p:pic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0124764"/>
              </p:ext>
            </p:extLst>
          </p:nvPr>
        </p:nvGraphicFramePr>
        <p:xfrm>
          <a:off x="107504" y="1320871"/>
          <a:ext cx="8928992" cy="1737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13046"/>
                <a:gridCol w="3513046"/>
                <a:gridCol w="1902900"/>
              </a:tblGrid>
              <a:tr h="287457">
                <a:tc gridSpan="2">
                  <a:txBody>
                    <a:bodyPr/>
                    <a:lstStyle/>
                    <a:p>
                      <a:pPr algn="ctr"/>
                      <a:r>
                        <a:rPr lang="es-SV" sz="14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PROYECTO</a:t>
                      </a:r>
                      <a:r>
                        <a:rPr lang="es-SV" sz="1400" b="1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ESTRATEGICO / EMERGENTE</a:t>
                      </a:r>
                      <a:endParaRPr lang="es-SV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sz="14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PRESUPUESTO</a:t>
                      </a:r>
                      <a:endParaRPr lang="es-SV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  <a:tr h="287457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dirty="0" smtClean="0"/>
                        <a:t>Mejora del Sistema de Información de la Formación Profesional.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dirty="0" smtClean="0"/>
                        <a:t>Proyectos de Sistematización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SV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$124,300</a:t>
                      </a:r>
                      <a:endParaRPr lang="es-SV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7457">
                <a:tc vMerge="1">
                  <a:txBody>
                    <a:bodyPr/>
                    <a:lstStyle/>
                    <a:p>
                      <a:pPr algn="ctr"/>
                      <a:endParaRPr lang="es-SV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dirty="0" smtClean="0"/>
                        <a:t>Proyectos de Infraestructura Tecnológica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SV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$46,000</a:t>
                      </a:r>
                      <a:endParaRPr lang="es-SV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7457">
                <a:tc gridSpan="2"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dirty="0" smtClean="0"/>
                        <a:t>Diseño</a:t>
                      </a:r>
                      <a:r>
                        <a:rPr lang="es-MX" sz="1400" baseline="0" dirty="0" smtClean="0"/>
                        <a:t> e implementación de un sistema de soporte técnico a Centros de Formación Profesional</a:t>
                      </a:r>
                      <a:endParaRPr lang="es-MX" sz="14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400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SV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$15,000</a:t>
                      </a:r>
                      <a:endParaRPr lang="es-SV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7457">
                <a:tc gridSpan="2">
                  <a:txBody>
                    <a:bodyPr/>
                    <a:lstStyle/>
                    <a:p>
                      <a:pPr algn="ctr"/>
                      <a:r>
                        <a:rPr lang="es-SV" sz="14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SUBTOTAL PROYECTOS</a:t>
                      </a:r>
                      <a:endParaRPr lang="es-SV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sz="14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$185,300</a:t>
                      </a:r>
                      <a:endParaRPr lang="es-SV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206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6265835"/>
              </p:ext>
            </p:extLst>
          </p:nvPr>
        </p:nvGraphicFramePr>
        <p:xfrm>
          <a:off x="107504" y="3356992"/>
          <a:ext cx="8918649" cy="579019"/>
        </p:xfrm>
        <a:graphic>
          <a:graphicData uri="http://schemas.openxmlformats.org/drawingml/2006/table">
            <a:tbl>
              <a:tblPr/>
              <a:tblGrid>
                <a:gridCol w="1486442"/>
                <a:gridCol w="1291498"/>
                <a:gridCol w="2180268"/>
                <a:gridCol w="864096"/>
                <a:gridCol w="245302"/>
                <a:gridCol w="906826"/>
                <a:gridCol w="628351"/>
                <a:gridCol w="182759"/>
                <a:gridCol w="1133107"/>
              </a:tblGrid>
              <a:tr h="579019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Presupuesto 2017</a:t>
                      </a:r>
                    </a:p>
                  </a:txBody>
                  <a:tcPr marL="9525" marR="9525" marT="9525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SV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$529,670</a:t>
                      </a:r>
                    </a:p>
                  </a:txBody>
                  <a:tcPr marL="9525" marR="9525" marT="9525" marB="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Cierre presupuesto 2017</a:t>
                      </a:r>
                    </a:p>
                  </a:txBody>
                  <a:tcPr marL="9525" marR="9525" marT="9525" marB="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$389,960</a:t>
                      </a:r>
                    </a:p>
                  </a:txBody>
                  <a:tcPr marL="9525" marR="9525" marT="9525" marB="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s-MX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Presupuesto 2018</a:t>
                      </a:r>
                    </a:p>
                  </a:txBody>
                  <a:tcPr marL="9525" marR="9525" marT="9525" marB="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b"/>
                      <a:endParaRPr lang="es-MX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$548,330</a:t>
                      </a:r>
                    </a:p>
                  </a:txBody>
                  <a:tcPr marL="9525" marR="9525" marT="9525" marB="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b"/>
                      <a:endParaRPr lang="es-MX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208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02686" y="2348880"/>
            <a:ext cx="7938628" cy="1512168"/>
          </a:xfrm>
          <a:prstGeom prst="round2Diag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s-MX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Gerencia de </a:t>
            </a:r>
            <a:br>
              <a:rPr lang="es-MX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</a:br>
            <a:r>
              <a:rPr lang="es-MX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Comunicaciones Institucional</a:t>
            </a:r>
            <a:endParaRPr lang="es-SV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</a:endParaRPr>
          </a:p>
        </p:txBody>
      </p:sp>
      <p:pic>
        <p:nvPicPr>
          <p:cNvPr id="3" name="Picture 3" descr="IN-MM Papelería Tuti-46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7775"/>
            <a:ext cx="9144000" cy="537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752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541636"/>
          </a:xfrm>
        </p:spPr>
        <p:txBody>
          <a:bodyPr>
            <a:normAutofit/>
          </a:bodyPr>
          <a:lstStyle/>
          <a:p>
            <a:pPr algn="ctr">
              <a:lnSpc>
                <a:spcPct val="80000"/>
              </a:lnSpc>
            </a:pPr>
            <a:r>
              <a:rPr lang="es-MX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Gerencia de Comunicaciones Institucional</a:t>
            </a:r>
            <a:endParaRPr lang="es-SV" b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3" descr="IN-MM Papelería Tuti-46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303"/>
          <a:stretch/>
        </p:blipFill>
        <p:spPr>
          <a:xfrm>
            <a:off x="0" y="6597351"/>
            <a:ext cx="9144000" cy="277809"/>
          </a:xfrm>
          <a:prstGeom prst="rect">
            <a:avLst/>
          </a:prstGeom>
        </p:spPr>
      </p:pic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6257865"/>
              </p:ext>
            </p:extLst>
          </p:nvPr>
        </p:nvGraphicFramePr>
        <p:xfrm>
          <a:off x="448943" y="1340768"/>
          <a:ext cx="8207674" cy="429816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86165"/>
                <a:gridCol w="1176727"/>
                <a:gridCol w="1176727"/>
                <a:gridCol w="1868055"/>
              </a:tblGrid>
              <a:tr h="471549">
                <a:tc rowSpan="2">
                  <a:txBody>
                    <a:bodyPr/>
                    <a:lstStyle/>
                    <a:p>
                      <a:pPr algn="ctr" fontAlgn="ctr"/>
                      <a:r>
                        <a:rPr kumimoji="0" lang="es-SV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ACTIVIDADES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kumimoji="0" lang="es-SV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Productos</a:t>
                      </a: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kumimoji="0" lang="es-SV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UNIDAD </a:t>
                      </a:r>
                      <a:r>
                        <a:rPr kumimoji="0" lang="es-SV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 </a:t>
                      </a:r>
                      <a:r>
                        <a:rPr kumimoji="0" lang="es-SV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MEDIDA</a:t>
                      </a:r>
                      <a:endParaRPr kumimoji="0" lang="es-SV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  <a:tr h="539924"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s-SV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Meta </a:t>
                      </a:r>
                      <a:r>
                        <a:rPr kumimoji="0" lang="es-SV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2017</a:t>
                      </a:r>
                      <a:endParaRPr kumimoji="0" lang="es-SV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s-SV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Proyección de Cierre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</a:tr>
              <a:tr h="275856">
                <a:tc>
                  <a:txBody>
                    <a:bodyPr/>
                    <a:lstStyle/>
                    <a:p>
                      <a:pPr algn="just" fontAlgn="ctr"/>
                      <a:r>
                        <a:rPr lang="es-SV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Eventos </a:t>
                      </a:r>
                      <a:r>
                        <a:rPr lang="es-SV" sz="14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institucionales.</a:t>
                      </a:r>
                      <a:endParaRPr lang="es-SV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s-SV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u="none" strike="noStrike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es-SV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u="none" strike="noStrike">
                          <a:solidFill>
                            <a:schemeClr val="tx1"/>
                          </a:solidFill>
                          <a:effectLst/>
                        </a:rPr>
                        <a:t>Evento</a:t>
                      </a:r>
                      <a:endParaRPr lang="es-SV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5856">
                <a:tc>
                  <a:txBody>
                    <a:bodyPr/>
                    <a:lstStyle/>
                    <a:p>
                      <a:pPr algn="just" fontAlgn="ctr"/>
                      <a:r>
                        <a:rPr lang="es-SV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Coberturas </a:t>
                      </a:r>
                      <a:r>
                        <a:rPr lang="es-SV" sz="14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institucionales.</a:t>
                      </a:r>
                      <a:endParaRPr lang="es-SV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112</a:t>
                      </a:r>
                      <a:endParaRPr lang="es-SV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u="none" strike="noStrike">
                          <a:solidFill>
                            <a:schemeClr val="tx1"/>
                          </a:solidFill>
                          <a:effectLst/>
                        </a:rPr>
                        <a:t>112</a:t>
                      </a:r>
                      <a:endParaRPr lang="es-SV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u="none" strike="noStrike">
                          <a:solidFill>
                            <a:schemeClr val="tx1"/>
                          </a:solidFill>
                          <a:effectLst/>
                        </a:rPr>
                        <a:t>Cobertura</a:t>
                      </a:r>
                      <a:endParaRPr lang="es-SV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5856">
                <a:tc>
                  <a:txBody>
                    <a:bodyPr/>
                    <a:lstStyle/>
                    <a:p>
                      <a:pPr algn="just" fontAlgn="ctr"/>
                      <a:r>
                        <a:rPr lang="es-SV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Entrevistas en medios de </a:t>
                      </a:r>
                      <a:r>
                        <a:rPr lang="es-SV" sz="14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comunicación.</a:t>
                      </a:r>
                      <a:endParaRPr lang="es-SV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36</a:t>
                      </a:r>
                      <a:endParaRPr lang="es-SV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u="none" strike="noStrike">
                          <a:solidFill>
                            <a:schemeClr val="tx1"/>
                          </a:solidFill>
                          <a:effectLst/>
                        </a:rPr>
                        <a:t>36</a:t>
                      </a:r>
                      <a:endParaRPr lang="es-SV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u="none" strike="noStrike">
                          <a:solidFill>
                            <a:schemeClr val="tx1"/>
                          </a:solidFill>
                          <a:effectLst/>
                        </a:rPr>
                        <a:t>Entrevista</a:t>
                      </a:r>
                      <a:endParaRPr lang="es-SV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5856">
                <a:tc>
                  <a:txBody>
                    <a:bodyPr/>
                    <a:lstStyle/>
                    <a:p>
                      <a:pPr algn="just" fontAlgn="ctr"/>
                      <a:r>
                        <a:rPr lang="es-SV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Comunicados de </a:t>
                      </a:r>
                      <a:r>
                        <a:rPr lang="es-SV" sz="14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Prensa.</a:t>
                      </a:r>
                      <a:endParaRPr lang="es-SV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24</a:t>
                      </a:r>
                      <a:endParaRPr lang="es-SV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u="none" strike="noStrike">
                          <a:solidFill>
                            <a:schemeClr val="tx1"/>
                          </a:solidFill>
                          <a:effectLst/>
                        </a:rPr>
                        <a:t>24</a:t>
                      </a:r>
                      <a:endParaRPr lang="es-SV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u="none" strike="noStrike">
                          <a:solidFill>
                            <a:schemeClr val="tx1"/>
                          </a:solidFill>
                          <a:effectLst/>
                        </a:rPr>
                        <a:t>Comunicado</a:t>
                      </a:r>
                      <a:endParaRPr lang="es-SV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5856">
                <a:tc>
                  <a:txBody>
                    <a:bodyPr/>
                    <a:lstStyle/>
                    <a:p>
                      <a:pPr algn="just" fontAlgn="ctr"/>
                      <a:r>
                        <a:rPr lang="es-SV" sz="1400" u="none" strike="noStrike" dirty="0" err="1" smtClean="0">
                          <a:solidFill>
                            <a:schemeClr val="tx1"/>
                          </a:solidFill>
                          <a:effectLst/>
                        </a:rPr>
                        <a:t>Publicity</a:t>
                      </a:r>
                      <a:r>
                        <a:rPr lang="es-SV" sz="14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es-SV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35</a:t>
                      </a:r>
                      <a:endParaRPr lang="es-SV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u="none" strike="noStrike">
                          <a:solidFill>
                            <a:schemeClr val="tx1"/>
                          </a:solidFill>
                          <a:effectLst/>
                        </a:rPr>
                        <a:t>35</a:t>
                      </a:r>
                      <a:endParaRPr lang="es-SV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u="none" strike="noStrike">
                          <a:solidFill>
                            <a:schemeClr val="tx1"/>
                          </a:solidFill>
                          <a:effectLst/>
                        </a:rPr>
                        <a:t>Publicaciones</a:t>
                      </a:r>
                      <a:endParaRPr lang="es-SV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5856">
                <a:tc>
                  <a:txBody>
                    <a:bodyPr/>
                    <a:lstStyle/>
                    <a:p>
                      <a:pPr algn="just" fontAlgn="ctr"/>
                      <a:r>
                        <a:rPr lang="es-SV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Producción de material </a:t>
                      </a:r>
                      <a:r>
                        <a:rPr lang="es-SV" sz="14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audiovisual.</a:t>
                      </a:r>
                      <a:endParaRPr lang="es-SV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60</a:t>
                      </a:r>
                      <a:endParaRPr lang="es-SV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u="none" strike="noStrike">
                          <a:solidFill>
                            <a:schemeClr val="tx1"/>
                          </a:solidFill>
                          <a:effectLst/>
                        </a:rPr>
                        <a:t>60</a:t>
                      </a:r>
                      <a:endParaRPr lang="es-SV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u="none" strike="noStrike">
                          <a:solidFill>
                            <a:schemeClr val="tx1"/>
                          </a:solidFill>
                          <a:effectLst/>
                        </a:rPr>
                        <a:t>Vídeos</a:t>
                      </a:r>
                      <a:endParaRPr lang="es-SV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5856">
                <a:tc>
                  <a:txBody>
                    <a:bodyPr/>
                    <a:lstStyle/>
                    <a:p>
                      <a:pPr algn="just" fontAlgn="ctr"/>
                      <a:r>
                        <a:rPr lang="es-SV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Actualizaciones de página </a:t>
                      </a:r>
                      <a:r>
                        <a:rPr lang="es-SV" sz="14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web.</a:t>
                      </a:r>
                      <a:endParaRPr lang="es-SV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800 </a:t>
                      </a:r>
                      <a:endParaRPr lang="es-SV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u="none" strike="noStrike">
                          <a:solidFill>
                            <a:schemeClr val="tx1"/>
                          </a:solidFill>
                          <a:effectLst/>
                        </a:rPr>
                        <a:t>800</a:t>
                      </a:r>
                      <a:endParaRPr lang="es-SV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u="none" strike="noStrike">
                          <a:solidFill>
                            <a:schemeClr val="tx1"/>
                          </a:solidFill>
                          <a:effectLst/>
                        </a:rPr>
                        <a:t>Actualizaciones</a:t>
                      </a:r>
                      <a:endParaRPr lang="es-SV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5856">
                <a:tc>
                  <a:txBody>
                    <a:bodyPr/>
                    <a:lstStyle/>
                    <a:p>
                      <a:pPr algn="just" fontAlgn="ctr"/>
                      <a:r>
                        <a:rPr lang="es-SV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Publicaciones en Redes </a:t>
                      </a:r>
                      <a:r>
                        <a:rPr lang="es-SV" sz="14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Sociales.</a:t>
                      </a:r>
                      <a:endParaRPr lang="es-SV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5,500</a:t>
                      </a:r>
                      <a:endParaRPr lang="es-SV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u="none" strike="noStrike">
                          <a:solidFill>
                            <a:schemeClr val="tx1"/>
                          </a:solidFill>
                          <a:effectLst/>
                        </a:rPr>
                        <a:t>5500</a:t>
                      </a:r>
                      <a:endParaRPr lang="es-SV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u="none" strike="noStrike">
                          <a:solidFill>
                            <a:schemeClr val="tx1"/>
                          </a:solidFill>
                          <a:effectLst/>
                        </a:rPr>
                        <a:t>Publicaciones</a:t>
                      </a:r>
                      <a:endParaRPr lang="es-SV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39924">
                <a:tc>
                  <a:txBody>
                    <a:bodyPr/>
                    <a:lstStyle/>
                    <a:p>
                      <a:pPr algn="just" fontAlgn="ctr"/>
                      <a:r>
                        <a:rPr lang="es-SV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Diseño </a:t>
                      </a:r>
                      <a:r>
                        <a:rPr lang="es-SV" sz="14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e implementación de estrategia comunicacional.</a:t>
                      </a:r>
                      <a:endParaRPr lang="es-SV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es-SV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es-SV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Diseño</a:t>
                      </a:r>
                      <a:endParaRPr lang="es-SV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39924">
                <a:tc>
                  <a:txBody>
                    <a:bodyPr/>
                    <a:lstStyle/>
                    <a:p>
                      <a:pPr algn="just" fontAlgn="ctr"/>
                      <a:r>
                        <a:rPr lang="es-SV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Realización de Ferias para promover la oferta </a:t>
                      </a:r>
                      <a:r>
                        <a:rPr lang="es-SV" sz="14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formativa.</a:t>
                      </a:r>
                      <a:endParaRPr lang="es-SV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s-SV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s-SV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Feria</a:t>
                      </a:r>
                      <a:endParaRPr lang="es-SV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8149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ángulo 22"/>
          <p:cNvSpPr/>
          <p:nvPr/>
        </p:nvSpPr>
        <p:spPr>
          <a:xfrm>
            <a:off x="0" y="1070619"/>
            <a:ext cx="9144000" cy="4621350"/>
          </a:xfrm>
          <a:prstGeom prst="rect">
            <a:avLst/>
          </a:prstGeom>
          <a:solidFill>
            <a:srgbClr val="FF6600">
              <a:alpha val="9000"/>
            </a:srgbClr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s-ES" sz="700" dirty="0" smtClean="0">
              <a:solidFill>
                <a:prstClr val="white"/>
              </a:solidFill>
              <a:latin typeface="Futura Condensed"/>
              <a:cs typeface="Futura Condensed"/>
            </a:endParaRPr>
          </a:p>
        </p:txBody>
      </p:sp>
      <p:sp>
        <p:nvSpPr>
          <p:cNvPr id="31" name="Rectángulo 30"/>
          <p:cNvSpPr/>
          <p:nvPr/>
        </p:nvSpPr>
        <p:spPr>
          <a:xfrm>
            <a:off x="1170444" y="1348979"/>
            <a:ext cx="6947866" cy="411226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es-ES" sz="600" dirty="0" smtClean="0">
              <a:solidFill>
                <a:prstClr val="black"/>
              </a:solidFill>
              <a:latin typeface="Futura Condensed"/>
              <a:cs typeface="Futura Condensed"/>
            </a:endParaRPr>
          </a:p>
        </p:txBody>
      </p:sp>
      <p:sp>
        <p:nvSpPr>
          <p:cNvPr id="24" name="Rectángulo 23"/>
          <p:cNvSpPr/>
          <p:nvPr/>
        </p:nvSpPr>
        <p:spPr>
          <a:xfrm>
            <a:off x="1164974" y="1333027"/>
            <a:ext cx="6947866" cy="4112260"/>
          </a:xfrm>
          <a:prstGeom prst="rect">
            <a:avLst/>
          </a:prstGeom>
          <a:solidFill>
            <a:srgbClr val="FFFF00">
              <a:alpha val="23000"/>
            </a:srgb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es-ES" sz="600" dirty="0" smtClean="0">
              <a:solidFill>
                <a:prstClr val="black"/>
              </a:solidFill>
              <a:latin typeface="Futura Condensed"/>
              <a:cs typeface="Futura Condensed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4066" y="180066"/>
            <a:ext cx="6880916" cy="776724"/>
          </a:xfrm>
        </p:spPr>
        <p:txBody>
          <a:bodyPr>
            <a:normAutofit/>
          </a:bodyPr>
          <a:lstStyle/>
          <a:p>
            <a:r>
              <a:rPr lang="es-E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Planeación Estratégica 2015 - 2019</a:t>
            </a:r>
            <a:endParaRPr lang="es-E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10 Pentágono"/>
          <p:cNvSpPr/>
          <p:nvPr/>
        </p:nvSpPr>
        <p:spPr>
          <a:xfrm>
            <a:off x="2119818" y="1662113"/>
            <a:ext cx="5363506" cy="3533775"/>
          </a:xfrm>
          <a:prstGeom prst="homePlate">
            <a:avLst>
              <a:gd name="adj" fmla="val 10064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4400" dirty="0" smtClean="0">
                <a:solidFill>
                  <a:prstClr val="black"/>
                </a:solidFill>
                <a:latin typeface="Futura Condensed"/>
                <a:cs typeface="Futura Condensed"/>
              </a:rPr>
              <a:t>Vectores Estratégicos</a:t>
            </a:r>
            <a:endParaRPr lang="es-ES" sz="4400" dirty="0">
              <a:solidFill>
                <a:prstClr val="black"/>
              </a:solidFill>
              <a:latin typeface="Futura Condensed"/>
              <a:cs typeface="Futura Condensed"/>
            </a:endParaRPr>
          </a:p>
        </p:txBody>
      </p:sp>
      <p:sp>
        <p:nvSpPr>
          <p:cNvPr id="11" name="3 Pentágono"/>
          <p:cNvSpPr/>
          <p:nvPr/>
        </p:nvSpPr>
        <p:spPr>
          <a:xfrm>
            <a:off x="2372992" y="1772543"/>
            <a:ext cx="4323065" cy="505014"/>
          </a:xfrm>
          <a:prstGeom prst="homePlate">
            <a:avLst/>
          </a:prstGeom>
          <a:solidFill>
            <a:srgbClr val="1E205A"/>
          </a:solidFill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CO" sz="1600" dirty="0">
                <a:solidFill>
                  <a:srgbClr val="FFFFFF"/>
                </a:solidFill>
                <a:latin typeface="Futura Condensed"/>
                <a:ea typeface="Times New Roman"/>
                <a:cs typeface="Futura Condensed"/>
              </a:rPr>
              <a:t>V1. Formación para la competitividad.</a:t>
            </a:r>
            <a:endParaRPr lang="es-CO" sz="1400" dirty="0">
              <a:solidFill>
                <a:prstClr val="white"/>
              </a:solidFill>
              <a:latin typeface="Futura Condensed"/>
              <a:ea typeface="Times New Roman"/>
              <a:cs typeface="Futura Condensed"/>
            </a:endParaRPr>
          </a:p>
        </p:txBody>
      </p:sp>
      <p:sp>
        <p:nvSpPr>
          <p:cNvPr id="12" name="4 Pentágono"/>
          <p:cNvSpPr/>
          <p:nvPr/>
        </p:nvSpPr>
        <p:spPr>
          <a:xfrm>
            <a:off x="2372992" y="2319091"/>
            <a:ext cx="4323065" cy="505014"/>
          </a:xfrm>
          <a:prstGeom prst="homePlate">
            <a:avLst/>
          </a:prstGeom>
          <a:solidFill>
            <a:srgbClr val="1E205A"/>
          </a:solidFill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</a:pPr>
            <a:r>
              <a:rPr lang="es-CO" sz="1600" dirty="0">
                <a:solidFill>
                  <a:srgbClr val="FFFFFF"/>
                </a:solidFill>
                <a:latin typeface="Futura Condensed"/>
                <a:ea typeface="Times New Roman"/>
                <a:cs typeface="Futura Condensed"/>
              </a:rPr>
              <a:t>V2. Formación para la inserción productiva.</a:t>
            </a:r>
            <a:endParaRPr lang="es-CO" sz="1400" dirty="0">
              <a:solidFill>
                <a:prstClr val="white"/>
              </a:solidFill>
              <a:latin typeface="Futura Condensed"/>
              <a:ea typeface="Times New Roman"/>
              <a:cs typeface="Futura Condensed"/>
            </a:endParaRPr>
          </a:p>
        </p:txBody>
      </p:sp>
      <p:sp>
        <p:nvSpPr>
          <p:cNvPr id="13" name="5 Pentágono"/>
          <p:cNvSpPr/>
          <p:nvPr/>
        </p:nvSpPr>
        <p:spPr>
          <a:xfrm>
            <a:off x="2372992" y="2876848"/>
            <a:ext cx="4323065" cy="566564"/>
          </a:xfrm>
          <a:prstGeom prst="homePlate">
            <a:avLst/>
          </a:prstGeom>
          <a:solidFill>
            <a:srgbClr val="1E205A"/>
          </a:solidFill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O" sz="1600" dirty="0">
                <a:solidFill>
                  <a:srgbClr val="FFFFFF"/>
                </a:solidFill>
                <a:latin typeface="Futura Condensed"/>
                <a:ea typeface="Times New Roman"/>
                <a:cs typeface="Futura Condensed"/>
              </a:rPr>
              <a:t>V3. Consolidación del Sistema Nacional de Formación Profesional.</a:t>
            </a:r>
            <a:endParaRPr lang="es-CO" sz="1400" dirty="0">
              <a:solidFill>
                <a:prstClr val="white"/>
              </a:solidFill>
              <a:latin typeface="Futura Condensed"/>
              <a:ea typeface="Times New Roman"/>
              <a:cs typeface="Futura Condensed"/>
            </a:endParaRPr>
          </a:p>
        </p:txBody>
      </p:sp>
      <p:sp>
        <p:nvSpPr>
          <p:cNvPr id="14" name="6 Pentágono"/>
          <p:cNvSpPr/>
          <p:nvPr/>
        </p:nvSpPr>
        <p:spPr>
          <a:xfrm>
            <a:off x="2372992" y="3488376"/>
            <a:ext cx="4323065" cy="505014"/>
          </a:xfrm>
          <a:prstGeom prst="homePlate">
            <a:avLst/>
          </a:prstGeom>
          <a:solidFill>
            <a:srgbClr val="1E205A"/>
          </a:solidFill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</a:pPr>
            <a:r>
              <a:rPr lang="es-CO" sz="1600" dirty="0">
                <a:solidFill>
                  <a:srgbClr val="FFFFFF"/>
                </a:solidFill>
                <a:latin typeface="Futura Condensed"/>
                <a:ea typeface="Times New Roman"/>
                <a:cs typeface="Futura Condensed"/>
              </a:rPr>
              <a:t>V4. Excelencia en la Gestión Institucional.</a:t>
            </a:r>
            <a:endParaRPr lang="es-CO" sz="1400" dirty="0">
              <a:solidFill>
                <a:prstClr val="white"/>
              </a:solidFill>
              <a:latin typeface="Futura Condensed"/>
              <a:ea typeface="Times New Roman"/>
              <a:cs typeface="Futura Condensed"/>
            </a:endParaRPr>
          </a:p>
        </p:txBody>
      </p:sp>
      <p:sp>
        <p:nvSpPr>
          <p:cNvPr id="15" name="7 Pentágono"/>
          <p:cNvSpPr/>
          <p:nvPr/>
        </p:nvSpPr>
        <p:spPr>
          <a:xfrm>
            <a:off x="2372992" y="4027146"/>
            <a:ext cx="4323065" cy="568172"/>
          </a:xfrm>
          <a:prstGeom prst="homePlate">
            <a:avLst/>
          </a:prstGeom>
          <a:solidFill>
            <a:srgbClr val="1E205A"/>
          </a:solidFill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CO" sz="1600" dirty="0">
                <a:solidFill>
                  <a:srgbClr val="FFFFFF"/>
                </a:solidFill>
                <a:latin typeface="Futura Condensed"/>
                <a:ea typeface="Times New Roman"/>
                <a:cs typeface="Futura Condensed"/>
              </a:rPr>
              <a:t>V5. Inteligencia de la Formación Profesional.</a:t>
            </a:r>
            <a:endParaRPr lang="es-CO" sz="1400" dirty="0">
              <a:solidFill>
                <a:prstClr val="white"/>
              </a:solidFill>
              <a:latin typeface="Futura Condensed"/>
              <a:ea typeface="Times New Roman"/>
              <a:cs typeface="Futura Condensed"/>
            </a:endParaRPr>
          </a:p>
        </p:txBody>
      </p:sp>
      <p:sp>
        <p:nvSpPr>
          <p:cNvPr id="16" name="8 Pentágono"/>
          <p:cNvSpPr/>
          <p:nvPr/>
        </p:nvSpPr>
        <p:spPr>
          <a:xfrm>
            <a:off x="2372992" y="4638673"/>
            <a:ext cx="4323065" cy="505014"/>
          </a:xfrm>
          <a:prstGeom prst="homePlate">
            <a:avLst/>
          </a:prstGeom>
          <a:solidFill>
            <a:srgbClr val="1E205A"/>
          </a:solidFill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O" sz="1600" dirty="0">
                <a:solidFill>
                  <a:srgbClr val="FFFFFF"/>
                </a:solidFill>
                <a:latin typeface="Futura Condensed"/>
                <a:ea typeface="Times New Roman"/>
                <a:cs typeface="Futura Condensed"/>
              </a:rPr>
              <a:t>V6. Innovación en la formación </a:t>
            </a:r>
            <a:r>
              <a:rPr lang="es-CO" sz="1600" dirty="0" smtClean="0">
                <a:solidFill>
                  <a:srgbClr val="FFFFFF"/>
                </a:solidFill>
                <a:latin typeface="Futura Condensed"/>
                <a:ea typeface="Times New Roman"/>
                <a:cs typeface="Futura Condensed"/>
              </a:rPr>
              <a:t>profesional.</a:t>
            </a:r>
            <a:endParaRPr lang="es-CO" sz="1400" dirty="0">
              <a:solidFill>
                <a:prstClr val="white"/>
              </a:solidFill>
              <a:latin typeface="Futura Condensed"/>
              <a:ea typeface="Times New Roman"/>
              <a:cs typeface="Futura Condensed"/>
            </a:endParaRPr>
          </a:p>
        </p:txBody>
      </p:sp>
      <p:sp>
        <p:nvSpPr>
          <p:cNvPr id="8" name="9 Rectángulo redondeado"/>
          <p:cNvSpPr/>
          <p:nvPr/>
        </p:nvSpPr>
        <p:spPr>
          <a:xfrm>
            <a:off x="107504" y="2405165"/>
            <a:ext cx="2052002" cy="1959939"/>
          </a:xfrm>
          <a:prstGeom prst="roundRect">
            <a:avLst>
              <a:gd name="adj" fmla="val 50000"/>
            </a:avLst>
          </a:prstGeom>
          <a:solidFill>
            <a:srgbClr val="1E205A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s-CO" sz="1600" b="1" dirty="0">
                <a:solidFill>
                  <a:prstClr val="white"/>
                </a:solidFill>
                <a:latin typeface="Futura Condensed"/>
                <a:ea typeface="Times New Roman"/>
                <a:cs typeface="Futura Condensed"/>
              </a:rPr>
              <a:t>INSAFORP </a:t>
            </a:r>
            <a:r>
              <a:rPr lang="es-CO" sz="1600" b="1" dirty="0" smtClean="0">
                <a:solidFill>
                  <a:prstClr val="white"/>
                </a:solidFill>
                <a:latin typeface="Futura Condensed"/>
                <a:ea typeface="Times New Roman"/>
                <a:cs typeface="Futura Condensed"/>
              </a:rPr>
              <a:t>2015</a:t>
            </a:r>
            <a:endParaRPr lang="es-CO" sz="1200" dirty="0">
              <a:solidFill>
                <a:prstClr val="white"/>
              </a:solidFill>
              <a:latin typeface="Futura Condensed"/>
              <a:ea typeface="Times New Roman"/>
              <a:cs typeface="Futura Condensed"/>
            </a:endParaRPr>
          </a:p>
        </p:txBody>
      </p:sp>
      <p:sp>
        <p:nvSpPr>
          <p:cNvPr id="9" name="11 Rectángulo redondeado"/>
          <p:cNvSpPr/>
          <p:nvPr/>
        </p:nvSpPr>
        <p:spPr>
          <a:xfrm>
            <a:off x="6722145" y="2143159"/>
            <a:ext cx="2335280" cy="2441780"/>
          </a:xfrm>
          <a:prstGeom prst="roundRect">
            <a:avLst>
              <a:gd name="adj" fmla="val 50000"/>
            </a:avLst>
          </a:prstGeom>
          <a:solidFill>
            <a:srgbClr val="1E205A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b="1" dirty="0">
                <a:solidFill>
                  <a:srgbClr val="FFFFFF"/>
                </a:solidFill>
                <a:latin typeface="Futura Condensed"/>
                <a:ea typeface="Times New Roman"/>
                <a:cs typeface="Futura Condensed"/>
              </a:rPr>
              <a:t>INSAFORP</a:t>
            </a:r>
            <a:endParaRPr lang="es-CO" sz="1200" dirty="0">
              <a:solidFill>
                <a:srgbClr val="FFFFFF"/>
              </a:solidFill>
              <a:latin typeface="Futura Condensed"/>
              <a:ea typeface="Times New Roman"/>
              <a:cs typeface="Futura Condensed"/>
            </a:endParaRPr>
          </a:p>
          <a:p>
            <a:pPr algn="ctr"/>
            <a:r>
              <a:rPr lang="es-CO" sz="1600" b="1" dirty="0" smtClean="0">
                <a:solidFill>
                  <a:srgbClr val="FFFFFF"/>
                </a:solidFill>
                <a:latin typeface="Futura Condensed"/>
                <a:ea typeface="Times New Roman"/>
                <a:cs typeface="Futura Condensed"/>
              </a:rPr>
              <a:t>2019</a:t>
            </a:r>
            <a:endParaRPr lang="es-CO" sz="1200" dirty="0">
              <a:solidFill>
                <a:srgbClr val="FFFFFF"/>
              </a:solidFill>
              <a:latin typeface="Futura Condensed"/>
              <a:ea typeface="Times New Roman"/>
              <a:cs typeface="Futura Condensed"/>
            </a:endParaRPr>
          </a:p>
        </p:txBody>
      </p:sp>
      <p:pic>
        <p:nvPicPr>
          <p:cNvPr id="17" name="Picture 3" descr="IN-MM Papelería Tuti-46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7775"/>
            <a:ext cx="9144000" cy="537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156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46646"/>
            <a:ext cx="8229600" cy="634082"/>
          </a:xfrm>
        </p:spPr>
        <p:txBody>
          <a:bodyPr>
            <a:normAutofit/>
          </a:bodyPr>
          <a:lstStyle/>
          <a:p>
            <a:pPr algn="ctr">
              <a:lnSpc>
                <a:spcPct val="80000"/>
              </a:lnSpc>
            </a:pPr>
            <a:r>
              <a:rPr lang="es-MX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Gerencia de Comunicaciones Institucional</a:t>
            </a:r>
            <a:endParaRPr lang="es-SV" b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8056281"/>
              </p:ext>
            </p:extLst>
          </p:nvPr>
        </p:nvGraphicFramePr>
        <p:xfrm>
          <a:off x="205269" y="1268760"/>
          <a:ext cx="8725848" cy="3865054"/>
        </p:xfrm>
        <a:graphic>
          <a:graphicData uri="http://schemas.openxmlformats.org/drawingml/2006/table">
            <a:tbl>
              <a:tblPr/>
              <a:tblGrid>
                <a:gridCol w="6042048"/>
                <a:gridCol w="1442391"/>
                <a:gridCol w="1241409"/>
              </a:tblGrid>
              <a:tr h="703910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 </a:t>
                      </a:r>
                      <a:r>
                        <a:rPr kumimoji="0" lang="es-SV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ACTIVIDADES</a:t>
                      </a:r>
                    </a:p>
                  </a:txBody>
                  <a:tcPr marL="9525" marR="9525" marT="9525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META 2018</a:t>
                      </a:r>
                    </a:p>
                  </a:txBody>
                  <a:tcPr marL="9525" marR="9525" marT="9525" marB="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UNIDAD DE MEDIDA</a:t>
                      </a:r>
                    </a:p>
                  </a:txBody>
                  <a:tcPr marL="9525" marR="9525" marT="9525" marB="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</a:tr>
              <a:tr h="56541">
                <a:tc>
                  <a:txBody>
                    <a:bodyPr/>
                    <a:lstStyle/>
                    <a:p>
                      <a:pPr algn="just" fontAlgn="ctr"/>
                      <a:r>
                        <a:rPr lang="es-SV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Acciones </a:t>
                      </a:r>
                      <a:r>
                        <a:rPr lang="es-S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 divulgación de la FP </a:t>
                      </a:r>
                      <a:r>
                        <a:rPr lang="es-SV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.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eventos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</a:tr>
              <a:tr h="215032">
                <a:tc>
                  <a:txBody>
                    <a:bodyPr/>
                    <a:lstStyle/>
                    <a:p>
                      <a:pPr algn="just" fontAlgn="ctr"/>
                      <a:r>
                        <a:rPr lang="es-S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Campaña de divulgación de la FP, 25 años del </a:t>
                      </a:r>
                      <a:r>
                        <a:rPr lang="es-SV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INSAFORP.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acciones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just" fontAlgn="ctr"/>
                      <a:r>
                        <a:rPr lang="es-S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Reuniones con medios de comunicación y Capacitación de periodistas en </a:t>
                      </a:r>
                      <a:r>
                        <a:rPr lang="es-SV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FP.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eventos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 fontAlgn="ctr"/>
                      <a:r>
                        <a:rPr lang="es-S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Cobertura a eventos </a:t>
                      </a:r>
                      <a:r>
                        <a:rPr lang="es-SV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institucionales.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coberturas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 fontAlgn="ctr"/>
                      <a:r>
                        <a:rPr lang="es-S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Divulgación de buenas prácticas y testimoniales a usuarios de cursos y </a:t>
                      </a:r>
                      <a:r>
                        <a:rPr lang="es-SV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carreras.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acciones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 fontAlgn="ctr"/>
                      <a:r>
                        <a:rPr lang="es-S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Eventos de Lanzamientos,  estudios, clausuras CF y exposición de oferta </a:t>
                      </a:r>
                      <a:r>
                        <a:rPr lang="es-SV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formativa.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eventos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</a:tr>
              <a:tr h="344480">
                <a:tc>
                  <a:txBody>
                    <a:bodyPr/>
                    <a:lstStyle/>
                    <a:p>
                      <a:pPr algn="just" fontAlgn="ctr"/>
                      <a:r>
                        <a:rPr lang="es-S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Programa de formación  de gestión comunicacional a centros y </a:t>
                      </a:r>
                      <a:r>
                        <a:rPr lang="es-SV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entidades.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acciones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</a:tr>
              <a:tr h="344480">
                <a:tc>
                  <a:txBody>
                    <a:bodyPr/>
                    <a:lstStyle/>
                    <a:p>
                      <a:pPr algn="just" fontAlgn="ctr"/>
                      <a:r>
                        <a:rPr lang="es-S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Apoyo en eventos </a:t>
                      </a:r>
                      <a:r>
                        <a:rPr lang="es-SV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institucionales.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eventos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</a:tr>
              <a:tr h="344480">
                <a:tc>
                  <a:txBody>
                    <a:bodyPr/>
                    <a:lstStyle/>
                    <a:p>
                      <a:pPr algn="just" fontAlgn="ctr"/>
                      <a:r>
                        <a:rPr lang="es-S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Elaboración de videos institucionales y materiales para </a:t>
                      </a:r>
                      <a:r>
                        <a:rPr lang="es-SV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comunicaciones.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materiales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</a:tr>
              <a:tr h="344480">
                <a:tc>
                  <a:txBody>
                    <a:bodyPr/>
                    <a:lstStyle/>
                    <a:p>
                      <a:pPr algn="just" fontAlgn="ctr"/>
                      <a:r>
                        <a:rPr lang="es-S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Coordinación de Capacitación en  comunicación y entrevistas para voceros y voceras de </a:t>
                      </a:r>
                      <a:r>
                        <a:rPr lang="es-SV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INSAFORP.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eventos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</a:tr>
              <a:tr h="344480">
                <a:tc>
                  <a:txBody>
                    <a:bodyPr/>
                    <a:lstStyle/>
                    <a:p>
                      <a:pPr algn="just" fontAlgn="ctr"/>
                      <a:r>
                        <a:rPr lang="es-S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Apoyo en cobertura de eventos de integración </a:t>
                      </a:r>
                      <a:r>
                        <a:rPr lang="es-SV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institucionales.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acciones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" name="Picture 3" descr="IN-MM Papelería Tuti-46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303"/>
          <a:stretch/>
        </p:blipFill>
        <p:spPr>
          <a:xfrm>
            <a:off x="0" y="6597351"/>
            <a:ext cx="9144000" cy="277809"/>
          </a:xfrm>
          <a:prstGeom prst="rect">
            <a:avLst/>
          </a:prstGeom>
        </p:spPr>
      </p:pic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5393790"/>
              </p:ext>
            </p:extLst>
          </p:nvPr>
        </p:nvGraphicFramePr>
        <p:xfrm>
          <a:off x="179512" y="5517232"/>
          <a:ext cx="8784976" cy="432048"/>
        </p:xfrm>
        <a:graphic>
          <a:graphicData uri="http://schemas.openxmlformats.org/drawingml/2006/table">
            <a:tbl>
              <a:tblPr/>
              <a:tblGrid>
                <a:gridCol w="1464163"/>
                <a:gridCol w="1464162"/>
                <a:gridCol w="1392155"/>
                <a:gridCol w="648072"/>
                <a:gridCol w="288032"/>
                <a:gridCol w="720080"/>
                <a:gridCol w="360040"/>
                <a:gridCol w="1080120"/>
                <a:gridCol w="252028"/>
                <a:gridCol w="1116124"/>
              </a:tblGrid>
              <a:tr h="432048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Presupuesto 2017</a:t>
                      </a:r>
                    </a:p>
                  </a:txBody>
                  <a:tcPr marL="9525" marR="9525" marT="9525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$405,530</a:t>
                      </a:r>
                      <a:endParaRPr kumimoji="0" lang="es-SV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9525" marR="9525" marT="9525" marB="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Cierre presupuesto 2017</a:t>
                      </a:r>
                    </a:p>
                  </a:txBody>
                  <a:tcPr marL="9525" marR="9525" marT="9525" marB="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s-MX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$250,000</a:t>
                      </a:r>
                      <a:endParaRPr kumimoji="0" lang="es-SV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9525" marR="9525" marT="9525" marB="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s-MX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Presupuesto 2018</a:t>
                      </a:r>
                    </a:p>
                  </a:txBody>
                  <a:tcPr marL="9525" marR="9525" marT="9525" marB="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b"/>
                      <a:endParaRPr lang="es-MX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$400,000</a:t>
                      </a:r>
                      <a:endParaRPr kumimoji="0" lang="es-SV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9525" marR="9525" marT="9525" marB="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b"/>
                      <a:endParaRPr lang="es-MX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853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10698" y="2276872"/>
            <a:ext cx="7722604" cy="1872208"/>
          </a:xfrm>
          <a:prstGeom prst="round2Diag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s-MX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Gerencia de Adquisiciones y Contrataciones Institucional </a:t>
            </a:r>
            <a:endParaRPr lang="es-SV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</a:endParaRPr>
          </a:p>
        </p:txBody>
      </p:sp>
      <p:pic>
        <p:nvPicPr>
          <p:cNvPr id="3" name="Picture 3" descr="IN-MM Papelería Tuti-46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7775"/>
            <a:ext cx="9144000" cy="537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827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512" y="332656"/>
            <a:ext cx="8712968" cy="634082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s-MX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Gerencia de Adquisiciones y Contrataciones Institucional</a:t>
            </a:r>
            <a:endParaRPr lang="es-SV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9742433"/>
              </p:ext>
            </p:extLst>
          </p:nvPr>
        </p:nvGraphicFramePr>
        <p:xfrm>
          <a:off x="179512" y="1197952"/>
          <a:ext cx="8712968" cy="4031248"/>
        </p:xfrm>
        <a:graphic>
          <a:graphicData uri="http://schemas.openxmlformats.org/drawingml/2006/table">
            <a:tbl>
              <a:tblPr/>
              <a:tblGrid>
                <a:gridCol w="4536504"/>
                <a:gridCol w="771817"/>
                <a:gridCol w="1244407"/>
                <a:gridCol w="1025358"/>
                <a:gridCol w="1134882"/>
              </a:tblGrid>
              <a:tr h="351955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 ACTIVIDADES</a:t>
                      </a:r>
                    </a:p>
                  </a:txBody>
                  <a:tcPr marL="9525" marR="9525" marT="9525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2017</a:t>
                      </a:r>
                    </a:p>
                  </a:txBody>
                  <a:tcPr marL="9525" marR="9525" marT="9525" marB="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SV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META 2018</a:t>
                      </a:r>
                    </a:p>
                  </a:txBody>
                  <a:tcPr marL="9525" marR="9525" marT="9525" marB="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UNIDAD DE MEDIDA</a:t>
                      </a:r>
                    </a:p>
                  </a:txBody>
                  <a:tcPr marL="9525" marR="9525" marT="9525" marB="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</a:tr>
              <a:tr h="351955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META</a:t>
                      </a:r>
                    </a:p>
                  </a:txBody>
                  <a:tcPr marL="9525" marR="9525" marT="9525" marB="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PROYECCIÓN CIERRE</a:t>
                      </a:r>
                    </a:p>
                  </a:txBody>
                  <a:tcPr marL="9525" marR="9525" marT="9525" marB="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SV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SV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56541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SV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Plan</a:t>
                      </a:r>
                      <a:r>
                        <a:rPr lang="es-SV" sz="14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de compras 2018</a:t>
                      </a:r>
                      <a:endParaRPr lang="es-SV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5951" marR="25951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SV" sz="1400" dirty="0" smtClean="0">
                          <a:effectLst/>
                          <a:latin typeface="+mn-lt"/>
                        </a:rPr>
                        <a:t>1</a:t>
                      </a:r>
                      <a:endParaRPr lang="es-SV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5951" marR="25951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SV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Documento</a:t>
                      </a:r>
                      <a:endParaRPr lang="es-SV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5951" marR="25951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</a:tr>
              <a:tr h="215032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SV" sz="1400" dirty="0" smtClean="0">
                          <a:effectLst/>
                          <a:latin typeface="+mn-lt"/>
                        </a:rPr>
                        <a:t>Modificaciones al plan de compras</a:t>
                      </a:r>
                      <a:endParaRPr lang="es-SV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5951" marR="25951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SV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es-SV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5951" marR="25951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SV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Documento</a:t>
                      </a:r>
                      <a:endParaRPr lang="es-SV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5951" marR="25951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SV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Atender procesos de adquisición por libre gestión </a:t>
                      </a:r>
                      <a:endParaRPr lang="es-SV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5951" marR="25951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3,700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3,200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SV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3,500</a:t>
                      </a:r>
                      <a:endParaRPr lang="es-SV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5951" marR="25951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SV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Procesos</a:t>
                      </a:r>
                      <a:endParaRPr lang="es-SV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5951" marR="25951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SV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Atender procesos</a:t>
                      </a:r>
                      <a:r>
                        <a:rPr lang="es-SV" sz="14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de adquisición  por licitaciones y concursos</a:t>
                      </a:r>
                      <a:endParaRPr lang="es-SV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5951" marR="25951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SV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19</a:t>
                      </a:r>
                      <a:endParaRPr lang="es-SV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5951" marR="25951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SV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Procesos</a:t>
                      </a:r>
                      <a:endParaRPr lang="es-SV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5951" marR="25951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SV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Atender</a:t>
                      </a:r>
                      <a:r>
                        <a:rPr lang="es-SV" sz="14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procesos de adquisición por contratación directa</a:t>
                      </a:r>
                      <a:endParaRPr lang="es-SV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5951" marR="25951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SV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10</a:t>
                      </a:r>
                      <a:endParaRPr lang="es-SV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5951" marR="25951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SV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Procesos</a:t>
                      </a:r>
                      <a:endParaRPr lang="es-SV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5951" marR="25951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SV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Atender procesos de adquisición por medio de mercado bursátil</a:t>
                      </a:r>
                      <a:endParaRPr lang="es-SV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5951" marR="25951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SV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24</a:t>
                      </a:r>
                      <a:endParaRPr lang="es-SV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5951" marR="25951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SV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Procesos</a:t>
                      </a:r>
                      <a:endParaRPr lang="es-SV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5951" marR="25951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</a:tr>
              <a:tr h="187441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SV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Proceso de implementación de COMPRASAL</a:t>
                      </a:r>
                      <a:r>
                        <a:rPr lang="es-SV" sz="14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II  (según avance de módulos habilitados por la UNAC - MINISTERIO DE HACIENDA)</a:t>
                      </a:r>
                      <a:endParaRPr lang="es-SV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5951" marR="25951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sz="1400" dirty="0" smtClean="0">
                          <a:latin typeface="+mn-lt"/>
                        </a:rPr>
                        <a:t>1</a:t>
                      </a:r>
                      <a:endParaRPr lang="es-SV" sz="1400" dirty="0"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SV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endParaRPr lang="es-SV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5951" marR="25951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SV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Procesos</a:t>
                      </a:r>
                      <a:endParaRPr lang="es-SV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5951" marR="25951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</a:tr>
              <a:tr h="39600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_tradn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Informar sobre las contrataciones institucionales bajo las diferentes modalidades a la Administración Superior y a la UNAC.</a:t>
                      </a:r>
                    </a:p>
                  </a:txBody>
                  <a:tcPr marL="7083" marR="7083" marT="7083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sz="1400" dirty="0" smtClean="0">
                          <a:latin typeface="+mn-lt"/>
                        </a:rPr>
                        <a:t>4</a:t>
                      </a:r>
                      <a:endParaRPr lang="es-SV" sz="1400" dirty="0"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SV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4</a:t>
                      </a:r>
                      <a:endParaRPr lang="es-SV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5951" marR="25951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SV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Informes</a:t>
                      </a:r>
                      <a:endParaRPr lang="es-SV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5951" marR="25951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</a:tr>
              <a:tr h="39600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_tradn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Atender requerimientos de las diferentes auditorias (Corte de Cuentas, auditoria interna y auditoria externa)</a:t>
                      </a:r>
                    </a:p>
                  </a:txBody>
                  <a:tcPr marL="7083" marR="7083" marT="7083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3</a:t>
                      </a:r>
                      <a:endParaRPr lang="es-SV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es-MX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es-MX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SV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</a:t>
                      </a:r>
                      <a:endParaRPr lang="es-SV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5951" marR="25951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SV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Auditorías</a:t>
                      </a:r>
                      <a:endParaRPr lang="es-SV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5951" marR="25951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" name="Picture 3" descr="IN-MM Papelería Tuti-46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7775"/>
            <a:ext cx="9144000" cy="537386"/>
          </a:xfrm>
          <a:prstGeom prst="rect">
            <a:avLst/>
          </a:prstGeom>
        </p:spPr>
      </p:pic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6172204"/>
              </p:ext>
            </p:extLst>
          </p:nvPr>
        </p:nvGraphicFramePr>
        <p:xfrm>
          <a:off x="187714" y="5517232"/>
          <a:ext cx="8712968" cy="432048"/>
        </p:xfrm>
        <a:graphic>
          <a:graphicData uri="http://schemas.openxmlformats.org/drawingml/2006/table">
            <a:tbl>
              <a:tblPr/>
              <a:tblGrid>
                <a:gridCol w="1368152"/>
                <a:gridCol w="1389734"/>
                <a:gridCol w="1634602"/>
                <a:gridCol w="144016"/>
                <a:gridCol w="771817"/>
                <a:gridCol w="427107"/>
                <a:gridCol w="817300"/>
                <a:gridCol w="671470"/>
                <a:gridCol w="353888"/>
                <a:gridCol w="1134882"/>
              </a:tblGrid>
              <a:tr h="432048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Presupuesto 2017</a:t>
                      </a:r>
                    </a:p>
                  </a:txBody>
                  <a:tcPr marL="9525" marR="9525" marT="9525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$164,180</a:t>
                      </a:r>
                    </a:p>
                  </a:txBody>
                  <a:tcPr marL="9525" marR="9525" marT="9525" marB="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Cierre presupuesto 2017</a:t>
                      </a:r>
                    </a:p>
                  </a:txBody>
                  <a:tcPr marL="9525" marR="9525" marT="9525" marB="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$150,292</a:t>
                      </a:r>
                    </a:p>
                  </a:txBody>
                  <a:tcPr marL="9525" marR="9525" marT="9525" marB="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s-MX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Presupuesto 2018</a:t>
                      </a:r>
                    </a:p>
                  </a:txBody>
                  <a:tcPr marL="9525" marR="9525" marT="9525" marB="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b"/>
                      <a:endParaRPr lang="es-MX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$165,060</a:t>
                      </a:r>
                    </a:p>
                  </a:txBody>
                  <a:tcPr marL="9525" marR="9525" marT="9525" marB="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b"/>
                      <a:endParaRPr lang="es-MX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1868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294874" y="2636912"/>
            <a:ext cx="4554252" cy="936104"/>
          </a:xfrm>
          <a:prstGeom prst="round2Diag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s-MX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Gerencia Legal</a:t>
            </a:r>
            <a:endParaRPr lang="es-SV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</a:endParaRPr>
          </a:p>
        </p:txBody>
      </p:sp>
      <p:pic>
        <p:nvPicPr>
          <p:cNvPr id="3" name="Picture 3" descr="IN-MM Papelería Tuti-46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7775"/>
            <a:ext cx="9144000" cy="537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3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56808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s-MX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Gerencia Legal </a:t>
            </a:r>
            <a:endParaRPr lang="es-SV" b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5532383"/>
              </p:ext>
            </p:extLst>
          </p:nvPr>
        </p:nvGraphicFramePr>
        <p:xfrm>
          <a:off x="82683" y="631833"/>
          <a:ext cx="8955741" cy="3881381"/>
        </p:xfrm>
        <a:graphic>
          <a:graphicData uri="http://schemas.openxmlformats.org/drawingml/2006/table">
            <a:tbl>
              <a:tblPr/>
              <a:tblGrid>
                <a:gridCol w="1813575"/>
                <a:gridCol w="3672408"/>
                <a:gridCol w="720080"/>
                <a:gridCol w="936104"/>
                <a:gridCol w="815874"/>
                <a:gridCol w="997700"/>
              </a:tblGrid>
              <a:tr h="309746">
                <a:tc rowSpan="2" gridSpan="2"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 </a:t>
                      </a:r>
                      <a:r>
                        <a:rPr kumimoji="0" lang="es-SV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ACTIVIDADES</a:t>
                      </a:r>
                    </a:p>
                  </a:txBody>
                  <a:tcPr marL="9525" marR="9525" marT="9525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2017</a:t>
                      </a:r>
                    </a:p>
                  </a:txBody>
                  <a:tcPr marL="9525" marR="9525" marT="9525" marB="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META 2018</a:t>
                      </a:r>
                    </a:p>
                  </a:txBody>
                  <a:tcPr marL="9525" marR="9525" marT="9525" marB="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UNIDAD DE MEDIDA</a:t>
                      </a:r>
                    </a:p>
                  </a:txBody>
                  <a:tcPr marL="9525" marR="9525" marT="9525" marB="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</a:tr>
              <a:tr h="355267">
                <a:tc gridSpan="2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META</a:t>
                      </a:r>
                    </a:p>
                  </a:txBody>
                  <a:tcPr marL="9525" marR="9525" marT="9525" marB="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PROYECCIÓN CIERRE</a:t>
                      </a:r>
                    </a:p>
                  </a:txBody>
                  <a:tcPr marL="9525" marR="9525" marT="9525" marB="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SV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SV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541363">
                <a:tc rowSpan="2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SV" sz="12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Elaborar documentación legal para sustentación de los diferentes procesos administrativos de la institución</a:t>
                      </a:r>
                    </a:p>
                  </a:txBody>
                  <a:tcPr marL="25951" marR="25951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SV" sz="12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Elaboración de contratos y resoluciones, derivados de libre gestión, licitaciones, concursos y contratación directa, evaluación de ofertas y Convenios-.</a:t>
                      </a:r>
                    </a:p>
                  </a:txBody>
                  <a:tcPr marL="25951" marR="25951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800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800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800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SV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Documento</a:t>
                      </a:r>
                    </a:p>
                  </a:txBody>
                  <a:tcPr marL="25951" marR="25951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</a:tr>
              <a:tr h="465693">
                <a:tc vMerge="1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SV" sz="1400" b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5951" marR="25951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SV" sz="12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Realización</a:t>
                      </a:r>
                      <a:r>
                        <a:rPr lang="es-SV" sz="12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de procesos administrativos sancionatorios.</a:t>
                      </a:r>
                      <a:endParaRPr lang="es-SV" sz="1200" b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5951" marR="25951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-</a:t>
                      </a:r>
                      <a:endParaRPr lang="es-MX" sz="1200" dirty="0"/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-</a:t>
                      </a:r>
                      <a:endParaRPr lang="es-MX" sz="1200" dirty="0"/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3</a:t>
                      </a:r>
                      <a:endParaRPr lang="es-MX" sz="1200" dirty="0"/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Expediente</a:t>
                      </a:r>
                      <a:endParaRPr lang="es-MX" sz="1200" dirty="0"/>
                    </a:p>
                  </a:txBody>
                  <a:tcPr marL="25951" marR="25951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</a:tr>
              <a:tr h="631949">
                <a:tc rowSpan="3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SV" sz="12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Asesoría y representación Judicial y Extrajudicial</a:t>
                      </a:r>
                    </a:p>
                  </a:txBody>
                  <a:tcPr marL="25951" marR="25951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SV" sz="12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Conformación y asistencia a reuniones de Comisiones de Ética, Género, Comité Empleado-Empleador y archivo institucional.</a:t>
                      </a:r>
                      <a:endParaRPr lang="es-SV" sz="12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5951" marR="25951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SV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Acta</a:t>
                      </a:r>
                    </a:p>
                  </a:txBody>
                  <a:tcPr marL="25951" marR="25951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</a:tr>
              <a:tr h="721817">
                <a:tc vMerge="1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SV" sz="1400" b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5951" marR="25951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SV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Asesoría: Administración Superior, unidades organizativas internas y entidades externas, certificaciones de documentos, capacitación a personal</a:t>
                      </a:r>
                      <a:r>
                        <a:rPr lang="es-SV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interno y proveedores de servicios.</a:t>
                      </a:r>
                      <a:endParaRPr lang="es-SV" sz="12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5951" marR="25951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1,000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1,000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1,000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SV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Informe </a:t>
                      </a:r>
                    </a:p>
                  </a:txBody>
                  <a:tcPr marL="25951" marR="25951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</a:tr>
              <a:tr h="419283">
                <a:tc vMerge="1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SV" sz="1400" b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5951" marR="25951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SV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Representación judicial y extrajudicial.</a:t>
                      </a:r>
                    </a:p>
                  </a:txBody>
                  <a:tcPr marL="25951" marR="25951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SV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Expediente</a:t>
                      </a:r>
                    </a:p>
                  </a:txBody>
                  <a:tcPr marL="25951" marR="25951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</a:tr>
              <a:tr h="419283">
                <a:tc gridSpan="2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SV" sz="12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Atender requerimientos de las diferentes auditorias (corte de cuentas, interna y externa)</a:t>
                      </a:r>
                    </a:p>
                  </a:txBody>
                  <a:tcPr marL="25951" marR="25951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SV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Auditoria</a:t>
                      </a:r>
                    </a:p>
                  </a:txBody>
                  <a:tcPr marL="25951" marR="25951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" name="Picture 3" descr="IN-MM Papelería Tuti-46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303"/>
          <a:stretch/>
        </p:blipFill>
        <p:spPr>
          <a:xfrm>
            <a:off x="0" y="6669360"/>
            <a:ext cx="9144000" cy="205800"/>
          </a:xfrm>
          <a:prstGeom prst="rect">
            <a:avLst/>
          </a:prstGeom>
        </p:spPr>
      </p:pic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0883191"/>
              </p:ext>
            </p:extLst>
          </p:nvPr>
        </p:nvGraphicFramePr>
        <p:xfrm>
          <a:off x="88095" y="4670820"/>
          <a:ext cx="8942295" cy="132997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286465"/>
                <a:gridCol w="1655830"/>
              </a:tblGrid>
              <a:tr h="239673">
                <a:tc>
                  <a:txBody>
                    <a:bodyPr/>
                    <a:lstStyle/>
                    <a:p>
                      <a:pPr algn="ctr"/>
                      <a:r>
                        <a:rPr lang="es-SV" sz="12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PROYECTOS</a:t>
                      </a:r>
                      <a:endParaRPr lang="es-SV" sz="12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sz="12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PRESUPUESTO</a:t>
                      </a:r>
                      <a:endParaRPr lang="es-SV" sz="12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2060"/>
                    </a:solidFill>
                  </a:tcPr>
                </a:tc>
              </a:tr>
              <a:tr h="35188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SV" sz="1200" dirty="0" smtClean="0"/>
                        <a:t>Elaboración de Normativa Interna para la prevención de la Discriminación, Acoso Sexual y Laboral y su protocolo INSAFORP.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sz="1200" b="1" dirty="0" smtClean="0"/>
                        <a:t>$3,000</a:t>
                      </a:r>
                      <a:endParaRPr lang="es-SV" sz="1200" b="1" dirty="0"/>
                    </a:p>
                  </a:txBody>
                  <a:tcPr anchor="ctr"/>
                </a:tc>
              </a:tr>
              <a:tr h="24657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SV" sz="1200" dirty="0" smtClean="0"/>
                        <a:t>Elaboración de</a:t>
                      </a:r>
                      <a:r>
                        <a:rPr lang="es-SV" sz="1200" baseline="0" dirty="0" smtClean="0"/>
                        <a:t> normativa </a:t>
                      </a:r>
                      <a:r>
                        <a:rPr lang="es-SV" sz="1200" dirty="0" smtClean="0"/>
                        <a:t>interna en</a:t>
                      </a:r>
                      <a:r>
                        <a:rPr lang="es-SV" sz="1200" baseline="0" dirty="0" smtClean="0"/>
                        <a:t> </a:t>
                      </a:r>
                      <a:r>
                        <a:rPr lang="es-SV" sz="1200" dirty="0" smtClean="0"/>
                        <a:t>proceso de</a:t>
                      </a:r>
                      <a:r>
                        <a:rPr lang="es-SV" sz="1200" baseline="0" dirty="0" smtClean="0"/>
                        <a:t> </a:t>
                      </a:r>
                      <a:r>
                        <a:rPr lang="es-SV" sz="1200" dirty="0" smtClean="0"/>
                        <a:t>licitación</a:t>
                      </a:r>
                      <a:r>
                        <a:rPr lang="es-SV" sz="1200" baseline="0" dirty="0" smtClean="0"/>
                        <a:t> </a:t>
                      </a:r>
                      <a:endParaRPr lang="es-SV" sz="1200" dirty="0" smtClean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SV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$7,000</a:t>
                      </a:r>
                      <a:endParaRPr lang="es-SV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32413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SV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Proyecto de implementación de medidas antifraude 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sz="1200" b="1" dirty="0" smtClean="0"/>
                        <a:t>$12,000</a:t>
                      </a:r>
                      <a:endParaRPr lang="es-SV" sz="1200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1676806"/>
              </p:ext>
            </p:extLst>
          </p:nvPr>
        </p:nvGraphicFramePr>
        <p:xfrm>
          <a:off x="74133" y="6126667"/>
          <a:ext cx="8955741" cy="380235"/>
        </p:xfrm>
        <a:graphic>
          <a:graphicData uri="http://schemas.openxmlformats.org/drawingml/2006/table">
            <a:tbl>
              <a:tblPr/>
              <a:tblGrid>
                <a:gridCol w="1439505"/>
                <a:gridCol w="374070"/>
                <a:gridCol w="1129176"/>
                <a:gridCol w="2178121"/>
                <a:gridCol w="951590"/>
                <a:gridCol w="133601"/>
                <a:gridCol w="936104"/>
                <a:gridCol w="408900"/>
                <a:gridCol w="406974"/>
                <a:gridCol w="997700"/>
              </a:tblGrid>
              <a:tr h="380235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Presupuesto 2017</a:t>
                      </a:r>
                    </a:p>
                  </a:txBody>
                  <a:tcPr marL="9525" marR="9525" marT="9525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$ 113,735</a:t>
                      </a:r>
                    </a:p>
                  </a:txBody>
                  <a:tcPr marL="9525" marR="9525" marT="9525" marB="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Cierre presupuesto 2017</a:t>
                      </a:r>
                    </a:p>
                  </a:txBody>
                  <a:tcPr marL="9525" marR="9525" marT="9525" marB="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$106,510</a:t>
                      </a:r>
                      <a:endParaRPr kumimoji="0" lang="es-SV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9525" marR="9525" marT="9525" marB="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Presupuesto 2018</a:t>
                      </a:r>
                    </a:p>
                  </a:txBody>
                  <a:tcPr marL="9525" marR="9525" marT="9525" marB="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0" fontAlgn="b"/>
                      <a:endParaRPr lang="es-MX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SV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$ 137,200</a:t>
                      </a:r>
                    </a:p>
                  </a:txBody>
                  <a:tcPr marL="9525" marR="9525" marT="9525" marB="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b"/>
                      <a:endParaRPr lang="es-MX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4770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81844" y="2348880"/>
            <a:ext cx="7380312" cy="1656184"/>
          </a:xfrm>
          <a:prstGeom prst="round2Diag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s-MX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Centro de Atención y </a:t>
            </a:r>
            <a:r>
              <a:rPr lang="es-MX" sz="4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A</a:t>
            </a:r>
            <a:r>
              <a:rPr lang="es-MX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cceso a la Información </a:t>
            </a:r>
            <a:endParaRPr lang="es-SV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</a:endParaRPr>
          </a:p>
        </p:txBody>
      </p:sp>
      <p:pic>
        <p:nvPicPr>
          <p:cNvPr id="3" name="Picture 3" descr="IN-MM Papelería Tuti-46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7775"/>
            <a:ext cx="9144000" cy="537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054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634082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s-MX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Centro de Atención y </a:t>
            </a:r>
            <a:r>
              <a:rPr lang="es-MX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s-MX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cceso a la Información</a:t>
            </a:r>
            <a:endParaRPr lang="es-SV" b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3" descr="IN-MM Papelería Tuti-46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7775"/>
            <a:ext cx="9144000" cy="537386"/>
          </a:xfrm>
          <a:prstGeom prst="rect">
            <a:avLst/>
          </a:prstGeom>
        </p:spPr>
      </p:pic>
      <p:graphicFrame>
        <p:nvGraphicFramePr>
          <p:cNvPr id="8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6252604"/>
              </p:ext>
            </p:extLst>
          </p:nvPr>
        </p:nvGraphicFramePr>
        <p:xfrm>
          <a:off x="179512" y="1844824"/>
          <a:ext cx="8784976" cy="2049588"/>
        </p:xfrm>
        <a:graphic>
          <a:graphicData uri="http://schemas.openxmlformats.org/drawingml/2006/table">
            <a:tbl>
              <a:tblPr/>
              <a:tblGrid>
                <a:gridCol w="4248472"/>
                <a:gridCol w="1008112"/>
                <a:gridCol w="1296144"/>
                <a:gridCol w="936104"/>
                <a:gridCol w="1296144"/>
              </a:tblGrid>
              <a:tr h="291891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 </a:t>
                      </a:r>
                      <a:r>
                        <a:rPr kumimoji="0" lang="es-SV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ACTIVIDADES</a:t>
                      </a:r>
                    </a:p>
                  </a:txBody>
                  <a:tcPr marL="9525" marR="9525" marT="9525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2017</a:t>
                      </a:r>
                    </a:p>
                  </a:txBody>
                  <a:tcPr marL="9525" marR="9525" marT="9525" marB="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SV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META 2018</a:t>
                      </a:r>
                    </a:p>
                  </a:txBody>
                  <a:tcPr marL="9525" marR="9525" marT="9525" marB="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UNIDAD DE MEDIDA</a:t>
                      </a:r>
                    </a:p>
                  </a:txBody>
                  <a:tcPr marL="9525" marR="9525" marT="9525" marB="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</a:tr>
              <a:tr h="424815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META</a:t>
                      </a:r>
                    </a:p>
                  </a:txBody>
                  <a:tcPr marL="9525" marR="9525" marT="9525" marB="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PROYECCIÓN CIERRE</a:t>
                      </a:r>
                    </a:p>
                  </a:txBody>
                  <a:tcPr marL="9525" marR="9525" marT="9525" marB="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SV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SV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44294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SV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Atención a usuarios en recepción de documentación</a:t>
                      </a:r>
                    </a:p>
                  </a:txBody>
                  <a:tcPr marL="25951" marR="25951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31,000</a:t>
                      </a:r>
                    </a:p>
                  </a:txBody>
                  <a:tcPr marL="25951" marR="25951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31,200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>
                          <a:latin typeface="+mn-lt"/>
                          <a:cs typeface="Arial" panose="020B0604020202020204" pitchFamily="34" charset="0"/>
                        </a:rPr>
                        <a:t>32,000</a:t>
                      </a:r>
                    </a:p>
                  </a:txBody>
                  <a:tcPr marL="25951" marR="259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0" i="0" u="none" strike="noStrike" dirty="0" smtClean="0">
                          <a:effectLst/>
                          <a:latin typeface="+mn-lt"/>
                        </a:rPr>
                        <a:t>Usuarios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</a:tr>
              <a:tr h="444294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SV" sz="1400" b="0" dirty="0" smtClean="0">
                          <a:effectLst/>
                          <a:latin typeface="+mn-lt"/>
                        </a:rPr>
                        <a:t>Revisión de Informes y facturas para pago</a:t>
                      </a:r>
                    </a:p>
                  </a:txBody>
                  <a:tcPr marL="25951" marR="25951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12,700</a:t>
                      </a:r>
                    </a:p>
                  </a:txBody>
                  <a:tcPr marL="25951" marR="25951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12,750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>
                          <a:latin typeface="+mn-lt"/>
                          <a:cs typeface="Arial" panose="020B0604020202020204" pitchFamily="34" charset="0"/>
                        </a:rPr>
                        <a:t>13,000</a:t>
                      </a:r>
                    </a:p>
                  </a:txBody>
                  <a:tcPr marL="25951" marR="259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SV" sz="1400" b="0" i="0" u="none" strike="noStrike" dirty="0" smtClean="0">
                          <a:effectLst/>
                          <a:latin typeface="+mn-lt"/>
                        </a:rPr>
                        <a:t>Informes y Facturas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</a:tr>
              <a:tr h="444294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SV" sz="1400" b="0" dirty="0" smtClean="0">
                          <a:effectLst/>
                          <a:latin typeface="+mn-lt"/>
                        </a:rPr>
                        <a:t>Requerimientos de información</a:t>
                      </a:r>
                      <a:r>
                        <a:rPr lang="es-SV" sz="1400" b="0" baseline="0" dirty="0" smtClean="0">
                          <a:effectLst/>
                          <a:latin typeface="+mn-lt"/>
                        </a:rPr>
                        <a:t> en el marco de la LAIP</a:t>
                      </a:r>
                      <a:endParaRPr lang="es-SV" sz="1400" b="0" dirty="0" smtClean="0">
                        <a:effectLst/>
                        <a:latin typeface="+mn-lt"/>
                      </a:endParaRPr>
                    </a:p>
                  </a:txBody>
                  <a:tcPr marL="25951" marR="25951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200</a:t>
                      </a:r>
                    </a:p>
                  </a:txBody>
                  <a:tcPr marL="25951" marR="25951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>
                          <a:latin typeface="+mn-lt"/>
                          <a:cs typeface="Arial" panose="020B0604020202020204" pitchFamily="34" charset="0"/>
                        </a:rPr>
                        <a:t>210</a:t>
                      </a:r>
                    </a:p>
                  </a:txBody>
                  <a:tcPr marL="25951" marR="259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SV" sz="1400" b="0" i="0" u="none" strike="noStrike" dirty="0" smtClean="0">
                          <a:effectLst/>
                          <a:latin typeface="+mn-lt"/>
                        </a:rPr>
                        <a:t>Requerimientos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6802151"/>
              </p:ext>
            </p:extLst>
          </p:nvPr>
        </p:nvGraphicFramePr>
        <p:xfrm>
          <a:off x="179512" y="4290141"/>
          <a:ext cx="8784976" cy="579019"/>
        </p:xfrm>
        <a:graphic>
          <a:graphicData uri="http://schemas.openxmlformats.org/drawingml/2006/table">
            <a:tbl>
              <a:tblPr/>
              <a:tblGrid>
                <a:gridCol w="1464163"/>
                <a:gridCol w="1272141"/>
                <a:gridCol w="1728192"/>
                <a:gridCol w="972108"/>
                <a:gridCol w="540060"/>
                <a:gridCol w="720080"/>
                <a:gridCol w="792088"/>
                <a:gridCol w="180020"/>
                <a:gridCol w="1116124"/>
              </a:tblGrid>
              <a:tr h="579019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Presupuesto 2017</a:t>
                      </a:r>
                    </a:p>
                  </a:txBody>
                  <a:tcPr marL="9525" marR="9525" marT="9525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SV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$123,685</a:t>
                      </a:r>
                    </a:p>
                  </a:txBody>
                  <a:tcPr marL="9525" marR="9525" marT="9525" marB="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Cierre presupuesto 2017</a:t>
                      </a:r>
                    </a:p>
                  </a:txBody>
                  <a:tcPr marL="9525" marR="9525" marT="9525" marB="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$107,180</a:t>
                      </a:r>
                    </a:p>
                  </a:txBody>
                  <a:tcPr marL="9525" marR="9525" marT="9525" marB="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s-MX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Presupuesto 2018</a:t>
                      </a:r>
                    </a:p>
                  </a:txBody>
                  <a:tcPr marL="9525" marR="9525" marT="9525" marB="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b"/>
                      <a:endParaRPr lang="es-MX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$123,685</a:t>
                      </a:r>
                    </a:p>
                  </a:txBody>
                  <a:tcPr marL="9525" marR="9525" marT="9525" marB="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b"/>
                      <a:endParaRPr lang="es-MX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9146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826822" y="2348880"/>
            <a:ext cx="5490356" cy="1512168"/>
          </a:xfrm>
          <a:prstGeom prst="round2Diag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s-MX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Unidad de </a:t>
            </a:r>
            <a:br>
              <a:rPr lang="es-MX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</a:br>
            <a:r>
              <a:rPr lang="es-MX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Servicios Generales</a:t>
            </a:r>
            <a:endParaRPr lang="es-SV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</a:endParaRPr>
          </a:p>
        </p:txBody>
      </p:sp>
      <p:pic>
        <p:nvPicPr>
          <p:cNvPr id="3" name="Picture 3" descr="IN-MM Papelería Tuti-46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7775"/>
            <a:ext cx="9144000" cy="537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518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IN-MM Papelería Tuti-46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303"/>
          <a:stretch/>
        </p:blipFill>
        <p:spPr>
          <a:xfrm>
            <a:off x="0" y="6597351"/>
            <a:ext cx="9144000" cy="277809"/>
          </a:xfrm>
          <a:prstGeom prst="rect">
            <a:avLst/>
          </a:prstGeom>
        </p:spPr>
      </p:pic>
      <p:graphicFrame>
        <p:nvGraphicFramePr>
          <p:cNvPr id="6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2631250"/>
              </p:ext>
            </p:extLst>
          </p:nvPr>
        </p:nvGraphicFramePr>
        <p:xfrm>
          <a:off x="218149" y="1484784"/>
          <a:ext cx="8784976" cy="3895722"/>
        </p:xfrm>
        <a:graphic>
          <a:graphicData uri="http://schemas.openxmlformats.org/drawingml/2006/table">
            <a:tbl>
              <a:tblPr/>
              <a:tblGrid>
                <a:gridCol w="4464496"/>
                <a:gridCol w="972108"/>
                <a:gridCol w="1260140"/>
                <a:gridCol w="972108"/>
                <a:gridCol w="1116124"/>
              </a:tblGrid>
              <a:tr h="291891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 </a:t>
                      </a:r>
                      <a:r>
                        <a:rPr kumimoji="0" lang="es-SV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ACTIVIDADES</a:t>
                      </a:r>
                    </a:p>
                  </a:txBody>
                  <a:tcPr marL="9525" marR="9525" marT="9525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2017</a:t>
                      </a:r>
                    </a:p>
                  </a:txBody>
                  <a:tcPr marL="9525" marR="9525" marT="9525" marB="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SV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META 2018</a:t>
                      </a:r>
                    </a:p>
                  </a:txBody>
                  <a:tcPr marL="9525" marR="9525" marT="9525" marB="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UNIDAD DE MEDIDA</a:t>
                      </a:r>
                    </a:p>
                  </a:txBody>
                  <a:tcPr marL="9525" marR="9525" marT="9525" marB="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</a:tr>
              <a:tr h="424815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META</a:t>
                      </a:r>
                    </a:p>
                  </a:txBody>
                  <a:tcPr marL="9525" marR="9525" marT="9525" marB="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PROYECCIÓN CIERRE</a:t>
                      </a:r>
                    </a:p>
                  </a:txBody>
                  <a:tcPr marL="9525" marR="9525" marT="9525" marB="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SV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SV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44294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SV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Consumo de metros cúbicos de agua de oficinas actuales y nuevo edificio</a:t>
                      </a:r>
                    </a:p>
                  </a:txBody>
                  <a:tcPr marL="25951" marR="25951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4,300</a:t>
                      </a:r>
                    </a:p>
                  </a:txBody>
                  <a:tcPr marL="25951" marR="25951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4,075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>
                          <a:latin typeface="+mn-lt"/>
                          <a:cs typeface="Arial" panose="020B0604020202020204" pitchFamily="34" charset="0"/>
                        </a:rPr>
                        <a:t>3,800</a:t>
                      </a:r>
                    </a:p>
                  </a:txBody>
                  <a:tcPr marL="25951" marR="25951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0" i="0" u="none" strike="noStrike" dirty="0" smtClean="0">
                          <a:effectLst/>
                          <a:latin typeface="+mn-lt"/>
                        </a:rPr>
                        <a:t>Metros cúbicos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</a:tr>
              <a:tr h="513252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SV" sz="1400" b="0" dirty="0" smtClean="0">
                          <a:effectLst/>
                          <a:latin typeface="+mn-lt"/>
                        </a:rPr>
                        <a:t>Consumo de </a:t>
                      </a:r>
                      <a:r>
                        <a:rPr lang="es-SV" sz="1400" b="0" dirty="0" err="1" smtClean="0">
                          <a:effectLst/>
                          <a:latin typeface="+mn-lt"/>
                        </a:rPr>
                        <a:t>kw</a:t>
                      </a:r>
                      <a:r>
                        <a:rPr lang="es-SV" sz="1400" b="0" dirty="0" smtClean="0">
                          <a:effectLst/>
                          <a:latin typeface="+mn-lt"/>
                        </a:rPr>
                        <a:t>-h energía eléctrica de edificio oficinas actuales y nuevo edificio</a:t>
                      </a:r>
                    </a:p>
                  </a:txBody>
                  <a:tcPr marL="25951" marR="25951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335,000</a:t>
                      </a:r>
                    </a:p>
                  </a:txBody>
                  <a:tcPr marL="25951" marR="25951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350,170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>
                          <a:latin typeface="+mn-lt"/>
                          <a:cs typeface="Arial" panose="020B0604020202020204" pitchFamily="34" charset="0"/>
                        </a:rPr>
                        <a:t>325,000</a:t>
                      </a:r>
                    </a:p>
                  </a:txBody>
                  <a:tcPr marL="25951" marR="25951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SV" sz="1400" b="0" i="0" u="none" strike="noStrike" dirty="0" smtClean="0">
                          <a:effectLst/>
                          <a:latin typeface="+mn-lt"/>
                        </a:rPr>
                        <a:t>Kilowatt-hora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</a:tr>
              <a:tr h="444294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SV" sz="1400" b="0" dirty="0" smtClean="0">
                          <a:effectLst/>
                          <a:latin typeface="+mn-lt"/>
                        </a:rPr>
                        <a:t>Mantenimiento a los  vehículos Institucionales</a:t>
                      </a:r>
                    </a:p>
                  </a:txBody>
                  <a:tcPr marL="25951" marR="25951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12</a:t>
                      </a:r>
                    </a:p>
                  </a:txBody>
                  <a:tcPr marL="25951" marR="25951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>
                          <a:latin typeface="+mn-lt"/>
                          <a:cs typeface="Arial" panose="020B0604020202020204" pitchFamily="34" charset="0"/>
                        </a:rPr>
                        <a:t>12</a:t>
                      </a:r>
                      <a:endParaRPr lang="es-MX"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25951" marR="25951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SV" sz="1400" b="0" i="0" u="none" strike="noStrike" dirty="0" smtClean="0">
                          <a:effectLst/>
                          <a:latin typeface="+mn-lt"/>
                        </a:rPr>
                        <a:t>Informe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</a:tr>
              <a:tr h="444294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Requerimientos de transporte Institucional</a:t>
                      </a:r>
                    </a:p>
                  </a:txBody>
                  <a:tcPr marL="25951" marR="25951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>
                          <a:solidFill>
                            <a:srgbClr val="FF0000"/>
                          </a:solidFill>
                        </a:rPr>
                        <a:t>12</a:t>
                      </a:r>
                    </a:p>
                  </a:txBody>
                  <a:tcPr marL="25951" marR="25951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es-MX" sz="14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>
                          <a:solidFill>
                            <a:srgbClr val="FF0000"/>
                          </a:solidFill>
                          <a:latin typeface="+mn-lt"/>
                          <a:cs typeface="Arial" panose="020B0604020202020204" pitchFamily="34" charset="0"/>
                        </a:rPr>
                        <a:t>12</a:t>
                      </a:r>
                      <a:endParaRPr lang="es-MX" sz="1400" dirty="0">
                        <a:solidFill>
                          <a:srgbClr val="FF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25951" marR="25951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SV" sz="14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Informe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4429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SV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Requerimientos de servicios  de taxis</a:t>
                      </a:r>
                    </a:p>
                  </a:txBody>
                  <a:tcPr marL="7083" marR="7083" marT="7083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12</a:t>
                      </a:r>
                    </a:p>
                  </a:txBody>
                  <a:tcPr marL="25951" marR="25951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>
                          <a:latin typeface="+mn-lt"/>
                          <a:cs typeface="Arial" panose="020B0604020202020204" pitchFamily="34" charset="0"/>
                        </a:rPr>
                        <a:t>12</a:t>
                      </a:r>
                      <a:endParaRPr lang="es-MX"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25951" marR="25951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SV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Informe</a:t>
                      </a:r>
                    </a:p>
                  </a:txBody>
                  <a:tcPr marL="25951" marR="25951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4429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SV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Consumo de galones de combustible </a:t>
                      </a:r>
                      <a:r>
                        <a:rPr lang="es-SV" sz="140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diesel</a:t>
                      </a:r>
                      <a:endParaRPr lang="es-SV" sz="14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083" marR="7083" marT="7083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6,300</a:t>
                      </a:r>
                    </a:p>
                  </a:txBody>
                  <a:tcPr marL="25951" marR="25951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5,125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>
                          <a:latin typeface="+mn-lt"/>
                          <a:cs typeface="Arial" panose="020B0604020202020204" pitchFamily="34" charset="0"/>
                        </a:rPr>
                        <a:t>6,500</a:t>
                      </a:r>
                      <a:endParaRPr lang="es-MX"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25951" marR="25951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SV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Galones de combustible</a:t>
                      </a:r>
                    </a:p>
                  </a:txBody>
                  <a:tcPr marL="25951" marR="25951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4429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SV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Inventarios  de activos fijos</a:t>
                      </a:r>
                    </a:p>
                  </a:txBody>
                  <a:tcPr marL="7083" marR="7083" marT="7083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2</a:t>
                      </a:r>
                    </a:p>
                  </a:txBody>
                  <a:tcPr marL="25951" marR="25951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>
                          <a:latin typeface="+mn-lt"/>
                          <a:cs typeface="Arial" panose="020B0604020202020204" pitchFamily="34" charset="0"/>
                        </a:rPr>
                        <a:t>2</a:t>
                      </a:r>
                      <a:endParaRPr lang="es-MX"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25951" marR="25951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SV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Informe</a:t>
                      </a:r>
                    </a:p>
                  </a:txBody>
                  <a:tcPr marL="25951" marR="25951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" name="1 Título"/>
          <p:cNvSpPr txBox="1">
            <a:spLocks/>
          </p:cNvSpPr>
          <p:nvPr/>
        </p:nvSpPr>
        <p:spPr>
          <a:xfrm>
            <a:off x="457200" y="436382"/>
            <a:ext cx="8229600" cy="688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s-MX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Unidad de Servicios Generales</a:t>
            </a:r>
            <a:endParaRPr lang="es-SV" b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71554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IN-MM Papelería Tuti-46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303"/>
          <a:stretch/>
        </p:blipFill>
        <p:spPr>
          <a:xfrm>
            <a:off x="0" y="6597351"/>
            <a:ext cx="9144000" cy="277809"/>
          </a:xfrm>
          <a:prstGeom prst="rect">
            <a:avLst/>
          </a:prstGeom>
        </p:spPr>
      </p:pic>
      <p:sp>
        <p:nvSpPr>
          <p:cNvPr id="8" name="1 Título"/>
          <p:cNvSpPr txBox="1">
            <a:spLocks/>
          </p:cNvSpPr>
          <p:nvPr/>
        </p:nvSpPr>
        <p:spPr>
          <a:xfrm>
            <a:off x="457200" y="332656"/>
            <a:ext cx="8229600" cy="688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s-MX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Unidad de Servicios Generales</a:t>
            </a:r>
            <a:endParaRPr lang="es-SV" b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5596574"/>
              </p:ext>
            </p:extLst>
          </p:nvPr>
        </p:nvGraphicFramePr>
        <p:xfrm>
          <a:off x="153754" y="1323040"/>
          <a:ext cx="8784976" cy="215967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912768"/>
                <a:gridCol w="1872208"/>
              </a:tblGrid>
              <a:tr h="360607">
                <a:tc>
                  <a:txBody>
                    <a:bodyPr/>
                    <a:lstStyle/>
                    <a:p>
                      <a:pPr algn="ctr"/>
                      <a:r>
                        <a:rPr lang="es-SV" sz="14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PROYECTO</a:t>
                      </a:r>
                      <a:r>
                        <a:rPr lang="es-SV" sz="1400" b="1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 DE INVERSION/ ESTRATEGICO / EMERGENTES</a:t>
                      </a:r>
                      <a:endParaRPr lang="es-SV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sz="14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PRESUPUESTO</a:t>
                      </a:r>
                      <a:endParaRPr lang="es-SV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2060"/>
                    </a:solidFill>
                  </a:tcPr>
                </a:tc>
              </a:tr>
              <a:tr h="297366">
                <a:tc>
                  <a:txBody>
                    <a:bodyPr/>
                    <a:lstStyle/>
                    <a:p>
                      <a:pPr algn="just" fontAlgn="ctr"/>
                      <a:r>
                        <a:rPr lang="es-SV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P.I Suministro e instalación Sistema de Paneles Solares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$300,000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</a:tr>
              <a:tr h="297366">
                <a:tc>
                  <a:txBody>
                    <a:bodyPr/>
                    <a:lstStyle/>
                    <a:p>
                      <a:pPr algn="just" fontAlgn="ctr"/>
                      <a:r>
                        <a:rPr lang="es-SV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P.I Remodelación física de las áreas de oficinas de nivel 1 y nivel 2 del edificio administrativo 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$1,088,000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</a:tr>
              <a:tr h="297366">
                <a:tc>
                  <a:txBody>
                    <a:bodyPr/>
                    <a:lstStyle/>
                    <a:p>
                      <a:pPr algn="just" fontAlgn="ctr"/>
                      <a:r>
                        <a:rPr lang="es-SV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P.E Cambio de tecnología en los sistemas de climatización sistema tipo INVERTER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$25,000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</a:tr>
              <a:tr h="297366">
                <a:tc>
                  <a:txBody>
                    <a:bodyPr/>
                    <a:lstStyle/>
                    <a:p>
                      <a:pPr algn="just" fontAlgn="ctr"/>
                      <a:r>
                        <a:rPr lang="es-SV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P.E Cambio en tecnología de sistemas de iluminación tipo LED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$10,000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</a:tr>
              <a:tr h="297366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s-SV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P.EM Instalación de nueva planta telefónica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SV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$65,000</a:t>
                      </a:r>
                      <a:endParaRPr lang="es-SV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</a:tr>
              <a:tr h="297366">
                <a:tc>
                  <a:txBody>
                    <a:bodyPr/>
                    <a:lstStyle/>
                    <a:p>
                      <a:pPr algn="l"/>
                      <a:r>
                        <a:rPr lang="es-SV" sz="14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</a:t>
                      </a:r>
                      <a:r>
                        <a:rPr lang="es-SV" sz="1400" b="1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PROYECTOS </a:t>
                      </a:r>
                      <a:endParaRPr lang="es-SV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sz="14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$1,488,000</a:t>
                      </a: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206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2687607"/>
              </p:ext>
            </p:extLst>
          </p:nvPr>
        </p:nvGraphicFramePr>
        <p:xfrm>
          <a:off x="179512" y="3933056"/>
          <a:ext cx="8784976" cy="579019"/>
        </p:xfrm>
        <a:graphic>
          <a:graphicData uri="http://schemas.openxmlformats.org/drawingml/2006/table">
            <a:tbl>
              <a:tblPr/>
              <a:tblGrid>
                <a:gridCol w="1464163"/>
                <a:gridCol w="1272141"/>
                <a:gridCol w="1728192"/>
                <a:gridCol w="972108"/>
                <a:gridCol w="540060"/>
                <a:gridCol w="720080"/>
                <a:gridCol w="792088"/>
                <a:gridCol w="180020"/>
                <a:gridCol w="1116124"/>
              </a:tblGrid>
              <a:tr h="579019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Presupuesto 2017</a:t>
                      </a:r>
                    </a:p>
                  </a:txBody>
                  <a:tcPr marL="9525" marR="9525" marT="9525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SV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$1,638,010</a:t>
                      </a:r>
                    </a:p>
                  </a:txBody>
                  <a:tcPr marL="9525" marR="9525" marT="9525" marB="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Cierre presupuesto 2017</a:t>
                      </a:r>
                    </a:p>
                  </a:txBody>
                  <a:tcPr marL="9525" marR="9525" marT="9525" marB="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$577,920</a:t>
                      </a:r>
                    </a:p>
                  </a:txBody>
                  <a:tcPr marL="9525" marR="9525" marT="9525" marB="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s-MX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Presupuesto 2018</a:t>
                      </a:r>
                    </a:p>
                  </a:txBody>
                  <a:tcPr marL="9525" marR="9525" marT="9525" marB="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b"/>
                      <a:endParaRPr lang="es-MX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$2,190,715</a:t>
                      </a:r>
                    </a:p>
                  </a:txBody>
                  <a:tcPr marL="9525" marR="9525" marT="9525" marB="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b"/>
                      <a:endParaRPr lang="es-MX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0313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>
          <a:xfrm>
            <a:off x="685800" y="1988840"/>
            <a:ext cx="7772400" cy="2376264"/>
          </a:xfrm>
          <a:prstGeom prst="round2Diag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s-ES" sz="4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Etapas de preparación </a:t>
            </a:r>
            <a:br>
              <a:rPr lang="es-ES" sz="4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</a:br>
            <a:r>
              <a:rPr lang="es-ES" sz="4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para elaboración del </a:t>
            </a:r>
            <a:br>
              <a:rPr lang="es-ES" sz="4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</a:br>
            <a:r>
              <a:rPr lang="es-ES" sz="4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Plan Operativo Anual </a:t>
            </a:r>
            <a:endParaRPr lang="es-SV" sz="48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6" name="Picture 3" descr="IN-MM Papelería Tuti-46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7775"/>
            <a:ext cx="9144000" cy="537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843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286762" y="2132856"/>
            <a:ext cx="6570476" cy="1656184"/>
          </a:xfrm>
          <a:prstGeom prst="round2Diag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s-MX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Unidad de </a:t>
            </a:r>
            <a:br>
              <a:rPr lang="es-MX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</a:br>
            <a:r>
              <a:rPr lang="es-MX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Planificación Estratégica</a:t>
            </a:r>
            <a:endParaRPr lang="es-SV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</a:endParaRPr>
          </a:p>
        </p:txBody>
      </p:sp>
      <p:pic>
        <p:nvPicPr>
          <p:cNvPr id="3" name="Picture 3" descr="IN-MM Papelería Tuti-46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7775"/>
            <a:ext cx="9144000" cy="537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659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IN-MM Papelería Tuti-46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298" b="1"/>
          <a:stretch/>
        </p:blipFill>
        <p:spPr>
          <a:xfrm>
            <a:off x="0" y="6309320"/>
            <a:ext cx="9144000" cy="565840"/>
          </a:xfrm>
          <a:prstGeom prst="rect">
            <a:avLst/>
          </a:prstGeom>
        </p:spPr>
      </p:pic>
      <p:graphicFrame>
        <p:nvGraphicFramePr>
          <p:cNvPr id="6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7853556"/>
              </p:ext>
            </p:extLst>
          </p:nvPr>
        </p:nvGraphicFramePr>
        <p:xfrm>
          <a:off x="251520" y="1846730"/>
          <a:ext cx="8751605" cy="3382470"/>
        </p:xfrm>
        <a:graphic>
          <a:graphicData uri="http://schemas.openxmlformats.org/drawingml/2006/table">
            <a:tbl>
              <a:tblPr/>
              <a:tblGrid>
                <a:gridCol w="4431125"/>
                <a:gridCol w="972108"/>
                <a:gridCol w="1260140"/>
                <a:gridCol w="972108"/>
                <a:gridCol w="1116124"/>
              </a:tblGrid>
              <a:tr h="291891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 </a:t>
                      </a:r>
                      <a:r>
                        <a:rPr kumimoji="0" lang="es-SV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ACTIVIDADES</a:t>
                      </a:r>
                    </a:p>
                  </a:txBody>
                  <a:tcPr marL="9525" marR="9525" marT="9525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2017</a:t>
                      </a:r>
                    </a:p>
                  </a:txBody>
                  <a:tcPr marL="9525" marR="9525" marT="9525" marB="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SV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META 2018</a:t>
                      </a:r>
                    </a:p>
                  </a:txBody>
                  <a:tcPr marL="9525" marR="9525" marT="9525" marB="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UNIDAD DE MEDIDA</a:t>
                      </a:r>
                    </a:p>
                  </a:txBody>
                  <a:tcPr marL="9525" marR="9525" marT="9525" marB="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</a:tr>
              <a:tr h="424815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META</a:t>
                      </a:r>
                    </a:p>
                  </a:txBody>
                  <a:tcPr marL="9525" marR="9525" marT="9525" marB="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PROYECCIÓN CIERRE</a:t>
                      </a:r>
                    </a:p>
                  </a:txBody>
                  <a:tcPr marL="9525" marR="9525" marT="9525" marB="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SV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SV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44294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SV" sz="1400" b="0" dirty="0" smtClean="0">
                          <a:effectLst/>
                          <a:latin typeface="+mn-lt"/>
                        </a:rPr>
                        <a:t>Elaboración del Plan Operativo Anual 2019</a:t>
                      </a:r>
                      <a:endParaRPr lang="es-SV" sz="1400" b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5951" marR="25951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1</a:t>
                      </a:r>
                      <a:endParaRPr lang="es-MX" sz="1400" dirty="0"/>
                    </a:p>
                  </a:txBody>
                  <a:tcPr marL="25951" marR="25951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>
                          <a:latin typeface="+mn-lt"/>
                          <a:cs typeface="Arial" panose="020B0604020202020204" pitchFamily="34" charset="0"/>
                        </a:rPr>
                        <a:t>1</a:t>
                      </a:r>
                      <a:endParaRPr lang="es-MX"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25951" marR="25951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0" i="0" u="none" strike="noStrike" dirty="0" smtClean="0">
                          <a:effectLst/>
                          <a:latin typeface="+mn-lt"/>
                        </a:rPr>
                        <a:t>Documento</a:t>
                      </a:r>
                      <a:endParaRPr lang="es-SV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</a:tr>
              <a:tr h="444294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SV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Informe de Seguimiento al Avance del Plan Operativo Anual</a:t>
                      </a:r>
                      <a:r>
                        <a:rPr lang="es-SV" sz="14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2018</a:t>
                      </a:r>
                      <a:endParaRPr lang="es-MX" sz="1400" b="0" dirty="0" smtClean="0">
                        <a:effectLst/>
                        <a:latin typeface="+mn-lt"/>
                      </a:endParaRPr>
                    </a:p>
                  </a:txBody>
                  <a:tcPr marL="25951" marR="25951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4</a:t>
                      </a:r>
                      <a:endParaRPr lang="es-MX" sz="1400" dirty="0"/>
                    </a:p>
                  </a:txBody>
                  <a:tcPr marL="25951" marR="25951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4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>
                          <a:latin typeface="+mn-lt"/>
                          <a:cs typeface="Arial" panose="020B0604020202020204" pitchFamily="34" charset="0"/>
                        </a:rPr>
                        <a:t>4</a:t>
                      </a:r>
                      <a:endParaRPr lang="es-MX"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25951" marR="25951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SV" sz="1400" b="0" i="0" u="none" strike="noStrike" dirty="0" smtClean="0">
                          <a:effectLst/>
                          <a:latin typeface="+mn-lt"/>
                        </a:rPr>
                        <a:t>Documento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</a:tr>
              <a:tr h="444294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SV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Informe de Seguimiento al Avance del Plan Estratégico Institucional (PEI) 2015 – 2019.</a:t>
                      </a:r>
                      <a:endParaRPr lang="es-MX" sz="1400" b="0" dirty="0" smtClean="0">
                        <a:effectLst/>
                        <a:latin typeface="+mn-lt"/>
                      </a:endParaRPr>
                    </a:p>
                  </a:txBody>
                  <a:tcPr marL="25951" marR="25951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2</a:t>
                      </a:r>
                      <a:endParaRPr lang="es-MX" sz="1400" dirty="0"/>
                    </a:p>
                  </a:txBody>
                  <a:tcPr marL="25951" marR="25951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>
                          <a:latin typeface="+mn-lt"/>
                          <a:cs typeface="Arial" panose="020B0604020202020204" pitchFamily="34" charset="0"/>
                        </a:rPr>
                        <a:t>2</a:t>
                      </a:r>
                      <a:endParaRPr lang="es-MX"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25951" marR="25951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SV" sz="1400" b="0" i="0" u="none" strike="noStrike" dirty="0" smtClean="0">
                          <a:effectLst/>
                          <a:latin typeface="+mn-lt"/>
                        </a:rPr>
                        <a:t>Documento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</a:tr>
              <a:tr h="444294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SV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Acciones</a:t>
                      </a:r>
                      <a:r>
                        <a:rPr lang="es-SV" sz="14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y</a:t>
                      </a:r>
                      <a:r>
                        <a:rPr lang="es-SV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Proyectos de Cooperación Internacional</a:t>
                      </a:r>
                      <a:r>
                        <a:rPr lang="es-SV" sz="14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en cumplimiento al PEI 2015 - 2019</a:t>
                      </a:r>
                      <a:endParaRPr lang="es-MX" sz="1400" b="0" dirty="0" smtClean="0">
                        <a:effectLst/>
                        <a:latin typeface="+mn-lt"/>
                      </a:endParaRPr>
                    </a:p>
                  </a:txBody>
                  <a:tcPr marL="25951" marR="25951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2</a:t>
                      </a:r>
                      <a:endParaRPr lang="es-MX" sz="1400" dirty="0"/>
                    </a:p>
                  </a:txBody>
                  <a:tcPr marL="25951" marR="25951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>
                          <a:latin typeface="+mn-lt"/>
                          <a:cs typeface="Arial" panose="020B0604020202020204" pitchFamily="34" charset="0"/>
                        </a:rPr>
                        <a:t>2</a:t>
                      </a:r>
                      <a:endParaRPr lang="es-MX"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25951" marR="25951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SV" sz="1400" b="0" i="0" u="none" strike="noStrike" dirty="0" smtClean="0">
                          <a:effectLst/>
                          <a:latin typeface="+mn-lt"/>
                        </a:rPr>
                        <a:t>Proyecto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44294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SV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Difusión de informes de planes operativos trimestrales y Anuales</a:t>
                      </a:r>
                    </a:p>
                  </a:txBody>
                  <a:tcPr marL="7083" marR="7083" marT="7083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--</a:t>
                      </a:r>
                      <a:endParaRPr lang="es-MX" sz="1400" dirty="0"/>
                    </a:p>
                  </a:txBody>
                  <a:tcPr marL="25951" marR="25951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--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>
                          <a:latin typeface="+mn-lt"/>
                          <a:cs typeface="Arial" panose="020B0604020202020204" pitchFamily="34" charset="0"/>
                        </a:rPr>
                        <a:t>4</a:t>
                      </a:r>
                      <a:endParaRPr lang="es-MX"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25951" marR="25951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SV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Taller</a:t>
                      </a:r>
                      <a:endParaRPr lang="es-SV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5951" marR="25951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44294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SV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Plan de formación en planificación estratégica y operativa para las gerencias y unidades </a:t>
                      </a:r>
                    </a:p>
                  </a:txBody>
                  <a:tcPr marL="7083" marR="7083" marT="7083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--</a:t>
                      </a:r>
                      <a:endParaRPr lang="es-MX" sz="1400" dirty="0"/>
                    </a:p>
                  </a:txBody>
                  <a:tcPr marL="25951" marR="25951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--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>
                          <a:latin typeface="+mn-lt"/>
                          <a:cs typeface="Arial" panose="020B0604020202020204" pitchFamily="34" charset="0"/>
                        </a:rPr>
                        <a:t>4</a:t>
                      </a:r>
                      <a:endParaRPr lang="es-MX"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25951" marR="25951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SV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Acción Formativa</a:t>
                      </a:r>
                      <a:endParaRPr lang="es-SV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5951" marR="25951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" name="1 Título"/>
          <p:cNvSpPr txBox="1">
            <a:spLocks/>
          </p:cNvSpPr>
          <p:nvPr/>
        </p:nvSpPr>
        <p:spPr>
          <a:xfrm>
            <a:off x="457200" y="476672"/>
            <a:ext cx="8229600" cy="688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s-MX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Unidad de Planificación Estratégica</a:t>
            </a:r>
            <a:endParaRPr lang="es-SV" b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66637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IN-MM Papelería Tuti-46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298" b="1"/>
          <a:stretch/>
        </p:blipFill>
        <p:spPr>
          <a:xfrm>
            <a:off x="0" y="6309320"/>
            <a:ext cx="9144000" cy="565840"/>
          </a:xfrm>
          <a:prstGeom prst="rect">
            <a:avLst/>
          </a:prstGeom>
        </p:spPr>
      </p:pic>
      <p:sp>
        <p:nvSpPr>
          <p:cNvPr id="8" name="1 Título"/>
          <p:cNvSpPr txBox="1">
            <a:spLocks/>
          </p:cNvSpPr>
          <p:nvPr/>
        </p:nvSpPr>
        <p:spPr>
          <a:xfrm>
            <a:off x="457200" y="364374"/>
            <a:ext cx="8229600" cy="688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s-MX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Unidad de Planificación Estratégica</a:t>
            </a:r>
            <a:endParaRPr lang="es-SV" b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1593266"/>
              </p:ext>
            </p:extLst>
          </p:nvPr>
        </p:nvGraphicFramePr>
        <p:xfrm>
          <a:off x="222132" y="1422356"/>
          <a:ext cx="8784976" cy="279357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912768"/>
                <a:gridCol w="1872208"/>
              </a:tblGrid>
              <a:tr h="297366">
                <a:tc>
                  <a:txBody>
                    <a:bodyPr/>
                    <a:lstStyle/>
                    <a:p>
                      <a:pPr algn="ctr"/>
                      <a:r>
                        <a:rPr lang="es-SV" sz="14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PROYECTO</a:t>
                      </a:r>
                      <a:r>
                        <a:rPr lang="es-SV" sz="1400" b="1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ESTRATEGICO / EMERGENTES</a:t>
                      </a:r>
                      <a:endParaRPr lang="es-SV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sz="14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PRESUPUESTO</a:t>
                      </a:r>
                      <a:endParaRPr lang="es-SV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2060"/>
                    </a:solidFill>
                  </a:tcPr>
                </a:tc>
              </a:tr>
              <a:tr h="416312">
                <a:tc>
                  <a:txBody>
                    <a:bodyPr/>
                    <a:lstStyle/>
                    <a:p>
                      <a:pPr algn="just" fontAlgn="ctr"/>
                      <a:r>
                        <a:rPr lang="es-SV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P.E</a:t>
                      </a:r>
                      <a:r>
                        <a:rPr lang="es-SV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Implementación del Sistema Institucional de Gestión de la Innovación (Sistema de </a:t>
                      </a:r>
                      <a:r>
                        <a:rPr lang="es-SV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I+D+i</a:t>
                      </a:r>
                      <a:r>
                        <a:rPr lang="es-SV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 [Incluye Política de Innovación].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$34,328.7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266107">
                <a:tc>
                  <a:txBody>
                    <a:bodyPr/>
                    <a:lstStyle/>
                    <a:p>
                      <a:pPr algn="just" fontAlgn="ctr"/>
                      <a:r>
                        <a:rPr lang="es-SV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P.EM</a:t>
                      </a:r>
                      <a:r>
                        <a:rPr lang="es-SV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Evaluación </a:t>
                      </a:r>
                      <a:r>
                        <a:rPr lang="es-S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 </a:t>
                      </a:r>
                      <a:r>
                        <a:rPr lang="es-SV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elaboración </a:t>
                      </a:r>
                      <a:r>
                        <a:rPr lang="es-S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 PIIEG 2018 </a:t>
                      </a:r>
                      <a:r>
                        <a:rPr lang="es-SV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– 2020.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SV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s-SV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$24,608.6</a:t>
                      </a:r>
                      <a:endParaRPr lang="es-SV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</a:tr>
              <a:tr h="266107">
                <a:tc>
                  <a:txBody>
                    <a:bodyPr/>
                    <a:lstStyle/>
                    <a:p>
                      <a:pPr algn="just" fontAlgn="ctr"/>
                      <a:r>
                        <a:rPr lang="es-SV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P.EM</a:t>
                      </a:r>
                      <a:r>
                        <a:rPr lang="es-SV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it-I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Evaluación de medio término del </a:t>
                      </a:r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PEI </a:t>
                      </a:r>
                      <a:r>
                        <a:rPr lang="it-I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2015 – 2019.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SV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s-SV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$19,608.6 </a:t>
                      </a:r>
                      <a:endParaRPr lang="es-SV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</a:tr>
              <a:tr h="266107">
                <a:tc>
                  <a:txBody>
                    <a:bodyPr/>
                    <a:lstStyle/>
                    <a:p>
                      <a:pPr algn="just" fontAlgn="ctr"/>
                      <a:r>
                        <a:rPr lang="it-IT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P.EM</a:t>
                      </a:r>
                      <a:r>
                        <a:rPr lang="it-I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Implementación</a:t>
                      </a:r>
                      <a:r>
                        <a:rPr lang="it-IT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Sistema de Monitoreo y Evaluación.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SV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$</a:t>
                      </a:r>
                      <a:r>
                        <a:rPr lang="es-SV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14,608.6 </a:t>
                      </a:r>
                      <a:endParaRPr lang="es-SV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</a:tr>
              <a:tr h="210696">
                <a:tc>
                  <a:txBody>
                    <a:bodyPr/>
                    <a:lstStyle/>
                    <a:p>
                      <a:pPr algn="just" fontAlgn="ctr"/>
                      <a:r>
                        <a:rPr lang="it-IT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P.EM</a:t>
                      </a:r>
                      <a:r>
                        <a:rPr lang="it-I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Formulación</a:t>
                      </a:r>
                      <a:r>
                        <a:rPr lang="it-IT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de proyecto:</a:t>
                      </a:r>
                      <a:r>
                        <a:rPr lang="it-I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Entornos colaborativos de aprendizaje </a:t>
                      </a:r>
                      <a:r>
                        <a:rPr lang="it-IT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y metodologías de aprendizaje por proyectos.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$24,771.3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266107">
                <a:tc>
                  <a:txBody>
                    <a:bodyPr/>
                    <a:lstStyle/>
                    <a:p>
                      <a:pPr marL="0" marR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dirty="0" smtClean="0"/>
                        <a:t>P.EM</a:t>
                      </a:r>
                      <a:r>
                        <a:rPr lang="es-MX" sz="1400" baseline="0" dirty="0" smtClean="0"/>
                        <a:t> </a:t>
                      </a:r>
                      <a:r>
                        <a:rPr lang="es-MX" sz="1400" dirty="0" smtClean="0"/>
                        <a:t>Diagnóstico para el fortalecimiento institucional / Metodología</a:t>
                      </a:r>
                      <a:r>
                        <a:rPr lang="es-MX" sz="1400" baseline="0" dirty="0" smtClean="0"/>
                        <a:t> CINTERFOR/OIT</a:t>
                      </a:r>
                      <a:endParaRPr lang="es-MX" sz="1400" dirty="0" smtClean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$24,771.3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266107">
                <a:tc>
                  <a:txBody>
                    <a:bodyPr/>
                    <a:lstStyle/>
                    <a:p>
                      <a:pPr algn="just" fontAlgn="ctr"/>
                      <a:r>
                        <a:rPr lang="es-SV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P.EM</a:t>
                      </a:r>
                      <a:r>
                        <a:rPr lang="es-SV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Proyecto Implementación de </a:t>
                      </a:r>
                      <a:r>
                        <a:rPr lang="es-S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gestión por </a:t>
                      </a:r>
                      <a:r>
                        <a:rPr lang="es-SV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procesos. 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$49,328.7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266107">
                <a:tc>
                  <a:txBody>
                    <a:bodyPr/>
                    <a:lstStyle/>
                    <a:p>
                      <a:pPr algn="l"/>
                      <a:r>
                        <a:rPr lang="es-SV" sz="14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</a:t>
                      </a:r>
                      <a:r>
                        <a:rPr lang="es-SV" sz="1400" b="1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PROYECTOS </a:t>
                      </a:r>
                      <a:endParaRPr lang="es-SV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sz="14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$192,025.8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921054"/>
              </p:ext>
            </p:extLst>
          </p:nvPr>
        </p:nvGraphicFramePr>
        <p:xfrm>
          <a:off x="179512" y="4437112"/>
          <a:ext cx="8784976" cy="579019"/>
        </p:xfrm>
        <a:graphic>
          <a:graphicData uri="http://schemas.openxmlformats.org/drawingml/2006/table">
            <a:tbl>
              <a:tblPr/>
              <a:tblGrid>
                <a:gridCol w="1464163"/>
                <a:gridCol w="1272141"/>
                <a:gridCol w="1728192"/>
                <a:gridCol w="972108"/>
                <a:gridCol w="540060"/>
                <a:gridCol w="720080"/>
                <a:gridCol w="792088"/>
                <a:gridCol w="180020"/>
                <a:gridCol w="1116124"/>
              </a:tblGrid>
              <a:tr h="579019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Presupuesto 2017</a:t>
                      </a:r>
                    </a:p>
                  </a:txBody>
                  <a:tcPr marL="9525" marR="9525" marT="9525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SV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$123,820</a:t>
                      </a:r>
                    </a:p>
                  </a:txBody>
                  <a:tcPr marL="9525" marR="9525" marT="9525" marB="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Cierre presupuesto 2017</a:t>
                      </a:r>
                    </a:p>
                  </a:txBody>
                  <a:tcPr marL="9525" marR="9525" marT="9525" marB="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$88,249</a:t>
                      </a:r>
                    </a:p>
                  </a:txBody>
                  <a:tcPr marL="9525" marR="9525" marT="9525" marB="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s-MX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Presupuesto 2018</a:t>
                      </a:r>
                    </a:p>
                  </a:txBody>
                  <a:tcPr marL="9525" marR="9525" marT="9525" marB="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b"/>
                      <a:endParaRPr lang="es-MX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$255,820</a:t>
                      </a:r>
                    </a:p>
                  </a:txBody>
                  <a:tcPr marL="9525" marR="9525" marT="9525" marB="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b"/>
                      <a:endParaRPr lang="es-MX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8791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970838" y="2492896"/>
            <a:ext cx="5202324" cy="1080120"/>
          </a:xfrm>
          <a:prstGeom prst="round2Diag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s-MX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Auditoría Interna </a:t>
            </a:r>
            <a:endParaRPr lang="es-SV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</a:endParaRPr>
          </a:p>
        </p:txBody>
      </p:sp>
      <p:pic>
        <p:nvPicPr>
          <p:cNvPr id="3" name="Picture 3" descr="IN-MM Papelería Tuti-46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7775"/>
            <a:ext cx="9144000" cy="537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871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682579"/>
            <a:ext cx="8229600" cy="634082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s-MX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Auditoría Interna </a:t>
            </a:r>
            <a:endParaRPr lang="es-SV" b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2326767"/>
              </p:ext>
            </p:extLst>
          </p:nvPr>
        </p:nvGraphicFramePr>
        <p:xfrm>
          <a:off x="179512" y="1841819"/>
          <a:ext cx="8848579" cy="2167198"/>
        </p:xfrm>
        <a:graphic>
          <a:graphicData uri="http://schemas.openxmlformats.org/drawingml/2006/table">
            <a:tbl>
              <a:tblPr/>
              <a:tblGrid>
                <a:gridCol w="5004524"/>
                <a:gridCol w="856156"/>
                <a:gridCol w="1030309"/>
                <a:gridCol w="978795"/>
                <a:gridCol w="978795"/>
              </a:tblGrid>
              <a:tr h="313910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 </a:t>
                      </a:r>
                      <a:r>
                        <a:rPr kumimoji="0" lang="es-SV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ACTIVIDADES</a:t>
                      </a:r>
                    </a:p>
                  </a:txBody>
                  <a:tcPr marL="9525" marR="9525" marT="9525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2017</a:t>
                      </a:r>
                    </a:p>
                  </a:txBody>
                  <a:tcPr marL="9525" marR="9525" marT="9525" marB="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SV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META 2018</a:t>
                      </a:r>
                    </a:p>
                  </a:txBody>
                  <a:tcPr marL="9525" marR="9525" marT="9525" marB="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UNIDAD DE MEDIDA</a:t>
                      </a:r>
                    </a:p>
                  </a:txBody>
                  <a:tcPr marL="9525" marR="9525" marT="9525" marB="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</a:tr>
              <a:tr h="360043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META</a:t>
                      </a:r>
                    </a:p>
                  </a:txBody>
                  <a:tcPr marL="9525" marR="9525" marT="9525" marB="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PROYECCIÓN CIERRE</a:t>
                      </a:r>
                    </a:p>
                  </a:txBody>
                  <a:tcPr marL="9525" marR="9525" marT="9525" marB="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SV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SV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24919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SV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Auditoría a los procesos de adquisición, evaluación del sistema de control interno,  registros  financieros y la ejecución de las acciones formativas.</a:t>
                      </a:r>
                    </a:p>
                  </a:txBody>
                  <a:tcPr marL="25951" marR="25951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SV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Informe</a:t>
                      </a:r>
                    </a:p>
                  </a:txBody>
                  <a:tcPr marL="25951" marR="25951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</a:tr>
              <a:tr h="424919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SV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Auditoría a la adquisición, evaluación del sistema de control interno, y registros financieros  de los Activos, Pasivos, Ingresos y Gastos.</a:t>
                      </a:r>
                    </a:p>
                  </a:txBody>
                  <a:tcPr marL="25951" marR="25951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SV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Informe</a:t>
                      </a:r>
                    </a:p>
                  </a:txBody>
                  <a:tcPr marL="25951" marR="25951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</a:tr>
              <a:tr h="424919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SV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Requerimientos de Consejo Directivo y trabajos de consultoría.</a:t>
                      </a:r>
                    </a:p>
                  </a:txBody>
                  <a:tcPr marL="25951" marR="25951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endParaRPr lang="es-MX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endParaRPr lang="es-MX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SV" sz="14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5951" marR="25951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" name="Picture 3" descr="IN-MM Papelería Tuti-46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7775"/>
            <a:ext cx="9144000" cy="537386"/>
          </a:xfrm>
          <a:prstGeom prst="rect">
            <a:avLst/>
          </a:prstGeom>
        </p:spPr>
      </p:pic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6892582"/>
              </p:ext>
            </p:extLst>
          </p:nvPr>
        </p:nvGraphicFramePr>
        <p:xfrm>
          <a:off x="179512" y="5085184"/>
          <a:ext cx="8848579" cy="385346"/>
        </p:xfrm>
        <a:graphic>
          <a:graphicData uri="http://schemas.openxmlformats.org/drawingml/2006/table">
            <a:tbl>
              <a:tblPr/>
              <a:tblGrid>
                <a:gridCol w="1474764"/>
                <a:gridCol w="1474762"/>
                <a:gridCol w="2054998"/>
                <a:gridCol w="856156"/>
                <a:gridCol w="260000"/>
                <a:gridCol w="770309"/>
                <a:gridCol w="741859"/>
                <a:gridCol w="236936"/>
                <a:gridCol w="978795"/>
              </a:tblGrid>
              <a:tr h="385346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Presupuesto 2017</a:t>
                      </a:r>
                    </a:p>
                  </a:txBody>
                  <a:tcPr marL="9525" marR="9525" marT="9525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US$ 256,960</a:t>
                      </a:r>
                    </a:p>
                  </a:txBody>
                  <a:tcPr marL="9525" marR="9525" marT="9525" marB="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Cierre presupuesto 2017</a:t>
                      </a:r>
                    </a:p>
                  </a:txBody>
                  <a:tcPr marL="9525" marR="9525" marT="9525" marB="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US$ 218,416</a:t>
                      </a:r>
                      <a:endParaRPr kumimoji="0" lang="es-SV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9525" marR="9525" marT="9525" marB="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s-MX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Presupuesto 2018</a:t>
                      </a:r>
                    </a:p>
                  </a:txBody>
                  <a:tcPr marL="9525" marR="9525" marT="9525" marB="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b"/>
                      <a:endParaRPr lang="es-MX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SV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US$ 267,270</a:t>
                      </a:r>
                    </a:p>
                  </a:txBody>
                  <a:tcPr marL="9525" marR="9525" marT="9525" marB="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b"/>
                      <a:endParaRPr lang="es-MX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0109855"/>
              </p:ext>
            </p:extLst>
          </p:nvPr>
        </p:nvGraphicFramePr>
        <p:xfrm>
          <a:off x="179512" y="4221088"/>
          <a:ext cx="8850878" cy="6289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211976"/>
                <a:gridCol w="1638902"/>
              </a:tblGrid>
              <a:tr h="239673">
                <a:tc>
                  <a:txBody>
                    <a:bodyPr/>
                    <a:lstStyle/>
                    <a:p>
                      <a:pPr algn="ctr"/>
                      <a:r>
                        <a:rPr lang="es-SV" sz="14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PROYECTOS</a:t>
                      </a:r>
                      <a:endParaRPr lang="es-SV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sz="14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PRESUPUESTO</a:t>
                      </a:r>
                      <a:endParaRPr lang="es-SV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2060"/>
                    </a:solidFill>
                  </a:tcPr>
                </a:tc>
              </a:tr>
              <a:tr h="32413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SV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Proyecto de implementación de medidas antifraude y</a:t>
                      </a:r>
                      <a:r>
                        <a:rPr lang="es-SV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control interno</a:t>
                      </a:r>
                      <a:endParaRPr lang="es-SV" sz="14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sz="1200" b="1" dirty="0" smtClean="0"/>
                        <a:t>--</a:t>
                      </a:r>
                      <a:endParaRPr lang="es-SV" sz="1200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5859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242392" y="2204864"/>
            <a:ext cx="6858000" cy="1944216"/>
          </a:xfrm>
          <a:prstGeom prst="round2DiagRect">
            <a:avLst/>
          </a:prstGeom>
          <a:solidFill>
            <a:schemeClr val="bg1"/>
          </a:solidFill>
          <a:ln w="28575">
            <a:solidFill>
              <a:schemeClr val="tx2"/>
            </a:solidFill>
          </a:ln>
        </p:spPr>
        <p:txBody>
          <a:bodyPr>
            <a:normAutofit fontScale="25000" lnSpcReduction="20000"/>
          </a:bodyPr>
          <a:lstStyle/>
          <a:p>
            <a:r>
              <a:rPr lang="es-SV" sz="19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Plan Institucional de Igualdad y Equidad de Género 2018</a:t>
            </a:r>
            <a:endParaRPr lang="es-SV" dirty="0"/>
          </a:p>
        </p:txBody>
      </p:sp>
      <p:pic>
        <p:nvPicPr>
          <p:cNvPr id="4" name="Picture 3" descr="IN-MM Papelería Tuti-46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7775"/>
            <a:ext cx="9144000" cy="537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335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4463295"/>
              </p:ext>
            </p:extLst>
          </p:nvPr>
        </p:nvGraphicFramePr>
        <p:xfrm>
          <a:off x="145720" y="750719"/>
          <a:ext cx="8852559" cy="5378902"/>
        </p:xfrm>
        <a:graphic>
          <a:graphicData uri="http://schemas.openxmlformats.org/drawingml/2006/table">
            <a:tbl>
              <a:tblPr firstRow="1" firstCol="1" bandRow="1">
                <a:tableStyleId>{775DCB02-9BB8-47FD-8907-85C794F793BA}</a:tableStyleId>
              </a:tblPr>
              <a:tblGrid>
                <a:gridCol w="3778208"/>
                <a:gridCol w="1656184"/>
                <a:gridCol w="864096"/>
                <a:gridCol w="1272748"/>
                <a:gridCol w="1281323"/>
              </a:tblGrid>
              <a:tr h="48006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SV" sz="1400" dirty="0">
                          <a:effectLst/>
                        </a:rPr>
                        <a:t>ACTIVIDADES DEL PIIEG -2018</a:t>
                      </a:r>
                      <a:endParaRPr lang="es-SV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SV" sz="1400" dirty="0" smtClean="0">
                          <a:effectLst/>
                        </a:rPr>
                        <a:t>GERENCIA / </a:t>
                      </a:r>
                      <a:r>
                        <a:rPr lang="es-SV" sz="1400" dirty="0">
                          <a:effectLst/>
                        </a:rPr>
                        <a:t>UNIDAD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SV" sz="1400" dirty="0" smtClean="0">
                          <a:effectLst/>
                        </a:rPr>
                        <a:t>RESPONSABLE</a:t>
                      </a:r>
                      <a:endParaRPr lang="es-SV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SV" sz="1400" dirty="0">
                          <a:effectLst/>
                        </a:rPr>
                        <a:t>META 2018</a:t>
                      </a:r>
                      <a:endParaRPr lang="es-SV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SV" sz="1400" dirty="0">
                          <a:effectLst/>
                        </a:rPr>
                        <a:t>UNIDAD DE MEDIDA</a:t>
                      </a:r>
                      <a:endParaRPr lang="es-SV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SV" sz="1400" dirty="0" smtClean="0">
                          <a:effectLst/>
                        </a:rPr>
                        <a:t>PRESUPUESTO*</a:t>
                      </a:r>
                      <a:endParaRPr lang="es-SV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</a:tr>
              <a:tr h="39157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SV" sz="1400" dirty="0" smtClean="0">
                          <a:effectLst/>
                        </a:rPr>
                        <a:t>1. Realizar  </a:t>
                      </a:r>
                      <a:r>
                        <a:rPr lang="es-SV" sz="1400" dirty="0">
                          <a:effectLst/>
                        </a:rPr>
                        <a:t>Investigaciones de la participación de las mujeres en la formación profesional.</a:t>
                      </a:r>
                      <a:endParaRPr lang="es-SV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SV" sz="1400" dirty="0" smtClean="0">
                          <a:effectLst/>
                        </a:rPr>
                        <a:t>GIEFP</a:t>
                      </a:r>
                      <a:endParaRPr lang="es-S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SV" sz="1400" dirty="0">
                          <a:effectLst/>
                        </a:rPr>
                        <a:t>1</a:t>
                      </a:r>
                      <a:endParaRPr lang="es-S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SV" sz="1400" dirty="0">
                          <a:effectLst/>
                        </a:rPr>
                        <a:t>Investigación</a:t>
                      </a:r>
                      <a:endParaRPr lang="es-S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SV" sz="1400" dirty="0">
                          <a:effectLst/>
                        </a:rPr>
                        <a:t>S 10,000</a:t>
                      </a:r>
                      <a:endParaRPr lang="es-S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</a:tr>
              <a:tr h="41051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SV" sz="1400" dirty="0" smtClean="0">
                          <a:effectLst/>
                        </a:rPr>
                        <a:t>2. Diseño</a:t>
                      </a:r>
                      <a:r>
                        <a:rPr lang="es-SV" sz="1400" dirty="0">
                          <a:effectLst/>
                        </a:rPr>
                        <a:t>, Elaboración y Actualización de   Programas de Formación Profesional con Enfoque de </a:t>
                      </a:r>
                      <a:r>
                        <a:rPr lang="es-SV" sz="1400" dirty="0" smtClean="0">
                          <a:effectLst/>
                        </a:rPr>
                        <a:t>Género</a:t>
                      </a:r>
                      <a:endParaRPr lang="es-SV" sz="1400" b="0" dirty="0">
                        <a:effectLst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SV" sz="1400" dirty="0" smtClean="0">
                          <a:effectLst/>
                        </a:rPr>
                        <a:t>GT</a:t>
                      </a:r>
                      <a:endParaRPr lang="es-S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SV" sz="1400" dirty="0">
                          <a:effectLst/>
                        </a:rPr>
                        <a:t> </a:t>
                      </a:r>
                      <a:r>
                        <a:rPr lang="es-SV" sz="1400" dirty="0" smtClean="0">
                          <a:effectLst/>
                        </a:rPr>
                        <a:t>1</a:t>
                      </a:r>
                      <a:endParaRPr lang="es-S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SV" sz="1400" dirty="0" smtClean="0">
                          <a:effectLst/>
                        </a:rPr>
                        <a:t>Informe</a:t>
                      </a:r>
                      <a:endParaRPr lang="es-S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SV" sz="1400" dirty="0">
                          <a:effectLst/>
                        </a:rPr>
                        <a:t> </a:t>
                      </a:r>
                      <a:r>
                        <a:rPr lang="es-SV" sz="1400" dirty="0" smtClean="0">
                          <a:effectLst/>
                        </a:rPr>
                        <a:t>$10,000</a:t>
                      </a:r>
                      <a:endParaRPr lang="es-S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</a:tr>
              <a:tr h="519699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SV" sz="1400" dirty="0" smtClean="0">
                          <a:effectLst/>
                        </a:rPr>
                        <a:t>3.</a:t>
                      </a:r>
                      <a:r>
                        <a:rPr lang="es-SV" sz="1400" baseline="0" dirty="0" smtClean="0">
                          <a:effectLst/>
                        </a:rPr>
                        <a:t> </a:t>
                      </a:r>
                      <a:r>
                        <a:rPr lang="es-SV" sz="1400" dirty="0" smtClean="0">
                          <a:effectLst/>
                        </a:rPr>
                        <a:t>Elaboración </a:t>
                      </a:r>
                      <a:r>
                        <a:rPr lang="es-SV" sz="1400" dirty="0">
                          <a:effectLst/>
                        </a:rPr>
                        <a:t>de Normativa Interna para la prevención de la Discriminación, Acoso Sexual y Laboral y su protocolo INSAFORP</a:t>
                      </a:r>
                      <a:r>
                        <a:rPr lang="es-SV" sz="1400" dirty="0" smtClean="0">
                          <a:effectLst/>
                        </a:rPr>
                        <a:t>.</a:t>
                      </a:r>
                      <a:endParaRPr lang="es-SV" sz="1400" b="0" dirty="0">
                        <a:effectLst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SV" sz="1400" dirty="0" smtClean="0">
                          <a:effectLst/>
                        </a:rPr>
                        <a:t>GL</a:t>
                      </a:r>
                      <a:endParaRPr lang="es-S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SV" sz="1400" dirty="0">
                          <a:effectLst/>
                        </a:rPr>
                        <a:t>1</a:t>
                      </a:r>
                      <a:endParaRPr lang="es-S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SV" sz="1400" dirty="0">
                          <a:effectLst/>
                        </a:rPr>
                        <a:t>Documento</a:t>
                      </a:r>
                      <a:endParaRPr lang="es-S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SV" sz="14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$3,000</a:t>
                      </a:r>
                      <a:endParaRPr lang="es-S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</a:tr>
              <a:tr h="665996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SV" sz="1400" dirty="0" smtClean="0">
                          <a:effectLst/>
                        </a:rPr>
                        <a:t>4.</a:t>
                      </a:r>
                      <a:r>
                        <a:rPr lang="es-SV" sz="1400" baseline="0" dirty="0" smtClean="0">
                          <a:effectLst/>
                        </a:rPr>
                        <a:t> </a:t>
                      </a:r>
                      <a:r>
                        <a:rPr lang="es-SV" sz="1400" dirty="0" smtClean="0">
                          <a:effectLst/>
                        </a:rPr>
                        <a:t>Plan </a:t>
                      </a:r>
                      <a:r>
                        <a:rPr lang="es-SV" sz="1400" dirty="0">
                          <a:effectLst/>
                        </a:rPr>
                        <a:t>de Igualdad y Equidad de género para la Prevención y Erradicación de la Discriminación contra las Mujeres</a:t>
                      </a:r>
                      <a:r>
                        <a:rPr lang="es-SV" sz="1400" dirty="0" smtClean="0">
                          <a:effectLst/>
                        </a:rPr>
                        <a:t>. </a:t>
                      </a:r>
                      <a:r>
                        <a:rPr lang="es-SV" sz="1400" baseline="0" dirty="0" smtClean="0">
                          <a:effectLst/>
                        </a:rPr>
                        <a:t> (</a:t>
                      </a:r>
                      <a:r>
                        <a:rPr lang="es-SV" sz="1400" dirty="0" smtClean="0">
                          <a:effectLst/>
                        </a:rPr>
                        <a:t>Piloto CFSB)</a:t>
                      </a:r>
                      <a:endParaRPr lang="es-SV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SV" sz="1400" dirty="0" smtClean="0">
                          <a:effectLst/>
                        </a:rPr>
                        <a:t>CFPSB</a:t>
                      </a:r>
                      <a:endParaRPr lang="es-S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SV" sz="1400" dirty="0">
                          <a:effectLst/>
                        </a:rPr>
                        <a:t>1</a:t>
                      </a:r>
                      <a:endParaRPr lang="es-S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SV" sz="1400" dirty="0">
                          <a:effectLst/>
                        </a:rPr>
                        <a:t>Plan </a:t>
                      </a:r>
                      <a:endParaRPr lang="es-S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SV" sz="1400" dirty="0">
                          <a:effectLst/>
                        </a:rPr>
                        <a:t>$30,000</a:t>
                      </a:r>
                      <a:endParaRPr lang="es-S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</a:tr>
              <a:tr h="48006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SV" sz="1400" dirty="0" smtClean="0">
                          <a:effectLst/>
                        </a:rPr>
                        <a:t>5. Programa </a:t>
                      </a:r>
                      <a:r>
                        <a:rPr lang="es-SV" sz="1400" dirty="0">
                          <a:effectLst/>
                        </a:rPr>
                        <a:t>institucional para la prevención de riesgos </a:t>
                      </a:r>
                      <a:r>
                        <a:rPr lang="es-SV" sz="1400" dirty="0" smtClean="0">
                          <a:effectLst/>
                        </a:rPr>
                        <a:t>psicosociales</a:t>
                      </a:r>
                      <a:endParaRPr lang="es-SV" sz="1400" b="0" dirty="0" smtClean="0">
                        <a:effectLst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SV" sz="1400" dirty="0" smtClean="0">
                          <a:effectLst/>
                        </a:rPr>
                        <a:t>RRHH</a:t>
                      </a:r>
                      <a:endParaRPr lang="es-S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SV" sz="1400">
                          <a:effectLst/>
                        </a:rPr>
                        <a:t>1</a:t>
                      </a:r>
                      <a:endParaRPr lang="es-SV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SV" sz="1400" dirty="0">
                          <a:effectLst/>
                        </a:rPr>
                        <a:t>Programa</a:t>
                      </a:r>
                      <a:endParaRPr lang="es-S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SV" sz="1400" dirty="0">
                          <a:effectLst/>
                        </a:rPr>
                        <a:t>$10,000</a:t>
                      </a:r>
                      <a:endParaRPr lang="es-S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</a:tr>
              <a:tr h="480060">
                <a:tc>
                  <a:txBody>
                    <a:bodyPr/>
                    <a:lstStyle/>
                    <a:p>
                      <a:pPr algn="just">
                        <a:lnSpc>
                          <a:spcPts val="1920"/>
                        </a:lnSpc>
                        <a:spcAft>
                          <a:spcPts val="0"/>
                        </a:spcAft>
                      </a:pPr>
                      <a:r>
                        <a:rPr lang="es-SV" sz="1400" dirty="0" smtClean="0">
                          <a:effectLst/>
                        </a:rPr>
                        <a:t>6. Diseño </a:t>
                      </a:r>
                      <a:r>
                        <a:rPr lang="es-SV" sz="1400" dirty="0">
                          <a:effectLst/>
                        </a:rPr>
                        <a:t>de una base de datos en la página web del INSAFORP que recoja y difunda las buenas prácticas en CFP con Igualdad de Género</a:t>
                      </a:r>
                      <a:endParaRPr lang="es-SV" sz="14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  <a:spcAft>
                          <a:spcPts val="0"/>
                        </a:spcAft>
                      </a:pPr>
                      <a:r>
                        <a:rPr lang="es-SV" sz="1400" dirty="0" smtClean="0">
                          <a:effectLst/>
                        </a:rPr>
                        <a:t>GTI</a:t>
                      </a:r>
                      <a:endParaRPr lang="es-SV" sz="1400" dirty="0">
                        <a:effectLst/>
                      </a:endParaRPr>
                    </a:p>
                    <a:p>
                      <a:pPr algn="ctr">
                        <a:lnSpc>
                          <a:spcPts val="1920"/>
                        </a:lnSpc>
                        <a:spcAft>
                          <a:spcPts val="0"/>
                        </a:spcAft>
                      </a:pPr>
                      <a:r>
                        <a:rPr lang="es-SV" sz="1400" dirty="0">
                          <a:effectLst/>
                        </a:rPr>
                        <a:t>GCI</a:t>
                      </a:r>
                      <a:endParaRPr lang="es-SV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  <a:spcAft>
                          <a:spcPts val="0"/>
                        </a:spcAft>
                      </a:pPr>
                      <a:r>
                        <a:rPr lang="es-SV" sz="1400" dirty="0">
                          <a:effectLst/>
                        </a:rPr>
                        <a:t> </a:t>
                      </a:r>
                      <a:r>
                        <a:rPr lang="es-SV" sz="1400" dirty="0" smtClean="0">
                          <a:effectLst/>
                        </a:rPr>
                        <a:t>1</a:t>
                      </a:r>
                      <a:endParaRPr lang="es-SV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  <a:spcAft>
                          <a:spcPts val="0"/>
                        </a:spcAft>
                      </a:pPr>
                      <a:r>
                        <a:rPr lang="es-SV" sz="1400" dirty="0">
                          <a:effectLst/>
                        </a:rPr>
                        <a:t> </a:t>
                      </a:r>
                      <a:r>
                        <a:rPr lang="es-SV" sz="1400" dirty="0" smtClean="0">
                          <a:effectLst/>
                        </a:rPr>
                        <a:t>Pagina web actualizada</a:t>
                      </a:r>
                      <a:endParaRPr lang="es-SV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  <a:spcAft>
                          <a:spcPts val="0"/>
                        </a:spcAft>
                      </a:pPr>
                      <a:r>
                        <a:rPr lang="es-SV" sz="1400" dirty="0">
                          <a:effectLst/>
                        </a:rPr>
                        <a:t> </a:t>
                      </a:r>
                      <a:r>
                        <a:rPr lang="es-SV" sz="1400" dirty="0" smtClean="0">
                          <a:effectLst/>
                        </a:rPr>
                        <a:t>$5,000</a:t>
                      </a:r>
                      <a:endParaRPr lang="es-SV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</a:tr>
              <a:tr h="480060">
                <a:tc>
                  <a:txBody>
                    <a:bodyPr/>
                    <a:lstStyle/>
                    <a:p>
                      <a:pPr algn="just">
                        <a:lnSpc>
                          <a:spcPts val="1920"/>
                        </a:lnSpc>
                        <a:spcAft>
                          <a:spcPts val="0"/>
                        </a:spcAft>
                      </a:pPr>
                      <a:r>
                        <a:rPr lang="es-SV" sz="1400" dirty="0" smtClean="0">
                          <a:effectLst/>
                        </a:rPr>
                        <a:t>7.</a:t>
                      </a:r>
                      <a:r>
                        <a:rPr lang="es-SV" sz="1400" baseline="0" dirty="0" smtClean="0">
                          <a:effectLst/>
                        </a:rPr>
                        <a:t> </a:t>
                      </a:r>
                      <a:r>
                        <a:rPr lang="es-SV" sz="1400" dirty="0" smtClean="0">
                          <a:effectLst/>
                        </a:rPr>
                        <a:t>Institucionalización </a:t>
                      </a:r>
                      <a:r>
                        <a:rPr lang="es-SV" sz="1400" dirty="0">
                          <a:effectLst/>
                        </a:rPr>
                        <a:t>de </a:t>
                      </a:r>
                      <a:r>
                        <a:rPr lang="es-SV" sz="1400" dirty="0" smtClean="0">
                          <a:effectLst/>
                        </a:rPr>
                        <a:t> </a:t>
                      </a:r>
                      <a:r>
                        <a:rPr lang="es-SV" sz="1400" dirty="0">
                          <a:effectLst/>
                        </a:rPr>
                        <a:t>fechas </a:t>
                      </a:r>
                      <a:r>
                        <a:rPr lang="es-SV" sz="1400" dirty="0" smtClean="0">
                          <a:effectLst/>
                        </a:rPr>
                        <a:t>conmemorativas  a los Derechos</a:t>
                      </a:r>
                      <a:r>
                        <a:rPr lang="es-SV" sz="1400" baseline="0" dirty="0" smtClean="0">
                          <a:effectLst/>
                        </a:rPr>
                        <a:t> Humanos de las Mujeres</a:t>
                      </a:r>
                      <a:endParaRPr lang="es-SV" sz="14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  <a:spcAft>
                          <a:spcPts val="0"/>
                        </a:spcAft>
                      </a:pPr>
                      <a:r>
                        <a:rPr lang="es-SV" sz="1400" dirty="0" smtClean="0">
                          <a:effectLst/>
                        </a:rPr>
                        <a:t>UPE</a:t>
                      </a:r>
                      <a:endParaRPr lang="es-SV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  <a:spcAft>
                          <a:spcPts val="0"/>
                        </a:spcAft>
                      </a:pPr>
                      <a:r>
                        <a:rPr lang="es-SV" sz="1400" dirty="0">
                          <a:effectLst/>
                        </a:rPr>
                        <a:t> </a:t>
                      </a:r>
                      <a:r>
                        <a:rPr lang="es-SV" sz="1400" dirty="0" smtClean="0">
                          <a:effectLst/>
                        </a:rPr>
                        <a:t>2</a:t>
                      </a:r>
                      <a:endParaRPr lang="es-S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  <a:spcAft>
                          <a:spcPts val="0"/>
                        </a:spcAft>
                      </a:pPr>
                      <a:r>
                        <a:rPr lang="es-SV" sz="1400" dirty="0">
                          <a:effectLst/>
                        </a:rPr>
                        <a:t> </a:t>
                      </a:r>
                      <a:r>
                        <a:rPr lang="es-SV" sz="1400" dirty="0" smtClean="0">
                          <a:effectLst/>
                        </a:rPr>
                        <a:t>Informe</a:t>
                      </a:r>
                      <a:endParaRPr lang="es-S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SV" sz="1400" kern="1200" dirty="0">
                          <a:effectLst/>
                        </a:rPr>
                        <a:t> </a:t>
                      </a:r>
                      <a:r>
                        <a:rPr lang="es-SV" sz="1400" kern="1200" dirty="0" smtClean="0">
                          <a:effectLst/>
                        </a:rPr>
                        <a:t>$7,000</a:t>
                      </a:r>
                      <a:endParaRPr lang="es-SV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0" marB="0" anchor="ctr"/>
                </a:tc>
              </a:tr>
              <a:tr h="48006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1400" dirty="0" smtClean="0">
                          <a:effectLst/>
                        </a:rPr>
                        <a:t>8.</a:t>
                      </a:r>
                      <a:r>
                        <a:rPr lang="es-SV" sz="1400" baseline="0" dirty="0" smtClean="0">
                          <a:effectLst/>
                        </a:rPr>
                        <a:t> </a:t>
                      </a:r>
                      <a:r>
                        <a:rPr lang="es-SV" sz="1400" dirty="0" smtClean="0">
                          <a:effectLst/>
                        </a:rPr>
                        <a:t>Diseño </a:t>
                      </a:r>
                      <a:r>
                        <a:rPr lang="es-SV" sz="1400" dirty="0">
                          <a:effectLst/>
                        </a:rPr>
                        <a:t>Plan Igualdad y Equidad INSAFORP 2018-2020 </a:t>
                      </a:r>
                      <a:endParaRPr lang="es-SV" sz="1400" b="0" dirty="0" smtClean="0">
                        <a:effectLst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1400" dirty="0">
                          <a:effectLst/>
                        </a:rPr>
                        <a:t>UPE</a:t>
                      </a:r>
                      <a:endParaRPr lang="es-S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1400" dirty="0">
                          <a:effectLst/>
                        </a:rPr>
                        <a:t>1</a:t>
                      </a:r>
                      <a:endParaRPr lang="es-S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1400" dirty="0">
                          <a:effectLst/>
                        </a:rPr>
                        <a:t>Plan</a:t>
                      </a:r>
                      <a:endParaRPr lang="es-S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SV" sz="1400" kern="1200" dirty="0" smtClean="0">
                          <a:effectLst/>
                        </a:rPr>
                        <a:t>S15,000</a:t>
                      </a:r>
                      <a:endParaRPr lang="es-SV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0" marB="0" anchor="ctr"/>
                </a:tc>
              </a:tr>
              <a:tr h="375284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1600" b="1" dirty="0" smtClean="0">
                          <a:effectLst/>
                        </a:rPr>
                        <a:t>TOTAL</a:t>
                      </a:r>
                    </a:p>
                  </a:txBody>
                  <a:tcPr marL="51435" marR="51435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S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SV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S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1600" b="1" dirty="0" smtClean="0">
                          <a:effectLst/>
                        </a:rPr>
                        <a:t>$90,000</a:t>
                      </a:r>
                      <a:endParaRPr lang="es-SV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</a:tr>
            </a:tbl>
          </a:graphicData>
        </a:graphic>
      </p:graphicFrame>
      <p:pic>
        <p:nvPicPr>
          <p:cNvPr id="6" name="Picture 3" descr="IN-MM Papelería Tuti-46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303"/>
          <a:stretch/>
        </p:blipFill>
        <p:spPr>
          <a:xfrm>
            <a:off x="0" y="6741368"/>
            <a:ext cx="9144000" cy="133792"/>
          </a:xfrm>
          <a:prstGeom prst="rect">
            <a:avLst/>
          </a:prstGeom>
        </p:spPr>
      </p:pic>
      <p:sp>
        <p:nvSpPr>
          <p:cNvPr id="7" name="1 Título"/>
          <p:cNvSpPr txBox="1">
            <a:spLocks/>
          </p:cNvSpPr>
          <p:nvPr/>
        </p:nvSpPr>
        <p:spPr>
          <a:xfrm>
            <a:off x="403448" y="116632"/>
            <a:ext cx="8229600" cy="50405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s-MX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Actividades del PIIEG 2018</a:t>
            </a:r>
            <a:endParaRPr lang="es-SV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0" y="6289575"/>
            <a:ext cx="90364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SV" sz="1400" i="1" dirty="0" smtClean="0"/>
              <a:t>*Los montos ya se encuentran considerados en los presupuestos de las gerencias/unidades responsables de las actividades  </a:t>
            </a:r>
            <a:endParaRPr lang="es-SV" sz="1400" i="1" dirty="0"/>
          </a:p>
        </p:txBody>
      </p:sp>
    </p:spTree>
    <p:extLst>
      <p:ext uri="{BB962C8B-B14F-4D97-AF65-F5344CB8AC3E}">
        <p14:creationId xmlns:p14="http://schemas.microsoft.com/office/powerpoint/2010/main" val="722384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574794" y="2564904"/>
            <a:ext cx="5994412" cy="1008112"/>
          </a:xfrm>
          <a:prstGeom prst="round2Diag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s-MX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Gerencia Financiera</a:t>
            </a:r>
            <a:endParaRPr lang="es-SV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</a:endParaRPr>
          </a:p>
        </p:txBody>
      </p:sp>
      <p:pic>
        <p:nvPicPr>
          <p:cNvPr id="3" name="Picture 3" descr="IN-MM Papelería Tuti-46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7775"/>
            <a:ext cx="9144000" cy="537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894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46646"/>
            <a:ext cx="8229600" cy="634082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s-MX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Gerencia Financiera</a:t>
            </a:r>
            <a:endParaRPr lang="es-SV" b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6610306"/>
              </p:ext>
            </p:extLst>
          </p:nvPr>
        </p:nvGraphicFramePr>
        <p:xfrm>
          <a:off x="179512" y="1556792"/>
          <a:ext cx="8784976" cy="2851466"/>
        </p:xfrm>
        <a:graphic>
          <a:graphicData uri="http://schemas.openxmlformats.org/drawingml/2006/table">
            <a:tbl>
              <a:tblPr/>
              <a:tblGrid>
                <a:gridCol w="4320480"/>
                <a:gridCol w="936104"/>
                <a:gridCol w="1080120"/>
                <a:gridCol w="1332148"/>
                <a:gridCol w="1116124"/>
              </a:tblGrid>
              <a:tr h="299998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 </a:t>
                      </a:r>
                      <a:r>
                        <a:rPr kumimoji="0" lang="es-SV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ACTIVIDADES</a:t>
                      </a:r>
                    </a:p>
                  </a:txBody>
                  <a:tcPr marL="9525" marR="9525" marT="9525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2017</a:t>
                      </a:r>
                    </a:p>
                  </a:txBody>
                  <a:tcPr marL="9525" marR="9525" marT="9525" marB="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SV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META 2018</a:t>
                      </a:r>
                    </a:p>
                  </a:txBody>
                  <a:tcPr marL="9525" marR="9525" marT="9525" marB="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UNIDAD DE MEDIDA</a:t>
                      </a:r>
                    </a:p>
                  </a:txBody>
                  <a:tcPr marL="9525" marR="9525" marT="9525" marB="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</a:tr>
              <a:tr h="359340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META</a:t>
                      </a:r>
                    </a:p>
                  </a:txBody>
                  <a:tcPr marL="9525" marR="9525" marT="9525" marB="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PROYECCIÓN CIERRE</a:t>
                      </a:r>
                    </a:p>
                  </a:txBody>
                  <a:tcPr marL="9525" marR="9525" marT="9525" marB="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SV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SV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12044">
                <a:tc gridSpan="5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SV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INFORMES PARA TOMAS DE DECISIONES</a:t>
                      </a:r>
                      <a:endParaRPr lang="es-SV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5951" marR="25951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SV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5951" marR="25951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SV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5951" marR="25951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</a:tr>
              <a:tr h="218933"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S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Elaboración de Presupuesto Institucional</a:t>
                      </a:r>
                    </a:p>
                  </a:txBody>
                  <a:tcPr marL="6931" marR="6931" marT="6931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S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6931" marR="6931" marT="6931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6931" marR="6931" marT="6931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6931" marR="6931" marT="6931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Documento</a:t>
                      </a:r>
                    </a:p>
                  </a:txBody>
                  <a:tcPr marL="6931" marR="6931" marT="6931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</a:tr>
              <a:tr h="430977"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S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Administración de Inversiones y Seguimiento Ejecución Presupuesto</a:t>
                      </a:r>
                    </a:p>
                  </a:txBody>
                  <a:tcPr marL="6931" marR="6931" marT="6931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S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</a:t>
                      </a:r>
                    </a:p>
                  </a:txBody>
                  <a:tcPr marL="6931" marR="6931" marT="6931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SV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931" marR="6931" marT="6931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SV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931" marR="6931" marT="6931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Informe</a:t>
                      </a:r>
                    </a:p>
                  </a:txBody>
                  <a:tcPr marL="6931" marR="6931" marT="6931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</a:tr>
              <a:tr h="218933"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S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Liquidación Presupuesto</a:t>
                      </a:r>
                    </a:p>
                  </a:txBody>
                  <a:tcPr marL="6931" marR="6931" marT="6931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S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6931" marR="6931" marT="6931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6931" marR="6931" marT="6931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6931" marR="6931" marT="6931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Documento</a:t>
                      </a:r>
                    </a:p>
                  </a:txBody>
                  <a:tcPr marL="6931" marR="6931" marT="6931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</a:tr>
              <a:tr h="218933"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S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Elaboración de Estados Financieros</a:t>
                      </a:r>
                    </a:p>
                  </a:txBody>
                  <a:tcPr marL="6931" marR="6931" marT="6931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S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</a:t>
                      </a:r>
                    </a:p>
                  </a:txBody>
                  <a:tcPr marL="6931" marR="6931" marT="6931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</a:t>
                      </a:r>
                    </a:p>
                  </a:txBody>
                  <a:tcPr marL="6931" marR="6931" marT="6931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</a:t>
                      </a:r>
                    </a:p>
                  </a:txBody>
                  <a:tcPr marL="6931" marR="6931" marT="6931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Documento</a:t>
                      </a:r>
                    </a:p>
                  </a:txBody>
                  <a:tcPr marL="6931" marR="6931" marT="6931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</a:tr>
              <a:tr h="212044">
                <a:tc gridSpan="5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SV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ATENCIÓN AUDITORÍAS</a:t>
                      </a:r>
                      <a:endParaRPr lang="es-SV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5951" marR="25951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SV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5951" marR="25951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SV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5951" marR="25951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</a:tr>
              <a:tr h="221511"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S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Auditoría Externa</a:t>
                      </a:r>
                    </a:p>
                  </a:txBody>
                  <a:tcPr marL="6931" marR="6931" marT="6931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SV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endParaRPr lang="es-SV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5951" marR="25951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SV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Informe</a:t>
                      </a:r>
                      <a:endParaRPr lang="es-SV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5951" marR="25951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</a:tr>
              <a:tr h="221511"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S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Auditoría Corte de Cuentas </a:t>
                      </a:r>
                    </a:p>
                  </a:txBody>
                  <a:tcPr marL="6931" marR="6931" marT="6931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SV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endParaRPr lang="es-SV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5951" marR="25951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SV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Informe</a:t>
                      </a:r>
                      <a:endParaRPr lang="es-SV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5951" marR="25951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</a:tr>
              <a:tr h="221511"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S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Auditoría Interna</a:t>
                      </a:r>
                    </a:p>
                  </a:txBody>
                  <a:tcPr marL="6931" marR="6931" marT="6931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SV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27</a:t>
                      </a:r>
                      <a:endParaRPr lang="es-SV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5951" marR="25951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SV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Informes</a:t>
                      </a:r>
                      <a:endParaRPr lang="es-SV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5951" marR="25951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" name="Picture 3" descr="IN-MM Papelería Tuti-46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7775"/>
            <a:ext cx="9144000" cy="537386"/>
          </a:xfrm>
          <a:prstGeom prst="rect">
            <a:avLst/>
          </a:prstGeom>
        </p:spPr>
      </p:pic>
      <p:graphicFrame>
        <p:nvGraphicFramePr>
          <p:cNvPr id="3" name="Tabla 2"/>
          <p:cNvGraphicFramePr>
            <a:graphicFrameLocks noGrp="1"/>
          </p:cNvGraphicFramePr>
          <p:nvPr>
            <p:extLst/>
          </p:nvPr>
        </p:nvGraphicFramePr>
        <p:xfrm>
          <a:off x="179512" y="4797152"/>
          <a:ext cx="8784976" cy="368266"/>
        </p:xfrm>
        <a:graphic>
          <a:graphicData uri="http://schemas.openxmlformats.org/drawingml/2006/table">
            <a:tbl>
              <a:tblPr/>
              <a:tblGrid>
                <a:gridCol w="1464163"/>
                <a:gridCol w="1464162"/>
                <a:gridCol w="1392155"/>
                <a:gridCol w="648072"/>
                <a:gridCol w="288032"/>
                <a:gridCol w="720080"/>
                <a:gridCol w="360040"/>
                <a:gridCol w="1080120"/>
                <a:gridCol w="252028"/>
                <a:gridCol w="1116124"/>
              </a:tblGrid>
              <a:tr h="368266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Presupuesto 2017</a:t>
                      </a:r>
                    </a:p>
                  </a:txBody>
                  <a:tcPr marL="9525" marR="9525" marT="9525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SV" sz="1400" b="1" i="0" u="none" strike="noStrike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$911,380</a:t>
                      </a:r>
                    </a:p>
                  </a:txBody>
                  <a:tcPr marL="9525" marR="9525" marT="9525" marB="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Cierre presupuesto 2017</a:t>
                      </a:r>
                    </a:p>
                  </a:txBody>
                  <a:tcPr marL="9525" marR="9525" marT="9525" marB="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s-MX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$</a:t>
                      </a:r>
                      <a:r>
                        <a:rPr lang="es-SV" sz="1400" b="1" i="0" u="none" strike="noStrike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911,380</a:t>
                      </a:r>
                      <a:endParaRPr kumimoji="0" lang="es-SV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9525" marR="9525" marT="9525" marB="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s-MX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Presupuesto 2018</a:t>
                      </a:r>
                    </a:p>
                  </a:txBody>
                  <a:tcPr marL="9525" marR="9525" marT="9525" marB="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b"/>
                      <a:endParaRPr lang="es-MX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SV" sz="1400" b="1" i="0" u="none" strike="noStrike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$966,620</a:t>
                      </a:r>
                    </a:p>
                  </a:txBody>
                  <a:tcPr marL="9525" marR="9525" marT="9525" marB="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b"/>
                      <a:endParaRPr lang="es-MX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8940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21"/>
          <p:cNvSpPr>
            <a:spLocks noChangeArrowheads="1"/>
          </p:cNvSpPr>
          <p:nvPr/>
        </p:nvSpPr>
        <p:spPr bwMode="auto"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endParaRPr lang="es-ES_tradnl" sz="3200" dirty="0">
              <a:latin typeface="Arial" pitchFamily="34" charset="0"/>
            </a:endParaRPr>
          </a:p>
        </p:txBody>
      </p:sp>
      <p:sp>
        <p:nvSpPr>
          <p:cNvPr id="2052" name="Rectangle 322"/>
          <p:cNvSpPr>
            <a:spLocks noChangeArrowheads="1"/>
          </p:cNvSpPr>
          <p:nvPr/>
        </p:nvSpPr>
        <p:spPr bwMode="auto">
          <a:xfrm>
            <a:off x="1800808" y="2291689"/>
            <a:ext cx="5542384" cy="1791072"/>
          </a:xfrm>
          <a:prstGeom prst="round2DiagRect">
            <a:avLst/>
          </a:prstGeom>
          <a:ln>
            <a:solidFill>
              <a:srgbClr val="002060"/>
            </a:solidFill>
          </a:ln>
          <a:ex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s-ES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Proyecto  </a:t>
            </a:r>
          </a:p>
          <a:p>
            <a:pPr algn="ctr"/>
            <a:r>
              <a:rPr lang="es-ES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Presupuesto 2018</a:t>
            </a:r>
            <a:endParaRPr lang="es-ES_tradnl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</a:endParaRPr>
          </a:p>
        </p:txBody>
      </p:sp>
      <p:pic>
        <p:nvPicPr>
          <p:cNvPr id="4" name="Picture 3" descr="IN-MM Papelería Tuti-46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7775"/>
            <a:ext cx="9144000" cy="537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61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N-MM Papelería Tuti-46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7775"/>
            <a:ext cx="9144000" cy="537386"/>
          </a:xfrm>
          <a:prstGeom prst="rect">
            <a:avLst/>
          </a:prstGeom>
        </p:spPr>
      </p:pic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451368353"/>
              </p:ext>
            </p:extLst>
          </p:nvPr>
        </p:nvGraphicFramePr>
        <p:xfrm>
          <a:off x="205270" y="260648"/>
          <a:ext cx="8784976" cy="6048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8"/>
          <a:srcRect l="12897" r="23718"/>
          <a:stretch/>
        </p:blipFill>
        <p:spPr>
          <a:xfrm>
            <a:off x="2234160" y="5085184"/>
            <a:ext cx="1185712" cy="1224136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3419872" y="5364505"/>
            <a:ext cx="2304256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SV" sz="3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INSAFORP</a:t>
            </a:r>
            <a:endParaRPr lang="es-SV" sz="3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6876256" y="116632"/>
            <a:ext cx="208823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400" i="1" dirty="0">
                <a:solidFill>
                  <a:prstClr val="black"/>
                </a:solidFill>
              </a:rPr>
              <a:t>Identificación de actuales y nuevos Programas y </a:t>
            </a:r>
            <a:r>
              <a:rPr lang="es-MX" sz="1400" i="1" dirty="0" smtClean="0">
                <a:solidFill>
                  <a:prstClr val="black"/>
                </a:solidFill>
              </a:rPr>
              <a:t>Proyectos </a:t>
            </a:r>
            <a:r>
              <a:rPr lang="es-MX" sz="1400" i="1" dirty="0">
                <a:solidFill>
                  <a:prstClr val="black"/>
                </a:solidFill>
              </a:rPr>
              <a:t>en respuesta </a:t>
            </a:r>
            <a:r>
              <a:rPr lang="es-MX" sz="1400" i="1" dirty="0" smtClean="0">
                <a:solidFill>
                  <a:prstClr val="black"/>
                </a:solidFill>
              </a:rPr>
              <a:t>a contextos,  estrategias, lineamientos, estudios </a:t>
            </a:r>
            <a:r>
              <a:rPr lang="es-MX" sz="1400" i="1" dirty="0">
                <a:solidFill>
                  <a:prstClr val="black"/>
                </a:solidFill>
              </a:rPr>
              <a:t>y </a:t>
            </a:r>
            <a:r>
              <a:rPr lang="es-MX" sz="1400" i="1" dirty="0" smtClean="0">
                <a:solidFill>
                  <a:prstClr val="black"/>
                </a:solidFill>
              </a:rPr>
              <a:t>diagnósticos.</a:t>
            </a:r>
            <a:endParaRPr lang="es-SV" sz="1400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631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562074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s-MX" sz="2800" dirty="0" smtClean="0"/>
              <a:t>Propuesta de Presupuesto 2018</a:t>
            </a:r>
            <a:br>
              <a:rPr lang="es-MX" sz="2800" dirty="0" smtClean="0"/>
            </a:br>
            <a:r>
              <a:rPr lang="es-MX" sz="2000" dirty="0" err="1" smtClean="0"/>
              <a:t>US$Millones</a:t>
            </a:r>
            <a:r>
              <a:rPr lang="es-MX" sz="2800" dirty="0" smtClean="0"/>
              <a:t/>
            </a:r>
            <a:br>
              <a:rPr lang="es-MX" sz="2800" dirty="0" smtClean="0"/>
            </a:br>
            <a:endParaRPr lang="es-SV" sz="2800" dirty="0"/>
          </a:p>
        </p:txBody>
      </p:sp>
      <p:pic>
        <p:nvPicPr>
          <p:cNvPr id="5" name="Picture 3" descr="IN-MM Papelería Tuti-46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7775"/>
            <a:ext cx="9144000" cy="537386"/>
          </a:xfrm>
          <a:prstGeom prst="rect">
            <a:avLst/>
          </a:prstGeom>
        </p:spPr>
      </p:pic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4392443"/>
              </p:ext>
            </p:extLst>
          </p:nvPr>
        </p:nvGraphicFramePr>
        <p:xfrm>
          <a:off x="107504" y="881125"/>
          <a:ext cx="8856985" cy="5153042"/>
        </p:xfrm>
        <a:graphic>
          <a:graphicData uri="http://schemas.openxmlformats.org/drawingml/2006/table">
            <a:tbl>
              <a:tblPr/>
              <a:tblGrid>
                <a:gridCol w="3312474"/>
                <a:gridCol w="1004020"/>
                <a:gridCol w="801108"/>
                <a:gridCol w="695699"/>
                <a:gridCol w="703605"/>
                <a:gridCol w="703605"/>
                <a:gridCol w="869624"/>
                <a:gridCol w="766850"/>
              </a:tblGrid>
              <a:tr h="337694"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Concepto </a:t>
                      </a:r>
                    </a:p>
                  </a:txBody>
                  <a:tcPr marL="7339" marR="7339" marT="73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Presupuesto 2016</a:t>
                      </a:r>
                    </a:p>
                  </a:txBody>
                  <a:tcPr marL="7339" marR="7339" marT="73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2017</a:t>
                      </a:r>
                      <a:br>
                        <a:rPr lang="es-SV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SV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Aprobado</a:t>
                      </a:r>
                    </a:p>
                  </a:txBody>
                  <a:tcPr marL="7339" marR="7339" marT="73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%</a:t>
                      </a:r>
                    </a:p>
                  </a:txBody>
                  <a:tcPr marL="7339" marR="7339" marT="73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SV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Cierre Presupuesto 2017</a:t>
                      </a:r>
                    </a:p>
                  </a:txBody>
                  <a:tcPr marL="7339" marR="7339" marT="73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SV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Presupuesto 2018 </a:t>
                      </a:r>
                    </a:p>
                  </a:txBody>
                  <a:tcPr marL="7339" marR="7339" marT="73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</a:tr>
              <a:tr h="186846">
                <a:tc>
                  <a:txBody>
                    <a:bodyPr/>
                    <a:lstStyle/>
                    <a:p>
                      <a:pPr algn="l" fontAlgn="b"/>
                      <a:r>
                        <a:rPr lang="es-SV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INGRESOS</a:t>
                      </a:r>
                    </a:p>
                  </a:txBody>
                  <a:tcPr marL="7339" marR="7339" marT="73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561">
                <a:tc>
                  <a:txBody>
                    <a:bodyPr/>
                    <a:lstStyle/>
                    <a:p>
                      <a:pPr algn="l" fontAlgn="b"/>
                      <a:r>
                        <a:rPr lang="es-SV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Contribuciones patronales</a:t>
                      </a:r>
                    </a:p>
                  </a:txBody>
                  <a:tcPr marL="7339" marR="7339" marT="73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28,000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31,500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67%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35,637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113%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36,213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1.6%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</a:tr>
              <a:tr h="233700">
                <a:tc>
                  <a:txBody>
                    <a:bodyPr/>
                    <a:lstStyle/>
                    <a:p>
                      <a:pPr algn="l" fontAlgn="b"/>
                      <a:r>
                        <a:rPr lang="es-SV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Ingresos financieros</a:t>
                      </a:r>
                    </a:p>
                  </a:txBody>
                  <a:tcPr marL="7339" marR="7339" marT="73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1,509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1,483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3%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1,383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93%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1,128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-18%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</a:tr>
              <a:tr h="188561">
                <a:tc>
                  <a:txBody>
                    <a:bodyPr/>
                    <a:lstStyle/>
                    <a:p>
                      <a:pPr algn="l" fontAlgn="b"/>
                      <a:r>
                        <a:rPr lang="es-SV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 ingresos</a:t>
                      </a:r>
                    </a:p>
                  </a:txBody>
                  <a:tcPr marL="7339" marR="7339" marT="73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29,509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32,983 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70%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37,020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112%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37,341 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1%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267984">
                <a:tc>
                  <a:txBody>
                    <a:bodyPr/>
                    <a:lstStyle/>
                    <a:p>
                      <a:pPr algn="l" fontAlgn="b"/>
                      <a:r>
                        <a:rPr lang="es-SV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Refuerzo Presupuestario Original</a:t>
                      </a:r>
                    </a:p>
                  </a:txBody>
                  <a:tcPr marL="7339" marR="7339" marT="73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17,751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14,317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30%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2,714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19%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11,835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336%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227415">
                <a:tc>
                  <a:txBody>
                    <a:bodyPr/>
                    <a:lstStyle/>
                    <a:p>
                      <a:pPr algn="l" fontAlgn="b"/>
                      <a:r>
                        <a:rPr lang="es-SV" sz="900" b="1" i="0" u="none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TOTAL FUENTES FINANCIAMIENTO</a:t>
                      </a:r>
                    </a:p>
                  </a:txBody>
                  <a:tcPr marL="7339" marR="7339" marT="73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47,260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      47,300 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39,734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84%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        49,176 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24%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246843">
                <a:tc>
                  <a:txBody>
                    <a:bodyPr/>
                    <a:lstStyle/>
                    <a:p>
                      <a:pPr algn="l" fontAlgn="b"/>
                      <a:r>
                        <a:rPr lang="es-SV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EGRESOS</a:t>
                      </a:r>
                    </a:p>
                  </a:txBody>
                  <a:tcPr marL="7339" marR="7339" marT="73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561">
                <a:tc>
                  <a:txBody>
                    <a:bodyPr/>
                    <a:lstStyle/>
                    <a:p>
                      <a:pPr algn="l" fontAlgn="b"/>
                      <a:r>
                        <a:rPr lang="es-SV" sz="900" b="1" i="0" u="none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Total Ejecución</a:t>
                      </a:r>
                    </a:p>
                  </a:txBody>
                  <a:tcPr marL="7339" marR="7339" marT="73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47,260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47,300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39,734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84%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49,176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24%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171418">
                <a:tc>
                  <a:txBody>
                    <a:bodyPr/>
                    <a:lstStyle/>
                    <a:p>
                      <a:pPr algn="l" fontAlgn="b"/>
                      <a:r>
                        <a:rPr lang="es-SV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FORMACIÓN PROFESIONAL</a:t>
                      </a:r>
                    </a:p>
                  </a:txBody>
                  <a:tcPr marL="7339" marR="7339" marT="73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273">
                <a:tc>
                  <a:txBody>
                    <a:bodyPr/>
                    <a:lstStyle/>
                    <a:p>
                      <a:pPr algn="l" fontAlgn="b"/>
                      <a:r>
                        <a:rPr lang="es-SV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Formación </a:t>
                      </a:r>
                      <a:r>
                        <a:rPr lang="es-SV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Continua</a:t>
                      </a:r>
                    </a:p>
                  </a:txBody>
                  <a:tcPr marL="7339" marR="7339" marT="73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16,162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16,826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36%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16,082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96%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16,826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5%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</a:tr>
              <a:tr h="188561">
                <a:tc>
                  <a:txBody>
                    <a:bodyPr/>
                    <a:lstStyle/>
                    <a:p>
                      <a:pPr algn="l" fontAlgn="b"/>
                      <a:r>
                        <a:rPr lang="es-SV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Formación Inicial</a:t>
                      </a:r>
                    </a:p>
                  </a:txBody>
                  <a:tcPr marL="7339" marR="7339" marT="73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13,973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13,817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29%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14,100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102%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14,765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5%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</a:tr>
              <a:tr h="188561">
                <a:tc>
                  <a:txBody>
                    <a:bodyPr/>
                    <a:lstStyle/>
                    <a:p>
                      <a:pPr algn="l" fontAlgn="b"/>
                      <a:r>
                        <a:rPr lang="es-SV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San Bartolo</a:t>
                      </a:r>
                    </a:p>
                  </a:txBody>
                  <a:tcPr marL="7339" marR="7339" marT="73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2,503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2,700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6%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2,570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95%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3,175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24%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</a:tr>
              <a:tr h="188561">
                <a:tc>
                  <a:txBody>
                    <a:bodyPr/>
                    <a:lstStyle/>
                    <a:p>
                      <a:pPr algn="l" fontAlgn="b"/>
                      <a:r>
                        <a:rPr lang="es-SV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Programa Ciudad Mujer</a:t>
                      </a:r>
                    </a:p>
                  </a:txBody>
                  <a:tcPr marL="7339" marR="7339" marT="73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1,849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1,849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4%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866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47%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900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4%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</a:tr>
              <a:tr h="188561">
                <a:tc>
                  <a:txBody>
                    <a:bodyPr/>
                    <a:lstStyle/>
                    <a:p>
                      <a:pPr algn="l" fontAlgn="b"/>
                      <a:r>
                        <a:rPr lang="es-SV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 Formación Profesional</a:t>
                      </a:r>
                    </a:p>
                  </a:txBody>
                  <a:tcPr marL="7339" marR="7339" marT="73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34,487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35,192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74%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33,618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96%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35,666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6%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205702">
                <a:tc>
                  <a:txBody>
                    <a:bodyPr/>
                    <a:lstStyle/>
                    <a:p>
                      <a:pPr algn="l" fontAlgn="b"/>
                      <a:r>
                        <a:rPr lang="es-SV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INVESTIGACION Y DESARROLLO  </a:t>
                      </a:r>
                    </a:p>
                  </a:txBody>
                  <a:tcPr marL="7339" marR="7339" marT="73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561">
                <a:tc>
                  <a:txBody>
                    <a:bodyPr/>
                    <a:lstStyle/>
                    <a:p>
                      <a:pPr algn="l" fontAlgn="b"/>
                      <a:r>
                        <a:rPr lang="es-SV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Gerencia Técnica</a:t>
                      </a:r>
                    </a:p>
                  </a:txBody>
                  <a:tcPr marL="7339" marR="7339" marT="73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2,604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2,359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5%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1,406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60%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1,942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38%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</a:tr>
              <a:tr h="188561">
                <a:tc>
                  <a:txBody>
                    <a:bodyPr/>
                    <a:lstStyle/>
                    <a:p>
                      <a:pPr algn="l" fontAlgn="b"/>
                      <a:r>
                        <a:rPr lang="es-SV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Investigación y Estudios FP</a:t>
                      </a:r>
                    </a:p>
                  </a:txBody>
                  <a:tcPr marL="7339" marR="7339" marT="73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524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620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1%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412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66%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639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55%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</a:tr>
              <a:tr h="188561">
                <a:tc>
                  <a:txBody>
                    <a:bodyPr/>
                    <a:lstStyle/>
                    <a:p>
                      <a:pPr algn="l" fontAlgn="b"/>
                      <a:r>
                        <a:rPr lang="es-SV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Monitoreo y Evaluación FP</a:t>
                      </a:r>
                    </a:p>
                  </a:txBody>
                  <a:tcPr marL="7339" marR="7339" marT="73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490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565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1%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94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17%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212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126%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</a:tr>
              <a:tr h="188561">
                <a:tc>
                  <a:txBody>
                    <a:bodyPr/>
                    <a:lstStyle/>
                    <a:p>
                      <a:pPr algn="l" fontAlgn="b"/>
                      <a:r>
                        <a:rPr lang="es-SV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UFAD</a:t>
                      </a:r>
                    </a:p>
                  </a:txBody>
                  <a:tcPr marL="7339" marR="7339" marT="73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306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  <a:endParaRPr lang="es-SV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</a:tr>
              <a:tr h="188561">
                <a:tc>
                  <a:txBody>
                    <a:bodyPr/>
                    <a:lstStyle/>
                    <a:p>
                      <a:pPr algn="l" fontAlgn="b"/>
                      <a:r>
                        <a:rPr lang="es-SV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 Investigación y Desarrollo</a:t>
                      </a:r>
                    </a:p>
                  </a:txBody>
                  <a:tcPr marL="7339" marR="7339" marT="73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3,618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3,572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8%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1,930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54%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3,099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61%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193132">
                <a:tc>
                  <a:txBody>
                    <a:bodyPr/>
                    <a:lstStyle/>
                    <a:p>
                      <a:pPr algn="l" fontAlgn="b"/>
                      <a:r>
                        <a:rPr lang="es-SV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OPERACIÓN/FUNCIONAMIENTO</a:t>
                      </a:r>
                    </a:p>
                  </a:txBody>
                  <a:tcPr marL="7339" marR="7339" marT="73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561">
                <a:tc>
                  <a:txBody>
                    <a:bodyPr/>
                    <a:lstStyle/>
                    <a:p>
                      <a:pPr algn="l" fontAlgn="b"/>
                      <a:r>
                        <a:rPr lang="es-SV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Administración</a:t>
                      </a:r>
                    </a:p>
                  </a:txBody>
                  <a:tcPr marL="7339" marR="7339" marT="73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4,757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4,740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10%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4,021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85%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6,698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67%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</a:tr>
              <a:tr h="193132">
                <a:tc>
                  <a:txBody>
                    <a:bodyPr/>
                    <a:lstStyle/>
                    <a:p>
                      <a:pPr algn="l" fontAlgn="b"/>
                      <a:r>
                        <a:rPr lang="es-SV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 Operación/Funcionamiento</a:t>
                      </a:r>
                    </a:p>
                  </a:txBody>
                  <a:tcPr marL="7339" marR="7339" marT="73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4,757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4,740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10%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4,021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85%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6,698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67%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197131">
                <a:tc>
                  <a:txBody>
                    <a:bodyPr/>
                    <a:lstStyle/>
                    <a:p>
                      <a:pPr algn="l" fontAlgn="b"/>
                      <a:r>
                        <a:rPr lang="es-SV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Proyectos Fortalecimiento de la Formación Profesional</a:t>
                      </a:r>
                    </a:p>
                  </a:txBody>
                  <a:tcPr marL="7339" marR="7339" marT="73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4,398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3,796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165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3,713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39" marR="7339" marT="7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</a:tbl>
          </a:graphicData>
        </a:graphic>
      </p:graphicFrame>
      <p:sp>
        <p:nvSpPr>
          <p:cNvPr id="7" name="4 CuadroTexto"/>
          <p:cNvSpPr txBox="1"/>
          <p:nvPr/>
        </p:nvSpPr>
        <p:spPr>
          <a:xfrm>
            <a:off x="395536" y="6337775"/>
            <a:ext cx="8424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SV" sz="1200" kern="0" dirty="0" smtClean="0">
                <a:solidFill>
                  <a:prstClr val="white"/>
                </a:solidFill>
              </a:rPr>
              <a:t>Nota: Para efectos operativos y comparativos para los años 2016 y  2017, solo se consideran US$105,500 para indemnizaciones. Presupuesto 2016 = US$ 48,753,500  y $ 2017 US$ 48,839,100</a:t>
            </a:r>
          </a:p>
        </p:txBody>
      </p:sp>
    </p:spTree>
    <p:extLst>
      <p:ext uri="{BB962C8B-B14F-4D97-AF65-F5344CB8AC3E}">
        <p14:creationId xmlns:p14="http://schemas.microsoft.com/office/powerpoint/2010/main" val="1365868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562074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s-MX" sz="2800" dirty="0" smtClean="0"/>
              <a:t/>
            </a:r>
            <a:br>
              <a:rPr lang="es-MX" sz="2800" dirty="0" smtClean="0"/>
            </a:br>
            <a:r>
              <a:rPr lang="es-MX" sz="2800" dirty="0" smtClean="0"/>
              <a:t>Movimiento del Superávit</a:t>
            </a:r>
            <a:br>
              <a:rPr lang="es-MX" sz="2800" dirty="0" smtClean="0"/>
            </a:br>
            <a:r>
              <a:rPr lang="es-MX" sz="1800" dirty="0" smtClean="0"/>
              <a:t/>
            </a:r>
            <a:br>
              <a:rPr lang="es-MX" sz="1800" dirty="0" smtClean="0"/>
            </a:br>
            <a:endParaRPr lang="es-SV" sz="2800" dirty="0"/>
          </a:p>
        </p:txBody>
      </p:sp>
      <p:pic>
        <p:nvPicPr>
          <p:cNvPr id="7" name="Picture 3" descr="IN-MM Papelería Tuti-46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7775"/>
            <a:ext cx="9144000" cy="537386"/>
          </a:xfrm>
          <a:prstGeom prst="rect">
            <a:avLst/>
          </a:prstGeom>
        </p:spPr>
      </p:pic>
      <p:graphicFrame>
        <p:nvGraphicFramePr>
          <p:cNvPr id="4" name="Tabla 3"/>
          <p:cNvGraphicFramePr>
            <a:graphicFrameLocks noGrp="1"/>
          </p:cNvGraphicFramePr>
          <p:nvPr>
            <p:extLst/>
          </p:nvPr>
        </p:nvGraphicFramePr>
        <p:xfrm>
          <a:off x="1259632" y="908720"/>
          <a:ext cx="6768752" cy="5372542"/>
        </p:xfrm>
        <a:graphic>
          <a:graphicData uri="http://schemas.openxmlformats.org/drawingml/2006/table">
            <a:tbl>
              <a:tblPr/>
              <a:tblGrid>
                <a:gridCol w="5314814"/>
                <a:gridCol w="1453938"/>
              </a:tblGrid>
              <a:tr h="231576">
                <a:tc>
                  <a:txBody>
                    <a:bodyPr/>
                    <a:lstStyle/>
                    <a:p>
                      <a:pPr algn="l" fontAlgn="b"/>
                      <a:r>
                        <a:rPr lang="es-SV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Conceptos</a:t>
                      </a:r>
                    </a:p>
                  </a:txBody>
                  <a:tcPr marL="7803" marR="7803" marT="780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US $ </a:t>
                      </a:r>
                    </a:p>
                  </a:txBody>
                  <a:tcPr marL="7803" marR="7803" marT="780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222312">
                <a:tc>
                  <a:txBody>
                    <a:bodyPr/>
                    <a:lstStyle/>
                    <a:p>
                      <a:pPr algn="l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803" marR="7803" marT="780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803" marR="7803" marT="780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22312">
                <a:tc>
                  <a:txBody>
                    <a:bodyPr/>
                    <a:lstStyle/>
                    <a:p>
                      <a:pPr algn="l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Saldo Inicial  de Recursos Propios al 1 de enero de 2017</a:t>
                      </a:r>
                    </a:p>
                  </a:txBody>
                  <a:tcPr marL="7803" marR="7803" marT="780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28,301,711 </a:t>
                      </a:r>
                    </a:p>
                  </a:txBody>
                  <a:tcPr marL="7803" marR="7803" marT="780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2312">
                <a:tc>
                  <a:txBody>
                    <a:bodyPr/>
                    <a:lstStyle/>
                    <a:p>
                      <a:pPr algn="l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803" marR="7803" marT="780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803" marR="7803" marT="780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2312">
                <a:tc>
                  <a:txBody>
                    <a:bodyPr/>
                    <a:lstStyle/>
                    <a:p>
                      <a:pPr algn="l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Ingresos x Contribuciones, Productos Financieros y otros </a:t>
                      </a:r>
                    </a:p>
                  </a:txBody>
                  <a:tcPr marL="7803" marR="7803" marT="780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37,020,014 </a:t>
                      </a:r>
                    </a:p>
                  </a:txBody>
                  <a:tcPr marL="7803" marR="7803" marT="780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312">
                <a:tc>
                  <a:txBody>
                    <a:bodyPr/>
                    <a:lstStyle/>
                    <a:p>
                      <a:pPr algn="l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803" marR="7803" marT="780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803" marR="7803" marT="780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22312">
                <a:tc>
                  <a:txBody>
                    <a:bodyPr/>
                    <a:lstStyle/>
                    <a:p>
                      <a:pPr algn="l" fontAlgn="b"/>
                      <a:r>
                        <a:rPr lang="es-SV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Recursos disponibles período 2017</a:t>
                      </a:r>
                    </a:p>
                  </a:txBody>
                  <a:tcPr marL="7803" marR="7803" marT="780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65,321,725 </a:t>
                      </a:r>
                    </a:p>
                  </a:txBody>
                  <a:tcPr marL="7803" marR="7803" marT="780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2312">
                <a:tc>
                  <a:txBody>
                    <a:bodyPr/>
                    <a:lstStyle/>
                    <a:p>
                      <a:pPr algn="l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803" marR="7803" marT="780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803" marR="7803" marT="780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2312">
                <a:tc>
                  <a:txBody>
                    <a:bodyPr/>
                    <a:lstStyle/>
                    <a:p>
                      <a:pPr algn="l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Presupuesto Ejecutado 2017 (Proyección de Cierre)</a:t>
                      </a:r>
                    </a:p>
                  </a:txBody>
                  <a:tcPr marL="7803" marR="7803" marT="780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39,734,000 </a:t>
                      </a:r>
                    </a:p>
                  </a:txBody>
                  <a:tcPr marL="7803" marR="7803" marT="780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312">
                <a:tc>
                  <a:txBody>
                    <a:bodyPr/>
                    <a:lstStyle/>
                    <a:p>
                      <a:pPr algn="l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803" marR="7803" marT="780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803" marR="7803" marT="780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22312">
                <a:tc>
                  <a:txBody>
                    <a:bodyPr/>
                    <a:lstStyle/>
                    <a:p>
                      <a:pPr algn="l" fontAlgn="b"/>
                      <a:r>
                        <a:rPr lang="es-SV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Recursos disponibles al 31 de diciembre de 2017</a:t>
                      </a:r>
                    </a:p>
                  </a:txBody>
                  <a:tcPr marL="7803" marR="7803" marT="780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25,587,725 </a:t>
                      </a:r>
                    </a:p>
                  </a:txBody>
                  <a:tcPr marL="7803" marR="7803" marT="780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2312">
                <a:tc>
                  <a:txBody>
                    <a:bodyPr/>
                    <a:lstStyle/>
                    <a:p>
                      <a:pPr algn="l" fontAlgn="b"/>
                      <a:r>
                        <a:rPr lang="es-SV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803" marR="7803" marT="780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803" marR="7803" marT="780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2312">
                <a:tc>
                  <a:txBody>
                    <a:bodyPr/>
                    <a:lstStyle/>
                    <a:p>
                      <a:pPr algn="l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Reserva Laboral</a:t>
                      </a:r>
                    </a:p>
                  </a:txBody>
                  <a:tcPr marL="7803" marR="7803" marT="780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1,776,030 </a:t>
                      </a:r>
                    </a:p>
                  </a:txBody>
                  <a:tcPr marL="7803" marR="7803" marT="780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2312">
                <a:tc>
                  <a:txBody>
                    <a:bodyPr/>
                    <a:lstStyle/>
                    <a:p>
                      <a:pPr algn="l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803" marR="7803" marT="780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803" marR="7803" marT="780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2312">
                <a:tc>
                  <a:txBody>
                    <a:bodyPr/>
                    <a:lstStyle/>
                    <a:p>
                      <a:pPr algn="l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Fondo de Garantía</a:t>
                      </a:r>
                    </a:p>
                  </a:txBody>
                  <a:tcPr marL="7803" marR="7803" marT="780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17,660,165 </a:t>
                      </a:r>
                    </a:p>
                  </a:txBody>
                  <a:tcPr marL="7803" marR="7803" marT="780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312">
                <a:tc>
                  <a:txBody>
                    <a:bodyPr/>
                    <a:lstStyle/>
                    <a:p>
                      <a:pPr algn="l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803" marR="7803" marT="780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803" marR="7803" marT="780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22312">
                <a:tc>
                  <a:txBody>
                    <a:bodyPr/>
                    <a:lstStyle/>
                    <a:p>
                      <a:pPr algn="l" fontAlgn="b"/>
                      <a:r>
                        <a:rPr lang="es-SV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Recursos disponibles para Ejecución 2018</a:t>
                      </a:r>
                    </a:p>
                  </a:txBody>
                  <a:tcPr marL="7803" marR="7803" marT="780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6,151,530 </a:t>
                      </a:r>
                    </a:p>
                  </a:txBody>
                  <a:tcPr marL="7803" marR="7803" marT="780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2312">
                <a:tc>
                  <a:txBody>
                    <a:bodyPr/>
                    <a:lstStyle/>
                    <a:p>
                      <a:pPr algn="l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803" marR="7803" marT="780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803" marR="7803" marT="780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2312">
                <a:tc>
                  <a:txBody>
                    <a:bodyPr/>
                    <a:lstStyle/>
                    <a:p>
                      <a:pPr algn="l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(+) Reserva Laboral</a:t>
                      </a:r>
                    </a:p>
                  </a:txBody>
                  <a:tcPr marL="7803" marR="7803" marT="780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1,776,030 </a:t>
                      </a:r>
                    </a:p>
                  </a:txBody>
                  <a:tcPr marL="7803" marR="7803" marT="780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2312">
                <a:tc>
                  <a:txBody>
                    <a:bodyPr/>
                    <a:lstStyle/>
                    <a:p>
                      <a:pPr algn="l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803" marR="7803" marT="780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803" marR="7803" marT="780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2312">
                <a:tc>
                  <a:txBody>
                    <a:bodyPr/>
                    <a:lstStyle/>
                    <a:p>
                      <a:pPr algn="l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(-) Refuerzo Presupuestario 2018 (Incluye Reserva)</a:t>
                      </a:r>
                    </a:p>
                  </a:txBody>
                  <a:tcPr marL="7803" marR="7803" marT="780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11,835,442 </a:t>
                      </a:r>
                    </a:p>
                  </a:txBody>
                  <a:tcPr marL="7803" marR="7803" marT="780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312">
                <a:tc>
                  <a:txBody>
                    <a:bodyPr/>
                    <a:lstStyle/>
                    <a:p>
                      <a:pPr algn="l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803" marR="7803" marT="780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803" marR="7803" marT="780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31576">
                <a:tc>
                  <a:txBody>
                    <a:bodyPr/>
                    <a:lstStyle/>
                    <a:p>
                      <a:pPr algn="l" fontAlgn="b"/>
                      <a:r>
                        <a:rPr lang="es-SV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Recursos Estimados al 31 de diciembre de 2018</a:t>
                      </a:r>
                    </a:p>
                  </a:txBody>
                  <a:tcPr marL="7803" marR="7803" marT="780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(3,907,882)</a:t>
                      </a:r>
                    </a:p>
                  </a:txBody>
                  <a:tcPr marL="7803" marR="7803" marT="780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838">
                <a:tc>
                  <a:txBody>
                    <a:bodyPr/>
                    <a:lstStyle/>
                    <a:p>
                      <a:pPr algn="l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803" marR="7803" marT="780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803" marR="7803" marT="780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7872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288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dondear rectángulo de esquina diagonal 3"/>
          <p:cNvSpPr/>
          <p:nvPr/>
        </p:nvSpPr>
        <p:spPr>
          <a:xfrm>
            <a:off x="1098680" y="89423"/>
            <a:ext cx="6946639" cy="904522"/>
          </a:xfrm>
          <a:prstGeom prst="round2Diag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SV" sz="21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Diseño </a:t>
            </a:r>
            <a:r>
              <a:rPr lang="es-SV" sz="21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del </a:t>
            </a:r>
            <a:r>
              <a:rPr lang="es-SV" sz="21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proceso </a:t>
            </a:r>
            <a:r>
              <a:rPr lang="es-SV" sz="21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de </a:t>
            </a:r>
            <a:r>
              <a:rPr lang="es-SV" sz="21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planificación y </a:t>
            </a:r>
          </a:p>
          <a:p>
            <a:pPr algn="ctr"/>
            <a:r>
              <a:rPr lang="es-SV" sz="21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elaboración del </a:t>
            </a:r>
            <a:r>
              <a:rPr lang="es-SV" sz="21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POA y Presupuesto INSAFORP 2018</a:t>
            </a:r>
          </a:p>
        </p:txBody>
      </p:sp>
      <p:sp>
        <p:nvSpPr>
          <p:cNvPr id="5" name="Rectángulo redondeado 4"/>
          <p:cNvSpPr/>
          <p:nvPr/>
        </p:nvSpPr>
        <p:spPr>
          <a:xfrm>
            <a:off x="183454" y="1634953"/>
            <a:ext cx="3449501" cy="4280956"/>
          </a:xfrm>
          <a:prstGeom prst="roundRect">
            <a:avLst/>
          </a:prstGeom>
          <a:solidFill>
            <a:schemeClr val="bg2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SV" sz="1500" dirty="0">
                <a:solidFill>
                  <a:prstClr val="black"/>
                </a:solidFill>
              </a:rPr>
              <a:t> </a:t>
            </a:r>
            <a:r>
              <a:rPr lang="es-SV" sz="135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Análisis de Información </a:t>
            </a:r>
            <a:endParaRPr lang="es-SV" sz="135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s-SV" sz="135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Fuentes </a:t>
            </a:r>
            <a:r>
              <a:rPr lang="es-SV" sz="135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Internas y Fuentes Externas </a:t>
            </a:r>
          </a:p>
          <a:p>
            <a:endParaRPr lang="es-SV" sz="1350" dirty="0">
              <a:solidFill>
                <a:prstClr val="black"/>
              </a:solidFill>
            </a:endParaRPr>
          </a:p>
          <a:p>
            <a:r>
              <a:rPr lang="es-SV" sz="1350" b="1" dirty="0">
                <a:solidFill>
                  <a:srgbClr val="7030A0"/>
                </a:solidFill>
              </a:rPr>
              <a:t>Fuentes internas.</a:t>
            </a:r>
          </a:p>
          <a:p>
            <a:pPr marL="557213" lvl="1" indent="-214313">
              <a:buFont typeface="Wingdings" panose="05000000000000000000" pitchFamily="2" charset="2"/>
              <a:buChar char="ü"/>
            </a:pPr>
            <a:r>
              <a:rPr lang="es-SV" sz="1350" b="1" dirty="0">
                <a:solidFill>
                  <a:prstClr val="black"/>
                </a:solidFill>
              </a:rPr>
              <a:t>Contexto institucional</a:t>
            </a:r>
          </a:p>
          <a:p>
            <a:pPr marL="557213" lvl="1" indent="-214313">
              <a:buFont typeface="Wingdings" panose="05000000000000000000" pitchFamily="2" charset="2"/>
              <a:buChar char="ü"/>
            </a:pPr>
            <a:r>
              <a:rPr lang="es-SV" sz="1350" b="1" dirty="0">
                <a:solidFill>
                  <a:prstClr val="black"/>
                </a:solidFill>
              </a:rPr>
              <a:t>Análisis PEI, POA Histórico, PIIEG</a:t>
            </a:r>
          </a:p>
          <a:p>
            <a:pPr marL="557213" lvl="1" indent="-214313">
              <a:buFont typeface="Wingdings" panose="05000000000000000000" pitchFamily="2" charset="2"/>
              <a:buChar char="ü"/>
            </a:pPr>
            <a:r>
              <a:rPr lang="es-SV" sz="1350" b="1" dirty="0">
                <a:solidFill>
                  <a:prstClr val="black"/>
                </a:solidFill>
              </a:rPr>
              <a:t>Listado de proyectos Estratégicos y Emergentes</a:t>
            </a:r>
          </a:p>
          <a:p>
            <a:pPr marL="557213" lvl="1" indent="-214313">
              <a:buFont typeface="Wingdings" panose="05000000000000000000" pitchFamily="2" charset="2"/>
              <a:buChar char="ü"/>
            </a:pPr>
            <a:r>
              <a:rPr lang="es-SV" sz="1350" b="1" dirty="0">
                <a:solidFill>
                  <a:prstClr val="black"/>
                </a:solidFill>
              </a:rPr>
              <a:t>Estudios Carga Laboral</a:t>
            </a:r>
          </a:p>
          <a:p>
            <a:r>
              <a:rPr lang="es-SV" sz="1350" b="1" dirty="0">
                <a:solidFill>
                  <a:srgbClr val="7030A0"/>
                </a:solidFill>
              </a:rPr>
              <a:t>Fuentes externas</a:t>
            </a:r>
            <a:r>
              <a:rPr lang="es-SV" sz="1350" b="1" dirty="0" smtClean="0">
                <a:solidFill>
                  <a:srgbClr val="7030A0"/>
                </a:solidFill>
              </a:rPr>
              <a:t>.</a:t>
            </a:r>
            <a:endParaRPr lang="es-SV" sz="1350" b="1" dirty="0" smtClean="0">
              <a:solidFill>
                <a:prstClr val="black"/>
              </a:solidFill>
            </a:endParaRPr>
          </a:p>
          <a:p>
            <a:pPr marL="557213" lvl="1" indent="-214313" algn="just">
              <a:buFont typeface="Wingdings" panose="05000000000000000000" pitchFamily="2" charset="2"/>
              <a:buChar char="ü"/>
            </a:pPr>
            <a:r>
              <a:rPr lang="es-SV" sz="1350" b="1" dirty="0">
                <a:solidFill>
                  <a:prstClr val="black"/>
                </a:solidFill>
              </a:rPr>
              <a:t>Revisión y análisis de los Resultados de Consulta a Sectores Productivos</a:t>
            </a:r>
          </a:p>
          <a:p>
            <a:pPr marL="557213" lvl="1" indent="-214313" algn="just">
              <a:buFont typeface="Wingdings" panose="05000000000000000000" pitchFamily="2" charset="2"/>
              <a:buChar char="ü"/>
            </a:pPr>
            <a:r>
              <a:rPr lang="es-SV" sz="1350" b="1" dirty="0" smtClean="0">
                <a:solidFill>
                  <a:prstClr val="black"/>
                </a:solidFill>
              </a:rPr>
              <a:t>Entorno </a:t>
            </a:r>
            <a:r>
              <a:rPr lang="es-SV" sz="1350" b="1" dirty="0">
                <a:solidFill>
                  <a:prstClr val="black"/>
                </a:solidFill>
              </a:rPr>
              <a:t>económico y social del país.</a:t>
            </a:r>
          </a:p>
          <a:p>
            <a:pPr marL="557213" lvl="1" indent="-214313" algn="just">
              <a:buFont typeface="Wingdings" panose="05000000000000000000" pitchFamily="2" charset="2"/>
              <a:buChar char="ü"/>
            </a:pPr>
            <a:r>
              <a:rPr lang="es-SV" sz="1350" b="1" dirty="0">
                <a:solidFill>
                  <a:prstClr val="black"/>
                </a:solidFill>
              </a:rPr>
              <a:t>Estudios de impacto de Programas de formación </a:t>
            </a:r>
            <a:endParaRPr lang="es-SV" sz="1350" b="1" dirty="0" smtClean="0">
              <a:solidFill>
                <a:prstClr val="black"/>
              </a:solidFill>
            </a:endParaRPr>
          </a:p>
          <a:p>
            <a:pPr marL="557213" lvl="1" indent="-214313" algn="just">
              <a:buFont typeface="Wingdings" panose="05000000000000000000" pitchFamily="2" charset="2"/>
              <a:buChar char="ü"/>
            </a:pPr>
            <a:r>
              <a:rPr lang="es-SV" sz="1350" b="1" dirty="0" smtClean="0">
                <a:solidFill>
                  <a:prstClr val="black"/>
                </a:solidFill>
              </a:rPr>
              <a:t>Documentos </a:t>
            </a:r>
            <a:r>
              <a:rPr lang="es-SV" sz="1350" b="1" dirty="0">
                <a:solidFill>
                  <a:prstClr val="black"/>
                </a:solidFill>
              </a:rPr>
              <a:t>de organismos internacionales.</a:t>
            </a:r>
          </a:p>
          <a:p>
            <a:pPr marL="557213" lvl="1" indent="-214313" algn="just">
              <a:buFont typeface="Wingdings" panose="05000000000000000000" pitchFamily="2" charset="2"/>
              <a:buChar char="ü"/>
            </a:pPr>
            <a:r>
              <a:rPr lang="es-SV" sz="1350" b="1" dirty="0">
                <a:solidFill>
                  <a:prstClr val="black"/>
                </a:solidFill>
              </a:rPr>
              <a:t>Consultas con aliados nacionales.</a:t>
            </a:r>
          </a:p>
          <a:p>
            <a:pPr lvl="1"/>
            <a:endParaRPr lang="es-SV" sz="900" dirty="0">
              <a:solidFill>
                <a:prstClr val="black"/>
              </a:solidFill>
            </a:endParaRPr>
          </a:p>
        </p:txBody>
      </p:sp>
      <p:sp>
        <p:nvSpPr>
          <p:cNvPr id="22" name="CuadroTexto 21"/>
          <p:cNvSpPr txBox="1"/>
          <p:nvPr/>
        </p:nvSpPr>
        <p:spPr>
          <a:xfrm>
            <a:off x="1414794" y="1226064"/>
            <a:ext cx="986819" cy="332006"/>
          </a:xfrm>
          <a:prstGeom prst="round2Diag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SV" sz="1350" b="1" dirty="0">
                <a:solidFill>
                  <a:prstClr val="black"/>
                </a:solidFill>
              </a:rPr>
              <a:t>ETAPA I</a:t>
            </a:r>
          </a:p>
        </p:txBody>
      </p:sp>
      <p:sp>
        <p:nvSpPr>
          <p:cNvPr id="23" name="CuadroTexto 22"/>
          <p:cNvSpPr txBox="1"/>
          <p:nvPr/>
        </p:nvSpPr>
        <p:spPr>
          <a:xfrm>
            <a:off x="4775569" y="1226064"/>
            <a:ext cx="789883" cy="332006"/>
          </a:xfrm>
          <a:prstGeom prst="round2Diag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SV" sz="1350" b="1" dirty="0">
                <a:solidFill>
                  <a:prstClr val="black"/>
                </a:solidFill>
              </a:rPr>
              <a:t>ETAPA II</a:t>
            </a:r>
          </a:p>
        </p:txBody>
      </p:sp>
      <p:sp>
        <p:nvSpPr>
          <p:cNvPr id="24" name="CuadroTexto 23"/>
          <p:cNvSpPr txBox="1"/>
          <p:nvPr/>
        </p:nvSpPr>
        <p:spPr>
          <a:xfrm>
            <a:off x="7351908" y="1210823"/>
            <a:ext cx="838169" cy="332006"/>
          </a:xfrm>
          <a:prstGeom prst="round2Diag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SV" sz="1350" b="1" dirty="0">
                <a:solidFill>
                  <a:prstClr val="black"/>
                </a:solidFill>
              </a:rPr>
              <a:t>ETAPA III</a:t>
            </a:r>
          </a:p>
        </p:txBody>
      </p:sp>
      <p:sp>
        <p:nvSpPr>
          <p:cNvPr id="25" name="Flecha izquierda y derecha 24"/>
          <p:cNvSpPr/>
          <p:nvPr/>
        </p:nvSpPr>
        <p:spPr>
          <a:xfrm>
            <a:off x="395536" y="6007772"/>
            <a:ext cx="8220776" cy="445564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sz="1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Apoyo, consulta y colaboración de la UPE a lo largo del proceso</a:t>
            </a:r>
          </a:p>
        </p:txBody>
      </p:sp>
      <p:pic>
        <p:nvPicPr>
          <p:cNvPr id="16" name="Picture 3" descr="IN-MM Papelería Tuti-46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303"/>
          <a:stretch/>
        </p:blipFill>
        <p:spPr>
          <a:xfrm>
            <a:off x="0" y="6597351"/>
            <a:ext cx="9144000" cy="277809"/>
          </a:xfrm>
          <a:prstGeom prst="rect">
            <a:avLst/>
          </a:prstGeom>
        </p:spPr>
      </p:pic>
      <p:sp>
        <p:nvSpPr>
          <p:cNvPr id="17" name="Rectángulo redondeado 16"/>
          <p:cNvSpPr/>
          <p:nvPr/>
        </p:nvSpPr>
        <p:spPr>
          <a:xfrm>
            <a:off x="3803334" y="1634953"/>
            <a:ext cx="2704933" cy="2298104"/>
          </a:xfrm>
          <a:prstGeom prst="roundRect">
            <a:avLst/>
          </a:prstGeom>
          <a:solidFill>
            <a:schemeClr val="bg2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SV" sz="135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Taller </a:t>
            </a:r>
            <a:r>
              <a:rPr lang="es-SV" sz="135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</a:t>
            </a:r>
            <a:endParaRPr lang="es-SV" sz="135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s-SV" sz="135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Planificación Operativa y elaboración de Presupuesto</a:t>
            </a:r>
          </a:p>
          <a:p>
            <a:pPr algn="ctr"/>
            <a:endParaRPr lang="es-SV" sz="1350" b="1" dirty="0">
              <a:solidFill>
                <a:srgbClr val="7030A0"/>
              </a:solidFill>
            </a:endParaRPr>
          </a:p>
          <a:p>
            <a:pPr marL="100013" indent="-214313" algn="just">
              <a:buFont typeface="Wingdings" panose="05000000000000000000" pitchFamily="2" charset="2"/>
              <a:buChar char="ü"/>
            </a:pPr>
            <a:r>
              <a:rPr lang="es-SV" sz="1350" b="1" dirty="0">
                <a:solidFill>
                  <a:prstClr val="black"/>
                </a:solidFill>
              </a:rPr>
              <a:t>Identificación de Procesos de Gerencias y Unidades</a:t>
            </a:r>
          </a:p>
          <a:p>
            <a:pPr marL="100013" indent="-214313" algn="just">
              <a:buFont typeface="Wingdings" panose="05000000000000000000" pitchFamily="2" charset="2"/>
              <a:buChar char="ü"/>
            </a:pPr>
            <a:r>
              <a:rPr lang="es-SV" sz="1350" b="1" dirty="0">
                <a:solidFill>
                  <a:prstClr val="black"/>
                </a:solidFill>
              </a:rPr>
              <a:t>Mapa de Empatía</a:t>
            </a:r>
          </a:p>
          <a:p>
            <a:pPr marL="100013" indent="-214313" algn="just">
              <a:buFont typeface="Wingdings" panose="05000000000000000000" pitchFamily="2" charset="2"/>
              <a:buChar char="ü"/>
            </a:pPr>
            <a:r>
              <a:rPr lang="es-SV" sz="1350" b="1" dirty="0">
                <a:solidFill>
                  <a:prstClr val="black"/>
                </a:solidFill>
              </a:rPr>
              <a:t>FODA Gerencias/ Unidades</a:t>
            </a:r>
          </a:p>
          <a:p>
            <a:pPr marL="100013" indent="-214313" algn="just">
              <a:buFont typeface="Wingdings" panose="05000000000000000000" pitchFamily="2" charset="2"/>
              <a:buChar char="ü"/>
            </a:pPr>
            <a:r>
              <a:rPr lang="es-SV" sz="1350" b="1" dirty="0" smtClean="0">
                <a:solidFill>
                  <a:prstClr val="black"/>
                </a:solidFill>
              </a:rPr>
              <a:t>Determinación </a:t>
            </a:r>
            <a:r>
              <a:rPr lang="es-SV" sz="1350" b="1" dirty="0">
                <a:solidFill>
                  <a:prstClr val="black"/>
                </a:solidFill>
              </a:rPr>
              <a:t>de Metas, Actividades y </a:t>
            </a:r>
            <a:r>
              <a:rPr lang="es-SV" sz="1350" b="1" dirty="0" smtClean="0">
                <a:solidFill>
                  <a:prstClr val="black"/>
                </a:solidFill>
              </a:rPr>
              <a:t>proyectos</a:t>
            </a:r>
            <a:endParaRPr lang="es-SV" sz="1350" b="1" dirty="0">
              <a:solidFill>
                <a:srgbClr val="7030A0"/>
              </a:solidFill>
            </a:endParaRPr>
          </a:p>
        </p:txBody>
      </p:sp>
      <p:sp>
        <p:nvSpPr>
          <p:cNvPr id="18" name="Rectángulo redondeado 17"/>
          <p:cNvSpPr/>
          <p:nvPr/>
        </p:nvSpPr>
        <p:spPr>
          <a:xfrm>
            <a:off x="6675798" y="1596655"/>
            <a:ext cx="2178545" cy="1883649"/>
          </a:xfrm>
          <a:prstGeom prst="roundRect">
            <a:avLst/>
          </a:prstGeom>
          <a:solidFill>
            <a:schemeClr val="bg2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SV" sz="135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Elaboración del Plan Operativo Gerencial</a:t>
            </a:r>
          </a:p>
          <a:p>
            <a:pPr algn="ctr"/>
            <a:endParaRPr lang="es-SV" sz="1350" b="1" dirty="0">
              <a:solidFill>
                <a:srgbClr val="7030A0"/>
              </a:solidFill>
            </a:endParaRPr>
          </a:p>
          <a:p>
            <a:pPr marL="100013" indent="-214313" algn="just">
              <a:buFont typeface="Wingdings" panose="05000000000000000000" pitchFamily="2" charset="2"/>
              <a:buChar char="ü"/>
            </a:pPr>
            <a:r>
              <a:rPr lang="es-SV" sz="1350" b="1" dirty="0">
                <a:solidFill>
                  <a:prstClr val="black"/>
                </a:solidFill>
              </a:rPr>
              <a:t>Presentación plan operativo y presupuesto INSAFORP 2018 para aprobación de consejo directivo</a:t>
            </a:r>
          </a:p>
        </p:txBody>
      </p:sp>
      <p:sp>
        <p:nvSpPr>
          <p:cNvPr id="2" name="Flecha curvada hacia arriba 1"/>
          <p:cNvSpPr/>
          <p:nvPr/>
        </p:nvSpPr>
        <p:spPr>
          <a:xfrm rot="20154539">
            <a:off x="3971424" y="4230692"/>
            <a:ext cx="1608290" cy="702784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>
              <a:solidFill>
                <a:schemeClr val="tx1"/>
              </a:solidFill>
            </a:endParaRPr>
          </a:p>
        </p:txBody>
      </p:sp>
      <p:sp>
        <p:nvSpPr>
          <p:cNvPr id="12" name="Flecha curvada hacia arriba 11"/>
          <p:cNvSpPr/>
          <p:nvPr/>
        </p:nvSpPr>
        <p:spPr>
          <a:xfrm rot="20154539">
            <a:off x="6868223" y="3796696"/>
            <a:ext cx="1418071" cy="616621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9580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>
          <a:xfrm>
            <a:off x="685800" y="2060848"/>
            <a:ext cx="7772400" cy="2088232"/>
          </a:xfrm>
          <a:prstGeom prst="round2Diag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s-ES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Principales premisas del </a:t>
            </a:r>
            <a:r>
              <a:rPr lang="es-ES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/>
            </a:r>
            <a:br>
              <a:rPr lang="es-ES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</a:br>
            <a:r>
              <a:rPr lang="es-ES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Plan Operativo Anual (POA) y Presupuesto 2018</a:t>
            </a:r>
            <a:endParaRPr lang="es-SV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6" name="Picture 3" descr="IN-MM Papelería Tuti-46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7775"/>
            <a:ext cx="9144000" cy="537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642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>
          <a:xfrm>
            <a:off x="274374" y="305278"/>
            <a:ext cx="8595251" cy="490066"/>
          </a:xfrm>
        </p:spPr>
        <p:txBody>
          <a:bodyPr>
            <a:noAutofit/>
          </a:bodyPr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es-E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Principales premisas del POA / Presupuesto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4374" y="966828"/>
            <a:ext cx="8474090" cy="5156511"/>
          </a:xfrm>
        </p:spPr>
        <p:txBody>
          <a:bodyPr>
            <a:noAutofit/>
          </a:bodyPr>
          <a:lstStyle/>
          <a:p>
            <a:pPr marL="0" indent="0" algn="just">
              <a:buNone/>
              <a:defRPr/>
            </a:pPr>
            <a:r>
              <a:rPr lang="es-ES" sz="2000" b="1" dirty="0" smtClean="0"/>
              <a:t>1. Ingresos</a:t>
            </a:r>
            <a:endParaRPr lang="es-ES" sz="2000" b="1" dirty="0"/>
          </a:p>
          <a:p>
            <a:pPr marL="342900" indent="-342900" algn="just" eaLnBrk="1" hangingPunct="1"/>
            <a:r>
              <a:rPr lang="es-ES" sz="1600" b="1" i="1" u="sng" dirty="0" smtClean="0"/>
              <a:t>Contribuciones Patronales</a:t>
            </a:r>
          </a:p>
          <a:p>
            <a:pPr marL="400050" lvl="1" indent="0" algn="just" eaLnBrk="1" hangingPunct="1">
              <a:buFontTx/>
              <a:buNone/>
            </a:pPr>
            <a:r>
              <a:rPr lang="es-ES" sz="1600" dirty="0" smtClean="0"/>
              <a:t>Incrementan en 1.6 % en relación a la proyección de cierre 2017, según análisis de tendencia e incremento en el salario mínimo</a:t>
            </a:r>
          </a:p>
          <a:p>
            <a:pPr marL="342900" indent="-342900" algn="just" eaLnBrk="1" hangingPunct="1"/>
            <a:r>
              <a:rPr lang="es-ES" sz="1600" b="1" i="1" u="sng" dirty="0" smtClean="0"/>
              <a:t>Ingresos Financieros </a:t>
            </a:r>
          </a:p>
          <a:p>
            <a:pPr marL="400050" lvl="1" indent="0" algn="just">
              <a:buNone/>
            </a:pPr>
            <a:r>
              <a:rPr lang="es-ES" sz="1600" dirty="0"/>
              <a:t>Calculados con una tasa promedio anual del </a:t>
            </a:r>
            <a:r>
              <a:rPr lang="es-ES" sz="1600" dirty="0" smtClean="0"/>
              <a:t>4.54%</a:t>
            </a:r>
          </a:p>
          <a:p>
            <a:pPr marL="0" indent="0" algn="just" eaLnBrk="1" hangingPunct="1">
              <a:buFontTx/>
              <a:buNone/>
              <a:defRPr/>
            </a:pPr>
            <a:r>
              <a:rPr lang="es-ES" sz="2000" b="1" dirty="0" smtClean="0"/>
              <a:t>2. Gastos / Inversión</a:t>
            </a:r>
          </a:p>
          <a:p>
            <a:pPr marL="0" indent="0" algn="just" eaLnBrk="1" hangingPunct="1">
              <a:buNone/>
              <a:defRPr/>
            </a:pPr>
            <a:r>
              <a:rPr lang="es-ES" sz="1600" dirty="0" smtClean="0"/>
              <a:t>Se ha incorporado: </a:t>
            </a:r>
          </a:p>
          <a:p>
            <a:pPr lvl="1" algn="just">
              <a:defRPr/>
            </a:pPr>
            <a:r>
              <a:rPr lang="es-ES" sz="1600" dirty="0" smtClean="0"/>
              <a:t>Los proyectos derivados de la Planificación Estratégica 2015 – 2019 en lo que corresponde a 2018.</a:t>
            </a:r>
          </a:p>
          <a:p>
            <a:pPr lvl="1" algn="just">
              <a:defRPr/>
            </a:pPr>
            <a:r>
              <a:rPr lang="es-ES" sz="1600" dirty="0" smtClean="0"/>
              <a:t>Los </a:t>
            </a:r>
            <a:r>
              <a:rPr lang="es-ES" sz="1600" dirty="0"/>
              <a:t>proyectos </a:t>
            </a:r>
            <a:r>
              <a:rPr lang="es-ES" sz="1600" dirty="0" smtClean="0"/>
              <a:t>vinculados en la </a:t>
            </a:r>
            <a:r>
              <a:rPr lang="es-ES" sz="1600" dirty="0"/>
              <a:t>Planificación Estratégica 2015 – </a:t>
            </a:r>
            <a:r>
              <a:rPr lang="es-ES" sz="1600" dirty="0" smtClean="0"/>
              <a:t>2019, ya iniciados, las gestiones en el 2017.</a:t>
            </a:r>
          </a:p>
          <a:p>
            <a:pPr lvl="1" algn="just">
              <a:defRPr/>
            </a:pPr>
            <a:r>
              <a:rPr lang="es-ES" sz="1600" dirty="0" smtClean="0"/>
              <a:t>Otros </a:t>
            </a:r>
            <a:r>
              <a:rPr lang="es-ES" sz="1600" dirty="0"/>
              <a:t>proyectos </a:t>
            </a:r>
            <a:r>
              <a:rPr lang="es-ES" sz="1600" dirty="0" smtClean="0"/>
              <a:t>emergentes de </a:t>
            </a:r>
            <a:r>
              <a:rPr lang="es-ES" sz="1600" dirty="0"/>
              <a:t>fortalecimiento </a:t>
            </a:r>
            <a:r>
              <a:rPr lang="es-ES" sz="1600" dirty="0" smtClean="0"/>
              <a:t>institucional.</a:t>
            </a:r>
          </a:p>
          <a:p>
            <a:pPr marL="0" indent="0" algn="just">
              <a:buNone/>
              <a:defRPr/>
            </a:pPr>
            <a:r>
              <a:rPr lang="es-ES" sz="2000" b="1" dirty="0" smtClean="0"/>
              <a:t>3. Se </a:t>
            </a:r>
            <a:r>
              <a:rPr lang="es-ES" sz="2000" b="1" dirty="0"/>
              <a:t>mantienen los montos para capacitación e innovación de la Formación Profesional.</a:t>
            </a:r>
          </a:p>
          <a:p>
            <a:pPr marL="0" indent="0" algn="just">
              <a:buNone/>
              <a:defRPr/>
            </a:pPr>
            <a:r>
              <a:rPr lang="es-ES" sz="2000" b="1" dirty="0" smtClean="0"/>
              <a:t>4. Análisis </a:t>
            </a:r>
            <a:r>
              <a:rPr lang="es-ES" sz="2000" b="1" dirty="0"/>
              <a:t>Técnico Legal: Política presupuestaria y lineamientos de formulación.</a:t>
            </a:r>
          </a:p>
          <a:p>
            <a:pPr marL="457200" lvl="1" indent="0" algn="just">
              <a:buNone/>
              <a:defRPr/>
            </a:pPr>
            <a:endParaRPr lang="es-ES" sz="1600" dirty="0" smtClean="0"/>
          </a:p>
          <a:p>
            <a:pPr lvl="1" algn="just">
              <a:defRPr/>
            </a:pPr>
            <a:endParaRPr lang="es-ES" sz="1600" dirty="0"/>
          </a:p>
          <a:p>
            <a:pPr marL="0" indent="0" algn="just" eaLnBrk="1" hangingPunct="1">
              <a:buNone/>
              <a:defRPr/>
            </a:pPr>
            <a:endParaRPr lang="es-ES" sz="1600" dirty="0"/>
          </a:p>
        </p:txBody>
      </p:sp>
      <p:pic>
        <p:nvPicPr>
          <p:cNvPr id="5" name="Picture 3" descr="IN-MM Papelería Tuti-46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7775"/>
            <a:ext cx="9144000" cy="537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576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20762</TotalTime>
  <Words>4597</Words>
  <Application>Microsoft Office PowerPoint</Application>
  <PresentationFormat>Presentación en pantalla (4:3)</PresentationFormat>
  <Paragraphs>1742</Paragraphs>
  <Slides>62</Slides>
  <Notes>10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6</vt:i4>
      </vt:variant>
      <vt:variant>
        <vt:lpstr>Títulos de diapositiva</vt:lpstr>
      </vt:variant>
      <vt:variant>
        <vt:i4>62</vt:i4>
      </vt:variant>
    </vt:vector>
  </HeadingPairs>
  <TitlesOfParts>
    <vt:vector size="74" baseType="lpstr">
      <vt:lpstr>Arial</vt:lpstr>
      <vt:lpstr>Calibri</vt:lpstr>
      <vt:lpstr>Calibri Light</vt:lpstr>
      <vt:lpstr>Futura Condensed</vt:lpstr>
      <vt:lpstr>Times New Roman</vt:lpstr>
      <vt:lpstr>Wingdings</vt:lpstr>
      <vt:lpstr>Tema de Office</vt:lpstr>
      <vt:lpstr>1_Tema de Office</vt:lpstr>
      <vt:lpstr>Office Theme</vt:lpstr>
      <vt:lpstr>2_Tema de Office</vt:lpstr>
      <vt:lpstr>3_Tema de Office</vt:lpstr>
      <vt:lpstr>4_Tema de Office</vt:lpstr>
      <vt:lpstr>Presentación de PowerPoint</vt:lpstr>
      <vt:lpstr>CONTENIDO</vt:lpstr>
      <vt:lpstr>Plan Estratégico Institucional  2015 - 2019</vt:lpstr>
      <vt:lpstr>Planeación Estratégica 2015 - 2019</vt:lpstr>
      <vt:lpstr>Etapas de preparación  para elaboración del  Plan Operativo Anual </vt:lpstr>
      <vt:lpstr>Presentación de PowerPoint</vt:lpstr>
      <vt:lpstr>Presentación de PowerPoint</vt:lpstr>
      <vt:lpstr>Principales premisas del  Plan Operativo Anual (POA) y Presupuesto 2018</vt:lpstr>
      <vt:lpstr>Principales premisas del POA / Presupuesto</vt:lpstr>
      <vt:lpstr>Presentación de PowerPoint</vt:lpstr>
      <vt:lpstr>Presentación de PowerPoint</vt:lpstr>
      <vt:lpstr>Comparativo: Metas / US$ 2017 - 2018</vt:lpstr>
      <vt:lpstr>Presentación de PowerPoint</vt:lpstr>
      <vt:lpstr>Gerencias de Formación Profesional:</vt:lpstr>
      <vt:lpstr>Gerencia de  Formación Continua</vt:lpstr>
      <vt:lpstr>Gerencia de Formación Continua</vt:lpstr>
      <vt:lpstr>Gerencia de  Formación Inicial</vt:lpstr>
      <vt:lpstr>Gerencia de Formación Inicial</vt:lpstr>
      <vt:lpstr>Centro de Formación Profesional de INSAFORP – San Bartolo</vt:lpstr>
      <vt:lpstr>Gerencia del Centro de Formación  Profesional del INSAFORP en San Bartolo</vt:lpstr>
      <vt:lpstr>Gerencia del Centro de Formación  Profesional del INSAFORP en San Bartolo</vt:lpstr>
      <vt:lpstr>Gerencia Técnica</vt:lpstr>
      <vt:lpstr>Gerencia Técnica</vt:lpstr>
      <vt:lpstr>Gerencia Técnica</vt:lpstr>
      <vt:lpstr>Gerencia de  Investigación y Estudios</vt:lpstr>
      <vt:lpstr>Gerencia de Investigación y Estudios</vt:lpstr>
      <vt:lpstr>Presentación de PowerPoint</vt:lpstr>
      <vt:lpstr>Unidad de  Formación a Distancia </vt:lpstr>
      <vt:lpstr>Unidad de Formación a Distancia </vt:lpstr>
      <vt:lpstr>Unidad de Monitoreo y Evaluación </vt:lpstr>
      <vt:lpstr>Unidad de Monitoreo y Evaluación</vt:lpstr>
      <vt:lpstr>Gerencias / Unidades de Apoyo:</vt:lpstr>
      <vt:lpstr>Gerencia de  Recursos Humanos</vt:lpstr>
      <vt:lpstr>Gerencia Recursos Humanos</vt:lpstr>
      <vt:lpstr>Gerencia de Tecnología  de la Información </vt:lpstr>
      <vt:lpstr>Gerencia de Tecnologías de la Información</vt:lpstr>
      <vt:lpstr>Gerencia de Tecnologías de la Información</vt:lpstr>
      <vt:lpstr>Gerencia de  Comunicaciones Institucional</vt:lpstr>
      <vt:lpstr>Gerencia de Comunicaciones Institucional</vt:lpstr>
      <vt:lpstr>Gerencia de Comunicaciones Institucional</vt:lpstr>
      <vt:lpstr>Gerencia de Adquisiciones y Contrataciones Institucional </vt:lpstr>
      <vt:lpstr>Gerencia de Adquisiciones y Contrataciones Institucional</vt:lpstr>
      <vt:lpstr>Gerencia Legal</vt:lpstr>
      <vt:lpstr>Gerencia Legal </vt:lpstr>
      <vt:lpstr>Centro de Atención y Acceso a la Información </vt:lpstr>
      <vt:lpstr>Centro de Atención y Acceso a la Información</vt:lpstr>
      <vt:lpstr>Unidad de  Servicios Generales</vt:lpstr>
      <vt:lpstr>Presentación de PowerPoint</vt:lpstr>
      <vt:lpstr>Presentación de PowerPoint</vt:lpstr>
      <vt:lpstr>Unidad de  Planificación Estratégica</vt:lpstr>
      <vt:lpstr>Presentación de PowerPoint</vt:lpstr>
      <vt:lpstr>Presentación de PowerPoint</vt:lpstr>
      <vt:lpstr>Auditoría Interna </vt:lpstr>
      <vt:lpstr>Auditoría Interna </vt:lpstr>
      <vt:lpstr>Presentación de PowerPoint</vt:lpstr>
      <vt:lpstr>Presentación de PowerPoint</vt:lpstr>
      <vt:lpstr>Gerencia Financiera</vt:lpstr>
      <vt:lpstr>Gerencia Financiera</vt:lpstr>
      <vt:lpstr>Presentación de PowerPoint</vt:lpstr>
      <vt:lpstr>Propuesta de Presupuesto 2018 US$Millones </vt:lpstr>
      <vt:lpstr> Movimiento del Superávit  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Jose Mario Martinez</dc:creator>
  <cp:lastModifiedBy>caai_rosy</cp:lastModifiedBy>
  <cp:revision>1277</cp:revision>
  <cp:lastPrinted>2018-01-05T21:52:06Z</cp:lastPrinted>
  <dcterms:created xsi:type="dcterms:W3CDTF">2013-08-10T21:51:34Z</dcterms:created>
  <dcterms:modified xsi:type="dcterms:W3CDTF">2019-07-26T15:27:15Z</dcterms:modified>
</cp:coreProperties>
</file>