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110"/>
  </p:notesMasterIdLst>
  <p:handoutMasterIdLst>
    <p:handoutMasterId r:id="rId111"/>
  </p:handoutMasterIdLst>
  <p:sldIdLst>
    <p:sldId id="543" r:id="rId11"/>
    <p:sldId id="819" r:id="rId12"/>
    <p:sldId id="930" r:id="rId13"/>
    <p:sldId id="945" r:id="rId14"/>
    <p:sldId id="946" r:id="rId15"/>
    <p:sldId id="931" r:id="rId16"/>
    <p:sldId id="932" r:id="rId17"/>
    <p:sldId id="933" r:id="rId18"/>
    <p:sldId id="934" r:id="rId19"/>
    <p:sldId id="935" r:id="rId20"/>
    <p:sldId id="936" r:id="rId21"/>
    <p:sldId id="937" r:id="rId22"/>
    <p:sldId id="938" r:id="rId23"/>
    <p:sldId id="939" r:id="rId24"/>
    <p:sldId id="940" r:id="rId25"/>
    <p:sldId id="941" r:id="rId26"/>
    <p:sldId id="942" r:id="rId27"/>
    <p:sldId id="943" r:id="rId28"/>
    <p:sldId id="944" r:id="rId29"/>
    <p:sldId id="867" r:id="rId30"/>
    <p:sldId id="887" r:id="rId31"/>
    <p:sldId id="914" r:id="rId32"/>
    <p:sldId id="915" r:id="rId33"/>
    <p:sldId id="916" r:id="rId34"/>
    <p:sldId id="633" r:id="rId35"/>
    <p:sldId id="463" r:id="rId36"/>
    <p:sldId id="376" r:id="rId37"/>
    <p:sldId id="907" r:id="rId38"/>
    <p:sldId id="923" r:id="rId39"/>
    <p:sldId id="924" r:id="rId40"/>
    <p:sldId id="536" r:id="rId41"/>
    <p:sldId id="331" r:id="rId42"/>
    <p:sldId id="377" r:id="rId43"/>
    <p:sldId id="906" r:id="rId44"/>
    <p:sldId id="537" r:id="rId45"/>
    <p:sldId id="314" r:id="rId46"/>
    <p:sldId id="437" r:id="rId47"/>
    <p:sldId id="888" r:id="rId48"/>
    <p:sldId id="561" r:id="rId49"/>
    <p:sldId id="492" r:id="rId50"/>
    <p:sldId id="435" r:id="rId51"/>
    <p:sldId id="921" r:id="rId52"/>
    <p:sldId id="728" r:id="rId53"/>
    <p:sldId id="572" r:id="rId54"/>
    <p:sldId id="594" r:id="rId55"/>
    <p:sldId id="375" r:id="rId56"/>
    <p:sldId id="810" r:id="rId57"/>
    <p:sldId id="731" r:id="rId58"/>
    <p:sldId id="871" r:id="rId59"/>
    <p:sldId id="374" r:id="rId60"/>
    <p:sldId id="908" r:id="rId61"/>
    <p:sldId id="660" r:id="rId62"/>
    <p:sldId id="568" r:id="rId63"/>
    <p:sldId id="831" r:id="rId64"/>
    <p:sldId id="919" r:id="rId65"/>
    <p:sldId id="920" r:id="rId66"/>
    <p:sldId id="894" r:id="rId67"/>
    <p:sldId id="835" r:id="rId68"/>
    <p:sldId id="925" r:id="rId69"/>
    <p:sldId id="836" r:id="rId70"/>
    <p:sldId id="863" r:id="rId71"/>
    <p:sldId id="895" r:id="rId72"/>
    <p:sldId id="896" r:id="rId73"/>
    <p:sldId id="922" r:id="rId74"/>
    <p:sldId id="897" r:id="rId75"/>
    <p:sldId id="898" r:id="rId76"/>
    <p:sldId id="947" r:id="rId77"/>
    <p:sldId id="948" r:id="rId78"/>
    <p:sldId id="899" r:id="rId79"/>
    <p:sldId id="890" r:id="rId80"/>
    <p:sldId id="891" r:id="rId81"/>
    <p:sldId id="917" r:id="rId82"/>
    <p:sldId id="918" r:id="rId83"/>
    <p:sldId id="893" r:id="rId84"/>
    <p:sldId id="882" r:id="rId85"/>
    <p:sldId id="883" r:id="rId86"/>
    <p:sldId id="461" r:id="rId87"/>
    <p:sldId id="308" r:id="rId88"/>
    <p:sldId id="879" r:id="rId89"/>
    <p:sldId id="857" r:id="rId90"/>
    <p:sldId id="801" r:id="rId91"/>
    <p:sldId id="802" r:id="rId92"/>
    <p:sldId id="545" r:id="rId93"/>
    <p:sldId id="499" r:id="rId94"/>
    <p:sldId id="451" r:id="rId95"/>
    <p:sldId id="500" r:id="rId96"/>
    <p:sldId id="449" r:id="rId97"/>
    <p:sldId id="501" r:id="rId98"/>
    <p:sldId id="503" r:id="rId99"/>
    <p:sldId id="590" r:id="rId100"/>
    <p:sldId id="774" r:id="rId101"/>
    <p:sldId id="591" r:id="rId102"/>
    <p:sldId id="606" r:id="rId103"/>
    <p:sldId id="872" r:id="rId104"/>
    <p:sldId id="873" r:id="rId105"/>
    <p:sldId id="502" r:id="rId106"/>
    <p:sldId id="343" r:id="rId107"/>
    <p:sldId id="874" r:id="rId108"/>
    <p:sldId id="877" r:id="rId109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Gerardo Duran Rodriguez" initials="MGDR" lastIdx="9" clrIdx="0">
    <p:extLst>
      <p:ext uri="{19B8F6BF-5375-455C-9EA6-DF929625EA0E}">
        <p15:presenceInfo xmlns:p15="http://schemas.microsoft.com/office/powerpoint/2012/main" userId="77ef45b315b5c0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33CC"/>
    <a:srgbClr val="FF6600"/>
    <a:srgbClr val="CC0099"/>
    <a:srgbClr val="A0BF61"/>
    <a:srgbClr val="FFFFFF"/>
    <a:srgbClr val="2B75B3"/>
    <a:srgbClr val="C3D69B"/>
    <a:srgbClr val="DDDDD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255" autoAdjust="0"/>
  </p:normalViewPr>
  <p:slideViewPr>
    <p:cSldViewPr>
      <p:cViewPr varScale="1">
        <p:scale>
          <a:sx n="87" d="100"/>
          <a:sy n="87" d="100"/>
        </p:scale>
        <p:origin x="1398" y="60"/>
      </p:cViewPr>
      <p:guideLst>
        <p:guide orient="horz" pos="2160"/>
        <p:guide pos="22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>
      <p:cViewPr varScale="1">
        <p:scale>
          <a:sx n="68" d="100"/>
          <a:sy n="68" d="100"/>
        </p:scale>
        <p:origin x="214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commentAuthors" Target="commentAuthors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presProps" Target="presProps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upe\POA%202017\1T\Presentaci&#243;n%201T%202017\Gr&#225;ficos%201T%20-%20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5898789023444"/>
          <c:y val="1.6998842233903834E-2"/>
          <c:w val="0.86329487135837957"/>
          <c:h val="0.80832648711546684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'Datos Compromiso'!$B$7</c:f>
              <c:strCache>
                <c:ptCount val="1"/>
                <c:pt idx="0">
                  <c:v>Adjudicado 2015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8114321837573684E-2"/>
                  <c:y val="5.280581636168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245728735029476E-3"/>
                  <c:y val="3.017475220667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'Datos Compromiso'!$C$7:$N$7</c:f>
              <c:numCache>
                <c:formatCode>_("$"* #,##0_);_("$"* \(#,##0\);_("$"* "-"??_);_(@_)</c:formatCode>
                <c:ptCount val="12"/>
                <c:pt idx="0">
                  <c:v>7256</c:v>
                </c:pt>
                <c:pt idx="1">
                  <c:v>10334</c:v>
                </c:pt>
                <c:pt idx="2">
                  <c:v>11426</c:v>
                </c:pt>
                <c:pt idx="3">
                  <c:v>11968</c:v>
                </c:pt>
                <c:pt idx="4">
                  <c:v>12468</c:v>
                </c:pt>
                <c:pt idx="5">
                  <c:v>14823</c:v>
                </c:pt>
                <c:pt idx="6">
                  <c:v>15785</c:v>
                </c:pt>
                <c:pt idx="7">
                  <c:v>16403</c:v>
                </c:pt>
                <c:pt idx="8">
                  <c:v>16817</c:v>
                </c:pt>
                <c:pt idx="9">
                  <c:v>16862</c:v>
                </c:pt>
                <c:pt idx="10">
                  <c:v>16970</c:v>
                </c:pt>
                <c:pt idx="11">
                  <c:v>14624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'Datos Compromiso'!$B$8</c:f>
              <c:strCache>
                <c:ptCount val="1"/>
                <c:pt idx="0">
                  <c:v>Adjudicado 2016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8294874482035369E-2"/>
                  <c:y val="-1.0058250735559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Compromiso'!$C$15:$N$15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Compromiso'!$C$8:$N$8</c:f>
              <c:numCache>
                <c:formatCode>_("$"* #,##0_);_("$"* \(#,##0\);_("$"* "-"??_);_(@_)</c:formatCode>
                <c:ptCount val="12"/>
                <c:pt idx="0">
                  <c:v>6632</c:v>
                </c:pt>
                <c:pt idx="1">
                  <c:v>7722</c:v>
                </c:pt>
                <c:pt idx="2">
                  <c:v>12868</c:v>
                </c:pt>
                <c:pt idx="3">
                  <c:v>15281</c:v>
                </c:pt>
                <c:pt idx="4">
                  <c:v>16616</c:v>
                </c:pt>
                <c:pt idx="5">
                  <c:v>16234</c:v>
                </c:pt>
                <c:pt idx="6">
                  <c:v>16334</c:v>
                </c:pt>
                <c:pt idx="7">
                  <c:v>16700</c:v>
                </c:pt>
                <c:pt idx="8">
                  <c:v>17263</c:v>
                </c:pt>
                <c:pt idx="9">
                  <c:v>18038</c:v>
                </c:pt>
                <c:pt idx="10">
                  <c:v>16915</c:v>
                </c:pt>
                <c:pt idx="11">
                  <c:v>15911</c:v>
                </c:pt>
              </c:numCache>
            </c:numRef>
          </c:yVal>
          <c:smooth val="1"/>
        </c:ser>
        <c:ser>
          <c:idx val="8"/>
          <c:order val="2"/>
          <c:tx>
            <c:strRef>
              <c:f>'Datos Pagos'!$C$9</c:f>
              <c:strCache>
                <c:ptCount val="1"/>
                <c:pt idx="0">
                  <c:v>Pagado 2016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68139113575189E-2"/>
                  <c:y val="9.86449239558168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036676032412167E-2"/>
                      <c:h val="4.0959447488290772E-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SV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Pagos'!$D$3:$O$3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Pagos'!$D$9:$O$9</c:f>
              <c:numCache>
                <c:formatCode>_("$"* #,##0_);_("$"* \(#,##0\);_("$"* "-"??_);_(@_)</c:formatCode>
                <c:ptCount val="12"/>
                <c:pt idx="0">
                  <c:v>114</c:v>
                </c:pt>
                <c:pt idx="1">
                  <c:v>761</c:v>
                </c:pt>
                <c:pt idx="2">
                  <c:v>1681</c:v>
                </c:pt>
                <c:pt idx="3" formatCode="&quot;$&quot;#,##0_);[Red]\(&quot;$&quot;#,##0\)">
                  <c:v>2541</c:v>
                </c:pt>
                <c:pt idx="4">
                  <c:v>3751</c:v>
                </c:pt>
                <c:pt idx="5">
                  <c:v>5193</c:v>
                </c:pt>
                <c:pt idx="6">
                  <c:v>6696</c:v>
                </c:pt>
                <c:pt idx="7">
                  <c:v>8199</c:v>
                </c:pt>
                <c:pt idx="8">
                  <c:v>9613</c:v>
                </c:pt>
                <c:pt idx="9">
                  <c:v>10630</c:v>
                </c:pt>
                <c:pt idx="10">
                  <c:v>11905</c:v>
                </c:pt>
                <c:pt idx="11">
                  <c:v>15911</c:v>
                </c:pt>
              </c:numCache>
            </c:numRef>
          </c:yVal>
          <c:smooth val="1"/>
        </c:ser>
        <c:ser>
          <c:idx val="0"/>
          <c:order val="3"/>
          <c:tx>
            <c:strRef>
              <c:f>'Datos Pagos'!$C$8</c:f>
              <c:strCache>
                <c:ptCount val="1"/>
                <c:pt idx="0">
                  <c:v>Pagado 2015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2016030343561895E-2"/>
                  <c:y val="3.520387757445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245728735029475E-2"/>
                  <c:y val="7.5436880516693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Pagos'!$D$3:$O$3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Pagos'!$D$8:$O$8</c:f>
              <c:numCache>
                <c:formatCode>_("$"* #,##0_);_("$"* \(#,##0\);_("$"* "-"??_);_(@_)</c:formatCode>
                <c:ptCount val="12"/>
                <c:pt idx="0">
                  <c:v>100</c:v>
                </c:pt>
                <c:pt idx="1">
                  <c:v>566</c:v>
                </c:pt>
                <c:pt idx="2">
                  <c:v>1725</c:v>
                </c:pt>
                <c:pt idx="3" formatCode="&quot;$&quot;#,##0_);[Red]\(&quot;$&quot;#,##0\)">
                  <c:v>2586</c:v>
                </c:pt>
                <c:pt idx="4">
                  <c:v>3178</c:v>
                </c:pt>
                <c:pt idx="5">
                  <c:v>5059</c:v>
                </c:pt>
                <c:pt idx="6">
                  <c:v>6662</c:v>
                </c:pt>
                <c:pt idx="7">
                  <c:v>7831</c:v>
                </c:pt>
                <c:pt idx="8">
                  <c:v>8848</c:v>
                </c:pt>
                <c:pt idx="9">
                  <c:v>11204</c:v>
                </c:pt>
                <c:pt idx="10">
                  <c:v>12766</c:v>
                </c:pt>
                <c:pt idx="11">
                  <c:v>14624</c:v>
                </c:pt>
              </c:numCache>
            </c:numRef>
          </c:yVal>
          <c:smooth val="1"/>
        </c:ser>
        <c:ser>
          <c:idx val="1"/>
          <c:order val="4"/>
          <c:tx>
            <c:strRef>
              <c:f>'Datos Compromiso'!$B$9</c:f>
              <c:strCache>
                <c:ptCount val="1"/>
                <c:pt idx="0">
                  <c:v>Adjudicado 2017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7.4704070801644457E-2"/>
                  <c:y val="-2.011650147111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737186205088423E-3"/>
                  <c:y val="2.5145626838897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Compromiso'!$C$6:$N$6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Compromiso'!$C$9:$N$9</c:f>
              <c:numCache>
                <c:formatCode>_("$"* #,##0_);_("$"* \(#,##0\);_("$"* "-"??_);_(@_)</c:formatCode>
                <c:ptCount val="12"/>
                <c:pt idx="0">
                  <c:v>7850</c:v>
                </c:pt>
                <c:pt idx="1">
                  <c:v>9298</c:v>
                </c:pt>
                <c:pt idx="2">
                  <c:v>13400</c:v>
                </c:pt>
                <c:pt idx="3">
                  <c:v>13846</c:v>
                </c:pt>
              </c:numCache>
            </c:numRef>
          </c:yVal>
          <c:smooth val="1"/>
        </c:ser>
        <c:ser>
          <c:idx val="2"/>
          <c:order val="5"/>
          <c:tx>
            <c:strRef>
              <c:f>'Datos Pagos'!$C$10</c:f>
              <c:strCache>
                <c:ptCount val="1"/>
                <c:pt idx="0">
                  <c:v>Pagado 2017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6.2507487813620852E-2"/>
                  <c:y val="-4.2747565626126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770301608532424E-2"/>
                  <c:y val="-6.034950441335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0982914940117903E-3"/>
                  <c:y val="-3.017475220667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B050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Pagos'!$D$3:$O$3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Pagos'!$D$10:$O$10</c:f>
              <c:numCache>
                <c:formatCode>_("$"* #,##0_);_("$"* \(#,##0\);_("$"* "-"??_);_(@_)</c:formatCode>
                <c:ptCount val="12"/>
                <c:pt idx="0">
                  <c:v>63</c:v>
                </c:pt>
                <c:pt idx="1">
                  <c:v>602</c:v>
                </c:pt>
                <c:pt idx="2">
                  <c:v>1569</c:v>
                </c:pt>
                <c:pt idx="3" formatCode="&quot;$&quot;#,##0_);[Red]\(&quot;$&quot;#,##0\)">
                  <c:v>2495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207616"/>
        <c:axId val="387208176"/>
      </c:scatterChart>
      <c:valAx>
        <c:axId val="3872076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Meses</a:t>
                </a:r>
              </a:p>
            </c:rich>
          </c:tx>
          <c:overlay val="0"/>
        </c:title>
        <c:majorTickMark val="none"/>
        <c:minorTickMark val="none"/>
        <c:tickLblPos val="nextTo"/>
        <c:crossAx val="387208176"/>
        <c:crosses val="autoZero"/>
        <c:crossBetween val="midCat"/>
      </c:valAx>
      <c:valAx>
        <c:axId val="387208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Miles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87207616"/>
        <c:crosses val="autoZero"/>
        <c:crossBetween val="midCat"/>
        <c:majorUnit val="2000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S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984065262589E-2"/>
          <c:y val="0.10666473566429127"/>
          <c:w val="0.96535603186947483"/>
          <c:h val="0.7834528306378656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'Ejec y Compro CFP Bartolo'!$F$4</c:f>
              <c:strCache>
                <c:ptCount val="1"/>
                <c:pt idx="0">
                  <c:v>Ejecutado 1T 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 y Compro CFP Bartolo'!$C$5:$C$6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 y Compro CFP Bartolo'!$F$5:$F$6</c:f>
              <c:numCache>
                <c:formatCode>#,##0.0</c:formatCode>
                <c:ptCount val="2"/>
                <c:pt idx="0" formatCode="#,##0">
                  <c:v>1480</c:v>
                </c:pt>
                <c:pt idx="1">
                  <c:v>278</c:v>
                </c:pt>
              </c:numCache>
            </c:numRef>
          </c:val>
        </c:ser>
        <c:ser>
          <c:idx val="1"/>
          <c:order val="1"/>
          <c:tx>
            <c:strRef>
              <c:f>'Ejec y Compro CFP Bartolo'!$E$4</c:f>
              <c:strCache>
                <c:ptCount val="1"/>
                <c:pt idx="0">
                  <c:v>Ejecutado 1T 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 y Compro CFP Bartolo'!$C$5:$C$6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 y Compro CFP Bartolo'!$E$5:$E$6</c:f>
              <c:numCache>
                <c:formatCode>#,##0.0</c:formatCode>
                <c:ptCount val="2"/>
                <c:pt idx="0" formatCode="#,##0">
                  <c:v>1111</c:v>
                </c:pt>
                <c:pt idx="1">
                  <c:v>310.10000000000002</c:v>
                </c:pt>
              </c:numCache>
            </c:numRef>
          </c:val>
        </c:ser>
        <c:ser>
          <c:idx val="0"/>
          <c:order val="2"/>
          <c:tx>
            <c:strRef>
              <c:f>'Ejec y Compro CFP Bartolo'!$D$4</c:f>
              <c:strCache>
                <c:ptCount val="1"/>
                <c:pt idx="0">
                  <c:v>Meta 1T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 y Compro CFP Bartolo'!$C$5:$C$6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 y Compro CFP Bartolo'!$D$5:$D$6</c:f>
              <c:numCache>
                <c:formatCode>#,##0.0</c:formatCode>
                <c:ptCount val="2"/>
                <c:pt idx="0" formatCode="#,##0">
                  <c:v>1550</c:v>
                </c:pt>
                <c:pt idx="1">
                  <c:v>370.31599999999997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7994544"/>
        <c:axId val="387995104"/>
      </c:barChart>
      <c:catAx>
        <c:axId val="38799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7995104"/>
        <c:crosses val="autoZero"/>
        <c:auto val="1"/>
        <c:lblAlgn val="ctr"/>
        <c:lblOffset val="100"/>
        <c:noMultiLvlLbl val="0"/>
      </c:catAx>
      <c:valAx>
        <c:axId val="387995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799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UMEFP!$B$53</c:f>
              <c:strCache>
                <c:ptCount val="1"/>
                <c:pt idx="0">
                  <c:v>Meta - Productos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UMEFP!$C$52:$G$52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UMEFP!$C$53:$G$53</c:f>
              <c:numCache>
                <c:formatCode>#,##0</c:formatCode>
                <c:ptCount val="5"/>
                <c:pt idx="0">
                  <c:v>320</c:v>
                </c:pt>
                <c:pt idx="1">
                  <c:v>2000</c:v>
                </c:pt>
                <c:pt idx="2">
                  <c:v>2150</c:v>
                </c:pt>
                <c:pt idx="3">
                  <c:v>730</c:v>
                </c:pt>
                <c:pt idx="4">
                  <c:v>5200</c:v>
                </c:pt>
              </c:numCache>
            </c:numRef>
          </c:val>
        </c:ser>
        <c:ser>
          <c:idx val="1"/>
          <c:order val="1"/>
          <c:tx>
            <c:strRef>
              <c:f>UMEFP!$B$54</c:f>
              <c:strCache>
                <c:ptCount val="1"/>
                <c:pt idx="0">
                  <c:v>Productos obtenidos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UMEFP!$C$52:$G$52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UMEFP!$C$54:$G$54</c:f>
              <c:numCache>
                <c:formatCode>General</c:formatCode>
                <c:ptCount val="5"/>
                <c:pt idx="0" formatCode="#,##0">
                  <c:v>266</c:v>
                </c:pt>
                <c:pt idx="4" formatCode="#,##0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993728"/>
        <c:axId val="493994288"/>
      </c:barChart>
      <c:lineChart>
        <c:grouping val="standard"/>
        <c:varyColors val="0"/>
        <c:ser>
          <c:idx val="2"/>
          <c:order val="2"/>
          <c:tx>
            <c:strRef>
              <c:f>UMEFP!$B$55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UMEFP!$C$52:$G$52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UMEFP!$C$55:$G$55</c:f>
              <c:numCache>
                <c:formatCode>#,##0.0</c:formatCode>
                <c:ptCount val="5"/>
                <c:pt idx="0">
                  <c:v>30.2</c:v>
                </c:pt>
                <c:pt idx="1">
                  <c:v>195.4</c:v>
                </c:pt>
                <c:pt idx="2">
                  <c:v>210.3</c:v>
                </c:pt>
                <c:pt idx="3">
                  <c:v>73.8</c:v>
                </c:pt>
                <c:pt idx="4">
                  <c:v>509.7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UMEFP!$B$56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UMEFP!$C$52:$G$52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UMEFP!$C$56:$G$56</c:f>
              <c:numCache>
                <c:formatCode>General</c:formatCode>
                <c:ptCount val="5"/>
                <c:pt idx="0" formatCode="#,##0.0">
                  <c:v>16.600000000000001</c:v>
                </c:pt>
                <c:pt idx="4" formatCode="#,##0.0">
                  <c:v>16.600000000000001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523504"/>
        <c:axId val="493994848"/>
      </c:lineChart>
      <c:catAx>
        <c:axId val="4939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93994288"/>
        <c:crosses val="autoZero"/>
        <c:auto val="1"/>
        <c:lblAlgn val="ctr"/>
        <c:lblOffset val="100"/>
        <c:noMultiLvlLbl val="0"/>
      </c:catAx>
      <c:valAx>
        <c:axId val="49399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>
                    <a:solidFill>
                      <a:schemeClr val="tx1"/>
                    </a:solidFill>
                  </a:rPr>
                  <a:t>Productos</a:t>
                </a:r>
              </a:p>
            </c:rich>
          </c:tx>
          <c:layout>
            <c:manualLayout>
              <c:xMode val="edge"/>
              <c:yMode val="edge"/>
              <c:x val="9.3286237250039247E-2"/>
              <c:y val="0.2910206128881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93993728"/>
        <c:crosses val="autoZero"/>
        <c:crossBetween val="between"/>
      </c:valAx>
      <c:valAx>
        <c:axId val="4939948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>
                    <a:solidFill>
                      <a:schemeClr val="tx1"/>
                    </a:solidFill>
                  </a:rPr>
                  <a:t>Inversión (Miles US$)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5523504"/>
        <c:crosses val="max"/>
        <c:crossBetween val="between"/>
      </c:valAx>
      <c:catAx>
        <c:axId val="365523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39948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392325884930123"/>
          <c:w val="0.97078059826067653"/>
          <c:h val="0.7658655745807215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UMEFP!$S$23</c:f>
              <c:strCache>
                <c:ptCount val="1"/>
                <c:pt idx="0">
                  <c:v>Ejecutado 1T 2017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UMEFP!$Q$24:$Q$26</c:f>
              <c:strCache>
                <c:ptCount val="2"/>
                <c:pt idx="0">
                  <c:v>Cursos Monitoreados</c:v>
                </c:pt>
                <c:pt idx="1">
                  <c:v>Evaluaciones y Asesorias </c:v>
                </c:pt>
              </c:strCache>
              <c:extLst/>
            </c:strRef>
          </c:cat>
          <c:val>
            <c:numRef>
              <c:f>UMEFP!$S$24:$S$26</c:f>
              <c:numCache>
                <c:formatCode>General</c:formatCode>
                <c:ptCount val="2"/>
                <c:pt idx="0">
                  <c:v>250</c:v>
                </c:pt>
                <c:pt idx="1">
                  <c:v>16</c:v>
                </c:pt>
              </c:numCache>
              <c:extLst/>
            </c:numRef>
          </c:val>
        </c:ser>
        <c:ser>
          <c:idx val="0"/>
          <c:order val="2"/>
          <c:tx>
            <c:strRef>
              <c:f>UMEFP!$R$23</c:f>
              <c:strCache>
                <c:ptCount val="1"/>
                <c:pt idx="0">
                  <c:v>Meta 1T 2017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UMEFP!$Q$24:$Q$26</c:f>
              <c:strCache>
                <c:ptCount val="2"/>
                <c:pt idx="0">
                  <c:v>Cursos Monitoreados</c:v>
                </c:pt>
                <c:pt idx="1">
                  <c:v>Evaluaciones y Asesorias </c:v>
                </c:pt>
              </c:strCache>
              <c:extLst/>
            </c:strRef>
          </c:cat>
          <c:val>
            <c:numRef>
              <c:f>UMEFP!$R$24:$R$26</c:f>
              <c:numCache>
                <c:formatCode>General</c:formatCode>
                <c:ptCount val="2"/>
                <c:pt idx="0">
                  <c:v>300</c:v>
                </c:pt>
                <c:pt idx="1">
                  <c:v>20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65121296"/>
        <c:axId val="365121856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UMEFP!$T$23</c15:sqref>
                        </c15:formulaRef>
                      </c:ext>
                    </c:extLst>
                    <c:strCache>
                      <c:ptCount val="1"/>
                      <c:pt idx="0">
                        <c:v>Ejecutado 1T 2016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 cap="flat" cmpd="sng" algn="ctr">
                    <a:solidFill>
                      <a:schemeClr val="accent3"/>
                    </a:solidFill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UMEFP!$Q$24:$Q$26</c15:sqref>
                        </c15:formulaRef>
                      </c:ext>
                    </c:extLst>
                    <c:strCache>
                      <c:ptCount val="2"/>
                      <c:pt idx="0">
                        <c:v>Cursos Monitoreados</c:v>
                      </c:pt>
                      <c:pt idx="1">
                        <c:v>Evaluaciones y Asesorias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UMEFP!$T$24:$T$26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800</c:v>
                      </c:pt>
                      <c:pt idx="1">
                        <c:v>315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6512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5121856"/>
        <c:crosses val="autoZero"/>
        <c:auto val="1"/>
        <c:lblAlgn val="ctr"/>
        <c:lblOffset val="100"/>
        <c:noMultiLvlLbl val="0"/>
      </c:catAx>
      <c:valAx>
        <c:axId val="36512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121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UMEFP!$S$44</c:f>
              <c:strCache>
                <c:ptCount val="1"/>
                <c:pt idx="0">
                  <c:v>Ejecutado 1T 2017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UMEFP!$Q$45:$Q$47</c:f>
              <c:strCache>
                <c:ptCount val="2"/>
                <c:pt idx="0">
                  <c:v>Cursos Monitoreados</c:v>
                </c:pt>
                <c:pt idx="1">
                  <c:v>Evaluaciones y Asesorias </c:v>
                </c:pt>
              </c:strCache>
            </c:strRef>
          </c:cat>
          <c:val>
            <c:numRef>
              <c:f>UMEFP!$S$45:$S$47</c:f>
              <c:numCache>
                <c:formatCode>#,##0.0</c:formatCode>
                <c:ptCount val="2"/>
                <c:pt idx="0" formatCode="#,##0">
                  <c:v>14.9</c:v>
                </c:pt>
                <c:pt idx="1">
                  <c:v>1.6</c:v>
                </c:pt>
              </c:numCache>
            </c:numRef>
          </c:val>
        </c:ser>
        <c:ser>
          <c:idx val="0"/>
          <c:order val="2"/>
          <c:tx>
            <c:strRef>
              <c:f>UMEFP!$R$44</c:f>
              <c:strCache>
                <c:ptCount val="1"/>
                <c:pt idx="0">
                  <c:v>Meta 1T 2017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UMEFP!$Q$45:$Q$47</c:f>
              <c:strCache>
                <c:ptCount val="2"/>
                <c:pt idx="0">
                  <c:v>Cursos Monitoreados</c:v>
                </c:pt>
                <c:pt idx="1">
                  <c:v>Evaluaciones y Asesorias </c:v>
                </c:pt>
              </c:strCache>
            </c:strRef>
          </c:cat>
          <c:val>
            <c:numRef>
              <c:f>UMEFP!$R$45:$R$47</c:f>
              <c:numCache>
                <c:formatCode>#,##0.0</c:formatCode>
                <c:ptCount val="2"/>
                <c:pt idx="0" formatCode="#,##0">
                  <c:v>28</c:v>
                </c:pt>
                <c:pt idx="1">
                  <c:v>2.2000000000000002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58957584"/>
        <c:axId val="358958144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UMEFP!$T$44</c15:sqref>
                        </c15:formulaRef>
                      </c:ext>
                    </c:extLst>
                    <c:strCache>
                      <c:ptCount val="1"/>
                      <c:pt idx="0">
                        <c:v>Ejecutado 1T 2016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 cap="flat" cmpd="sng" algn="ctr">
                    <a:solidFill>
                      <a:schemeClr val="accent3"/>
                    </a:solidFill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UMEFP!$Q$45:$Q$47</c15:sqref>
                        </c15:formulaRef>
                      </c:ext>
                    </c:extLst>
                    <c:strCache>
                      <c:ptCount val="2"/>
                      <c:pt idx="0">
                        <c:v>Cursos Monitoreados</c:v>
                      </c:pt>
                      <c:pt idx="1">
                        <c:v>Evaluaciones y Asesorias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UMEFP!$T$45:$T$47</c15:sqref>
                        </c15:formulaRef>
                      </c:ext>
                    </c:extLst>
                    <c:numCache>
                      <c:formatCode>#,##0</c:formatCode>
                      <c:ptCount val="2"/>
                      <c:pt idx="0">
                        <c:v>101.9</c:v>
                      </c:pt>
                      <c:pt idx="1">
                        <c:v>20.6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5895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8958144"/>
        <c:crosses val="autoZero"/>
        <c:auto val="1"/>
        <c:lblAlgn val="ctr"/>
        <c:lblOffset val="100"/>
        <c:noMultiLvlLbl val="0"/>
      </c:catAx>
      <c:valAx>
        <c:axId val="358958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895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legendEntry>
      <c:layout>
        <c:manualLayout>
          <c:xMode val="edge"/>
          <c:yMode val="edge"/>
          <c:x val="0.18001335665084831"/>
          <c:y val="1.6797075457224329E-2"/>
          <c:w val="0.63997316270414395"/>
          <c:h val="6.41619626038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'Gerencia Técnica'!$B$53</c:f>
              <c:strCache>
                <c:ptCount val="1"/>
                <c:pt idx="0">
                  <c:v>Meta - Productos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'Gerencia Técnica'!$C$52:$G$52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'Gerencia Técnica'!$C$53:$G$53</c:f>
              <c:numCache>
                <c:formatCode>#,##0</c:formatCode>
                <c:ptCount val="5"/>
                <c:pt idx="0">
                  <c:v>577</c:v>
                </c:pt>
                <c:pt idx="1">
                  <c:v>1371</c:v>
                </c:pt>
                <c:pt idx="2">
                  <c:v>4365</c:v>
                </c:pt>
                <c:pt idx="3">
                  <c:v>5363</c:v>
                </c:pt>
                <c:pt idx="4">
                  <c:v>11676</c:v>
                </c:pt>
              </c:numCache>
            </c:numRef>
          </c:val>
        </c:ser>
        <c:ser>
          <c:idx val="1"/>
          <c:order val="1"/>
          <c:tx>
            <c:strRef>
              <c:f>'Gerencia Técnica'!$B$54</c:f>
              <c:strCache>
                <c:ptCount val="1"/>
                <c:pt idx="0">
                  <c:v>Productos obtenidos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'Gerencia Técnica'!$C$52:$G$52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'Gerencia Técnica'!$C$54:$G$54</c:f>
              <c:numCache>
                <c:formatCode>General</c:formatCode>
                <c:ptCount val="5"/>
                <c:pt idx="0" formatCode="#,##0">
                  <c:v>499</c:v>
                </c:pt>
                <c:pt idx="4" formatCode="#,##0">
                  <c:v>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616480"/>
        <c:axId val="364617040"/>
      </c:barChart>
      <c:lineChart>
        <c:grouping val="standard"/>
        <c:varyColors val="0"/>
        <c:ser>
          <c:idx val="2"/>
          <c:order val="2"/>
          <c:tx>
            <c:strRef>
              <c:f>'Gerencia Técnica'!$B$55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'Gerencia Técnica'!$C$52:$G$52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'Gerencia Técnica'!$C$55:$G$55</c:f>
              <c:numCache>
                <c:formatCode>#,##0.0</c:formatCode>
                <c:ptCount val="5"/>
                <c:pt idx="0">
                  <c:v>103.37711538461539</c:v>
                </c:pt>
                <c:pt idx="1">
                  <c:v>494.21060897435899</c:v>
                </c:pt>
                <c:pt idx="2">
                  <c:v>1246.6008653846154</c:v>
                </c:pt>
                <c:pt idx="3">
                  <c:v>1085.6964102564102</c:v>
                </c:pt>
                <c:pt idx="4">
                  <c:v>2929.8850000000002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'Gerencia Técnica'!$B$56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'Gerencia Técnica'!$C$52:$G$52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'Gerencia Técnica'!$C$56:$G$56</c:f>
              <c:numCache>
                <c:formatCode>General</c:formatCode>
                <c:ptCount val="5"/>
                <c:pt idx="0" formatCode="#,##0.0">
                  <c:v>92.6</c:v>
                </c:pt>
                <c:pt idx="4" formatCode="#,##0.0">
                  <c:v>92.6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618160"/>
        <c:axId val="364617600"/>
      </c:lineChart>
      <c:catAx>
        <c:axId val="3646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4617040"/>
        <c:crosses val="autoZero"/>
        <c:auto val="1"/>
        <c:lblAlgn val="ctr"/>
        <c:lblOffset val="100"/>
        <c:noMultiLvlLbl val="0"/>
      </c:catAx>
      <c:valAx>
        <c:axId val="36461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>
                    <a:solidFill>
                      <a:schemeClr val="tx1"/>
                    </a:solidFill>
                  </a:rPr>
                  <a:t>Productos</a:t>
                </a:r>
              </a:p>
            </c:rich>
          </c:tx>
          <c:layout>
            <c:manualLayout>
              <c:xMode val="edge"/>
              <c:yMode val="edge"/>
              <c:x val="9.6858545771781282E-2"/>
              <c:y val="0.29886096380527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4616480"/>
        <c:crosses val="autoZero"/>
        <c:crossBetween val="between"/>
      </c:valAx>
      <c:valAx>
        <c:axId val="3646176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>
                    <a:solidFill>
                      <a:schemeClr val="tx1"/>
                    </a:solidFill>
                  </a:rPr>
                  <a:t>Inversión (Miles US$)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4618160"/>
        <c:crosses val="max"/>
        <c:crossBetween val="between"/>
      </c:valAx>
      <c:catAx>
        <c:axId val="36461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6176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'Gerencia Técnica'!$S$40</c:f>
              <c:strCache>
                <c:ptCount val="1"/>
                <c:pt idx="0">
                  <c:v>Ejecutado 1T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Técnica'!$Q$41:$Q$42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Técnica'!$S$41:$S$42</c:f>
              <c:numCache>
                <c:formatCode>General</c:formatCode>
                <c:ptCount val="2"/>
                <c:pt idx="0">
                  <c:v>69.599999999999994</c:v>
                </c:pt>
                <c:pt idx="1">
                  <c:v>23</c:v>
                </c:pt>
              </c:numCache>
            </c:numRef>
          </c:val>
        </c:ser>
        <c:ser>
          <c:idx val="0"/>
          <c:order val="1"/>
          <c:tx>
            <c:strRef>
              <c:f>'Gerencia Técnica'!$R$40</c:f>
              <c:strCache>
                <c:ptCount val="1"/>
                <c:pt idx="0">
                  <c:v>Meta 1T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Técnica'!$Q$41:$Q$42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Técnica'!$R$41:$R$42</c:f>
              <c:numCache>
                <c:formatCode>General</c:formatCode>
                <c:ptCount val="2"/>
                <c:pt idx="0" formatCode="#,##0.0">
                  <c:v>65.5</c:v>
                </c:pt>
                <c:pt idx="1">
                  <c:v>37.9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975072"/>
        <c:axId val="190975632"/>
      </c:barChart>
      <c:catAx>
        <c:axId val="1909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975632"/>
        <c:crosses val="autoZero"/>
        <c:auto val="1"/>
        <c:lblAlgn val="ctr"/>
        <c:lblOffset val="100"/>
        <c:noMultiLvlLbl val="0"/>
      </c:catAx>
      <c:valAx>
        <c:axId val="19097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200" b="1" dirty="0" smtClean="0"/>
                  <a:t>INVERSIÓN</a:t>
                </a:r>
                <a:r>
                  <a:rPr lang="es-SV" sz="1200" b="1" baseline="0" dirty="0" smtClean="0"/>
                  <a:t> (Miles US$)</a:t>
                </a:r>
                <a:endParaRPr lang="es-SV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9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'Gerencia Técnica'!$S$18</c:f>
              <c:strCache>
                <c:ptCount val="1"/>
                <c:pt idx="0">
                  <c:v>Ejecutado 1T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Técnica'!$Q$19:$Q$20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Técnica'!$S$19:$S$20</c:f>
              <c:numCache>
                <c:formatCode>#,##0</c:formatCode>
                <c:ptCount val="2"/>
                <c:pt idx="0">
                  <c:v>142</c:v>
                </c:pt>
                <c:pt idx="1">
                  <c:v>357</c:v>
                </c:pt>
              </c:numCache>
            </c:numRef>
          </c:val>
        </c:ser>
        <c:ser>
          <c:idx val="0"/>
          <c:order val="1"/>
          <c:tx>
            <c:strRef>
              <c:f>'Gerencia Técnica'!$R$18</c:f>
              <c:strCache>
                <c:ptCount val="1"/>
                <c:pt idx="0">
                  <c:v>Meta 1T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9679301169926506E-3"/>
                  <c:y val="-6.78339808718856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Técnica'!$Q$19:$Q$20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Técnica'!$R$19:$R$20</c:f>
              <c:numCache>
                <c:formatCode>#,##0</c:formatCode>
                <c:ptCount val="2"/>
                <c:pt idx="0">
                  <c:v>200</c:v>
                </c:pt>
                <c:pt idx="1">
                  <c:v>377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978432"/>
        <c:axId val="190978992"/>
      </c:barChart>
      <c:catAx>
        <c:axId val="1909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978992"/>
        <c:crosses val="autoZero"/>
        <c:auto val="1"/>
        <c:lblAlgn val="ctr"/>
        <c:lblOffset val="100"/>
        <c:noMultiLvlLbl val="0"/>
      </c:catAx>
      <c:valAx>
        <c:axId val="19097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97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'Prog x Tri GIEFP'!$F$4</c:f>
              <c:strCache>
                <c:ptCount val="1"/>
                <c:pt idx="0">
                  <c:v>Meta - Informes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 x Tri GIEFP'!$G$3:$K$3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GIEFP'!$G$4:$K$4</c:f>
              <c:numCache>
                <c:formatCode>#,##0.0</c:formatCode>
                <c:ptCount val="5"/>
                <c:pt idx="0">
                  <c:v>12.45</c:v>
                </c:pt>
                <c:pt idx="1">
                  <c:v>17.8</c:v>
                </c:pt>
                <c:pt idx="2">
                  <c:v>26.5</c:v>
                </c:pt>
                <c:pt idx="3">
                  <c:v>28.25</c:v>
                </c:pt>
                <c:pt idx="4" formatCode="#,##0">
                  <c:v>85</c:v>
                </c:pt>
              </c:numCache>
            </c:numRef>
          </c:val>
        </c:ser>
        <c:ser>
          <c:idx val="1"/>
          <c:order val="1"/>
          <c:tx>
            <c:strRef>
              <c:f>'Prog x Tri GIEFP'!$F$5</c:f>
              <c:strCache>
                <c:ptCount val="1"/>
                <c:pt idx="0">
                  <c:v>Informes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 x Tri GIEFP'!$G$3:$K$3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GIEFP'!$G$5:$K$5</c:f>
              <c:numCache>
                <c:formatCode>General</c:formatCode>
                <c:ptCount val="5"/>
                <c:pt idx="0" formatCode="#,##0.0">
                  <c:v>14.5</c:v>
                </c:pt>
                <c:pt idx="4" formatCode="0.0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64768"/>
        <c:axId val="357465328"/>
      </c:barChart>
      <c:lineChart>
        <c:grouping val="standard"/>
        <c:varyColors val="0"/>
        <c:ser>
          <c:idx val="2"/>
          <c:order val="2"/>
          <c:tx>
            <c:strRef>
              <c:f>'Prog x Tri GIEFP'!$F$6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 x Tri GIEFP'!$G$3:$K$3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GIEFP'!$G$6:$K$6</c:f>
              <c:numCache>
                <c:formatCode>#,##0.0</c:formatCode>
                <c:ptCount val="5"/>
                <c:pt idx="0">
                  <c:v>66.3</c:v>
                </c:pt>
                <c:pt idx="1">
                  <c:v>150.69999999999999</c:v>
                </c:pt>
                <c:pt idx="2">
                  <c:v>195.1</c:v>
                </c:pt>
                <c:pt idx="3">
                  <c:v>207.9</c:v>
                </c:pt>
                <c:pt idx="4" formatCode="0">
                  <c:v>620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'Prog x Tri GIEFP'!$F$7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 x Tri GIEFP'!$G$3:$K$3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GIEFP'!$G$7:$K$7</c:f>
              <c:numCache>
                <c:formatCode>General</c:formatCode>
                <c:ptCount val="5"/>
                <c:pt idx="0">
                  <c:v>57.3</c:v>
                </c:pt>
                <c:pt idx="4">
                  <c:v>57.3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466448"/>
        <c:axId val="357465888"/>
      </c:lineChart>
      <c:catAx>
        <c:axId val="35746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7465328"/>
        <c:crosses val="autoZero"/>
        <c:auto val="1"/>
        <c:lblAlgn val="ctr"/>
        <c:lblOffset val="100"/>
        <c:noMultiLvlLbl val="0"/>
      </c:catAx>
      <c:valAx>
        <c:axId val="35746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 smtClean="0"/>
                  <a:t>Informes</a:t>
                </a:r>
                <a:endParaRPr lang="es-SV" sz="1400" b="1" dirty="0"/>
              </a:p>
            </c:rich>
          </c:tx>
          <c:layout>
            <c:manualLayout>
              <c:xMode val="edge"/>
              <c:yMode val="edge"/>
              <c:x val="0.1013437631803986"/>
              <c:y val="0.28799504733392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7464768"/>
        <c:crosses val="autoZero"/>
        <c:crossBetween val="between"/>
      </c:valAx>
      <c:valAx>
        <c:axId val="3574658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 smtClean="0"/>
                  <a:t>Inversión</a:t>
                </a:r>
                <a:r>
                  <a:rPr lang="es-SV" sz="1400" b="1" baseline="0" dirty="0" smtClean="0"/>
                  <a:t> (Miles US$)</a:t>
                </a:r>
                <a:endParaRPr lang="es-SV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7466448"/>
        <c:crosses val="max"/>
        <c:crossBetween val="between"/>
      </c:valAx>
      <c:catAx>
        <c:axId val="35746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465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84536903307043E-2"/>
          <c:y val="0.20826221449409016"/>
          <c:w val="0.92505520219975557"/>
          <c:h val="0.706159294487955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GIEFP!$K$21</c:f>
              <c:strCache>
                <c:ptCount val="1"/>
                <c:pt idx="0">
                  <c:v>Ejecutado 1T 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GIEFP!$H$22:$H$23</c:f>
              <c:strCache>
                <c:ptCount val="2"/>
                <c:pt idx="0">
                  <c:v>Informes</c:v>
                </c:pt>
                <c:pt idx="1">
                  <c:v>Inversión Miles (US$)</c:v>
                </c:pt>
              </c:strCache>
            </c:strRef>
          </c:cat>
          <c:val>
            <c:numRef>
              <c:f>GIEFP!$K$22:$K$23</c:f>
              <c:numCache>
                <c:formatCode>General</c:formatCode>
                <c:ptCount val="2"/>
                <c:pt idx="0">
                  <c:v>14</c:v>
                </c:pt>
                <c:pt idx="1">
                  <c:v>42.2</c:v>
                </c:pt>
              </c:numCache>
            </c:numRef>
          </c:val>
        </c:ser>
        <c:ser>
          <c:idx val="1"/>
          <c:order val="1"/>
          <c:tx>
            <c:strRef>
              <c:f>GIEFP!$J$21</c:f>
              <c:strCache>
                <c:ptCount val="1"/>
                <c:pt idx="0">
                  <c:v>Ejecutado 1T 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GIEFP!$H$22:$H$23</c:f>
              <c:strCache>
                <c:ptCount val="2"/>
                <c:pt idx="0">
                  <c:v>Informes</c:v>
                </c:pt>
                <c:pt idx="1">
                  <c:v>Inversión Miles (US$)</c:v>
                </c:pt>
              </c:strCache>
            </c:strRef>
          </c:cat>
          <c:val>
            <c:numRef>
              <c:f>GIEFP!$J$22:$J$23</c:f>
              <c:numCache>
                <c:formatCode>General</c:formatCode>
                <c:ptCount val="2"/>
                <c:pt idx="0">
                  <c:v>14.5</c:v>
                </c:pt>
                <c:pt idx="1">
                  <c:v>57.3</c:v>
                </c:pt>
              </c:numCache>
            </c:numRef>
          </c:val>
        </c:ser>
        <c:ser>
          <c:idx val="0"/>
          <c:order val="2"/>
          <c:tx>
            <c:strRef>
              <c:f>GIEFP!$I$21</c:f>
              <c:strCache>
                <c:ptCount val="1"/>
                <c:pt idx="0">
                  <c:v>Meta 1T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GIEFP!$H$22:$H$23</c:f>
              <c:strCache>
                <c:ptCount val="2"/>
                <c:pt idx="0">
                  <c:v>Informes</c:v>
                </c:pt>
                <c:pt idx="1">
                  <c:v>Inversión Miles (US$)</c:v>
                </c:pt>
              </c:strCache>
            </c:strRef>
          </c:cat>
          <c:val>
            <c:numRef>
              <c:f>GIEFP!$I$22:$I$23</c:f>
              <c:numCache>
                <c:formatCode>General</c:formatCode>
                <c:ptCount val="2"/>
                <c:pt idx="0">
                  <c:v>12.5</c:v>
                </c:pt>
                <c:pt idx="1">
                  <c:v>66.3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470368"/>
        <c:axId val="386736224"/>
        <c:extLst/>
      </c:barChart>
      <c:catAx>
        <c:axId val="3574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6736224"/>
        <c:crosses val="autoZero"/>
        <c:auto val="1"/>
        <c:lblAlgn val="ctr"/>
        <c:lblOffset val="100"/>
        <c:noMultiLvlLbl val="0"/>
      </c:catAx>
      <c:valAx>
        <c:axId val="386736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74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399388493871E-2"/>
          <c:y val="1.8442272810915834E-4"/>
          <c:w val="0.85324576204495794"/>
          <c:h val="6.6077965221734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'Gerencia Técnica'!$T$18</c:f>
              <c:strCache>
                <c:ptCount val="1"/>
                <c:pt idx="0">
                  <c:v>Ejecutado 1T 2016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Técnica'!$Q$19:$Q$20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Técnica'!$T$19:$T$20</c:f>
              <c:numCache>
                <c:formatCode>#,##0</c:formatCode>
                <c:ptCount val="2"/>
                <c:pt idx="0">
                  <c:v>348</c:v>
                </c:pt>
                <c:pt idx="1">
                  <c:v>577</c:v>
                </c:pt>
              </c:numCache>
            </c:numRef>
          </c:val>
        </c:ser>
        <c:ser>
          <c:idx val="1"/>
          <c:order val="1"/>
          <c:tx>
            <c:strRef>
              <c:f>'Gerencia Técnica'!$S$18</c:f>
              <c:strCache>
                <c:ptCount val="1"/>
                <c:pt idx="0">
                  <c:v>Ejecutado 1T 2017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Técnica'!$Q$19:$Q$20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Técnica'!$S$19:$S$20</c:f>
              <c:numCache>
                <c:formatCode>#,##0</c:formatCode>
                <c:ptCount val="2"/>
                <c:pt idx="0">
                  <c:v>142</c:v>
                </c:pt>
                <c:pt idx="1">
                  <c:v>357</c:v>
                </c:pt>
              </c:numCache>
            </c:numRef>
          </c:val>
        </c:ser>
        <c:ser>
          <c:idx val="0"/>
          <c:order val="2"/>
          <c:tx>
            <c:strRef>
              <c:f>'Gerencia Técnica'!$R$18</c:f>
              <c:strCache>
                <c:ptCount val="1"/>
                <c:pt idx="0">
                  <c:v>Meta 1T 2017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Técnica'!$Q$19:$Q$20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Técnica'!$R$19:$R$20</c:f>
              <c:numCache>
                <c:formatCode>#,##0</c:formatCode>
                <c:ptCount val="2"/>
                <c:pt idx="0">
                  <c:v>200</c:v>
                </c:pt>
                <c:pt idx="1">
                  <c:v>377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86739584"/>
        <c:axId val="386740144"/>
      </c:barChart>
      <c:catAx>
        <c:axId val="3867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6740144"/>
        <c:crosses val="autoZero"/>
        <c:auto val="1"/>
        <c:lblAlgn val="ctr"/>
        <c:lblOffset val="100"/>
        <c:noMultiLvlLbl val="0"/>
      </c:catAx>
      <c:valAx>
        <c:axId val="386740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67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2723145813338"/>
          <c:y val="4.5419077166000132E-2"/>
          <c:w val="0.86466511829558157"/>
          <c:h val="0.81537053822082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'Datos Compromiso'!$B$11</c:f>
              <c:strCache>
                <c:ptCount val="1"/>
                <c:pt idx="0">
                  <c:v>Adjudicado 2015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626167373212272E-2"/>
                  <c:y val="-3.893846687451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Compromiso'!$C$6:$N$6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Compromiso'!$C$11:$N$11</c:f>
              <c:numCache>
                <c:formatCode>_("$"* #,##0_);_("$"* \(#,##0\);_("$"* "-"??_);_(@_)</c:formatCode>
                <c:ptCount val="12"/>
                <c:pt idx="0">
                  <c:v>2797</c:v>
                </c:pt>
                <c:pt idx="1">
                  <c:v>9858</c:v>
                </c:pt>
                <c:pt idx="2">
                  <c:v>11066</c:v>
                </c:pt>
                <c:pt idx="3">
                  <c:v>12300</c:v>
                </c:pt>
                <c:pt idx="4">
                  <c:v>12880</c:v>
                </c:pt>
                <c:pt idx="5">
                  <c:v>13583</c:v>
                </c:pt>
                <c:pt idx="6">
                  <c:v>14138</c:v>
                </c:pt>
                <c:pt idx="7">
                  <c:v>14650</c:v>
                </c:pt>
                <c:pt idx="8">
                  <c:v>14969</c:v>
                </c:pt>
                <c:pt idx="9">
                  <c:v>15315</c:v>
                </c:pt>
                <c:pt idx="10">
                  <c:v>15898</c:v>
                </c:pt>
                <c:pt idx="11">
                  <c:v>14890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'Datos Pagos'!$C$4</c:f>
              <c:strCache>
                <c:ptCount val="1"/>
                <c:pt idx="0">
                  <c:v>Pagado 2015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4018689009734672E-3"/>
                  <c:y val="-4.62394294134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093445048670273E-3"/>
                  <c:y val="-2.433654179657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70C0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Pagos'!$D$3:$O$3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Pagos'!$D$4:$O$4</c:f>
              <c:numCache>
                <c:formatCode>_("$"* #,##0_);_("$"* \(#,##0\);_("$"* "-"??_);_(@_)</c:formatCode>
                <c:ptCount val="12"/>
                <c:pt idx="0">
                  <c:v>25</c:v>
                </c:pt>
                <c:pt idx="1">
                  <c:v>283</c:v>
                </c:pt>
                <c:pt idx="2">
                  <c:v>943</c:v>
                </c:pt>
                <c:pt idx="3" formatCode="&quot;$&quot;#,##0_);[Red]\(&quot;$&quot;#,##0\)">
                  <c:v>1403</c:v>
                </c:pt>
                <c:pt idx="4">
                  <c:v>1670</c:v>
                </c:pt>
                <c:pt idx="5">
                  <c:v>2589</c:v>
                </c:pt>
                <c:pt idx="6">
                  <c:v>4104</c:v>
                </c:pt>
                <c:pt idx="7">
                  <c:v>5117</c:v>
                </c:pt>
                <c:pt idx="8">
                  <c:v>6564</c:v>
                </c:pt>
                <c:pt idx="9">
                  <c:v>7946</c:v>
                </c:pt>
                <c:pt idx="10">
                  <c:v>9175</c:v>
                </c:pt>
                <c:pt idx="11">
                  <c:v>14890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'Datos Compromiso'!$B$12</c:f>
              <c:strCache>
                <c:ptCount val="1"/>
                <c:pt idx="0">
                  <c:v>Adjudicado 2016</c:v>
                </c:pt>
              </c:strCache>
            </c:strRef>
          </c:tx>
          <c:spPr>
            <a:ln w="41275">
              <a:solidFill>
                <a:srgbClr val="ED7D31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4018689009734209E-2"/>
                  <c:y val="3.163750433554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05606702920299E-3"/>
                  <c:y val="3.650481269486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Compromiso'!$C$6:$N$6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Compromiso'!$C$12:$N$12</c:f>
              <c:numCache>
                <c:formatCode>_("$"* #,##0_);_("$"* \(#,##0\);_("$"* "-"??_);_(@_)</c:formatCode>
                <c:ptCount val="12"/>
                <c:pt idx="0">
                  <c:v>13323</c:v>
                </c:pt>
                <c:pt idx="1">
                  <c:v>14695</c:v>
                </c:pt>
                <c:pt idx="2">
                  <c:v>15471</c:v>
                </c:pt>
                <c:pt idx="3">
                  <c:v>17631</c:v>
                </c:pt>
                <c:pt idx="4">
                  <c:v>17758</c:v>
                </c:pt>
                <c:pt idx="5">
                  <c:v>17801</c:v>
                </c:pt>
                <c:pt idx="6">
                  <c:v>17833</c:v>
                </c:pt>
                <c:pt idx="7">
                  <c:v>17726</c:v>
                </c:pt>
                <c:pt idx="8">
                  <c:v>18067</c:v>
                </c:pt>
                <c:pt idx="9">
                  <c:v>17923</c:v>
                </c:pt>
                <c:pt idx="10">
                  <c:v>17510</c:v>
                </c:pt>
                <c:pt idx="11">
                  <c:v>17653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'Datos Pagos'!$C$5</c:f>
              <c:strCache>
                <c:ptCount val="1"/>
                <c:pt idx="0">
                  <c:v>Pagado 2016</c:v>
                </c:pt>
              </c:strCache>
            </c:strRef>
          </c:tx>
          <c:spPr>
            <a:ln w="41275">
              <a:solidFill>
                <a:srgbClr val="9933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5.6074756038936632E-3"/>
                  <c:y val="1.216827089828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626164613627872E-2"/>
                  <c:y val="-4.8673083593146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993300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Pagos'!$D$3:$O$3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Pagos'!$D$5:$O$5</c:f>
              <c:numCache>
                <c:formatCode>_("$"* #,##0_);_("$"* \(#,##0\);_("$"* "-"??_);_(@_)</c:formatCode>
                <c:ptCount val="12"/>
                <c:pt idx="0">
                  <c:v>5</c:v>
                </c:pt>
                <c:pt idx="1">
                  <c:v>25</c:v>
                </c:pt>
                <c:pt idx="2">
                  <c:v>517</c:v>
                </c:pt>
                <c:pt idx="3" formatCode="&quot;$&quot;#,##0_);[Red]\(&quot;$&quot;#,##0\)">
                  <c:v>1835</c:v>
                </c:pt>
                <c:pt idx="4">
                  <c:v>3331</c:v>
                </c:pt>
                <c:pt idx="5">
                  <c:v>4887</c:v>
                </c:pt>
                <c:pt idx="6">
                  <c:v>6392</c:v>
                </c:pt>
                <c:pt idx="7">
                  <c:v>8050</c:v>
                </c:pt>
                <c:pt idx="8">
                  <c:v>9348</c:v>
                </c:pt>
                <c:pt idx="9">
                  <c:v>11032</c:v>
                </c:pt>
                <c:pt idx="10">
                  <c:v>12441</c:v>
                </c:pt>
                <c:pt idx="11">
                  <c:v>17653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'Datos Compromiso'!$B$13</c:f>
              <c:strCache>
                <c:ptCount val="1"/>
                <c:pt idx="0">
                  <c:v>Adjudicado 2017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0654198128229062E-2"/>
                  <c:y val="2.677019597623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Compromiso'!$C$6:$N$6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Compromiso'!$C$13:$N$13</c:f>
              <c:numCache>
                <c:formatCode>_("$"* #,##0_);_("$"* \(#,##0\);_("$"* "-"??_);_(@_)</c:formatCode>
                <c:ptCount val="12"/>
                <c:pt idx="0">
                  <c:v>7314</c:v>
                </c:pt>
                <c:pt idx="1">
                  <c:v>9315</c:v>
                </c:pt>
                <c:pt idx="2">
                  <c:v>10526</c:v>
                </c:pt>
                <c:pt idx="3">
                  <c:v>10641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'Datos Pagos'!$C$6</c:f>
              <c:strCache>
                <c:ptCount val="1"/>
                <c:pt idx="0">
                  <c:v>Pagado 2017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186914933601644E-2"/>
                  <c:y val="-5.110673777280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703557925760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0560506364219415E-16"/>
                  <c:y val="-1.460192507794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B050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Pagos'!$D$3:$O$3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Pagos'!$D$6:$O$6</c:f>
              <c:numCache>
                <c:formatCode>_("$"* #,##0_);_("$"* \(#,##0\);_("$"* "-"??_);_(@_)</c:formatCode>
                <c:ptCount val="12"/>
                <c:pt idx="0">
                  <c:v>42</c:v>
                </c:pt>
                <c:pt idx="1">
                  <c:v>103</c:v>
                </c:pt>
                <c:pt idx="2">
                  <c:v>397</c:v>
                </c:pt>
                <c:pt idx="3" formatCode="&quot;$&quot;#,##0_);[Red]\(&quot;$&quot;#,##0\)">
                  <c:v>1076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689408"/>
        <c:axId val="323689968"/>
      </c:scatterChart>
      <c:valAx>
        <c:axId val="3236894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Meses</a:t>
                </a:r>
              </a:p>
            </c:rich>
          </c:tx>
          <c:overlay val="0"/>
        </c:title>
        <c:majorTickMark val="none"/>
        <c:minorTickMark val="none"/>
        <c:tickLblPos val="nextTo"/>
        <c:crossAx val="323689968"/>
        <c:crosses val="autoZero"/>
        <c:crossBetween val="midCat"/>
      </c:valAx>
      <c:valAx>
        <c:axId val="323689968"/>
        <c:scaling>
          <c:orientation val="minMax"/>
          <c:min val="-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Miles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23689408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spPr>
    <a:ln w="12700">
      <a:prstDash val="dash"/>
    </a:ln>
  </c:spPr>
  <c:txPr>
    <a:bodyPr/>
    <a:lstStyle/>
    <a:p>
      <a:pPr>
        <a:defRPr sz="1200"/>
      </a:pPr>
      <a:endParaRPr lang="es-SV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'Gerencia Técnica'!$T$40</c:f>
              <c:strCache>
                <c:ptCount val="1"/>
                <c:pt idx="0">
                  <c:v>Ejecutado 1T 2016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Técnica'!$Q$41:$Q$42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Técnica'!$T$41:$T$42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97.5</c:v>
                </c:pt>
              </c:numCache>
            </c:numRef>
          </c:val>
        </c:ser>
        <c:ser>
          <c:idx val="1"/>
          <c:order val="1"/>
          <c:tx>
            <c:strRef>
              <c:f>'Gerencia Técnica'!$S$40</c:f>
              <c:strCache>
                <c:ptCount val="1"/>
                <c:pt idx="0">
                  <c:v>Ejecutado 1T 2017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Técnica'!$Q$41:$Q$42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Técnica'!$S$41:$S$42</c:f>
              <c:numCache>
                <c:formatCode>General</c:formatCode>
                <c:ptCount val="2"/>
                <c:pt idx="0">
                  <c:v>69.599999999999994</c:v>
                </c:pt>
                <c:pt idx="1">
                  <c:v>23</c:v>
                </c:pt>
              </c:numCache>
            </c:numRef>
          </c:val>
        </c:ser>
        <c:ser>
          <c:idx val="0"/>
          <c:order val="2"/>
          <c:tx>
            <c:strRef>
              <c:f>'Gerencia Técnica'!$R$40</c:f>
              <c:strCache>
                <c:ptCount val="1"/>
                <c:pt idx="0">
                  <c:v>Meta 1T 2017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'Gerencia Técnica'!$Q$41:$Q$42</c:f>
              <c:strCache>
                <c:ptCount val="2"/>
                <c:pt idx="0">
                  <c:v>Personas</c:v>
                </c:pt>
                <c:pt idx="1">
                  <c:v>Productos</c:v>
                </c:pt>
              </c:strCache>
            </c:strRef>
          </c:cat>
          <c:val>
            <c:numRef>
              <c:f>'Gerencia Técnica'!$R$41:$R$42</c:f>
              <c:numCache>
                <c:formatCode>General</c:formatCode>
                <c:ptCount val="2"/>
                <c:pt idx="0" formatCode="#,##0.0">
                  <c:v>65.5</c:v>
                </c:pt>
                <c:pt idx="1">
                  <c:v>37.9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86743504"/>
        <c:axId val="365515312"/>
      </c:barChart>
      <c:catAx>
        <c:axId val="38674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5515312"/>
        <c:crosses val="autoZero"/>
        <c:auto val="1"/>
        <c:lblAlgn val="ctr"/>
        <c:lblOffset val="100"/>
        <c:noMultiLvlLbl val="0"/>
      </c:catAx>
      <c:valAx>
        <c:axId val="3655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67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7441025071289E-2"/>
          <c:y val="0.12444219160833982"/>
          <c:w val="0.96407292193871463"/>
          <c:h val="0.7473616357441765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GIEFP!$K$21</c:f>
              <c:strCache>
                <c:ptCount val="1"/>
                <c:pt idx="0">
                  <c:v>Ejecutado 1T 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GIEFP!$C$22:$C$23</c:f>
              <c:strCache>
                <c:ptCount val="2"/>
                <c:pt idx="0">
                  <c:v>Informes</c:v>
                </c:pt>
                <c:pt idx="1">
                  <c:v>Inversión Miles (US$)</c:v>
                </c:pt>
              </c:strCache>
            </c:strRef>
          </c:cat>
          <c:val>
            <c:numRef>
              <c:f>GIEFP!$K$22:$K$23</c:f>
              <c:numCache>
                <c:formatCode>General</c:formatCode>
                <c:ptCount val="2"/>
                <c:pt idx="0">
                  <c:v>14</c:v>
                </c:pt>
                <c:pt idx="1">
                  <c:v>42.2</c:v>
                </c:pt>
              </c:numCache>
            </c:numRef>
          </c:val>
        </c:ser>
        <c:ser>
          <c:idx val="1"/>
          <c:order val="1"/>
          <c:tx>
            <c:strRef>
              <c:f>GIEFP!$E$21</c:f>
              <c:strCache>
                <c:ptCount val="1"/>
                <c:pt idx="0">
                  <c:v>Ejecutado 1T 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GIEFP!$C$22:$C$23</c:f>
              <c:strCache>
                <c:ptCount val="2"/>
                <c:pt idx="0">
                  <c:v>Informes</c:v>
                </c:pt>
                <c:pt idx="1">
                  <c:v>Inversión Miles (US$)</c:v>
                </c:pt>
              </c:strCache>
            </c:strRef>
          </c:cat>
          <c:val>
            <c:numRef>
              <c:f>GIEFP!$E$22:$E$23</c:f>
              <c:numCache>
                <c:formatCode>General</c:formatCode>
                <c:ptCount val="2"/>
                <c:pt idx="0">
                  <c:v>14.5</c:v>
                </c:pt>
                <c:pt idx="1">
                  <c:v>57.3</c:v>
                </c:pt>
              </c:numCache>
            </c:numRef>
          </c:val>
        </c:ser>
        <c:ser>
          <c:idx val="0"/>
          <c:order val="2"/>
          <c:tx>
            <c:strRef>
              <c:f>GIEFP!$D$21</c:f>
              <c:strCache>
                <c:ptCount val="1"/>
                <c:pt idx="0">
                  <c:v>Meta 1T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GIEFP!$C$22:$C$23</c:f>
              <c:strCache>
                <c:ptCount val="2"/>
                <c:pt idx="0">
                  <c:v>Informes</c:v>
                </c:pt>
                <c:pt idx="1">
                  <c:v>Inversión Miles (US$)</c:v>
                </c:pt>
              </c:strCache>
            </c:strRef>
          </c:cat>
          <c:val>
            <c:numRef>
              <c:f>GIEFP!$D$22:$D$23</c:f>
              <c:numCache>
                <c:formatCode>General</c:formatCode>
                <c:ptCount val="2"/>
                <c:pt idx="0">
                  <c:v>12.5</c:v>
                </c:pt>
                <c:pt idx="1">
                  <c:v>66.3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5518672"/>
        <c:axId val="365519232"/>
      </c:barChart>
      <c:catAx>
        <c:axId val="36551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5519232"/>
        <c:crosses val="autoZero"/>
        <c:auto val="1"/>
        <c:lblAlgn val="ctr"/>
        <c:lblOffset val="100"/>
        <c:noMultiLvlLbl val="0"/>
      </c:catAx>
      <c:valAx>
        <c:axId val="36551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51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57208441612673"/>
          <c:y val="3.0615060538133509E-2"/>
          <c:w val="0.85890611424806396"/>
          <c:h val="0.79343927063659592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'Datos Compromiso'!$B$16</c:f>
              <c:strCache>
                <c:ptCount val="1"/>
                <c:pt idx="0">
                  <c:v>Adjudicado 2015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0261768177045958E-2"/>
                  <c:y val="4.766030834509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00210021474402E-3"/>
                  <c:y val="3.1773538896732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Compromiso'!$C$15:$N$15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Compromiso'!$C$16:$N$16</c:f>
              <c:numCache>
                <c:formatCode>_([$$-440A]* #,##0_);_([$$-440A]* \(#,##0\);_([$$-440A]* "-"??_);_(@_)</c:formatCode>
                <c:ptCount val="12"/>
                <c:pt idx="0">
                  <c:v>10053</c:v>
                </c:pt>
                <c:pt idx="1">
                  <c:v>20192</c:v>
                </c:pt>
                <c:pt idx="2">
                  <c:v>22492</c:v>
                </c:pt>
                <c:pt idx="3">
                  <c:v>24268</c:v>
                </c:pt>
                <c:pt idx="4">
                  <c:v>25348</c:v>
                </c:pt>
                <c:pt idx="5">
                  <c:v>28406</c:v>
                </c:pt>
                <c:pt idx="6">
                  <c:v>29923</c:v>
                </c:pt>
                <c:pt idx="7">
                  <c:v>31053</c:v>
                </c:pt>
                <c:pt idx="8">
                  <c:v>31786</c:v>
                </c:pt>
                <c:pt idx="9">
                  <c:v>32177</c:v>
                </c:pt>
                <c:pt idx="10">
                  <c:v>32868</c:v>
                </c:pt>
                <c:pt idx="11">
                  <c:v>29514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'Datos Compromiso'!$B$17</c:f>
              <c:strCache>
                <c:ptCount val="1"/>
                <c:pt idx="0">
                  <c:v>Adjudicado 2016</c:v>
                </c:pt>
              </c:strCache>
            </c:strRef>
          </c:tx>
          <c:spPr>
            <a:ln w="44450">
              <a:solidFill>
                <a:srgbClr val="ED7D31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7.4970189019326991E-2"/>
                  <c:y val="-2.383015417254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Compromiso'!$C$15:$N$15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Compromiso'!$C$17:$N$17</c:f>
              <c:numCache>
                <c:formatCode>_([$$-440A]* #,##0_);_([$$-440A]* \(#,##0\);_([$$-440A]* "-"??_);_(@_)</c:formatCode>
                <c:ptCount val="12"/>
                <c:pt idx="0">
                  <c:v>19955</c:v>
                </c:pt>
                <c:pt idx="1">
                  <c:v>22417</c:v>
                </c:pt>
                <c:pt idx="2">
                  <c:v>28339</c:v>
                </c:pt>
                <c:pt idx="3">
                  <c:v>32912</c:v>
                </c:pt>
                <c:pt idx="4">
                  <c:v>34374</c:v>
                </c:pt>
                <c:pt idx="5">
                  <c:v>34035</c:v>
                </c:pt>
                <c:pt idx="6">
                  <c:v>34167</c:v>
                </c:pt>
                <c:pt idx="7">
                  <c:v>34426</c:v>
                </c:pt>
                <c:pt idx="8">
                  <c:v>35330</c:v>
                </c:pt>
                <c:pt idx="9">
                  <c:v>35961</c:v>
                </c:pt>
                <c:pt idx="10">
                  <c:v>34425</c:v>
                </c:pt>
                <c:pt idx="11">
                  <c:v>33564</c:v>
                </c:pt>
              </c:numCache>
            </c:numRef>
          </c:yVal>
          <c:smooth val="1"/>
        </c:ser>
        <c:ser>
          <c:idx val="8"/>
          <c:order val="2"/>
          <c:tx>
            <c:strRef>
              <c:f>'Datos Pagos'!$C$14</c:f>
              <c:strCache>
                <c:ptCount val="1"/>
                <c:pt idx="0">
                  <c:v>Pagado 2016</c:v>
                </c:pt>
              </c:strCache>
            </c:strRef>
          </c:tx>
          <c:spPr>
            <a:ln w="44450">
              <a:solidFill>
                <a:srgbClr val="993300"/>
              </a:solidFill>
              <a:prstDash val="solid"/>
            </a:ln>
          </c:spPr>
          <c:marker>
            <c:symbol val="none"/>
          </c:marker>
          <c:dPt>
            <c:idx val="4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523536354091915E-2"/>
                  <c:y val="-7.9433847241831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065756827350012E-2"/>
                  <c:y val="-2.64113925853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Pagos'!$C$12:$O$12</c:f>
              <c:strCache>
                <c:ptCount val="13"/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  <c:pt idx="8">
                  <c:v>Agosto</c:v>
                </c:pt>
                <c:pt idx="9">
                  <c:v>Septiembre</c:v>
                </c:pt>
                <c:pt idx="10">
                  <c:v>Octubre</c:v>
                </c:pt>
                <c:pt idx="11">
                  <c:v>Noviembre</c:v>
                </c:pt>
                <c:pt idx="12">
                  <c:v>Diciembre</c:v>
                </c:pt>
              </c:strCache>
            </c:strRef>
          </c:xVal>
          <c:yVal>
            <c:numRef>
              <c:f>'Datos Pagos'!$D$14:$O$14</c:f>
              <c:numCache>
                <c:formatCode>_("$"* #,##0_);_("$"* \(#,##0\);_("$"* "-"??_);_(@_)</c:formatCode>
                <c:ptCount val="12"/>
                <c:pt idx="0">
                  <c:v>119</c:v>
                </c:pt>
                <c:pt idx="1">
                  <c:v>786</c:v>
                </c:pt>
                <c:pt idx="2">
                  <c:v>2198</c:v>
                </c:pt>
                <c:pt idx="3">
                  <c:v>4376</c:v>
                </c:pt>
                <c:pt idx="4">
                  <c:v>7082</c:v>
                </c:pt>
                <c:pt idx="5">
                  <c:v>10080</c:v>
                </c:pt>
                <c:pt idx="6">
                  <c:v>13088</c:v>
                </c:pt>
                <c:pt idx="7">
                  <c:v>16249</c:v>
                </c:pt>
                <c:pt idx="8">
                  <c:v>18961</c:v>
                </c:pt>
                <c:pt idx="9">
                  <c:v>21662</c:v>
                </c:pt>
                <c:pt idx="10">
                  <c:v>24346</c:v>
                </c:pt>
                <c:pt idx="11">
                  <c:v>33564</c:v>
                </c:pt>
              </c:numCache>
            </c:numRef>
          </c:yVal>
          <c:smooth val="1"/>
        </c:ser>
        <c:ser>
          <c:idx val="0"/>
          <c:order val="3"/>
          <c:tx>
            <c:strRef>
              <c:f>'Datos Pagos'!$C$13</c:f>
              <c:strCache>
                <c:ptCount val="1"/>
                <c:pt idx="0">
                  <c:v>Pagado 2015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5271705170603641E-2"/>
                  <c:y val="2.383015417254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434758881966879E-2"/>
                  <c:y val="2.6942876847931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70C0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multiLvlStrRef>
              <c:f>'[Comparativo Ejecución Pagos 2015_2017 1er Trim-1.xlsx]Datos Pagos'!$D$12:$O$13</c:f>
              <c:multiLvlStrCache>
                <c:ptCount val="12"/>
                <c:lvl>
                  <c:pt idx="0">
                    <c:v> $125 </c:v>
                  </c:pt>
                  <c:pt idx="1">
                    <c:v> $849 </c:v>
                  </c:pt>
                  <c:pt idx="2">
                    <c:v> $2,668 </c:v>
                  </c:pt>
                  <c:pt idx="3">
                    <c:v> $3,989 </c:v>
                  </c:pt>
                  <c:pt idx="4">
                    <c:v> $4,848 </c:v>
                  </c:pt>
                  <c:pt idx="5">
                    <c:v> $7,648 </c:v>
                  </c:pt>
                  <c:pt idx="6">
                    <c:v> $10,766 </c:v>
                  </c:pt>
                  <c:pt idx="7">
                    <c:v> $12,948 </c:v>
                  </c:pt>
                  <c:pt idx="8">
                    <c:v> $15,412 </c:v>
                  </c:pt>
                  <c:pt idx="9">
                    <c:v> $19,150 </c:v>
                  </c:pt>
                  <c:pt idx="10">
                    <c:v> $21,941 </c:v>
                  </c:pt>
                  <c:pt idx="11">
                    <c:v> $29,514 </c:v>
                  </c:pt>
                </c:lvl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</c:lvl>
              </c:multiLvlStrCache>
            </c:multiLvlStrRef>
          </c:xVal>
          <c:yVal>
            <c:numRef>
              <c:f>'Datos Pagos'!$D$13:$O$13</c:f>
              <c:numCache>
                <c:formatCode>_("$"* #,##0_);_("$"* \(#,##0\);_("$"* "-"??_);_(@_)</c:formatCode>
                <c:ptCount val="12"/>
                <c:pt idx="0">
                  <c:v>125</c:v>
                </c:pt>
                <c:pt idx="1">
                  <c:v>849</c:v>
                </c:pt>
                <c:pt idx="2">
                  <c:v>2668</c:v>
                </c:pt>
                <c:pt idx="3">
                  <c:v>3989</c:v>
                </c:pt>
                <c:pt idx="4">
                  <c:v>4848</c:v>
                </c:pt>
                <c:pt idx="5">
                  <c:v>7648</c:v>
                </c:pt>
                <c:pt idx="6">
                  <c:v>10766</c:v>
                </c:pt>
                <c:pt idx="7">
                  <c:v>12948</c:v>
                </c:pt>
                <c:pt idx="8">
                  <c:v>15412</c:v>
                </c:pt>
                <c:pt idx="9">
                  <c:v>19150</c:v>
                </c:pt>
                <c:pt idx="10">
                  <c:v>21941</c:v>
                </c:pt>
                <c:pt idx="11">
                  <c:v>29514</c:v>
                </c:pt>
              </c:numCache>
            </c:numRef>
          </c:yVal>
          <c:smooth val="1"/>
        </c:ser>
        <c:ser>
          <c:idx val="1"/>
          <c:order val="4"/>
          <c:tx>
            <c:strRef>
              <c:f>'Datos Compromiso'!$B$18</c:f>
              <c:strCache>
                <c:ptCount val="1"/>
                <c:pt idx="0">
                  <c:v>Adjudicado 2017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0261768177045958E-2"/>
                  <c:y val="-2.383015417254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00210021474402E-3"/>
                  <c:y val="-3.706912871285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Compromiso'!$C$6:$N$6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Compromiso'!$C$18:$N$18</c:f>
              <c:numCache>
                <c:formatCode>_("$"* #,##0_);_("$"* \(#,##0\);_("$"* "-"??_);_(@_)</c:formatCode>
                <c:ptCount val="12"/>
                <c:pt idx="0">
                  <c:v>15164</c:v>
                </c:pt>
                <c:pt idx="1">
                  <c:v>18613</c:v>
                </c:pt>
                <c:pt idx="2">
                  <c:v>23926</c:v>
                </c:pt>
                <c:pt idx="3">
                  <c:v>24487</c:v>
                </c:pt>
              </c:numCache>
            </c:numRef>
          </c:yVal>
          <c:smooth val="1"/>
        </c:ser>
        <c:ser>
          <c:idx val="3"/>
          <c:order val="5"/>
          <c:tx>
            <c:strRef>
              <c:f>'Datos Pagos'!$C$15</c:f>
              <c:strCache>
                <c:ptCount val="1"/>
                <c:pt idx="0">
                  <c:v>Pagado 2017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5533473347649603E-2"/>
                  <c:y val="-5.825148797734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650105010737201E-3"/>
                  <c:y val="2.383015417254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38833683369124E-3"/>
                  <c:y val="-5.295589816122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B050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'Datos Pagos'!$D$12:$O$12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xVal>
          <c:yVal>
            <c:numRef>
              <c:f>'Datos Pagos'!$D$15:$O$15</c:f>
              <c:numCache>
                <c:formatCode>_("$"* #,##0_);_("$"* \(#,##0\);_("$"* "-"??_);_(@_)</c:formatCode>
                <c:ptCount val="12"/>
                <c:pt idx="0">
                  <c:v>105</c:v>
                </c:pt>
                <c:pt idx="1">
                  <c:v>705</c:v>
                </c:pt>
                <c:pt idx="2">
                  <c:v>1966</c:v>
                </c:pt>
                <c:pt idx="3">
                  <c:v>3571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695008"/>
        <c:axId val="314789984"/>
      </c:scatterChart>
      <c:valAx>
        <c:axId val="3236950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Meses</a:t>
                </a:r>
              </a:p>
            </c:rich>
          </c:tx>
          <c:layout>
            <c:manualLayout>
              <c:xMode val="edge"/>
              <c:yMode val="edge"/>
              <c:x val="0.53173925186976145"/>
              <c:y val="0.7649018963373679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314789984"/>
        <c:crosses val="autoZero"/>
        <c:crossBetween val="midCat"/>
      </c:valAx>
      <c:valAx>
        <c:axId val="314789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Miles</a:t>
                </a:r>
              </a:p>
            </c:rich>
          </c:tx>
          <c:overlay val="0"/>
        </c:title>
        <c:numFmt formatCode="_([$$-440A]* #,##0_);_([$$-440A]* \(#,##0\);_([$$-440A]* &quot;-&quot;??_);_(@_)" sourceLinked="1"/>
        <c:majorTickMark val="none"/>
        <c:minorTickMark val="none"/>
        <c:tickLblPos val="nextTo"/>
        <c:crossAx val="3236950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8702051582482839E-2"/>
          <c:y val="0.88278697094478575"/>
          <c:w val="0.85130792056923266"/>
          <c:h val="5.403970013005596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SV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2054908288877"/>
          <c:y val="1.6646836187803816E-2"/>
          <c:w val="0.75140068680893368"/>
          <c:h val="0.74355221477436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'Programación Anual INSAFORP'!$K$49</c:f>
              <c:strCache>
                <c:ptCount val="1"/>
                <c:pt idx="0">
                  <c:v>Meta - Personas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'Programación Anual INSAFORP'!$L$48:$P$48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Anual INSAFORP'!$L$49:$P$49</c:f>
              <c:numCache>
                <c:formatCode>#,##0</c:formatCode>
                <c:ptCount val="5"/>
                <c:pt idx="0">
                  <c:v>55241</c:v>
                </c:pt>
                <c:pt idx="1">
                  <c:v>102344</c:v>
                </c:pt>
                <c:pt idx="2">
                  <c:v>111815</c:v>
                </c:pt>
                <c:pt idx="3">
                  <c:v>71951</c:v>
                </c:pt>
                <c:pt idx="4">
                  <c:v>341351</c:v>
                </c:pt>
              </c:numCache>
            </c:numRef>
          </c:val>
        </c:ser>
        <c:ser>
          <c:idx val="1"/>
          <c:order val="1"/>
          <c:tx>
            <c:strRef>
              <c:f>'Programación Anual INSAFORP'!$K$50</c:f>
              <c:strCache>
                <c:ptCount val="1"/>
                <c:pt idx="0">
                  <c:v>Personas capacitadas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'Programación Anual INSAFORP'!$L$48:$P$48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Anual INSAFORP'!$L$50:$P$50</c:f>
              <c:numCache>
                <c:formatCode>General</c:formatCode>
                <c:ptCount val="5"/>
                <c:pt idx="0" formatCode="#,##0">
                  <c:v>56675</c:v>
                </c:pt>
                <c:pt idx="4" formatCode="#,##0">
                  <c:v>56675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651632"/>
        <c:axId val="327652192"/>
      </c:barChart>
      <c:lineChart>
        <c:grouping val="standard"/>
        <c:varyColors val="0"/>
        <c:ser>
          <c:idx val="2"/>
          <c:order val="2"/>
          <c:tx>
            <c:strRef>
              <c:f>'Programación Anual INSAFORP'!$K$51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'Programación Anual INSAFORP'!$L$48:$P$48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Anual INSAFORP'!$L$51:$P$51</c:f>
              <c:numCache>
                <c:formatCode>0.0</c:formatCode>
                <c:ptCount val="5"/>
                <c:pt idx="0">
                  <c:v>5.2</c:v>
                </c:pt>
                <c:pt idx="1">
                  <c:v>9.3706763100000003</c:v>
                </c:pt>
                <c:pt idx="2">
                  <c:v>10.88540794</c:v>
                </c:pt>
                <c:pt idx="3">
                  <c:v>9.1999999999999993</c:v>
                </c:pt>
                <c:pt idx="4" formatCode="#,##0.0">
                  <c:v>34.656084249999999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'Programación Anual INSAFORP'!$K$52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'Programación Anual INSAFORP'!$L$48:$P$48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Anual INSAFORP'!$L$52:$P$52</c:f>
              <c:numCache>
                <c:formatCode>General</c:formatCode>
                <c:ptCount val="5"/>
                <c:pt idx="0" formatCode="0.0">
                  <c:v>5.9</c:v>
                </c:pt>
                <c:pt idx="4" formatCode="#,##0.0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653312"/>
        <c:axId val="327652752"/>
      </c:lineChart>
      <c:catAx>
        <c:axId val="3276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7652192"/>
        <c:crosses val="autoZero"/>
        <c:auto val="1"/>
        <c:lblAlgn val="ctr"/>
        <c:lblOffset val="100"/>
        <c:noMultiLvlLbl val="0"/>
      </c:catAx>
      <c:valAx>
        <c:axId val="32765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200" b="1" dirty="0" smtClean="0"/>
                  <a:t>PERSONAS</a:t>
                </a:r>
                <a:endParaRPr lang="es-SV" sz="1200" b="1" dirty="0"/>
              </a:p>
            </c:rich>
          </c:tx>
          <c:layout>
            <c:manualLayout>
              <c:xMode val="edge"/>
              <c:yMode val="edge"/>
              <c:x val="7.1208770778652675E-2"/>
              <c:y val="0.32764779607821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7651632"/>
        <c:crosses val="autoZero"/>
        <c:crossBetween val="between"/>
      </c:valAx>
      <c:valAx>
        <c:axId val="327652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dirty="0" smtClean="0"/>
                  <a:t>INVERSIÓN</a:t>
                </a:r>
                <a:r>
                  <a:rPr lang="es-SV" baseline="0" dirty="0" smtClean="0"/>
                  <a:t> (Millones US$)</a:t>
                </a:r>
                <a:endParaRPr lang="es-SV" dirty="0"/>
              </a:p>
            </c:rich>
          </c:tx>
          <c:layout>
            <c:manualLayout>
              <c:xMode val="edge"/>
              <c:yMode val="edge"/>
              <c:x val="0.95141170562105137"/>
              <c:y val="0.23712431217371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7653312"/>
        <c:crosses val="max"/>
        <c:crossBetween val="between"/>
      </c:valAx>
      <c:catAx>
        <c:axId val="32765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76527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'Programación x Trimestre FC'!$N$4</c:f>
              <c:strCache>
                <c:ptCount val="1"/>
                <c:pt idx="0">
                  <c:v>Meta - Personas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'Programación x Trimestre FC'!$O$3:$S$3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FC'!$O$4:$S$4</c:f>
              <c:numCache>
                <c:formatCode>#,##0.0</c:formatCode>
                <c:ptCount val="5"/>
                <c:pt idx="0">
                  <c:v>29</c:v>
                </c:pt>
                <c:pt idx="1">
                  <c:v>58.1</c:v>
                </c:pt>
                <c:pt idx="2">
                  <c:v>68.099999999999994</c:v>
                </c:pt>
                <c:pt idx="3">
                  <c:v>51.8</c:v>
                </c:pt>
                <c:pt idx="4">
                  <c:v>207</c:v>
                </c:pt>
              </c:numCache>
            </c:numRef>
          </c:val>
        </c:ser>
        <c:ser>
          <c:idx val="1"/>
          <c:order val="1"/>
          <c:tx>
            <c:strRef>
              <c:f>'Programación x Trimestre FC'!$N$5</c:f>
              <c:strCache>
                <c:ptCount val="1"/>
                <c:pt idx="0">
                  <c:v>Personas capacitadas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'Programación x Trimestre FC'!$O$3:$S$3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FC'!$O$5:$S$5</c:f>
              <c:numCache>
                <c:formatCode>General</c:formatCode>
                <c:ptCount val="5"/>
                <c:pt idx="0" formatCode="#,##0.0">
                  <c:v>29.7</c:v>
                </c:pt>
                <c:pt idx="4" formatCode="0.0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381744"/>
        <c:axId val="381053808"/>
      </c:barChart>
      <c:lineChart>
        <c:grouping val="standard"/>
        <c:varyColors val="0"/>
        <c:ser>
          <c:idx val="2"/>
          <c:order val="2"/>
          <c:tx>
            <c:strRef>
              <c:f>'Programación x Trimestre FC'!$N$6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'Programación x Trimestre FC'!$O$3:$S$3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FC'!$O$6:$S$6</c:f>
              <c:numCache>
                <c:formatCode>#,##0.0</c:formatCode>
                <c:ptCount val="5"/>
                <c:pt idx="0">
                  <c:v>2.4</c:v>
                </c:pt>
                <c:pt idx="1">
                  <c:v>4.9000000000000004</c:v>
                </c:pt>
                <c:pt idx="2">
                  <c:v>5.5</c:v>
                </c:pt>
                <c:pt idx="3">
                  <c:v>4</c:v>
                </c:pt>
                <c:pt idx="4" formatCode="0.0">
                  <c:v>16.8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'Programación x Trimestre FC'!$N$7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'Programación x Trimestre FC'!$O$3:$S$3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FC'!$O$7:$S$7</c:f>
              <c:numCache>
                <c:formatCode>General</c:formatCode>
                <c:ptCount val="5"/>
                <c:pt idx="0" formatCode="#,##0.0">
                  <c:v>3.1</c:v>
                </c:pt>
                <c:pt idx="4" formatCode="0.0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054928"/>
        <c:axId val="381054368"/>
      </c:lineChart>
      <c:catAx>
        <c:axId val="35738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1053808"/>
        <c:crosses val="autoZero"/>
        <c:auto val="1"/>
        <c:lblAlgn val="ctr"/>
        <c:lblOffset val="100"/>
        <c:noMultiLvlLbl val="0"/>
      </c:catAx>
      <c:valAx>
        <c:axId val="38105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/>
                  <a:t>Personas (Miles)</a:t>
                </a:r>
              </a:p>
            </c:rich>
          </c:tx>
          <c:layout>
            <c:manualLayout>
              <c:xMode val="edge"/>
              <c:yMode val="edge"/>
              <c:x val="6.623370516185477E-2"/>
              <c:y val="0.26768840109852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7381744"/>
        <c:crosses val="autoZero"/>
        <c:crossBetween val="between"/>
      </c:valAx>
      <c:valAx>
        <c:axId val="381054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/>
                  <a:t>Inversión (</a:t>
                </a:r>
                <a:r>
                  <a:rPr lang="es-SV" sz="1400" b="1" dirty="0" smtClean="0"/>
                  <a:t>Millones </a:t>
                </a:r>
                <a:r>
                  <a:rPr lang="es-SV" sz="1400" b="1" dirty="0"/>
                  <a:t>US$)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1054928"/>
        <c:crosses val="max"/>
        <c:crossBetween val="between"/>
      </c:valAx>
      <c:catAx>
        <c:axId val="38105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10543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93059165721673E-2"/>
          <c:y val="0.14247416680831207"/>
          <c:w val="0.93939733568516848"/>
          <c:h val="0.752805477149019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'Ejecutado y Comprometido FC'!$F$4</c:f>
              <c:strCache>
                <c:ptCount val="1"/>
                <c:pt idx="0">
                  <c:v>Ejecutado 1T 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'Ejecutado y Comprometido FC'!$C$5:$C$6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'Ejecutado y Comprometido FC'!$F$5:$F$6</c:f>
              <c:numCache>
                <c:formatCode>#,##0.0</c:formatCode>
                <c:ptCount val="2"/>
                <c:pt idx="0" formatCode="#,##0">
                  <c:v>27683</c:v>
                </c:pt>
                <c:pt idx="1">
                  <c:v>2648.6</c:v>
                </c:pt>
              </c:numCache>
            </c:numRef>
          </c:val>
        </c:ser>
        <c:ser>
          <c:idx val="1"/>
          <c:order val="1"/>
          <c:tx>
            <c:strRef>
              <c:f>'Ejecutado y Comprometido FC'!$E$4</c:f>
              <c:strCache>
                <c:ptCount val="1"/>
                <c:pt idx="0">
                  <c:v>Ejecutado 1T 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'Ejecutado y Comprometido FC'!$C$5:$C$6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'Ejecutado y Comprometido FC'!$E$5:$E$6</c:f>
              <c:numCache>
                <c:formatCode>#,##0.0</c:formatCode>
                <c:ptCount val="2"/>
                <c:pt idx="0" formatCode="#,##0">
                  <c:v>29740</c:v>
                </c:pt>
                <c:pt idx="1">
                  <c:v>3148.9</c:v>
                </c:pt>
              </c:numCache>
            </c:numRef>
          </c:val>
        </c:ser>
        <c:ser>
          <c:idx val="0"/>
          <c:order val="2"/>
          <c:tx>
            <c:strRef>
              <c:f>'Ejecutado y Comprometido FC'!$D$4</c:f>
              <c:strCache>
                <c:ptCount val="1"/>
                <c:pt idx="0">
                  <c:v>Meta 1T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'Ejecutado y Comprometido FC'!$C$5:$C$6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'Ejecutado y Comprometido FC'!$D$5:$D$6</c:f>
              <c:numCache>
                <c:formatCode>#,##0.0</c:formatCode>
                <c:ptCount val="2"/>
                <c:pt idx="0" formatCode="#,##0">
                  <c:v>29000</c:v>
                </c:pt>
                <c:pt idx="1">
                  <c:v>2392.3000000000002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3729376"/>
        <c:axId val="293729936"/>
      </c:barChart>
      <c:catAx>
        <c:axId val="2937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93729936"/>
        <c:crosses val="autoZero"/>
        <c:auto val="1"/>
        <c:lblAlgn val="ctr"/>
        <c:lblOffset val="100"/>
        <c:noMultiLvlLbl val="0"/>
      </c:catAx>
      <c:valAx>
        <c:axId val="2937299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372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'Programación x Trimestre FI'!$N$4</c:f>
              <c:strCache>
                <c:ptCount val="1"/>
                <c:pt idx="0">
                  <c:v>Meta - Personas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'Programación x Trimestre FI'!$O$3:$S$3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FI'!$O$4:$S$4</c:f>
              <c:numCache>
                <c:formatCode>#,##0.0</c:formatCode>
                <c:ptCount val="5"/>
                <c:pt idx="0">
                  <c:v>24.7</c:v>
                </c:pt>
                <c:pt idx="1">
                  <c:v>41</c:v>
                </c:pt>
                <c:pt idx="2">
                  <c:v>39.9</c:v>
                </c:pt>
                <c:pt idx="3">
                  <c:v>17</c:v>
                </c:pt>
                <c:pt idx="4">
                  <c:v>122.6</c:v>
                </c:pt>
              </c:numCache>
            </c:numRef>
          </c:val>
        </c:ser>
        <c:ser>
          <c:idx val="1"/>
          <c:order val="1"/>
          <c:tx>
            <c:strRef>
              <c:f>'Programación x Trimestre FI'!$N$5</c:f>
              <c:strCache>
                <c:ptCount val="1"/>
                <c:pt idx="0">
                  <c:v>Personas capacitadas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'Programación x Trimestre FI'!$O$3:$S$3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FI'!$O$5:$S$5</c:f>
              <c:numCache>
                <c:formatCode>General</c:formatCode>
                <c:ptCount val="5"/>
                <c:pt idx="0" formatCode="#,##0.0">
                  <c:v>25.8</c:v>
                </c:pt>
                <c:pt idx="4" formatCode="0.0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627616"/>
        <c:axId val="327628176"/>
      </c:barChart>
      <c:lineChart>
        <c:grouping val="standard"/>
        <c:varyColors val="0"/>
        <c:ser>
          <c:idx val="2"/>
          <c:order val="2"/>
          <c:tx>
            <c:strRef>
              <c:f>'Programación x Trimestre FI'!$N$6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'Programación x Trimestre FI'!$O$3:$S$3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FI'!$O$6:$S$6</c:f>
              <c:numCache>
                <c:formatCode>#,##0.0</c:formatCode>
                <c:ptCount val="5"/>
                <c:pt idx="0">
                  <c:v>2.5</c:v>
                </c:pt>
                <c:pt idx="1">
                  <c:v>3.9</c:v>
                </c:pt>
                <c:pt idx="2">
                  <c:v>4.5999999999999996</c:v>
                </c:pt>
                <c:pt idx="3">
                  <c:v>4.7</c:v>
                </c:pt>
                <c:pt idx="4" formatCode="0.0">
                  <c:v>15.7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'Programación x Trimestre FI'!$N$7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'Programación x Trimestre FI'!$O$3:$S$3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'Programación x Trimestre FI'!$O$7:$S$7</c:f>
              <c:numCache>
                <c:formatCode>General</c:formatCode>
                <c:ptCount val="5"/>
                <c:pt idx="0" formatCode="#,##0.0">
                  <c:v>2.4</c:v>
                </c:pt>
                <c:pt idx="4" formatCode="#,##0.0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629296"/>
        <c:axId val="327628736"/>
      </c:lineChart>
      <c:catAx>
        <c:axId val="32762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7628176"/>
        <c:crosses val="autoZero"/>
        <c:auto val="1"/>
        <c:lblAlgn val="ctr"/>
        <c:lblOffset val="100"/>
        <c:noMultiLvlLbl val="0"/>
      </c:catAx>
      <c:valAx>
        <c:axId val="32762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Personas (Miles)</a:t>
                </a:r>
              </a:p>
            </c:rich>
          </c:tx>
          <c:layout>
            <c:manualLayout>
              <c:xMode val="edge"/>
              <c:yMode val="edge"/>
              <c:x val="6.0741776663487686E-2"/>
              <c:y val="0.28524284972902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7627616"/>
        <c:crosses val="autoZero"/>
        <c:crossBetween val="between"/>
      </c:valAx>
      <c:valAx>
        <c:axId val="327628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/>
                  <a:t>Inversión (Millones US$)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7629296"/>
        <c:crosses val="max"/>
        <c:crossBetween val="between"/>
      </c:valAx>
      <c:catAx>
        <c:axId val="327629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76287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38612481212778E-2"/>
          <c:y val="0.11078389587949329"/>
          <c:w val="0.96339505254133184"/>
          <c:h val="0.7899735523291556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'Ejecutado y Comprometido FI'!$G$4</c:f>
              <c:strCache>
                <c:ptCount val="1"/>
                <c:pt idx="0">
                  <c:v>Ejecutado 1T 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'Ejecutado y Comprometido FI'!$D$5:$D$6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'Ejecutado y Comprometido FI'!$G$5:$G$6</c:f>
              <c:numCache>
                <c:formatCode>#,##0.0</c:formatCode>
                <c:ptCount val="2"/>
                <c:pt idx="0" formatCode="#,##0">
                  <c:v>24640</c:v>
                </c:pt>
                <c:pt idx="1">
                  <c:v>3306.3</c:v>
                </c:pt>
              </c:numCache>
            </c:numRef>
          </c:val>
        </c:ser>
        <c:ser>
          <c:idx val="1"/>
          <c:order val="1"/>
          <c:tx>
            <c:strRef>
              <c:f>'Ejecutado y Comprometido FI'!$F$4</c:f>
              <c:strCache>
                <c:ptCount val="1"/>
                <c:pt idx="0">
                  <c:v>Ejecutado 1T 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'Ejecutado y Comprometido FI'!$D$5:$D$6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'Ejecutado y Comprometido FI'!$F$5:$F$6</c:f>
              <c:numCache>
                <c:formatCode>#,##0.0</c:formatCode>
                <c:ptCount val="2"/>
                <c:pt idx="0" formatCode="#,##0">
                  <c:v>25824</c:v>
                </c:pt>
                <c:pt idx="1">
                  <c:v>2428.9</c:v>
                </c:pt>
              </c:numCache>
            </c:numRef>
          </c:val>
        </c:ser>
        <c:ser>
          <c:idx val="0"/>
          <c:order val="2"/>
          <c:tx>
            <c:strRef>
              <c:f>'Ejecutado y Comprometido FI'!$E$4</c:f>
              <c:strCache>
                <c:ptCount val="1"/>
                <c:pt idx="0">
                  <c:v>Meta 1T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'Ejecutado y Comprometido FI'!$D$5:$D$6</c:f>
              <c:strCache>
                <c:ptCount val="2"/>
                <c:pt idx="0">
                  <c:v>Personas capacitadas</c:v>
                </c:pt>
                <c:pt idx="1">
                  <c:v>Inversión US$ (Miles)</c:v>
                </c:pt>
              </c:strCache>
            </c:strRef>
          </c:cat>
          <c:val>
            <c:numRef>
              <c:f>'Ejecutado y Comprometido FI'!$E$5:$E$6</c:f>
              <c:numCache>
                <c:formatCode>#,##0.0</c:formatCode>
                <c:ptCount val="2"/>
                <c:pt idx="0" formatCode="#,##0">
                  <c:v>24691</c:v>
                </c:pt>
                <c:pt idx="1">
                  <c:v>2487.4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6827424"/>
        <c:axId val="357989408"/>
      </c:barChart>
      <c:catAx>
        <c:axId val="3868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57989408"/>
        <c:crosses val="autoZero"/>
        <c:auto val="1"/>
        <c:lblAlgn val="ctr"/>
        <c:lblOffset val="100"/>
        <c:noMultiLvlLbl val="0"/>
      </c:catAx>
      <c:valAx>
        <c:axId val="357989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682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001555382735252"/>
          <c:y val="1.466215000610923E-2"/>
          <c:w val="0.77996876133259829"/>
          <c:h val="4.724791251968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'Prog x Tri CFP San Bartolo'!$N$4</c:f>
              <c:strCache>
                <c:ptCount val="1"/>
                <c:pt idx="0">
                  <c:v>Meta - Personas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 x Tri CFP San Bartolo'!$O$3:$S$3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CFP San Bartolo'!$O$4:$S$4</c:f>
              <c:numCache>
                <c:formatCode>#,##0</c:formatCode>
                <c:ptCount val="5"/>
                <c:pt idx="0">
                  <c:v>1550</c:v>
                </c:pt>
                <c:pt idx="1">
                  <c:v>3250</c:v>
                </c:pt>
                <c:pt idx="2">
                  <c:v>3830</c:v>
                </c:pt>
                <c:pt idx="3">
                  <c:v>3080</c:v>
                </c:pt>
                <c:pt idx="4">
                  <c:v>11710</c:v>
                </c:pt>
              </c:numCache>
            </c:numRef>
          </c:val>
        </c:ser>
        <c:ser>
          <c:idx val="1"/>
          <c:order val="1"/>
          <c:tx>
            <c:strRef>
              <c:f>'Prog x Tri CFP San Bartolo'!$N$5</c:f>
              <c:strCache>
                <c:ptCount val="1"/>
                <c:pt idx="0">
                  <c:v>Personas capacitadas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'Prog x Tri CFP San Bartolo'!$O$3:$S$3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CFP San Bartolo'!$O$5:$S$5</c:f>
              <c:numCache>
                <c:formatCode>General</c:formatCode>
                <c:ptCount val="5"/>
                <c:pt idx="0" formatCode="#,##0">
                  <c:v>1111</c:v>
                </c:pt>
                <c:pt idx="4" formatCode="#,##0">
                  <c:v>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206880"/>
        <c:axId val="325207440"/>
      </c:barChart>
      <c:lineChart>
        <c:grouping val="standard"/>
        <c:varyColors val="0"/>
        <c:ser>
          <c:idx val="2"/>
          <c:order val="2"/>
          <c:tx>
            <c:strRef>
              <c:f>'Prog x Tri CFP San Bartolo'!$N$6</c:f>
              <c:strCache>
                <c:ptCount val="1"/>
                <c:pt idx="0">
                  <c:v>Inversión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 x Tri CFP San Bartolo'!$O$3:$S$3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CFP San Bartolo'!$O$6:$S$6</c:f>
              <c:numCache>
                <c:formatCode>#,##0.0</c:formatCode>
                <c:ptCount val="5"/>
                <c:pt idx="0">
                  <c:v>370.31599999999997</c:v>
                </c:pt>
                <c:pt idx="1">
                  <c:v>619.80399999999997</c:v>
                </c:pt>
                <c:pt idx="2">
                  <c:v>716.83199999999999</c:v>
                </c:pt>
                <c:pt idx="3">
                  <c:v>510.048</c:v>
                </c:pt>
                <c:pt idx="4" formatCode="#,##0">
                  <c:v>2217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'Prog x Tri CFP San Bartolo'!$N$7</c:f>
              <c:strCache>
                <c:ptCount val="1"/>
                <c:pt idx="0">
                  <c:v>Ejecutado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bg1">
                  <a:alpha val="9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'Prog x Tri CFP San Bartolo'!$O$3:$S$3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'Prog x Tri CFP San Bartolo'!$O$7:$S$7</c:f>
              <c:numCache>
                <c:formatCode>General</c:formatCode>
                <c:ptCount val="5"/>
                <c:pt idx="0" formatCode="#,##0.0">
                  <c:v>310.10000000000002</c:v>
                </c:pt>
                <c:pt idx="4" formatCode="#,##0.0">
                  <c:v>310.10000000000002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208560"/>
        <c:axId val="325208000"/>
      </c:lineChart>
      <c:catAx>
        <c:axId val="32520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5207440"/>
        <c:crosses val="autoZero"/>
        <c:auto val="1"/>
        <c:lblAlgn val="ctr"/>
        <c:lblOffset val="100"/>
        <c:noMultiLvlLbl val="0"/>
      </c:catAx>
      <c:valAx>
        <c:axId val="32520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/>
                  <a:t>Personas</a:t>
                </a:r>
              </a:p>
            </c:rich>
          </c:tx>
          <c:layout>
            <c:manualLayout>
              <c:xMode val="edge"/>
              <c:yMode val="edge"/>
              <c:x val="0.10890201224846895"/>
              <c:y val="0.32855667898664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5206880"/>
        <c:crosses val="autoZero"/>
        <c:crossBetween val="between"/>
      </c:valAx>
      <c:valAx>
        <c:axId val="3252080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b="1" dirty="0"/>
                  <a:t>Inversión (Miles US$)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25208560"/>
        <c:crosses val="max"/>
        <c:crossBetween val="between"/>
      </c:valAx>
      <c:catAx>
        <c:axId val="325208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2080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0.30023</cdr:x>
      <cdr:y>0.04607</cdr:y>
    </cdr:from>
    <cdr:to>
      <cdr:x>0.30023</cdr:x>
      <cdr:y>0.86019</cdr:y>
    </cdr:to>
    <cdr:cxnSp macro="">
      <cdr:nvCxnSpPr>
        <cdr:cNvPr id="2" name="Conector recto 1"/>
        <cdr:cNvCxnSpPr/>
      </cdr:nvCxnSpPr>
      <cdr:spPr>
        <a:xfrm xmlns:a="http://schemas.openxmlformats.org/drawingml/2006/main">
          <a:off x="2719898" y="240425"/>
          <a:ext cx="0" cy="4248472"/>
        </a:xfrm>
        <a:prstGeom xmlns:a="http://schemas.openxmlformats.org/drawingml/2006/main" prst="line">
          <a:avLst/>
        </a:prstGeom>
        <a:ln xmlns:a="http://schemas.openxmlformats.org/drawingml/2006/main"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0.28679</cdr:x>
      <cdr:y>0.03228</cdr:y>
    </cdr:from>
    <cdr:to>
      <cdr:x>0.28732</cdr:x>
      <cdr:y>0.825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2622884" y="185972"/>
          <a:ext cx="4900" cy="4566556"/>
        </a:xfrm>
        <a:prstGeom xmlns:a="http://schemas.openxmlformats.org/drawingml/2006/main" prst="line">
          <a:avLst/>
        </a:prstGeom>
        <a:ln xmlns:a="http://schemas.openxmlformats.org/drawingml/2006/main"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9" y="1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56" y="1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B9F6-882C-4177-80B8-3B8B89F0562C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9" y="882919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56" y="882919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4F51-978E-4647-A6E5-2F5F7C78532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745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9" y="1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56" y="1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F1EE-7115-42DF-A42F-7972925E496E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208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9" y="882919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56" y="8829197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2B4E-3FFF-480F-8310-E39DC5624608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916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27" indent="-2855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39" indent="-22840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56" indent="-22840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671" indent="-22840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487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01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120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2936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9B74D5-2603-40B9-B7BF-D4639C92604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25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48861-AB3F-4B69-A6EF-6FB9AB3B8BB0}" type="slidenum">
              <a:rPr lang="es-SV" smtClean="0">
                <a:solidFill>
                  <a:prstClr val="black"/>
                </a:solidFill>
              </a:rPr>
              <a:pPr/>
              <a:t>29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5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48861-AB3F-4B69-A6EF-6FB9AB3B8BB0}" type="slidenum">
              <a:rPr lang="es-SV" smtClean="0">
                <a:solidFill>
                  <a:prstClr val="black"/>
                </a:solidFill>
              </a:rPr>
              <a:pPr/>
              <a:t>30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8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2B4E-3FFF-480F-8310-E39DC5624608}" type="slidenum">
              <a:rPr lang="es-SV" smtClean="0"/>
              <a:t>49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6787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2B4E-3FFF-480F-8310-E39DC5624608}" type="slidenum">
              <a:rPr lang="es-SV" smtClean="0">
                <a:solidFill>
                  <a:prstClr val="black"/>
                </a:solidFill>
              </a:rPr>
              <a:pPr/>
              <a:t>56</a:t>
            </a:fld>
            <a:endParaRPr lang="es-S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5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93FEF-9EB0-48C0-8951-BE51592E2817}" type="slidenum">
              <a:rPr lang="es-SV" smtClean="0"/>
              <a:t>63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4259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93FEF-9EB0-48C0-8951-BE51592E2817}" type="slidenum">
              <a:rPr lang="es-SV" smtClean="0"/>
              <a:t>64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17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Revisar lo que se</a:t>
            </a:r>
            <a:r>
              <a:rPr lang="es-SV" baseline="0" dirty="0" smtClean="0"/>
              <a:t> relaciona con lo del Informe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2B4E-3FFF-480F-8310-E39DC5624608}" type="slidenum">
              <a:rPr lang="es-SV" smtClean="0"/>
              <a:t>73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6600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2B4E-3FFF-480F-8310-E39DC5624608}" type="slidenum">
              <a:rPr lang="es-SV" smtClean="0"/>
              <a:t>87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7906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0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3 M</a:t>
            </a:r>
            <a:r>
              <a:rPr lang="es-ES" baseline="0" dirty="0" smtClean="0"/>
              <a:t>ega</a:t>
            </a:r>
            <a:endParaRPr lang="es-ES" dirty="0" smtClean="0"/>
          </a:p>
          <a:p>
            <a:r>
              <a:rPr lang="es-ES" dirty="0" smtClean="0"/>
              <a:t>6 Vectores</a:t>
            </a:r>
          </a:p>
          <a:p>
            <a:r>
              <a:rPr lang="es-ES" dirty="0" smtClean="0"/>
              <a:t>20 Estrategias</a:t>
            </a:r>
          </a:p>
          <a:p>
            <a:r>
              <a:rPr lang="es-ES" dirty="0" smtClean="0"/>
              <a:t>18 Indicadores</a:t>
            </a:r>
          </a:p>
          <a:p>
            <a:r>
              <a:rPr lang="es-ES" dirty="0" smtClean="0"/>
              <a:t>12 Proyectos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6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4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4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8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52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637059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99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740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375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80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269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876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55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08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3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7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44449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8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4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03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0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1707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4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8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9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31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2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00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51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67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2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5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0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20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35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21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49466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1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7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35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94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2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57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9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42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9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56810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3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2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16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7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57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46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28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04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7946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86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77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1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2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11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09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1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42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48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3871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9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80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05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45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22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80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14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2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33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4905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56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43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95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9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1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7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824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9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008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33DD-940D-0243-95C4-0071239166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464B-7D03-F842-904A-D4A127CF7B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30717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32FA-B397-EF4E-ABFC-5B4D03897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0F63-BBEF-8141-B542-2D4C37D800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CAAC-65D7-DE4A-A416-DE0FBAEAF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591E-8BCA-8345-A652-857964003F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6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7F11-C629-AB42-A98C-6B228F3E3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FAD2-AC96-C64D-A1F5-326A5185CD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62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33CA-6F31-7347-9059-A2520E065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7DF0-99F7-FE47-AC72-603BA089BC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17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EBDE-FBDD-BA4D-AF9E-BFBBE5C5B8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8B63-65AA-C04C-9BAA-D2A40DED9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6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8C34-2E63-414F-A41A-4D18BC44E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BE5A-238C-224B-A30C-29DCF5395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09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47C1-F5DE-1545-A31A-8DF989924A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A461-D716-A94B-9425-633A0EE21D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60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C189-C62F-4344-908C-BDE7F220D5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C6A4-A6B0-C94F-84C4-7D36AD4BD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287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0F85-3B94-4D43-88D0-068215DA3A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FFA5-86CD-EE4F-B9EE-9BDDC4B39F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623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272F-F1E9-9344-807A-F4BC2D2370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8774-4474-784A-B428-0CFC1AA3BD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8D1D-FB3C-4DE0-8A0C-EC3A5BF13977}" type="datetimeFigureOut">
              <a:rPr lang="es-SV" smtClean="0"/>
              <a:t>18/09/2017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E2F-117B-4FF3-B7EF-759C239B84F7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166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FFD0-A007-439F-980E-165F000184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8B58-75F5-479D-B813-99BC5BB723D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8D1D-FB3C-4DE0-8A0C-EC3A5BF1397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E2F-117B-4FF3-B7EF-759C239B84F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EE95-1396-45B3-8726-502157DB717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66B1-330E-4A5E-B555-6B201922F8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9D1A-6C4F-4575-B6DC-112D1C815B2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9AFD-1BE2-4799-9798-AB8BFF64BC1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6C7B-C4C0-4DEF-AD23-15B7AB4C954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398E-FA8D-454F-AC1F-85394A023B8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922B-83AE-4578-A9D0-A41C172134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663A-4E7F-4DFF-8181-6EE8F50E88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0005C80-6AB4-E04B-BFE3-9BA6502F99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FBB3EF2-7F04-114B-8E8A-58730099F3FB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292553" y="6372972"/>
            <a:ext cx="858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SV" sz="2400" dirty="0" smtClean="0">
                <a:solidFill>
                  <a:prstClr val="white"/>
                </a:solidFill>
                <a:latin typeface="Futura Condensed" charset="0"/>
                <a:ea typeface="ＭＳ Ｐゴシック" charset="0"/>
                <a:cs typeface="Futura Condensed" charset="0"/>
              </a:rPr>
              <a:t>INSAFORP 2015 – 2019: Transformando </a:t>
            </a:r>
            <a:r>
              <a:rPr lang="es-SV" sz="2400" dirty="0">
                <a:solidFill>
                  <a:prstClr val="white"/>
                </a:solidFill>
                <a:latin typeface="Futura Condensed" charset="0"/>
                <a:ea typeface="ＭＳ Ｐゴシック" charset="0"/>
                <a:cs typeface="Futura Condensed" charset="0"/>
              </a:rPr>
              <a:t>vidas para el </a:t>
            </a:r>
            <a:r>
              <a:rPr lang="es-SV" sz="2400" dirty="0" smtClean="0">
                <a:solidFill>
                  <a:prstClr val="white"/>
                </a:solidFill>
                <a:latin typeface="Futura Condensed" charset="0"/>
                <a:ea typeface="ＭＳ Ｐゴシック" charset="0"/>
                <a:cs typeface="Futura Condensed" charset="0"/>
              </a:rPr>
              <a:t>trabajo</a:t>
            </a:r>
            <a:endParaRPr lang="es-SV" sz="2400" dirty="0">
              <a:solidFill>
                <a:prstClr val="white"/>
              </a:solidFill>
              <a:latin typeface="Futura Condensed" charset="0"/>
              <a:ea typeface="ＭＳ Ｐゴシック" charset="0"/>
              <a:cs typeface="Futura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E205A"/>
          </a:solidFill>
          <a:latin typeface="Futura Condensed"/>
          <a:ea typeface="ＭＳ Ｐゴシック" charset="0"/>
          <a:cs typeface="Futura Condense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E205A"/>
          </a:solidFill>
          <a:latin typeface="Futura Condensed"/>
          <a:ea typeface="ＭＳ Ｐゴシック" charset="0"/>
          <a:cs typeface="Futura Condense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E205A"/>
          </a:solidFill>
          <a:latin typeface="Futura Condensed"/>
          <a:ea typeface="ＭＳ Ｐゴシック" charset="0"/>
          <a:cs typeface="Futura Condense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E205A"/>
          </a:solidFill>
          <a:latin typeface="Futura Condensed"/>
          <a:ea typeface="ＭＳ Ｐゴシック" charset="0"/>
          <a:cs typeface="Futura Condense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E205A"/>
          </a:solidFill>
          <a:latin typeface="Futura Condensed"/>
          <a:ea typeface="ＭＳ Ｐゴシック" charset="0"/>
          <a:cs typeface="Futura Condense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E205A"/>
          </a:solidFill>
          <a:latin typeface="Futura Condensed"/>
          <a:ea typeface="ＭＳ Ｐゴシック" charset="0"/>
          <a:cs typeface="Futura Condense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4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Hoja_de_c_lculo_de_Microsoft_Excel5.xlsx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package" Target="../embeddings/Hoja_de_c_lculo_de_Microsoft_Excel6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image" Target="../media/image3.png"/><Relationship Id="rId4" Type="http://schemas.openxmlformats.org/officeDocument/2006/relationships/chart" Target="../charts/char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9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9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5814"/>
            <a:ext cx="9144000" cy="23421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64" y="2728306"/>
            <a:ext cx="4995873" cy="127801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47971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INFORME DE </a:t>
            </a:r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EJECUCIÓN</a:t>
            </a: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  <a:p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Primer </a:t>
            </a:r>
            <a:r>
              <a:rPr lang="es-UY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Trimestre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 2017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19872" y="62208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Futura Condensed"/>
              </a:rPr>
              <a:t>Mayo 2017</a:t>
            </a:r>
            <a:endParaRPr lang="es-SV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ea typeface="+mj-ea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133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5062"/>
            <a:ext cx="8229600" cy="720288"/>
          </a:xfrm>
          <a:solidFill>
            <a:srgbClr val="1E205A"/>
          </a:solidFill>
        </p:spPr>
        <p:txBody>
          <a:bodyPr/>
          <a:lstStyle/>
          <a:p>
            <a:r>
              <a:rPr lang="es-CO" sz="2800" dirty="0">
                <a:solidFill>
                  <a:srgbClr val="FFFFFF"/>
                </a:solidFill>
                <a:ea typeface="Times New Roman"/>
              </a:rPr>
              <a:t>V2. Formación para la inserción productiva.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177609"/>
            <a:ext cx="5029200" cy="1854181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dirty="0"/>
              <a:t>E.</a:t>
            </a:r>
            <a:r>
              <a:rPr lang="es-ES" sz="1600" dirty="0" smtClean="0"/>
              <a:t>2.1. Priorizar </a:t>
            </a:r>
            <a:r>
              <a:rPr lang="es-ES" sz="1600" dirty="0"/>
              <a:t>la </a:t>
            </a:r>
            <a:r>
              <a:rPr lang="es-ES" sz="2000" b="1" dirty="0">
                <a:solidFill>
                  <a:srgbClr val="FF0000"/>
                </a:solidFill>
              </a:rPr>
              <a:t>formación de jóvenes que no estudian ni trabajan</a:t>
            </a:r>
            <a:r>
              <a:rPr lang="es-ES" sz="1600" b="1" dirty="0"/>
              <a:t>,</a:t>
            </a:r>
            <a:r>
              <a:rPr lang="es-ES" sz="1600" dirty="0"/>
              <a:t> mediante cursos / carreras orientados a su </a:t>
            </a:r>
            <a:r>
              <a:rPr lang="es-ES" sz="2000" b="1" dirty="0">
                <a:solidFill>
                  <a:srgbClr val="FF0000"/>
                </a:solidFill>
              </a:rPr>
              <a:t>empleabilidad</a:t>
            </a:r>
            <a:r>
              <a:rPr lang="es-ES" sz="1600" b="1" dirty="0"/>
              <a:t> </a:t>
            </a:r>
            <a:r>
              <a:rPr lang="es-ES" sz="1600" dirty="0"/>
              <a:t>y basados en estándares de </a:t>
            </a:r>
            <a:r>
              <a:rPr lang="es-ES" sz="2000" b="1" dirty="0">
                <a:solidFill>
                  <a:srgbClr val="FF0000"/>
                </a:solidFill>
              </a:rPr>
              <a:t>competencia labora</a:t>
            </a:r>
            <a:r>
              <a:rPr lang="es-ES" sz="1600" dirty="0"/>
              <a:t>l, con énfasis en la atención a los sectores identificados en la Política </a:t>
            </a:r>
            <a:r>
              <a:rPr lang="es-ES" sz="1600" dirty="0" smtClean="0"/>
              <a:t>FDTP  - </a:t>
            </a:r>
            <a:r>
              <a:rPr lang="es-ES" sz="1600" dirty="0"/>
              <a:t>El Salvador</a:t>
            </a:r>
            <a:r>
              <a:rPr lang="es-ES" sz="1600" dirty="0" smtClean="0"/>
              <a:t>.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600" dirty="0"/>
              <a:t>E.</a:t>
            </a:r>
            <a:r>
              <a:rPr lang="es-ES" sz="1600" dirty="0" smtClean="0"/>
              <a:t>2.2. Articular </a:t>
            </a:r>
            <a:r>
              <a:rPr lang="es-ES" sz="1600" dirty="0"/>
              <a:t>la formación profesional a </a:t>
            </a:r>
            <a:r>
              <a:rPr lang="es-ES" sz="2000" b="1" dirty="0">
                <a:solidFill>
                  <a:srgbClr val="FF0000"/>
                </a:solidFill>
              </a:rPr>
              <a:t>proyectos integrales</a:t>
            </a:r>
            <a:r>
              <a:rPr lang="es-ES" sz="1800" b="1" dirty="0" smtClean="0">
                <a:solidFill>
                  <a:srgbClr val="FF0000"/>
                </a:solidFill>
              </a:rPr>
              <a:t>,</a:t>
            </a:r>
            <a:r>
              <a:rPr lang="es-ES" sz="1600" b="1" dirty="0" smtClean="0">
                <a:solidFill>
                  <a:srgbClr val="000099"/>
                </a:solidFill>
              </a:rPr>
              <a:t> </a:t>
            </a:r>
            <a:r>
              <a:rPr lang="es-ES" sz="1600" dirty="0"/>
              <a:t>del GOES </a:t>
            </a:r>
            <a:r>
              <a:rPr lang="es-ES" sz="1600" dirty="0" smtClean="0"/>
              <a:t>u </a:t>
            </a:r>
            <a:r>
              <a:rPr lang="es-ES" sz="1600" dirty="0"/>
              <a:t>otras organizaciones, orientados a </a:t>
            </a:r>
            <a:r>
              <a:rPr lang="es-ES" sz="2000" b="1" dirty="0">
                <a:solidFill>
                  <a:srgbClr val="FF0000"/>
                </a:solidFill>
              </a:rPr>
              <a:t>mejorar la </a:t>
            </a:r>
            <a:r>
              <a:rPr lang="es-ES" sz="2000" b="1" dirty="0" smtClean="0">
                <a:solidFill>
                  <a:srgbClr val="FF0000"/>
                </a:solidFill>
              </a:rPr>
              <a:t>inserción </a:t>
            </a:r>
            <a:r>
              <a:rPr lang="es-ES" sz="2000" b="1" dirty="0">
                <a:solidFill>
                  <a:srgbClr val="FF0000"/>
                </a:solidFill>
              </a:rPr>
              <a:t>productiva de las personas </a:t>
            </a:r>
            <a:r>
              <a:rPr lang="es-ES" sz="1600" dirty="0"/>
              <a:t>y en los que la formación profesional sea uno de sus componentes</a:t>
            </a:r>
            <a:r>
              <a:rPr lang="es-ES" sz="1600" dirty="0" smtClean="0"/>
              <a:t>.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600" dirty="0"/>
              <a:t>E.</a:t>
            </a:r>
            <a:r>
              <a:rPr lang="es-ES" sz="1600" dirty="0" smtClean="0"/>
              <a:t>2.3. Utilizar </a:t>
            </a:r>
            <a:r>
              <a:rPr lang="es-ES" sz="1600" dirty="0"/>
              <a:t>nuevas tecnologías para ampliar la cobertura de </a:t>
            </a:r>
            <a:r>
              <a:rPr lang="es-ES" sz="2000" b="1" dirty="0">
                <a:solidFill>
                  <a:srgbClr val="FF0000"/>
                </a:solidFill>
              </a:rPr>
              <a:t>formación de jóvenes mediante e – </a:t>
            </a:r>
            <a:r>
              <a:rPr lang="es-ES" sz="2000" b="1" dirty="0" smtClean="0">
                <a:solidFill>
                  <a:srgbClr val="FF0000"/>
                </a:solidFill>
              </a:rPr>
              <a:t>learning</a:t>
            </a:r>
            <a:r>
              <a:rPr lang="es-ES" sz="2000" b="1" dirty="0">
                <a:solidFill>
                  <a:srgbClr val="FF0000"/>
                </a:solidFill>
              </a:rPr>
              <a:t>.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5353050" y="1142348"/>
            <a:ext cx="3714750" cy="5487051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3,876 jóvenes formados en Carreras de Empresa Centro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1,049 jóvenes insertados en empresas mediante programa EC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Implementado el Programa Caminos de la Juventud, 13 cursos.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360 jóvenes capacitados en cursos de CJ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Ejecución con 4 proyectos integrales con GOES y ONG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223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0074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458" y="295970"/>
            <a:ext cx="3660377" cy="369332"/>
          </a:xfrm>
          <a:prstGeom prst="rect">
            <a:avLst/>
          </a:prstGeom>
          <a:solidFill>
            <a:srgbClr val="1C226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Ciudadela Don Bosco, Soyapango</a:t>
            </a:r>
            <a:endParaRPr lang="es-ES_tradnl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1051362"/>
            <a:ext cx="9144000" cy="1143000"/>
          </a:xfrm>
          <a:solidFill>
            <a:srgbClr val="1E205A">
              <a:alpha val="71000"/>
            </a:srgbClr>
          </a:solidFill>
        </p:spPr>
        <p:txBody>
          <a:bodyPr/>
          <a:lstStyle/>
          <a:p>
            <a:r>
              <a:rPr lang="es-CO" sz="3600" dirty="0" smtClean="0">
                <a:solidFill>
                  <a:srgbClr val="FFFFFF"/>
                </a:solidFill>
                <a:ea typeface="Times New Roman"/>
              </a:rPr>
              <a:t>	</a:t>
            </a:r>
            <a:r>
              <a:rPr lang="es-CO" sz="3200" dirty="0" smtClean="0">
                <a:solidFill>
                  <a:srgbClr val="FFFFFF"/>
                </a:solidFill>
                <a:ea typeface="Times New Roman"/>
              </a:rPr>
              <a:t>V3</a:t>
            </a:r>
            <a:r>
              <a:rPr lang="es-CO" sz="3200" dirty="0">
                <a:solidFill>
                  <a:srgbClr val="FFFFFF"/>
                </a:solidFill>
                <a:ea typeface="Times New Roman"/>
              </a:rPr>
              <a:t>. Consolidación del Sistema Nacional de Formación </a:t>
            </a:r>
            <a:r>
              <a:rPr lang="es-CO" sz="3200" dirty="0" smtClean="0">
                <a:solidFill>
                  <a:srgbClr val="FFFFFF"/>
                </a:solidFill>
                <a:ea typeface="Times New Roman"/>
              </a:rPr>
              <a:t>Profesional</a:t>
            </a:r>
            <a:r>
              <a:rPr lang="es-CO" sz="3200" dirty="0">
                <a:solidFill>
                  <a:srgbClr val="FFFFFF"/>
                </a:solidFill>
                <a:ea typeface="Times New Roman"/>
              </a:rPr>
              <a:t>.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0" y="4870269"/>
            <a:ext cx="9144000" cy="1255894"/>
          </a:xfrm>
          <a:solidFill>
            <a:srgbClr val="1E205A">
              <a:alpha val="57000"/>
            </a:srgb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sz="2800" b="0" dirty="0" smtClean="0">
                <a:solidFill>
                  <a:srgbClr val="FFFFFF"/>
                </a:solidFill>
              </a:rPr>
              <a:t>	</a:t>
            </a:r>
            <a:r>
              <a:rPr lang="es-ES" sz="2000" b="0" dirty="0" smtClean="0">
                <a:solidFill>
                  <a:srgbClr val="FFFFFF"/>
                </a:solidFill>
              </a:rPr>
              <a:t>OE</a:t>
            </a:r>
            <a:r>
              <a:rPr lang="es-ES" sz="2000" b="0" dirty="0">
                <a:solidFill>
                  <a:srgbClr val="FFFFFF"/>
                </a:solidFill>
              </a:rPr>
              <a:t>.3 Fortalecer el </a:t>
            </a:r>
            <a:r>
              <a:rPr lang="es-ES" sz="2000" b="0" dirty="0" smtClean="0">
                <a:solidFill>
                  <a:srgbClr val="FFFFFF"/>
                </a:solidFill>
              </a:rPr>
              <a:t>Sistema </a:t>
            </a:r>
            <a:r>
              <a:rPr lang="es-ES" sz="2000" b="0" dirty="0">
                <a:solidFill>
                  <a:srgbClr val="FFFFFF"/>
                </a:solidFill>
              </a:rPr>
              <a:t>de Formación Profesional para una </a:t>
            </a:r>
            <a:r>
              <a:rPr lang="es-ES" sz="2000" b="0" dirty="0" smtClean="0">
                <a:solidFill>
                  <a:srgbClr val="FFFFFF"/>
                </a:solidFill>
              </a:rPr>
              <a:t>mayor 	contribución </a:t>
            </a:r>
            <a:r>
              <a:rPr lang="es-ES" sz="2000" b="0" dirty="0">
                <a:solidFill>
                  <a:srgbClr val="FFFFFF"/>
                </a:solidFill>
              </a:rPr>
              <a:t>a </a:t>
            </a:r>
            <a:r>
              <a:rPr lang="es-ES" sz="2000" b="0" dirty="0" smtClean="0">
                <a:solidFill>
                  <a:srgbClr val="FFFFFF"/>
                </a:solidFill>
              </a:rPr>
              <a:t>la productividad </a:t>
            </a:r>
            <a:r>
              <a:rPr lang="es-ES" sz="2000" b="0" dirty="0">
                <a:solidFill>
                  <a:srgbClr val="FFFFFF"/>
                </a:solidFill>
              </a:rPr>
              <a:t>de las personas </a:t>
            </a:r>
            <a:r>
              <a:rPr lang="es-ES" sz="2000" b="0" dirty="0" smtClean="0">
                <a:solidFill>
                  <a:srgbClr val="FFFFFF"/>
                </a:solidFill>
              </a:rPr>
              <a:t>trabajadoras </a:t>
            </a:r>
            <a:r>
              <a:rPr lang="es-ES" sz="2000" b="0" dirty="0">
                <a:solidFill>
                  <a:srgbClr val="FFFFFF"/>
                </a:solidFill>
              </a:rPr>
              <a:t>y a la </a:t>
            </a:r>
            <a:r>
              <a:rPr lang="es-ES" sz="2000" b="0" dirty="0" smtClean="0">
                <a:solidFill>
                  <a:srgbClr val="FFFFFF"/>
                </a:solidFill>
              </a:rPr>
              <a:t>	empleabilidad </a:t>
            </a:r>
            <a:r>
              <a:rPr lang="es-ES" sz="2000" b="0" dirty="0">
                <a:solidFill>
                  <a:srgbClr val="FFFFFF"/>
                </a:solidFill>
              </a:rPr>
              <a:t>de las personas en </a:t>
            </a:r>
            <a:r>
              <a:rPr lang="es-ES" sz="2000" b="0" dirty="0" smtClean="0">
                <a:solidFill>
                  <a:srgbClr val="FFFFFF"/>
                </a:solidFill>
              </a:rPr>
              <a:t>condiciones </a:t>
            </a:r>
            <a:r>
              <a:rPr lang="es-ES" sz="2000" b="0" dirty="0">
                <a:solidFill>
                  <a:srgbClr val="FFFFFF"/>
                </a:solidFill>
              </a:rPr>
              <a:t>de vulnerabilidad.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865" y="295970"/>
            <a:ext cx="2270997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8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889" y="213162"/>
            <a:ext cx="8827911" cy="777438"/>
          </a:xfrm>
          <a:solidFill>
            <a:srgbClr val="1E205A"/>
          </a:solidFill>
        </p:spPr>
        <p:txBody>
          <a:bodyPr/>
          <a:lstStyle/>
          <a:p>
            <a:pPr algn="l"/>
            <a:r>
              <a:rPr lang="es-CO" sz="2400" dirty="0">
                <a:solidFill>
                  <a:srgbClr val="FFFFFF"/>
                </a:solidFill>
                <a:ea typeface="Times New Roman"/>
              </a:rPr>
              <a:t>V3. Consolidación del Sistema Nacional de Formación Profesional.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581150"/>
            <a:ext cx="5067300" cy="5048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1800" dirty="0"/>
              <a:t>E.</a:t>
            </a:r>
            <a:r>
              <a:rPr lang="es-ES" sz="1800" dirty="0" smtClean="0"/>
              <a:t>3.1. </a:t>
            </a:r>
            <a:r>
              <a:rPr lang="es-ES" sz="2000" b="1" dirty="0" smtClean="0">
                <a:solidFill>
                  <a:srgbClr val="FF0000"/>
                </a:solidFill>
              </a:rPr>
              <a:t>Ampliar</a:t>
            </a:r>
            <a:r>
              <a:rPr lang="es-ES" sz="1600" dirty="0" smtClean="0"/>
              <a:t> </a:t>
            </a:r>
            <a:r>
              <a:rPr lang="es-ES" sz="1800" dirty="0"/>
              <a:t>a más </a:t>
            </a:r>
            <a:r>
              <a:rPr lang="es-ES" sz="2000" b="1" dirty="0">
                <a:solidFill>
                  <a:srgbClr val="FF0000"/>
                </a:solidFill>
              </a:rPr>
              <a:t>sectores</a:t>
            </a:r>
            <a:r>
              <a:rPr lang="es-ES" sz="1600" dirty="0"/>
              <a:t> </a:t>
            </a:r>
            <a:r>
              <a:rPr lang="es-ES" sz="1800" dirty="0"/>
              <a:t>la implementación del </a:t>
            </a:r>
            <a:r>
              <a:rPr lang="es-ES" sz="2000" b="1" dirty="0">
                <a:solidFill>
                  <a:srgbClr val="FF0000"/>
                </a:solidFill>
              </a:rPr>
              <a:t>Modelo de Certificación de Competencias Laborales</a:t>
            </a:r>
            <a:r>
              <a:rPr lang="es-ES" sz="1600" dirty="0" smtClean="0"/>
              <a:t>.</a:t>
            </a:r>
            <a:endParaRPr lang="es-ES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ES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" sz="1800" dirty="0"/>
              <a:t>E.</a:t>
            </a:r>
            <a:r>
              <a:rPr lang="es-ES" sz="1800" dirty="0" smtClean="0"/>
              <a:t>3.2. </a:t>
            </a:r>
            <a:r>
              <a:rPr lang="es-ES" sz="2000" b="1" dirty="0" smtClean="0">
                <a:solidFill>
                  <a:srgbClr val="FF0000"/>
                </a:solidFill>
              </a:rPr>
              <a:t>Articular </a:t>
            </a:r>
            <a:r>
              <a:rPr lang="es-ES" sz="2000" b="1" dirty="0">
                <a:solidFill>
                  <a:srgbClr val="FF0000"/>
                </a:solidFill>
              </a:rPr>
              <a:t>la certificación de competencias laborales </a:t>
            </a:r>
            <a:r>
              <a:rPr lang="es-ES" sz="1800" dirty="0"/>
              <a:t>del INSAFORP a proyectos del Gobierno de El Salvador (GOES) (FOMILENIO II y otros), o de otras organizaciones que requieran de esta función</a:t>
            </a:r>
            <a:r>
              <a:rPr lang="es-ES" sz="1800" dirty="0" smtClean="0"/>
              <a:t>.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5067301" y="1142348"/>
            <a:ext cx="4000499" cy="5715652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Sectores iniciado implementación de modelos de CCL: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Textil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Química y Farmacia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Construcción</a:t>
            </a:r>
          </a:p>
          <a:p>
            <a:pPr marL="0" lvl="1" indent="0" algn="just" defTabSz="361950">
              <a:buFont typeface="Arial" charset="0"/>
              <a:buNone/>
              <a:tabLst>
                <a:tab pos="266700" algn="l"/>
              </a:tabLst>
            </a:pPr>
            <a:r>
              <a:rPr lang="es-MX" sz="1800" b="1" dirty="0">
                <a:solidFill>
                  <a:srgbClr val="000099"/>
                </a:solidFill>
              </a:rPr>
              <a:t>Proyecto Piloto de Certificación de Competencias Laborales de personas retornadas</a:t>
            </a:r>
            <a:r>
              <a:rPr lang="es-MX" sz="1800" b="1" dirty="0" smtClean="0">
                <a:solidFill>
                  <a:srgbClr val="000099"/>
                </a:solidFill>
              </a:rPr>
              <a:t>. (MRREE).</a:t>
            </a:r>
          </a:p>
          <a:p>
            <a:pPr marL="0" lvl="1" indent="0" algn="just">
              <a:buFont typeface="Arial" charset="0"/>
              <a:buNone/>
              <a:tabLst>
                <a:tab pos="266700" algn="l"/>
              </a:tabLst>
            </a:pPr>
            <a:r>
              <a:rPr lang="es-MX" sz="1800" b="1" dirty="0" smtClean="0">
                <a:solidFill>
                  <a:srgbClr val="000099"/>
                </a:solidFill>
              </a:rPr>
              <a:t>Diseño </a:t>
            </a:r>
            <a:r>
              <a:rPr lang="es-MX" sz="1800" b="1" dirty="0">
                <a:solidFill>
                  <a:srgbClr val="000099"/>
                </a:solidFill>
              </a:rPr>
              <a:t>del Centro de Certificación de Competencias Laborales en el CFP de San Bartolo.</a:t>
            </a:r>
          </a:p>
          <a:p>
            <a:pPr marL="0" lvl="1" indent="0" algn="just">
              <a:buFont typeface="Arial" charset="0"/>
              <a:buNone/>
              <a:tabLst>
                <a:tab pos="266700" algn="l"/>
              </a:tabLst>
            </a:pPr>
            <a:r>
              <a:rPr lang="es-MX" sz="1800" b="1" dirty="0">
                <a:solidFill>
                  <a:srgbClr val="000099"/>
                </a:solidFill>
              </a:rPr>
              <a:t>Formulación de proyecto de Cooperación Certificación de Competencias Laborales con Chile Valora – OIT / CINTERFOR, en el marco de cooperación Sur – Sur </a:t>
            </a:r>
            <a:r>
              <a:rPr lang="es-MX" sz="1800" b="1" dirty="0" smtClean="0">
                <a:solidFill>
                  <a:srgbClr val="000099"/>
                </a:solidFill>
              </a:rPr>
              <a:t>(MRREE).</a:t>
            </a:r>
          </a:p>
          <a:p>
            <a:pPr marL="0" lvl="1" indent="0" algn="just">
              <a:buFont typeface="Arial" charset="0"/>
              <a:buNone/>
              <a:tabLst>
                <a:tab pos="266700" algn="l"/>
              </a:tabLst>
            </a:pPr>
            <a:r>
              <a:rPr lang="es-MX" sz="1800" b="1" dirty="0" smtClean="0">
                <a:solidFill>
                  <a:srgbClr val="000099"/>
                </a:solidFill>
              </a:rPr>
              <a:t>CAMINNA / AVINA / SISCA</a:t>
            </a: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889" y="213162"/>
            <a:ext cx="8827911" cy="777438"/>
          </a:xfrm>
          <a:solidFill>
            <a:srgbClr val="1E205A"/>
          </a:solidFill>
        </p:spPr>
        <p:txBody>
          <a:bodyPr/>
          <a:lstStyle/>
          <a:p>
            <a:pPr algn="l"/>
            <a:r>
              <a:rPr lang="es-CO" sz="2400" dirty="0">
                <a:solidFill>
                  <a:srgbClr val="FFFFFF"/>
                </a:solidFill>
                <a:ea typeface="Times New Roman"/>
              </a:rPr>
              <a:t>V3. Consolidación del Sistema Nacional de Formación Profesional.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42347"/>
            <a:ext cx="5067300" cy="548705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es-ES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ES" sz="1800" dirty="0"/>
          </a:p>
          <a:p>
            <a:pPr marL="0" indent="0" algn="just">
              <a:spcBef>
                <a:spcPts val="0"/>
              </a:spcBef>
              <a:buNone/>
            </a:pPr>
            <a:endParaRPr lang="es-ES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ES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" sz="1800" dirty="0" smtClean="0"/>
              <a:t>E.3.3. </a:t>
            </a:r>
            <a:r>
              <a:rPr lang="es-ES" sz="2000" b="1" dirty="0" smtClean="0">
                <a:solidFill>
                  <a:srgbClr val="FF0000"/>
                </a:solidFill>
              </a:rPr>
              <a:t>Aprovechar </a:t>
            </a:r>
            <a:r>
              <a:rPr lang="es-ES" sz="2000" b="1" dirty="0">
                <a:solidFill>
                  <a:srgbClr val="FF0000"/>
                </a:solidFill>
              </a:rPr>
              <a:t>las buenas relaciones con instituciones homólogas</a:t>
            </a:r>
            <a:r>
              <a:rPr lang="es-ES" sz="1800" dirty="0"/>
              <a:t> de América Latina y OIT / CINTERFOR para </a:t>
            </a:r>
            <a:r>
              <a:rPr lang="es-ES" sz="2000" b="1" dirty="0">
                <a:solidFill>
                  <a:srgbClr val="FF0000"/>
                </a:solidFill>
              </a:rPr>
              <a:t>mejorar programas </a:t>
            </a:r>
            <a:r>
              <a:rPr lang="es-ES" sz="1800" dirty="0"/>
              <a:t>formativos e implementar buenas prácticas de formación profesional</a:t>
            </a:r>
            <a:r>
              <a:rPr lang="es-ES" sz="18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" sz="1800" dirty="0"/>
              <a:t>E.</a:t>
            </a:r>
            <a:r>
              <a:rPr lang="es-ES" sz="1800" dirty="0" smtClean="0"/>
              <a:t>3.4. </a:t>
            </a:r>
            <a:r>
              <a:rPr lang="es-ES" sz="2000" b="1" dirty="0" smtClean="0">
                <a:solidFill>
                  <a:srgbClr val="FF0000"/>
                </a:solidFill>
              </a:rPr>
              <a:t>Implementar e </a:t>
            </a:r>
            <a:r>
              <a:rPr lang="es-ES" sz="2000" b="1" dirty="0">
                <a:solidFill>
                  <a:srgbClr val="FF0000"/>
                </a:solidFill>
              </a:rPr>
              <a:t>– learning</a:t>
            </a:r>
            <a:r>
              <a:rPr lang="es-ES" sz="1800" dirty="0"/>
              <a:t>, a través de la plataforma del </a:t>
            </a:r>
            <a:r>
              <a:rPr lang="es-ES" sz="1800" dirty="0" smtClean="0"/>
              <a:t>INSAFORP</a:t>
            </a:r>
            <a:r>
              <a:rPr lang="es-ES" sz="1800" dirty="0">
                <a:solidFill>
                  <a:srgbClr val="FF0000"/>
                </a:solidFill>
              </a:rPr>
              <a:t>.</a:t>
            </a:r>
            <a:endParaRPr lang="es-ES" sz="18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5067301" y="1142348"/>
            <a:ext cx="4000499" cy="5715652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Cooperación de CINTERFOR/OIT: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Género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Formación Dual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Monitoreo y Evaluación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Nuevos entornos de Aprendizaje</a:t>
            </a: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Cooperación INA, en Diseño Curricular con enfoque de Género</a:t>
            </a:r>
          </a:p>
          <a:p>
            <a:pPr marL="0" indent="0" algn="just">
              <a:buFont typeface="Arial" charset="0"/>
              <a:buNone/>
            </a:pPr>
            <a:endParaRPr lang="es-ES" sz="1800" b="1" dirty="0" smtClean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Cooperación INFOP en diseño de Centro de Excelencia Autotrónica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Cooperación SISCA/AVINA/CAMINNA certificación de competencias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Plataforma E-</a:t>
            </a:r>
            <a:r>
              <a:rPr lang="es-ES" sz="1800" b="1" dirty="0" err="1" smtClean="0">
                <a:solidFill>
                  <a:srgbClr val="000099"/>
                </a:solidFill>
              </a:rPr>
              <a:t>learning</a:t>
            </a:r>
            <a:r>
              <a:rPr lang="es-ES" sz="1800" b="1" dirty="0" smtClean="0">
                <a:solidFill>
                  <a:srgbClr val="000099"/>
                </a:solidFill>
              </a:rPr>
              <a:t> implementada</a:t>
            </a: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23038"/>
            <a:ext cx="9144000" cy="334962"/>
          </a:xfrm>
          <a:prstGeom prst="rect">
            <a:avLst/>
          </a:prstGeom>
          <a:solidFill>
            <a:srgbClr val="1E20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4" name="Picture 3" descr="ENA (6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8887"/>
            <a:ext cx="2257583" cy="646331"/>
          </a:xfrm>
          <a:prstGeom prst="rect">
            <a:avLst/>
          </a:prstGeom>
          <a:solidFill>
            <a:srgbClr val="1C226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Escuela Nacional de Agricultura (ENA)</a:t>
            </a:r>
            <a:endParaRPr lang="es-ES_tradnl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1051362"/>
            <a:ext cx="9144000" cy="1143000"/>
          </a:xfrm>
          <a:solidFill>
            <a:srgbClr val="1E205A">
              <a:alpha val="53000"/>
            </a:srgbClr>
          </a:solidFill>
        </p:spPr>
        <p:txBody>
          <a:bodyPr/>
          <a:lstStyle/>
          <a:p>
            <a:r>
              <a:rPr lang="es-CO" sz="4000" dirty="0">
                <a:solidFill>
                  <a:srgbClr val="FFFFFF"/>
                </a:solidFill>
                <a:ea typeface="Times New Roman"/>
              </a:rPr>
              <a:t>V4. Excelencia en la Gestión Institucional.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0" y="4544885"/>
            <a:ext cx="9144000" cy="955160"/>
          </a:xfrm>
          <a:solidFill>
            <a:srgbClr val="1E205A">
              <a:alpha val="40000"/>
            </a:srgb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sz="2800" b="0" dirty="0" smtClean="0">
                <a:solidFill>
                  <a:srgbClr val="FFFFFF"/>
                </a:solidFill>
              </a:rPr>
              <a:t>	</a:t>
            </a:r>
            <a:r>
              <a:rPr lang="es-ES" sz="2000" b="0" dirty="0" smtClean="0">
                <a:solidFill>
                  <a:srgbClr val="FFFFFF"/>
                </a:solidFill>
              </a:rPr>
              <a:t>OE</a:t>
            </a:r>
            <a:r>
              <a:rPr lang="es-ES" sz="2000" b="0" dirty="0">
                <a:solidFill>
                  <a:srgbClr val="FFFFFF"/>
                </a:solidFill>
              </a:rPr>
              <a:t>.4 </a:t>
            </a:r>
            <a:r>
              <a:rPr lang="es-ES" sz="2000" b="0" dirty="0" smtClean="0">
                <a:solidFill>
                  <a:srgbClr val="FFFFFF"/>
                </a:solidFill>
              </a:rPr>
              <a:t>Profesionalizar la gestión institucional para responder de forma 	anticipada a las necesidades del país mediante el aumento en la eficiencia</a:t>
            </a:r>
            <a:endParaRPr lang="es-ES" sz="2000" b="0" dirty="0">
              <a:solidFill>
                <a:srgbClr val="FFFFF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865" y="295970"/>
            <a:ext cx="2270997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4112"/>
            <a:ext cx="8229600" cy="491688"/>
          </a:xfrm>
          <a:solidFill>
            <a:srgbClr val="1E205A"/>
          </a:solidFill>
        </p:spPr>
        <p:txBody>
          <a:bodyPr/>
          <a:lstStyle/>
          <a:p>
            <a:r>
              <a:rPr lang="es-CO" sz="3200" dirty="0">
                <a:solidFill>
                  <a:srgbClr val="FFFFFF"/>
                </a:solidFill>
                <a:ea typeface="Times New Roman"/>
              </a:rPr>
              <a:t>V4. Excelencia en la Gestión Institucional.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6700" y="977622"/>
            <a:ext cx="4191000" cy="3795991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4.1. </a:t>
            </a:r>
            <a:r>
              <a:rPr lang="es-ES" sz="2000" b="1" dirty="0" smtClean="0">
                <a:solidFill>
                  <a:srgbClr val="FF0000"/>
                </a:solidFill>
              </a:rPr>
              <a:t>Fortalecer </a:t>
            </a:r>
            <a:r>
              <a:rPr lang="es-ES" sz="1800" dirty="0"/>
              <a:t>permanentemente el </a:t>
            </a:r>
            <a:r>
              <a:rPr lang="es-ES" sz="2400" b="1" dirty="0">
                <a:solidFill>
                  <a:srgbClr val="FF0000"/>
                </a:solidFill>
              </a:rPr>
              <a:t>Capital Humano </a:t>
            </a:r>
            <a:r>
              <a:rPr lang="es-ES" sz="1800" dirty="0"/>
              <a:t>Institucional mediante la </a:t>
            </a:r>
            <a:r>
              <a:rPr lang="es-ES" sz="2000" b="1" dirty="0">
                <a:solidFill>
                  <a:srgbClr val="FF0000"/>
                </a:solidFill>
              </a:rPr>
              <a:t>capacitación y especialización,</a:t>
            </a:r>
            <a:r>
              <a:rPr lang="es-ES" sz="1800" dirty="0"/>
              <a:t> así como incentivar su Desarrollo Profesional Académico</a:t>
            </a:r>
            <a:r>
              <a:rPr lang="es-ES" sz="1800" dirty="0" smtClean="0"/>
              <a:t>.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4.2. Sistematizar </a:t>
            </a:r>
            <a:r>
              <a:rPr lang="es-ES" sz="1800" dirty="0"/>
              <a:t>la mejora continua de los </a:t>
            </a:r>
            <a:r>
              <a:rPr lang="es-ES" sz="2400" b="1" dirty="0">
                <a:solidFill>
                  <a:srgbClr val="FF0000"/>
                </a:solidFill>
              </a:rPr>
              <a:t>procesos institucionales</a:t>
            </a:r>
            <a:r>
              <a:rPr lang="es-ES" sz="1800" dirty="0" smtClean="0"/>
              <a:t>.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4.3. Fortalecer </a:t>
            </a:r>
            <a:r>
              <a:rPr lang="es-ES" sz="1800" dirty="0"/>
              <a:t>el </a:t>
            </a:r>
            <a:r>
              <a:rPr lang="es-ES" sz="2000" b="1" dirty="0">
                <a:solidFill>
                  <a:srgbClr val="FF0000"/>
                </a:solidFill>
              </a:rPr>
              <a:t>diseño y la operación de los sistemas de información</a:t>
            </a:r>
            <a:r>
              <a:rPr lang="es-ES" sz="1800" dirty="0"/>
              <a:t> para facilitar el seguimiento a la operación, la toma de decisiones y la rendición de cuentas, utilizando indicadores y </a:t>
            </a:r>
            <a:r>
              <a:rPr lang="es-ES" sz="1800" dirty="0" smtClean="0"/>
              <a:t>estadísticos</a:t>
            </a:r>
            <a:r>
              <a:rPr lang="es-ES" sz="1800" dirty="0">
                <a:solidFill>
                  <a:srgbClr val="FF0000"/>
                </a:solidFill>
              </a:rPr>
              <a:t>.</a:t>
            </a: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4457700" y="977622"/>
            <a:ext cx="4610101" cy="5715652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Fortalecimiento y mejora del Plan de Capacitación Institucional.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Iniciado proyectos que contribuirán al desarrollo del capital humano, así como al clima laboral: Sistema de Evaluación del desempeño, análisis de estructura salarial, análisis de estructura de puestos y carga laboral.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En formulación estrategia integral de prevención de riesgos psicosociales.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Se proyecta iniciar en 2017 con la implementación de SIMAPRO</a:t>
            </a:r>
          </a:p>
          <a:p>
            <a:pPr marL="0" indent="0" algn="just">
              <a:buFont typeface="Arial" charset="0"/>
              <a:buNone/>
            </a:pPr>
            <a:endParaRPr lang="es-ES" sz="1800" b="1" dirty="0" smtClean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Se planifica para el 2do semestre de 2017, mapa de procesos, revisión, mejora y actualización. 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261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" y="0"/>
            <a:ext cx="914399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" y="35049"/>
            <a:ext cx="3323292" cy="646331"/>
          </a:xfrm>
          <a:prstGeom prst="rect">
            <a:avLst/>
          </a:prstGeom>
          <a:solidFill>
            <a:srgbClr val="1C226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Centro de Formación CAPUCOM,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La Libertad</a:t>
            </a:r>
            <a:endParaRPr lang="es-ES_tradnl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051362"/>
            <a:ext cx="9144000" cy="1143000"/>
          </a:xfrm>
          <a:solidFill>
            <a:srgbClr val="1E205A">
              <a:alpha val="57000"/>
            </a:srgbClr>
          </a:solidFill>
        </p:spPr>
        <p:txBody>
          <a:bodyPr/>
          <a:lstStyle/>
          <a:p>
            <a:r>
              <a:rPr lang="es-CO" sz="4000" dirty="0">
                <a:solidFill>
                  <a:srgbClr val="FFFFFF"/>
                </a:solidFill>
                <a:ea typeface="Times New Roman"/>
              </a:rPr>
              <a:t>V5. Inteligencia de la Formación Profesional.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0" y="4459111"/>
            <a:ext cx="9143990" cy="1887474"/>
          </a:xfrm>
          <a:solidFill>
            <a:srgbClr val="1E205A">
              <a:alpha val="57000"/>
            </a:srgbClr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s-ES" sz="2800" b="0" dirty="0" smtClean="0">
                <a:solidFill>
                  <a:srgbClr val="FFFFFF"/>
                </a:solidFill>
              </a:rPr>
              <a:t>	</a:t>
            </a:r>
            <a:r>
              <a:rPr lang="es-ES" b="0" dirty="0" smtClean="0">
                <a:solidFill>
                  <a:srgbClr val="FFFFFF"/>
                </a:solidFill>
              </a:rPr>
              <a:t>0E</a:t>
            </a:r>
            <a:r>
              <a:rPr lang="es-ES" b="0" dirty="0">
                <a:solidFill>
                  <a:srgbClr val="FFFFFF"/>
                </a:solidFill>
              </a:rPr>
              <a:t>.5 Fortalecer la investigación en la formación profesional, </a:t>
            </a:r>
            <a:r>
              <a:rPr lang="es-ES" b="0" dirty="0" smtClean="0">
                <a:solidFill>
                  <a:srgbClr val="FFFFFF"/>
                </a:solidFill>
              </a:rPr>
              <a:t>	priorizando 	tanto </a:t>
            </a:r>
            <a:r>
              <a:rPr lang="es-ES" b="0" dirty="0">
                <a:solidFill>
                  <a:srgbClr val="FFFFFF"/>
                </a:solidFill>
              </a:rPr>
              <a:t>la </a:t>
            </a:r>
            <a:r>
              <a:rPr lang="es-ES" b="0" dirty="0" smtClean="0">
                <a:solidFill>
                  <a:srgbClr val="FFFFFF"/>
                </a:solidFill>
              </a:rPr>
              <a:t>anticipación </a:t>
            </a:r>
            <a:r>
              <a:rPr lang="es-ES" b="0" dirty="0">
                <a:solidFill>
                  <a:srgbClr val="FFFFFF"/>
                </a:solidFill>
              </a:rPr>
              <a:t>a los cambios tecnológicos </a:t>
            </a:r>
            <a:r>
              <a:rPr lang="es-ES" b="0" dirty="0" smtClean="0">
                <a:solidFill>
                  <a:srgbClr val="FFFFFF"/>
                </a:solidFill>
              </a:rPr>
              <a:t>emergentes </a:t>
            </a:r>
            <a:r>
              <a:rPr lang="es-ES" b="0" dirty="0">
                <a:solidFill>
                  <a:srgbClr val="FFFFFF"/>
                </a:solidFill>
              </a:rPr>
              <a:t>de interés para </a:t>
            </a:r>
            <a:r>
              <a:rPr lang="es-ES" b="0" dirty="0" smtClean="0">
                <a:solidFill>
                  <a:srgbClr val="FFFFFF"/>
                </a:solidFill>
              </a:rPr>
              <a:t>	los </a:t>
            </a:r>
            <a:r>
              <a:rPr lang="es-ES" b="0" dirty="0">
                <a:solidFill>
                  <a:srgbClr val="FFFFFF"/>
                </a:solidFill>
              </a:rPr>
              <a:t>sectores clave en </a:t>
            </a:r>
            <a:r>
              <a:rPr lang="es-ES" b="0" dirty="0" smtClean="0">
                <a:solidFill>
                  <a:srgbClr val="FFFFFF"/>
                </a:solidFill>
              </a:rPr>
              <a:t>el desarrollo </a:t>
            </a:r>
            <a:r>
              <a:rPr lang="es-ES" b="0" dirty="0">
                <a:solidFill>
                  <a:srgbClr val="FFFFFF"/>
                </a:solidFill>
              </a:rPr>
              <a:t>del país, como los impactos de los </a:t>
            </a:r>
            <a:r>
              <a:rPr lang="es-ES" b="0" dirty="0" smtClean="0">
                <a:solidFill>
                  <a:srgbClr val="FFFFFF"/>
                </a:solidFill>
              </a:rPr>
              <a:t>programas formativos </a:t>
            </a:r>
            <a:r>
              <a:rPr lang="es-ES" b="0" dirty="0">
                <a:solidFill>
                  <a:srgbClr val="FFFFFF"/>
                </a:solidFill>
              </a:rPr>
              <a:t>del INSAFORP.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865" y="295970"/>
            <a:ext cx="2270997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4686"/>
            <a:ext cx="8229600" cy="663138"/>
          </a:xfrm>
          <a:solidFill>
            <a:srgbClr val="1E205A"/>
          </a:solidFill>
        </p:spPr>
        <p:txBody>
          <a:bodyPr/>
          <a:lstStyle/>
          <a:p>
            <a:r>
              <a:rPr lang="es-CO" sz="2800" dirty="0">
                <a:solidFill>
                  <a:srgbClr val="FFFFFF"/>
                </a:solidFill>
                <a:ea typeface="Times New Roman"/>
              </a:rPr>
              <a:t>V5. Inteligencia de la Formación Profesional.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143000"/>
            <a:ext cx="4095750" cy="40576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5.1. </a:t>
            </a:r>
            <a:r>
              <a:rPr lang="es-ES" sz="2000" b="1" dirty="0" smtClean="0">
                <a:solidFill>
                  <a:srgbClr val="FF0000"/>
                </a:solidFill>
              </a:rPr>
              <a:t>Incrementar </a:t>
            </a:r>
            <a:r>
              <a:rPr lang="es-ES" sz="2000" b="1" dirty="0">
                <a:solidFill>
                  <a:srgbClr val="FF0000"/>
                </a:solidFill>
              </a:rPr>
              <a:t>los estudios de prospectiva </a:t>
            </a:r>
            <a:r>
              <a:rPr lang="es-ES" sz="1800" dirty="0"/>
              <a:t>de la formación </a:t>
            </a:r>
            <a:r>
              <a:rPr lang="es-ES" sz="1800" dirty="0" smtClean="0"/>
              <a:t>profesional que permita ajustar la oferta a las necesidades futuras.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5.2. </a:t>
            </a:r>
            <a:r>
              <a:rPr lang="es-ES" sz="2000" b="1" dirty="0" smtClean="0">
                <a:solidFill>
                  <a:srgbClr val="FF0000"/>
                </a:solidFill>
              </a:rPr>
              <a:t>Sistematizar </a:t>
            </a:r>
            <a:r>
              <a:rPr lang="es-ES" sz="2000" b="1" dirty="0">
                <a:solidFill>
                  <a:srgbClr val="FF0000"/>
                </a:solidFill>
              </a:rPr>
              <a:t>los estudios de evaluación de impacto </a:t>
            </a:r>
            <a:r>
              <a:rPr lang="es-ES" sz="1800" dirty="0"/>
              <a:t>de los programas de formación profesional</a:t>
            </a:r>
            <a:r>
              <a:rPr lang="es-ES" sz="1800" dirty="0" smtClean="0"/>
              <a:t>.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5.3. </a:t>
            </a:r>
            <a:r>
              <a:rPr lang="es-ES" sz="2000" b="1" dirty="0" smtClean="0">
                <a:solidFill>
                  <a:srgbClr val="FF0000"/>
                </a:solidFill>
              </a:rPr>
              <a:t>Intercambiar</a:t>
            </a:r>
            <a:r>
              <a:rPr lang="es-ES" sz="2000" b="1" dirty="0">
                <a:solidFill>
                  <a:srgbClr val="FF0000"/>
                </a:solidFill>
              </a:rPr>
              <a:t>, con instituciones homólogas de América Latina, experiencias metodológicas de investigación </a:t>
            </a:r>
            <a:r>
              <a:rPr lang="es-ES" sz="1800" dirty="0"/>
              <a:t>aplicables a la formación profesional, aprovechando la mediación de OIT / </a:t>
            </a:r>
            <a:r>
              <a:rPr lang="es-ES" sz="1800" dirty="0" smtClean="0"/>
              <a:t>CINTERFOR</a:t>
            </a:r>
            <a:r>
              <a:rPr lang="es-ES" sz="1800" dirty="0">
                <a:solidFill>
                  <a:srgbClr val="FF0000"/>
                </a:solidFill>
              </a:rPr>
              <a:t>.</a:t>
            </a: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4457700" y="1143000"/>
            <a:ext cx="4610101" cy="555027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3 Estudios de Prospectiva realizados en los sectores alimentos, subsector lácteos, energías renovables.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es-ES" sz="1800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Conjuntamente con la UCA se diseñó y ejecutó el diplomado: </a:t>
            </a:r>
            <a:r>
              <a:rPr lang="es-ES_tradnl" sz="1800" b="1" dirty="0"/>
              <a:t>“Evaluación de Impacto de Proyectos </a:t>
            </a:r>
            <a:r>
              <a:rPr lang="es-ES_tradnl" sz="1800" b="1" dirty="0" smtClean="0"/>
              <a:t>Sociales 2016”.</a:t>
            </a:r>
          </a:p>
          <a:p>
            <a:pPr marL="0" indent="0" algn="just">
              <a:buNone/>
            </a:pPr>
            <a:endParaRPr lang="es-ES_tradnl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_tradnl" sz="1800" b="1" dirty="0" smtClean="0">
                <a:solidFill>
                  <a:srgbClr val="000099"/>
                </a:solidFill>
              </a:rPr>
              <a:t>Intercambio con INA de Costa Rica en estudios de prospección.</a:t>
            </a:r>
          </a:p>
          <a:p>
            <a:pPr marL="0" indent="0" algn="just">
              <a:buFont typeface="Arial" charset="0"/>
              <a:buNone/>
            </a:pPr>
            <a:r>
              <a:rPr lang="es-ES_tradnl" sz="1800" b="1" dirty="0" smtClean="0">
                <a:solidFill>
                  <a:srgbClr val="000099"/>
                </a:solidFill>
              </a:rPr>
              <a:t>Exploración con SENAI de posibilidad de transferencia metodológica “Rutas estratégicas” (prospección).</a:t>
            </a:r>
          </a:p>
          <a:p>
            <a:pPr marL="0" indent="0" algn="just">
              <a:buFont typeface="Arial" charset="0"/>
              <a:buNone/>
            </a:pPr>
            <a:r>
              <a:rPr lang="es-ES_tradnl" sz="1800" b="1" dirty="0" smtClean="0">
                <a:solidFill>
                  <a:srgbClr val="000099"/>
                </a:solidFill>
              </a:rPr>
              <a:t>Aprobación por el Ministerio de Trabajo de España de Taller sobre Marcos Nacionales de Cualificaciones.</a:t>
            </a:r>
            <a:endParaRPr lang="es-SV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23038"/>
            <a:ext cx="9144000" cy="334962"/>
          </a:xfrm>
          <a:prstGeom prst="rect">
            <a:avLst/>
          </a:prstGeom>
          <a:solidFill>
            <a:srgbClr val="1E20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7466" y="59535"/>
            <a:ext cx="2336801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4" name="Picture 3" descr="AREA TECNICA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1051362"/>
            <a:ext cx="9144000" cy="1143000"/>
          </a:xfrm>
          <a:solidFill>
            <a:srgbClr val="1E205A">
              <a:alpha val="47000"/>
            </a:srgbClr>
          </a:solidFill>
        </p:spPr>
        <p:txBody>
          <a:bodyPr/>
          <a:lstStyle/>
          <a:p>
            <a:r>
              <a:rPr lang="es-CO" sz="3600" dirty="0">
                <a:solidFill>
                  <a:srgbClr val="FFFFFF"/>
                </a:solidFill>
                <a:ea typeface="Times New Roman"/>
              </a:rPr>
              <a:t>V6. Innovación en la formación profesional.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0" y="4880765"/>
            <a:ext cx="9144000" cy="1245397"/>
          </a:xfrm>
          <a:solidFill>
            <a:srgbClr val="1E205A">
              <a:alpha val="47000"/>
            </a:srgb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sz="2800" b="0" dirty="0" smtClean="0">
                <a:solidFill>
                  <a:srgbClr val="FFFFFF"/>
                </a:solidFill>
              </a:rPr>
              <a:t>	</a:t>
            </a:r>
            <a:r>
              <a:rPr lang="es-ES" sz="2200" b="0" dirty="0" smtClean="0">
                <a:solidFill>
                  <a:srgbClr val="FFFFFF"/>
                </a:solidFill>
              </a:rPr>
              <a:t>0E</a:t>
            </a:r>
            <a:r>
              <a:rPr lang="es-ES" sz="2200" b="0" dirty="0">
                <a:solidFill>
                  <a:srgbClr val="FFFFFF"/>
                </a:solidFill>
              </a:rPr>
              <a:t>.6 Implementar herramientas de gestión de la innovación para la </a:t>
            </a:r>
            <a:r>
              <a:rPr lang="es-ES" sz="2200" b="0" dirty="0" smtClean="0">
                <a:solidFill>
                  <a:srgbClr val="FFFFFF"/>
                </a:solidFill>
              </a:rPr>
              <a:t>	generación </a:t>
            </a:r>
            <a:r>
              <a:rPr lang="es-ES" sz="2200" b="0" dirty="0">
                <a:solidFill>
                  <a:srgbClr val="FFFFFF"/>
                </a:solidFill>
              </a:rPr>
              <a:t>de </a:t>
            </a:r>
            <a:r>
              <a:rPr lang="es-ES" sz="2200" b="0" dirty="0" smtClean="0">
                <a:solidFill>
                  <a:srgbClr val="FFFFFF"/>
                </a:solidFill>
              </a:rPr>
              <a:t>nuevos </a:t>
            </a:r>
            <a:r>
              <a:rPr lang="es-ES" sz="2200" b="0" dirty="0">
                <a:solidFill>
                  <a:srgbClr val="FFFFFF"/>
                </a:solidFill>
              </a:rPr>
              <a:t>servicios exitosos de formación profesional y de </a:t>
            </a:r>
            <a:r>
              <a:rPr lang="es-ES" sz="2200" b="0" dirty="0" smtClean="0">
                <a:solidFill>
                  <a:srgbClr val="FFFFFF"/>
                </a:solidFill>
              </a:rPr>
              <a:t>	nuevos </a:t>
            </a:r>
            <a:r>
              <a:rPr lang="es-ES" sz="2200" b="0" dirty="0">
                <a:solidFill>
                  <a:srgbClr val="FFFFFF"/>
                </a:solidFill>
              </a:rPr>
              <a:t>procesos que permitan </a:t>
            </a:r>
            <a:r>
              <a:rPr lang="es-ES" sz="2200" b="0" dirty="0" smtClean="0">
                <a:solidFill>
                  <a:srgbClr val="FFFFFF"/>
                </a:solidFill>
              </a:rPr>
              <a:t>la </a:t>
            </a:r>
            <a:r>
              <a:rPr lang="es-ES" sz="2200" b="0" dirty="0">
                <a:solidFill>
                  <a:srgbClr val="FFFFFF"/>
                </a:solidFill>
              </a:rPr>
              <a:t>mejora de la gestión institucional.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865" y="295970"/>
            <a:ext cx="2270997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0619"/>
            <a:ext cx="8229600" cy="670362"/>
          </a:xfrm>
          <a:solidFill>
            <a:srgbClr val="1E205A"/>
          </a:solidFill>
        </p:spPr>
        <p:txBody>
          <a:bodyPr/>
          <a:lstStyle/>
          <a:p>
            <a:r>
              <a:rPr lang="es-CO" sz="2800" dirty="0">
                <a:solidFill>
                  <a:srgbClr val="FFFFFF"/>
                </a:solidFill>
                <a:ea typeface="Times New Roman"/>
              </a:rPr>
              <a:t>V6. Innovación en la formación profesional.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450" y="1244322"/>
            <a:ext cx="4743450" cy="3795991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6.1. </a:t>
            </a:r>
            <a:r>
              <a:rPr lang="es-ES" sz="2000" b="1" dirty="0" smtClean="0">
                <a:solidFill>
                  <a:srgbClr val="FF0000"/>
                </a:solidFill>
              </a:rPr>
              <a:t>Ejecutar </a:t>
            </a:r>
            <a:r>
              <a:rPr lang="es-ES" sz="2000" b="1" dirty="0">
                <a:solidFill>
                  <a:srgbClr val="FF0000"/>
                </a:solidFill>
              </a:rPr>
              <a:t>directamente acciones de formación</a:t>
            </a:r>
            <a:r>
              <a:rPr lang="es-ES" sz="1800" dirty="0"/>
              <a:t> en áreas de conocimientos </a:t>
            </a:r>
            <a:r>
              <a:rPr lang="es-ES" sz="2000" b="1" dirty="0">
                <a:solidFill>
                  <a:srgbClr val="FF0000"/>
                </a:solidFill>
              </a:rPr>
              <a:t>estratégicos para el país </a:t>
            </a:r>
            <a:r>
              <a:rPr lang="es-ES" sz="1800" dirty="0"/>
              <a:t>y que permitan la experimentación de </a:t>
            </a:r>
            <a:r>
              <a:rPr lang="es-ES" sz="2000" b="1" dirty="0">
                <a:solidFill>
                  <a:srgbClr val="FF0000"/>
                </a:solidFill>
              </a:rPr>
              <a:t>nuevos modelos pedagógicos </a:t>
            </a:r>
            <a:r>
              <a:rPr lang="es-ES" sz="1800" dirty="0"/>
              <a:t>como el aprendizaje por proyectos y el </a:t>
            </a:r>
            <a:r>
              <a:rPr lang="es-ES" sz="1800" dirty="0" err="1"/>
              <a:t>emprendedurismo</a:t>
            </a:r>
            <a:r>
              <a:rPr lang="es-ES" sz="1800" dirty="0" smtClean="0"/>
              <a:t>.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6.2. Investigar </a:t>
            </a:r>
            <a:r>
              <a:rPr lang="es-ES" sz="1800" dirty="0"/>
              <a:t>e </a:t>
            </a:r>
            <a:r>
              <a:rPr lang="es-ES" sz="1800" b="1" dirty="0">
                <a:solidFill>
                  <a:srgbClr val="FF0000"/>
                </a:solidFill>
              </a:rPr>
              <a:t>iniciar la aplicación sistemática de estrategias de I + D + i </a:t>
            </a:r>
            <a:r>
              <a:rPr lang="es-ES" sz="1800" dirty="0"/>
              <a:t>que impulsen la pertinencia de la Formación Profesional y la </a:t>
            </a:r>
            <a:r>
              <a:rPr lang="es-ES" sz="2000" b="1" dirty="0">
                <a:solidFill>
                  <a:srgbClr val="FF0000"/>
                </a:solidFill>
              </a:rPr>
              <a:t>mejora de la gestión operativa</a:t>
            </a:r>
            <a:r>
              <a:rPr lang="es-ES" sz="2000" b="1" dirty="0" smtClean="0">
                <a:solidFill>
                  <a:srgbClr val="FF0000"/>
                </a:solidFill>
              </a:rPr>
              <a:t>.</a:t>
            </a:r>
            <a:endParaRPr lang="es-ES" sz="1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sz="1800" dirty="0"/>
              <a:t>E.</a:t>
            </a:r>
            <a:r>
              <a:rPr lang="es-ES" sz="1800" dirty="0" smtClean="0"/>
              <a:t>6.3</a:t>
            </a:r>
            <a:r>
              <a:rPr lang="es-ES" sz="2000" b="1" dirty="0" smtClean="0">
                <a:solidFill>
                  <a:srgbClr val="FF0000"/>
                </a:solidFill>
              </a:rPr>
              <a:t>. Sistematizar </a:t>
            </a:r>
            <a:r>
              <a:rPr lang="es-ES" sz="2000" b="1" dirty="0">
                <a:solidFill>
                  <a:srgbClr val="FF0000"/>
                </a:solidFill>
              </a:rPr>
              <a:t>la transferencia de conocimientos </a:t>
            </a:r>
            <a:r>
              <a:rPr lang="es-ES" sz="1800" dirty="0"/>
              <a:t>mediante las experiencias de </a:t>
            </a:r>
            <a:r>
              <a:rPr lang="es-ES" sz="2000" b="1" dirty="0">
                <a:solidFill>
                  <a:srgbClr val="FF0000"/>
                </a:solidFill>
              </a:rPr>
              <a:t>instituciones homólogas </a:t>
            </a:r>
            <a:r>
              <a:rPr lang="es-ES" sz="1800" dirty="0"/>
              <a:t>de América Latina en el establecimiento de estrategias y herramientas de I + D + i en la formación profesional, </a:t>
            </a:r>
            <a:r>
              <a:rPr lang="es-ES" sz="2000" b="1" dirty="0">
                <a:solidFill>
                  <a:srgbClr val="FF0000"/>
                </a:solidFill>
              </a:rPr>
              <a:t>evaluar su pertinencia y la posibilidad de adaptación </a:t>
            </a:r>
            <a:r>
              <a:rPr lang="es-ES" sz="1800" dirty="0"/>
              <a:t>al contexto nacional e </a:t>
            </a:r>
            <a:r>
              <a:rPr lang="es-ES" sz="1800" dirty="0" smtClean="0"/>
              <a:t>institucional</a:t>
            </a:r>
            <a:r>
              <a:rPr lang="es-ES" sz="1800" dirty="0">
                <a:solidFill>
                  <a:srgbClr val="FF0000"/>
                </a:solidFill>
              </a:rPr>
              <a:t>.</a:t>
            </a: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4914900" y="1143000"/>
            <a:ext cx="4152901" cy="555027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Iniciado las primeras acciones para el conocer nuevos modelos de formación profesional, con apoyo de experto CINTERFOR en nuevos entornos de aprendizaje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P</a:t>
            </a:r>
            <a:r>
              <a:rPr lang="es-MX" sz="1800" b="1" dirty="0" err="1" smtClean="0">
                <a:solidFill>
                  <a:srgbClr val="000099"/>
                </a:solidFill>
              </a:rPr>
              <a:t>royecto</a:t>
            </a:r>
            <a:r>
              <a:rPr lang="es-MX" sz="1800" b="1" dirty="0" smtClean="0">
                <a:solidFill>
                  <a:srgbClr val="000099"/>
                </a:solidFill>
              </a:rPr>
              <a:t> </a:t>
            </a:r>
            <a:r>
              <a:rPr lang="es-MX" sz="1800" b="1" dirty="0">
                <a:solidFill>
                  <a:srgbClr val="000099"/>
                </a:solidFill>
              </a:rPr>
              <a:t>“Servicios de consultoría para el diseño e implementación del Sistema de Mejora Continua de la gestión de los Centros de Formación Profesional del Sistema de Formación </a:t>
            </a:r>
            <a:r>
              <a:rPr lang="es-MX" sz="1800" b="1" dirty="0" smtClean="0">
                <a:solidFill>
                  <a:srgbClr val="000099"/>
                </a:solidFill>
              </a:rPr>
              <a:t>Profesional”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Se ha iniciado la formación integral de personal en  sistema de innovación. Se esta investigando experiencias en el país sobre modelos y sistemas de innovación</a:t>
            </a: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0" y="3680"/>
            <a:ext cx="9144000" cy="8549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Ejecución 1er. Trimestre 2017</a:t>
            </a:r>
            <a:endParaRPr lang="es-SV" sz="3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6" y="634336"/>
            <a:ext cx="7992888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Logros Primer Trimestre 2017.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Informe de avance principales estrategias Plan Estratégico Institucional</a:t>
            </a:r>
            <a:r>
              <a:rPr lang="es-MX" sz="1600" dirty="0"/>
              <a:t> </a:t>
            </a:r>
            <a:r>
              <a:rPr lang="es-MX" sz="1600" dirty="0" smtClean="0"/>
              <a:t>2015 – 2019.</a:t>
            </a:r>
            <a:endParaRPr lang="es-MX" sz="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Pagos y Adjudicaciones en Formación Profesional, 1er Trimestre.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Programación Anual por Trimestre </a:t>
            </a:r>
            <a:r>
              <a:rPr lang="es-MX" sz="1600" dirty="0"/>
              <a:t>INSAFORP </a:t>
            </a:r>
            <a:r>
              <a:rPr lang="es-MX" sz="1600" dirty="0" smtClean="0"/>
              <a:t>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Ejecución Formación Profesional 1er. Trimestre - 2017:</a:t>
            </a:r>
            <a:endParaRPr lang="es-MX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Gerencia </a:t>
            </a:r>
            <a:r>
              <a:rPr lang="es-MX" sz="1200" i="1" dirty="0"/>
              <a:t>Formación Continua.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Gerencia Formación Inicial.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Centro de Formación Profesional en San Bartolo.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Unidad de Monitoreo y Evaluación de la FP.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Gerencia Técnica.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Gerencia de Investigación y Estudios de la FP.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MX" sz="500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Gestión Gerencias Administrativas / Apoyo </a:t>
            </a:r>
            <a:r>
              <a:rPr lang="es-MX" sz="1600" dirty="0" smtClean="0"/>
              <a:t>1er. Trimestre - 2017:</a:t>
            </a:r>
            <a:endParaRPr lang="es-MX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Gerencia </a:t>
            </a:r>
            <a:r>
              <a:rPr lang="es-MX" sz="1200" i="1" dirty="0"/>
              <a:t>de Tecnologías de la Información.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Gerencia </a:t>
            </a:r>
            <a:r>
              <a:rPr lang="es-MX" sz="1200" i="1" dirty="0"/>
              <a:t>Financiera.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Gerencia </a:t>
            </a:r>
            <a:r>
              <a:rPr lang="es-MX" sz="1200" i="1" dirty="0"/>
              <a:t>Legal.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Gerencia </a:t>
            </a:r>
            <a:r>
              <a:rPr lang="es-MX" sz="1200" i="1" dirty="0"/>
              <a:t>de Adquisiciones y Contrataciones Institucional – GACI.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Gerencia de Recursos Humanos.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Unidad </a:t>
            </a:r>
            <a:r>
              <a:rPr lang="es-MX" sz="1200" i="1" dirty="0"/>
              <a:t>de Servicios Generales.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/>
              <a:t>Auditoría Interna.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Unidad </a:t>
            </a:r>
            <a:r>
              <a:rPr lang="es-MX" sz="1200" i="1" dirty="0"/>
              <a:t>de Planificación </a:t>
            </a:r>
            <a:r>
              <a:rPr lang="es-MX" sz="1200" i="1" dirty="0" smtClean="0"/>
              <a:t>Estratégica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200" i="1" dirty="0" smtClean="0"/>
              <a:t>Gerencia de Comunicaciones Institucional.</a:t>
            </a:r>
            <a:endParaRPr lang="es-MX" sz="1200" i="1" dirty="0"/>
          </a:p>
          <a:p>
            <a:pPr lvl="1"/>
            <a:endParaRPr lang="es-MX" sz="500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Plan Institucional de Igualdad y Equidad de Género – PIIEG </a:t>
            </a:r>
            <a:r>
              <a:rPr lang="es-MX" sz="1600" dirty="0" smtClean="0"/>
              <a:t>2014 – 2016 (Ampliado a 2017).</a:t>
            </a:r>
            <a:endParaRPr lang="es-MX" sz="1600" dirty="0"/>
          </a:p>
          <a:p>
            <a:pPr lvl="1"/>
            <a:endParaRPr lang="es-MX" sz="5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Indicadores Institucionales.</a:t>
            </a:r>
          </a:p>
        </p:txBody>
      </p:sp>
    </p:spTree>
    <p:extLst>
      <p:ext uri="{BB962C8B-B14F-4D97-AF65-F5344CB8AC3E}">
        <p14:creationId xmlns:p14="http://schemas.microsoft.com/office/powerpoint/2010/main" val="640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3022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INSAFORP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– 1er. TRIMESTRE 2017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7200" y="1196752"/>
            <a:ext cx="8363272" cy="526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INSAFORP anfitrión de la Reunión de Directores de la Red de Institutos de Formación Profesional de Centroamérica, Panamá, República Dominicana y Haití, y se anunció que el INSAFORP asume la coordinación de la red a partir de agosto de 2017.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0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Integración de INSAFORP al Comité de Planificación y Presupuesto de OIT / CINTERFOR para el año 2017. 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SV" sz="105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SV" sz="2200" dirty="0" smtClean="0"/>
              <a:t>Con la cooperación de OIT / CINTERFOR, el especialista Rodrigo </a:t>
            </a:r>
            <a:r>
              <a:rPr lang="es-SV" sz="2200" dirty="0" err="1" smtClean="0"/>
              <a:t>Filgueira</a:t>
            </a:r>
            <a:r>
              <a:rPr lang="es-SV" sz="2200" dirty="0" smtClean="0"/>
              <a:t> desarrolló la acción formativa </a:t>
            </a:r>
            <a:r>
              <a:rPr lang="es-MX" sz="2200" dirty="0" smtClean="0"/>
              <a:t>“</a:t>
            </a:r>
            <a:r>
              <a:rPr lang="es-UY" sz="2200" dirty="0" smtClean="0"/>
              <a:t>Innovaciones en los entornos de aprendizaje”, con el propósito de capacitar en nuevas modalidades de formación a personas facilitadoras de continua e inicial.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UY" sz="1050" dirty="0" smtClean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sz="2200" dirty="0" smtClean="0">
                <a:solidFill>
                  <a:prstClr val="black"/>
                </a:solidFill>
              </a:rPr>
              <a:t>Se inscribió el contrato colectivo de trabajo, a partir de la negociación voluntaria entre INSAFORP y SITRAINSAFORP.</a:t>
            </a:r>
          </a:p>
        </p:txBody>
      </p:sp>
    </p:spTree>
    <p:extLst>
      <p:ext uri="{BB962C8B-B14F-4D97-AF65-F5344CB8AC3E}">
        <p14:creationId xmlns:p14="http://schemas.microsoft.com/office/powerpoint/2010/main" val="27873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SV" sz="1800" dirty="0" smtClean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SV" sz="18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SV" sz="18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sz="1800" dirty="0" smtClean="0"/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sz="1800" dirty="0"/>
          </a:p>
          <a:p>
            <a:endParaRPr lang="es-MX" sz="28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0872" y="908720"/>
            <a:ext cx="8229600" cy="585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 startAt="4"/>
            </a:pPr>
            <a:endParaRPr lang="es-UY" sz="2200" dirty="0" smtClean="0">
              <a:solidFill>
                <a:prstClr val="black"/>
              </a:solidFill>
            </a:endParaRPr>
          </a:p>
          <a:p>
            <a:pPr marL="3429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prstClr val="black"/>
                </a:solidFill>
              </a:rPr>
              <a:t>Inicio del p</a:t>
            </a:r>
            <a:r>
              <a:rPr lang="es-MX" altLang="es-MX" sz="2200" dirty="0">
                <a:solidFill>
                  <a:prstClr val="black"/>
                </a:solidFill>
              </a:rPr>
              <a:t>royecto INSAFORP / SWISSCONTACT “</a:t>
            </a:r>
            <a:r>
              <a:rPr lang="es-SV" sz="2200" dirty="0">
                <a:solidFill>
                  <a:prstClr val="black"/>
                </a:solidFill>
              </a:rPr>
              <a:t>Nuevas Oportunidades: Certificación de Competencias Técnicas Laborales a Migrantes Retornados”:</a:t>
            </a:r>
            <a:r>
              <a:rPr lang="es-MX" altLang="es-MX" sz="2200" dirty="0">
                <a:solidFill>
                  <a:prstClr val="black"/>
                </a:solidFill>
              </a:rPr>
              <a:t> </a:t>
            </a:r>
            <a:endParaRPr lang="es-MX" sz="22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sz="2000" dirty="0">
                <a:solidFill>
                  <a:prstClr val="black"/>
                </a:solidFill>
              </a:rPr>
              <a:t>Instalación de sistemas de placas de yeso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sz="2000" dirty="0">
                <a:solidFill>
                  <a:prstClr val="black"/>
                </a:solidFill>
              </a:rPr>
              <a:t>Instalación de recubrimiento cerámico</a:t>
            </a:r>
          </a:p>
          <a:p>
            <a:pPr marL="457200" indent="-4572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SV" sz="1050" dirty="0" smtClean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SV" sz="2200" dirty="0" smtClean="0">
                <a:solidFill>
                  <a:prstClr val="black"/>
                </a:solidFill>
              </a:rPr>
              <a:t>Con la cooperación de GIZ: Facilidad, 4E y FOPRONH, se diseñó una nueva carrera para la modalidad empresa centro: Asesor técnico de eficiencia energética y energía renovable y se capacitó al personal de </a:t>
            </a:r>
            <a:r>
              <a:rPr lang="es-SV" sz="2200" dirty="0" err="1" smtClean="0">
                <a:solidFill>
                  <a:prstClr val="black"/>
                </a:solidFill>
              </a:rPr>
              <a:t>instructoría</a:t>
            </a:r>
            <a:r>
              <a:rPr lang="es-SV" sz="22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SV" sz="1050" dirty="0" smtClean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SV" sz="2200" dirty="0" smtClean="0">
                <a:solidFill>
                  <a:prstClr val="black"/>
                </a:solidFill>
              </a:rPr>
              <a:t>Se logró la cooperación financiera de OIT para el desarrollo de la consultoría “E</a:t>
            </a:r>
            <a:r>
              <a:rPr lang="es-MX" sz="2200" dirty="0" err="1">
                <a:solidFill>
                  <a:prstClr val="black"/>
                </a:solidFill>
              </a:rPr>
              <a:t>l</a:t>
            </a:r>
            <a:r>
              <a:rPr lang="es-MX" sz="2200" dirty="0" err="1" smtClean="0">
                <a:solidFill>
                  <a:prstClr val="black"/>
                </a:solidFill>
              </a:rPr>
              <a:t>aboración</a:t>
            </a:r>
            <a:r>
              <a:rPr lang="es-MX" sz="2200" dirty="0" smtClean="0">
                <a:solidFill>
                  <a:prstClr val="black"/>
                </a:solidFill>
              </a:rPr>
              <a:t> de un Manual-Guía para la prevención y erradicación de la discriminación contra las mujeres en los centros de formación donde se desarrollan los programas de formación profesional del INSAFORP”.</a:t>
            </a:r>
            <a:endParaRPr lang="es-SV" sz="2200" dirty="0" smtClean="0">
              <a:solidFill>
                <a:prstClr val="black"/>
              </a:solidFill>
            </a:endParaRPr>
          </a:p>
          <a:p>
            <a:pPr marL="457200" indent="-457200" algn="just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 startAt="4"/>
            </a:pPr>
            <a:endParaRPr lang="es-SV" sz="2200" dirty="0" smtClean="0">
              <a:solidFill>
                <a:prstClr val="black"/>
              </a:solidFill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INSAFORP</a:t>
            </a:r>
            <a:b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LOGROS – 1er. TRIMESTRE 2017</a:t>
            </a:r>
            <a:endParaRPr kumimoji="0" lang="es-SV" sz="27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3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774501"/>
              </p:ext>
            </p:extLst>
          </p:nvPr>
        </p:nvGraphicFramePr>
        <p:xfrm>
          <a:off x="107504" y="934685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ector recto 12"/>
          <p:cNvCxnSpPr/>
          <p:nvPr/>
        </p:nvCxnSpPr>
        <p:spPr>
          <a:xfrm>
            <a:off x="2754384" y="1045776"/>
            <a:ext cx="17416" cy="4399448"/>
          </a:xfrm>
          <a:prstGeom prst="line">
            <a:avLst/>
          </a:prstGeom>
          <a:ln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3 Título"/>
          <p:cNvSpPr txBox="1">
            <a:spLocks/>
          </p:cNvSpPr>
          <p:nvPr/>
        </p:nvSpPr>
        <p:spPr>
          <a:xfrm>
            <a:off x="0" y="90874"/>
            <a:ext cx="9144000" cy="8898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ADJUDICADO Y PAGADO EN FORMACIÓN CONTINUA</a:t>
            </a:r>
          </a:p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2015 - 2017</a:t>
            </a:r>
            <a:endParaRPr lang="es-SV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72784" y="4077072"/>
            <a:ext cx="936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 smtClean="0">
                <a:solidFill>
                  <a:srgbClr val="740000"/>
                </a:solidFill>
              </a:rPr>
              <a:t>$2,541</a:t>
            </a:r>
            <a:endParaRPr lang="es-SV" sz="1200" b="1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856436"/>
              </p:ext>
            </p:extLst>
          </p:nvPr>
        </p:nvGraphicFramePr>
        <p:xfrm>
          <a:off x="51902" y="956327"/>
          <a:ext cx="9059335" cy="521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3 Título"/>
          <p:cNvSpPr txBox="1">
            <a:spLocks/>
          </p:cNvSpPr>
          <p:nvPr/>
        </p:nvSpPr>
        <p:spPr>
          <a:xfrm>
            <a:off x="0" y="90874"/>
            <a:ext cx="9144000" cy="8898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ADJUDICADO Y PAGADO EN FORMACIÓN INICIAL</a:t>
            </a:r>
          </a:p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2015 - 2017</a:t>
            </a:r>
            <a:endParaRPr lang="es-SV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2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341721"/>
              </p:ext>
            </p:extLst>
          </p:nvPr>
        </p:nvGraphicFramePr>
        <p:xfrm>
          <a:off x="0" y="836712"/>
          <a:ext cx="914581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3 Título"/>
          <p:cNvSpPr txBox="1">
            <a:spLocks/>
          </p:cNvSpPr>
          <p:nvPr/>
        </p:nvSpPr>
        <p:spPr>
          <a:xfrm>
            <a:off x="0" y="90874"/>
            <a:ext cx="9144000" cy="8898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PAGOS Y ADJUDICACIONES EN FORMACIÓN PROFESIONAL 2015 - 2017</a:t>
            </a:r>
            <a:endParaRPr lang="es-SV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5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430057"/>
              </p:ext>
            </p:extLst>
          </p:nvPr>
        </p:nvGraphicFramePr>
        <p:xfrm>
          <a:off x="0" y="837140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3 Título"/>
          <p:cNvSpPr txBox="1">
            <a:spLocks/>
          </p:cNvSpPr>
          <p:nvPr/>
        </p:nvSpPr>
        <p:spPr>
          <a:xfrm>
            <a:off x="0" y="90874"/>
            <a:ext cx="9144000" cy="8898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 ANUAL 2017 INSAFORP </a:t>
            </a:r>
            <a:b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/ EJECUCIÓN TRIMESTRAL</a:t>
            </a:r>
            <a:endParaRPr lang="es-SV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4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81792"/>
              </p:ext>
            </p:extLst>
          </p:nvPr>
        </p:nvGraphicFramePr>
        <p:xfrm>
          <a:off x="34629" y="1670641"/>
          <a:ext cx="9073576" cy="3676350"/>
        </p:xfrm>
        <a:graphic>
          <a:graphicData uri="http://schemas.openxmlformats.org/drawingml/2006/table">
            <a:tbl>
              <a:tblPr/>
              <a:tblGrid>
                <a:gridCol w="2953195"/>
                <a:gridCol w="1151261"/>
                <a:gridCol w="1080120"/>
                <a:gridCol w="864963"/>
                <a:gridCol w="1079253"/>
                <a:gridCol w="1008979"/>
                <a:gridCol w="935805"/>
              </a:tblGrid>
              <a:tr h="557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GRUPOS BENEFICIARIOS / PROGRAMAS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PERSONAS CAPACITADAS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US$ (Millones)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1363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1T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PRESUP.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INVERSIÓN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73222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Trabajadores de las Empresas. </a:t>
                      </a:r>
                    </a:p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(Formación Continua)</a:t>
                      </a:r>
                      <a:endParaRPr kumimoji="0" lang="es-SV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29,530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30,198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102.3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130.9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07853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Jóvenes, mujeres, población en condiciones de vulnerabilidad.</a:t>
                      </a:r>
                    </a:p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(Formación Inicial)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25,711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26,477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103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2215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55,241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56,675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102.6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5.2</a:t>
                      </a:r>
                      <a:endParaRPr kumimoji="0" lang="es-SV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112.2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78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INSAFORP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1er. TRIMESTRE 2017</a:t>
            </a:r>
            <a:endParaRPr lang="es-SV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1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96" y="2630522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de </a:t>
            </a: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Formación Continua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71683"/>
            <a:ext cx="8229600" cy="6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CONTINUA </a:t>
            </a:r>
          </a:p>
          <a:p>
            <a:pPr algn="ctr">
              <a:lnSpc>
                <a:spcPct val="80000"/>
              </a:lnSpc>
            </a:pPr>
            <a:r>
              <a:rPr lang="es-MX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1er. Trimestre 2017</a:t>
            </a:r>
            <a:endParaRPr lang="es-MX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1520" y="1484784"/>
            <a:ext cx="8322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Coordinación </a:t>
            </a:r>
            <a:r>
              <a:rPr lang="es-SV" sz="2000" dirty="0"/>
              <a:t>con la gremial  INQUIFAR en la </a:t>
            </a:r>
            <a:r>
              <a:rPr lang="es-SV" sz="2000" dirty="0" smtClean="0"/>
              <a:t>ejecución del plan de capacitación en cursos especializados, elaborado por INSAFORP en el año 2016.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Fortalecimiento de la oferta formativa de Formación Continua en </a:t>
            </a:r>
            <a:r>
              <a:rPr lang="es-SV" sz="2000" dirty="0"/>
              <a:t>los siguientes programas: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SV" sz="2000" dirty="0"/>
              <a:t>Programa de Competencias Gerenciales:  la Universidad Gerardo Barrios y Cursos </a:t>
            </a:r>
            <a:r>
              <a:rPr lang="es-SV" sz="2000" dirty="0" smtClean="0"/>
              <a:t>Educacionales.  </a:t>
            </a:r>
            <a:endParaRPr lang="es-SV" sz="2000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SV" sz="2000" dirty="0" smtClean="0"/>
              <a:t>Inglés </a:t>
            </a:r>
            <a:r>
              <a:rPr lang="es-SV" sz="2000" dirty="0"/>
              <a:t>para el trabajo: Asociación Centro Cultural Salvadoreño Americano y la Universidad de Oriente </a:t>
            </a:r>
            <a:r>
              <a:rPr lang="es-SV" sz="2000" dirty="0" smtClean="0"/>
              <a:t>UNIVO.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14495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5" y="336177"/>
            <a:ext cx="1824821" cy="4120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46025" y="0"/>
          <a:ext cx="8391525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Hoja de cálculo" r:id="rId6" imgW="8391560" imgH="6677129" progId="Excel.Sheet.12">
                  <p:embed/>
                </p:oleObj>
              </mc:Choice>
              <mc:Fallback>
                <p:oleObj name="Hoja de cálculo" r:id="rId6" imgW="8391560" imgH="66771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25" y="0"/>
                        <a:ext cx="8391525" cy="667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3"/>
          <a:stretch/>
        </p:blipFill>
        <p:spPr>
          <a:xfrm>
            <a:off x="0" y="6669360"/>
            <a:ext cx="9144000" cy="2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914400" eaLnBrk="1" hangingPunct="1"/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Informe de avance</a:t>
            </a:r>
            <a:b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principales estrategias </a:t>
            </a: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/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PEI 2015 - 2019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5" y="336177"/>
            <a:ext cx="1824821" cy="4120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1570544" y="1129919"/>
          <a:ext cx="2076367" cy="27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Hoja de cálculo" r:id="rId6" imgW="1447648" imgH="1914637" progId="Excel.Sheet.12">
                  <p:embed/>
                </p:oleObj>
              </mc:Choice>
              <mc:Fallback>
                <p:oleObj name="Hoja de cálculo" r:id="rId6" imgW="1447648" imgH="1914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0544" y="1129919"/>
                        <a:ext cx="2076367" cy="2745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795616" y="4034117"/>
          <a:ext cx="7725233" cy="246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Hoja de cálculo" r:id="rId9" imgW="6010393" imgH="1914637" progId="Excel.Sheet.12">
                  <p:embed/>
                </p:oleObj>
              </mc:Choice>
              <mc:Fallback>
                <p:oleObj name="Hoja de cálculo" r:id="rId9" imgW="6010393" imgH="1914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5616" y="4034117"/>
                        <a:ext cx="7725233" cy="2460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4300667" y="336177"/>
            <a:ext cx="395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>
                <a:solidFill>
                  <a:prstClr val="black"/>
                </a:solidFill>
              </a:rPr>
              <a:t>DEPARTAMENTOS ATENDIDOS DE LAS EMPRESAS BENEFICIARIAS Y  DETALLE DE INGRESOS, GRESOS E INVERSION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9" name="Picture 3" descr="IN-MM Papelería Tuti-46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3"/>
          <a:stretch/>
        </p:blipFill>
        <p:spPr>
          <a:xfrm>
            <a:off x="0" y="6669359"/>
            <a:ext cx="9144000" cy="2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</a:t>
            </a: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T</a:t>
            </a: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rimestral 2017 / Personas - Inversión</a:t>
            </a:r>
            <a:endParaRPr lang="es-SV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529154"/>
              </p:ext>
            </p:extLst>
          </p:nvPr>
        </p:nvGraphicFramePr>
        <p:xfrm>
          <a:off x="0" y="1115615"/>
          <a:ext cx="9144000" cy="533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36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>
            <a:hlinkClick r:id="rId2" action="ppaction://hlinksldjump"/>
          </p:cNvPr>
          <p:cNvSpPr/>
          <p:nvPr/>
        </p:nvSpPr>
        <p:spPr>
          <a:xfrm>
            <a:off x="8748464" y="5949280"/>
            <a:ext cx="288032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1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" y="6320614"/>
            <a:ext cx="9144000" cy="537386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776864"/>
              </p:ext>
            </p:extLst>
          </p:nvPr>
        </p:nvGraphicFramePr>
        <p:xfrm>
          <a:off x="575556" y="764704"/>
          <a:ext cx="8172908" cy="528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3 CuadroTexto"/>
          <p:cNvSpPr txBox="1"/>
          <p:nvPr/>
        </p:nvSpPr>
        <p:spPr>
          <a:xfrm>
            <a:off x="1368632" y="75688"/>
            <a:ext cx="644471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S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CONTINUA</a:t>
            </a:r>
          </a:p>
          <a:p>
            <a:pPr algn="ctr">
              <a:lnSpc>
                <a:spcPct val="80000"/>
              </a:lnSpc>
            </a:pP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1er. Trimestre 2017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</a:t>
            </a:r>
            <a:endParaRPr lang="es-SV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52305" y="1510372"/>
            <a:ext cx="108012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Rectángulo 16"/>
          <p:cNvSpPr/>
          <p:nvPr/>
        </p:nvSpPr>
        <p:spPr>
          <a:xfrm>
            <a:off x="4869912" y="4159975"/>
            <a:ext cx="1080120" cy="1318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 Elipse"/>
          <p:cNvSpPr/>
          <p:nvPr/>
        </p:nvSpPr>
        <p:spPr>
          <a:xfrm>
            <a:off x="2133206" y="1340768"/>
            <a:ext cx="972119" cy="3960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7.4%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9" name="1 Elipse"/>
          <p:cNvSpPr/>
          <p:nvPr/>
        </p:nvSpPr>
        <p:spPr>
          <a:xfrm>
            <a:off x="5989023" y="4103560"/>
            <a:ext cx="972119" cy="3960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8.9%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1" name="1 Elipse"/>
          <p:cNvSpPr/>
          <p:nvPr/>
        </p:nvSpPr>
        <p:spPr>
          <a:xfrm>
            <a:off x="5989023" y="4103560"/>
            <a:ext cx="972119" cy="3960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31.6% 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0" name="1 Elipse"/>
          <p:cNvSpPr/>
          <p:nvPr/>
        </p:nvSpPr>
        <p:spPr>
          <a:xfrm>
            <a:off x="2133206" y="1340768"/>
            <a:ext cx="972119" cy="3960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2.6%</a:t>
            </a:r>
            <a:endParaRPr lang="es-SV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56490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de </a:t>
            </a: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Formación Inicial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20" y="1556792"/>
            <a:ext cx="8322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Incorporación </a:t>
            </a:r>
            <a:r>
              <a:rPr lang="es-SV" sz="2000" dirty="0"/>
              <a:t>de una nueva sede en Centro Fijo para el programa Hábil Técnico Permanente, en la zona 7 de San </a:t>
            </a:r>
            <a:r>
              <a:rPr lang="es-SV" sz="2000" dirty="0" smtClean="0"/>
              <a:t>Salvador (cobertura de Santo Tomás y San Marcos),  AIT Informática, </a:t>
            </a:r>
            <a:r>
              <a:rPr lang="es-SV" sz="2000" dirty="0"/>
              <a:t>alcanzando la cobertura de todas las zonas de San </a:t>
            </a:r>
            <a:r>
              <a:rPr lang="es-SV" sz="2000" dirty="0" smtClean="0"/>
              <a:t>Salvador y de </a:t>
            </a:r>
            <a:r>
              <a:rPr lang="es-SV" sz="2000" dirty="0" err="1" smtClean="0"/>
              <a:t>Olocuilta</a:t>
            </a:r>
            <a:r>
              <a:rPr lang="es-SV" sz="2000" dirty="0" smtClean="0"/>
              <a:t> en la Paz.</a:t>
            </a:r>
            <a:endParaRPr lang="es-SV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El </a:t>
            </a:r>
            <a:r>
              <a:rPr lang="es-SV" sz="2000" dirty="0"/>
              <a:t>Programa Caminos de la Juventud, se incorpora como programa permanente </a:t>
            </a:r>
            <a:r>
              <a:rPr lang="es-SV" sz="2000" dirty="0" smtClean="0"/>
              <a:t>para </a:t>
            </a:r>
            <a:r>
              <a:rPr lang="es-SV" sz="2000" dirty="0"/>
              <a:t>jóvenes, ejecutando 13 cursos para atención de 260 </a:t>
            </a:r>
            <a:r>
              <a:rPr lang="es-SV" sz="2000" dirty="0" smtClean="0"/>
              <a:t>participantes, </a:t>
            </a:r>
            <a:r>
              <a:rPr lang="es-SV" sz="2000" dirty="0"/>
              <a:t>en tres </a:t>
            </a:r>
            <a:r>
              <a:rPr lang="es-SV" sz="2000" dirty="0" smtClean="0"/>
              <a:t>departamentos: </a:t>
            </a:r>
            <a:r>
              <a:rPr lang="es-SV" sz="2000" dirty="0"/>
              <a:t>San Salvador, Sonsonate, La Libertad.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71683"/>
            <a:ext cx="8229600" cy="6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INICIAL</a:t>
            </a:r>
          </a:p>
          <a:p>
            <a:pPr algn="ctr">
              <a:lnSpc>
                <a:spcPct val="80000"/>
              </a:lnSpc>
            </a:pPr>
            <a:r>
              <a:rPr lang="es-MX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1er. Trimestre 2017</a:t>
            </a:r>
            <a:endParaRPr lang="es-MX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4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INICIAL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</a:t>
            </a: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T</a:t>
            </a: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rimestral 2017 / Personas - Inversión</a:t>
            </a:r>
            <a:endParaRPr lang="es-SV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61936"/>
              </p:ext>
            </p:extLst>
          </p:nvPr>
        </p:nvGraphicFramePr>
        <p:xfrm>
          <a:off x="0" y="980728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7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86947"/>
              </p:ext>
            </p:extLst>
          </p:nvPr>
        </p:nvGraphicFramePr>
        <p:xfrm>
          <a:off x="755576" y="1014760"/>
          <a:ext cx="7632848" cy="519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Flecha derecha">
            <a:hlinkClick r:id="rId3" action="ppaction://hlinksldjump"/>
          </p:cNvPr>
          <p:cNvSpPr/>
          <p:nvPr/>
        </p:nvSpPr>
        <p:spPr>
          <a:xfrm>
            <a:off x="8532440" y="5877272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3 CuadroTexto"/>
          <p:cNvSpPr txBox="1"/>
          <p:nvPr/>
        </p:nvSpPr>
        <p:spPr>
          <a:xfrm>
            <a:off x="1151620" y="116632"/>
            <a:ext cx="684076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S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INICIAL</a:t>
            </a:r>
          </a:p>
          <a:p>
            <a:pPr algn="ctr">
              <a:lnSpc>
                <a:spcPct val="80000"/>
              </a:lnSpc>
            </a:pPr>
            <a:r>
              <a:rPr lang="es-SV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</a:t>
            </a: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1er. Trimestre 2017</a:t>
            </a:r>
            <a:endParaRPr lang="es-SV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9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1" name="1 Elipse"/>
          <p:cNvSpPr/>
          <p:nvPr/>
        </p:nvSpPr>
        <p:spPr>
          <a:xfrm>
            <a:off x="2267744" y="1427253"/>
            <a:ext cx="972119" cy="3901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4.8%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2" name="1 Elipse"/>
          <p:cNvSpPr/>
          <p:nvPr/>
        </p:nvSpPr>
        <p:spPr>
          <a:xfrm>
            <a:off x="2267744" y="1424304"/>
            <a:ext cx="972119" cy="396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4.6%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3" name="1 Elipse"/>
          <p:cNvSpPr/>
          <p:nvPr/>
        </p:nvSpPr>
        <p:spPr>
          <a:xfrm>
            <a:off x="5885464" y="4476706"/>
            <a:ext cx="972119" cy="3960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-26.5%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2" name="1 Elipse"/>
          <p:cNvSpPr/>
          <p:nvPr/>
        </p:nvSpPr>
        <p:spPr>
          <a:xfrm>
            <a:off x="5885463" y="4476706"/>
            <a:ext cx="972119" cy="396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 - 2.4 %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1700392"/>
            <a:ext cx="1080120" cy="3982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Rectángulo 23"/>
          <p:cNvSpPr/>
          <p:nvPr/>
        </p:nvSpPr>
        <p:spPr>
          <a:xfrm>
            <a:off x="4875401" y="4363700"/>
            <a:ext cx="981927" cy="1318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54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23" grpId="0" animBg="1"/>
      <p:bldP spid="22" grpId="0" animBg="1"/>
      <p:bldP spid="2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1334" y="2558514"/>
            <a:ext cx="7411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Centro de Formación Profesional del INSAFORP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-1" y="157475"/>
            <a:ext cx="8918687" cy="8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400" b="1" spc="-113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FORMACIÓN PROFESIONAL DEL </a:t>
            </a:r>
            <a:r>
              <a:rPr lang="es-MX" sz="2400" b="1" spc="-113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INSAFORP EN SAN </a:t>
            </a:r>
            <a:r>
              <a:rPr lang="es-MX" sz="2400" b="1" spc="-113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BARTOLO</a:t>
            </a:r>
          </a:p>
          <a:p>
            <a:pPr algn="ctr">
              <a:lnSpc>
                <a:spcPct val="80000"/>
              </a:lnSpc>
            </a:pPr>
            <a:r>
              <a:rPr lang="es-MX" sz="2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2400" b="1" i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trimestre 2017</a:t>
            </a:r>
            <a:endParaRPr lang="es-MX" sz="2400" b="1" i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614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4849" y="1339107"/>
            <a:ext cx="8583837" cy="434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</a:rPr>
              <a:t>Se atendieron 250 personas en cursos de habilitación para el trabajo, en conjunto con Fundación </a:t>
            </a:r>
            <a:r>
              <a:rPr lang="es-MX" sz="2000" dirty="0" err="1" smtClean="0">
                <a:solidFill>
                  <a:prstClr val="black"/>
                </a:solidFill>
              </a:rPr>
              <a:t>Forever</a:t>
            </a:r>
            <a:r>
              <a:rPr lang="es-MX" sz="2000" dirty="0" smtClean="0">
                <a:solidFill>
                  <a:prstClr val="black"/>
                </a:solidFill>
              </a:rPr>
              <a:t>, en las comunidades :</a:t>
            </a:r>
            <a:endParaRPr lang="es-MX" sz="2000" dirty="0">
              <a:solidFill>
                <a:prstClr val="black"/>
              </a:solidFill>
            </a:endParaRPr>
          </a:p>
          <a:p>
            <a:pPr marL="1143000" lvl="2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Santa Eduviges. </a:t>
            </a:r>
            <a:endParaRPr lang="es-MX" dirty="0">
              <a:solidFill>
                <a:prstClr val="black"/>
              </a:solidFill>
            </a:endParaRPr>
          </a:p>
          <a:p>
            <a:pPr marL="1143000" lvl="2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La Esperanza. </a:t>
            </a:r>
          </a:p>
          <a:p>
            <a:pPr marL="1143000" lvl="2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La Campanera.</a:t>
            </a:r>
          </a:p>
          <a:p>
            <a:pPr marL="1143000" lvl="2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11 comunidades. </a:t>
            </a:r>
            <a:endParaRPr lang="es-MX" dirty="0">
              <a:solidFill>
                <a:prstClr val="black"/>
              </a:solidFill>
            </a:endParaRPr>
          </a:p>
          <a:p>
            <a:pPr marL="3429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MX" sz="105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SV" sz="105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</a:rPr>
              <a:t>Recuperación </a:t>
            </a:r>
            <a:r>
              <a:rPr lang="es-MX" sz="2000" dirty="0" smtClean="0">
                <a:solidFill>
                  <a:prstClr val="black"/>
                </a:solidFill>
              </a:rPr>
              <a:t>792 m² de </a:t>
            </a:r>
            <a:r>
              <a:rPr lang="es-MX" sz="2000" dirty="0">
                <a:solidFill>
                  <a:prstClr val="black"/>
                </a:solidFill>
              </a:rPr>
              <a:t>áreas físicas del </a:t>
            </a:r>
            <a:r>
              <a:rPr lang="es-MX" sz="2000" dirty="0" smtClean="0">
                <a:solidFill>
                  <a:prstClr val="black"/>
                </a:solidFill>
              </a:rPr>
              <a:t>CFP para los nuevos proyectos del Centro de Excelencia de Tecnología en </a:t>
            </a:r>
            <a:r>
              <a:rPr lang="es-MX" sz="2000" dirty="0" err="1" smtClean="0">
                <a:solidFill>
                  <a:prstClr val="black"/>
                </a:solidFill>
              </a:rPr>
              <a:t>Autotrónica</a:t>
            </a:r>
            <a:r>
              <a:rPr lang="es-MX" sz="2000" dirty="0" smtClean="0">
                <a:solidFill>
                  <a:prstClr val="black"/>
                </a:solidFill>
              </a:rPr>
              <a:t> y el Centro de Excelencia en Energías Renovables:</a:t>
            </a:r>
            <a:endParaRPr lang="es-MX" sz="2000" dirty="0">
              <a:solidFill>
                <a:prstClr val="black"/>
              </a:solidFill>
            </a:endParaRPr>
          </a:p>
          <a:p>
            <a:pPr marL="342900" lvl="1" algn="just">
              <a:lnSpc>
                <a:spcPct val="90000"/>
              </a:lnSpc>
            </a:pPr>
            <a:r>
              <a:rPr lang="es-MX" sz="2000" dirty="0" smtClean="0">
                <a:solidFill>
                  <a:prstClr val="black"/>
                </a:solidFill>
              </a:rPr>
              <a:t>	Espacios recuperados:</a:t>
            </a:r>
            <a:endParaRPr lang="es-MX" sz="2000" dirty="0">
              <a:solidFill>
                <a:prstClr val="black"/>
              </a:solidFill>
            </a:endParaRPr>
          </a:p>
          <a:p>
            <a:pPr marL="1143000" lvl="2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</a:rPr>
              <a:t>4 </a:t>
            </a:r>
            <a:r>
              <a:rPr lang="es-MX" dirty="0" smtClean="0">
                <a:solidFill>
                  <a:prstClr val="black"/>
                </a:solidFill>
              </a:rPr>
              <a:t>talleres.</a:t>
            </a:r>
            <a:endParaRPr lang="es-MX" dirty="0">
              <a:solidFill>
                <a:prstClr val="black"/>
              </a:solidFill>
            </a:endParaRPr>
          </a:p>
          <a:p>
            <a:pPr marL="1143000" lvl="2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</a:rPr>
              <a:t>Zonas verdes y de circulación </a:t>
            </a:r>
            <a:r>
              <a:rPr lang="es-MX" dirty="0" smtClean="0">
                <a:solidFill>
                  <a:prstClr val="black"/>
                </a:solidFill>
              </a:rPr>
              <a:t>vehicular.</a:t>
            </a:r>
          </a:p>
          <a:p>
            <a:pPr marL="800100" lvl="2" algn="just">
              <a:lnSpc>
                <a:spcPct val="90000"/>
              </a:lnSpc>
            </a:pPr>
            <a:endParaRPr lang="es-MX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SV" sz="2000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SV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0" y="-162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PROFESIONAL DEL INSAFORP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2017 / Personas - Inversión</a:t>
            </a:r>
            <a:endParaRPr lang="es-SV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350493"/>
              </p:ext>
            </p:extLst>
          </p:nvPr>
        </p:nvGraphicFramePr>
        <p:xfrm>
          <a:off x="0" y="980727"/>
          <a:ext cx="9144000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7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2404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PLANIFICACIÓN ESTRATÉGICA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Sistema de 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Monitoreo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y 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Seguimiento del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PEI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526"/>
          <a:ext cx="8229600" cy="4845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696"/>
                <a:gridCol w="216024"/>
                <a:gridCol w="838422"/>
                <a:gridCol w="208280"/>
                <a:gridCol w="208280"/>
                <a:gridCol w="833250"/>
                <a:gridCol w="221196"/>
                <a:gridCol w="210852"/>
                <a:gridCol w="843594"/>
                <a:gridCol w="208280"/>
                <a:gridCol w="244270"/>
                <a:gridCol w="792088"/>
                <a:gridCol w="226368"/>
              </a:tblGrid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2016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2017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2018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2019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PROYECTO</a:t>
                      </a:r>
                      <a:r>
                        <a:rPr lang="es-SV" baseline="0" dirty="0" smtClean="0"/>
                        <a:t> ESTRATÉGICO  1</a:t>
                      </a:r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PROYECTO ESTRATÉGICO</a:t>
                      </a:r>
                      <a:r>
                        <a:rPr lang="es-SV" baseline="0" dirty="0" smtClean="0"/>
                        <a:t> 2</a:t>
                      </a:r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PROYECTO</a:t>
                      </a:r>
                      <a:r>
                        <a:rPr lang="es-SV" baseline="0" dirty="0" smtClean="0"/>
                        <a:t> ESTRATÉGICO n</a:t>
                      </a:r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POA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POA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POA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POA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2016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2017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2018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2019</a:t>
                      </a:r>
                      <a:endParaRPr lang="es-SV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Flecha derecha"/>
          <p:cNvSpPr/>
          <p:nvPr/>
        </p:nvSpPr>
        <p:spPr>
          <a:xfrm>
            <a:off x="467544" y="3759422"/>
            <a:ext cx="309634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METAS MISIONALES</a:t>
            </a:r>
          </a:p>
          <a:p>
            <a:pPr algn="ctr"/>
            <a:r>
              <a:rPr lang="es-SV" dirty="0" smtClean="0"/>
              <a:t>LEY Y REGLAMENTO FP</a:t>
            </a:r>
            <a:endParaRPr lang="es-SV" dirty="0"/>
          </a:p>
        </p:txBody>
      </p:sp>
      <p:sp>
        <p:nvSpPr>
          <p:cNvPr id="8" name="7 Cerrar llave"/>
          <p:cNvSpPr/>
          <p:nvPr/>
        </p:nvSpPr>
        <p:spPr>
          <a:xfrm rot="5400000">
            <a:off x="5962464" y="2845630"/>
            <a:ext cx="531440" cy="504056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CuadroTexto"/>
          <p:cNvSpPr txBox="1"/>
          <p:nvPr/>
        </p:nvSpPr>
        <p:spPr>
          <a:xfrm>
            <a:off x="3707904" y="563163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 smtClean="0"/>
              <a:t>Monitoreo y Evaluación</a:t>
            </a:r>
            <a:endParaRPr lang="es-SV" sz="2400" dirty="0"/>
          </a:p>
        </p:txBody>
      </p:sp>
      <p:pic>
        <p:nvPicPr>
          <p:cNvPr id="10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72417"/>
            <a:ext cx="9144000" cy="2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33561"/>
              </p:ext>
            </p:extLst>
          </p:nvPr>
        </p:nvGraphicFramePr>
        <p:xfrm>
          <a:off x="539552" y="1052736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 Elipse"/>
          <p:cNvSpPr/>
          <p:nvPr/>
        </p:nvSpPr>
        <p:spPr>
          <a:xfrm>
            <a:off x="6023802" y="3947284"/>
            <a:ext cx="972119" cy="3960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12%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2" name="1 Elipse"/>
          <p:cNvSpPr/>
          <p:nvPr/>
        </p:nvSpPr>
        <p:spPr>
          <a:xfrm>
            <a:off x="2136193" y="1556792"/>
            <a:ext cx="972119" cy="3960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-25%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9" name="8 Flecha derecha">
            <a:hlinkClick r:id="rId3" action="ppaction://hlinksldjump"/>
          </p:cNvPr>
          <p:cNvSpPr/>
          <p:nvPr/>
        </p:nvSpPr>
        <p:spPr>
          <a:xfrm>
            <a:off x="8604448" y="5949280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15" name="3 CuadroTexto"/>
          <p:cNvSpPr txBox="1"/>
          <p:nvPr/>
        </p:nvSpPr>
        <p:spPr>
          <a:xfrm>
            <a:off x="0" y="225456"/>
            <a:ext cx="9144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PROFESIONAL DEL INSAFORP</a:t>
            </a:r>
          </a:p>
          <a:p>
            <a:pPr algn="ctr">
              <a:lnSpc>
                <a:spcPct val="80000"/>
              </a:lnSpc>
            </a:pPr>
            <a:r>
              <a:rPr lang="es-SV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1er. Trimestre 2017</a:t>
            </a:r>
            <a:endParaRPr lang="es-SV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6" name="1 Elipse"/>
          <p:cNvSpPr/>
          <p:nvPr/>
        </p:nvSpPr>
        <p:spPr>
          <a:xfrm>
            <a:off x="2136192" y="1556792"/>
            <a:ext cx="972119" cy="396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- 28%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7" name="1 Elipse"/>
          <p:cNvSpPr/>
          <p:nvPr/>
        </p:nvSpPr>
        <p:spPr>
          <a:xfrm>
            <a:off x="6023801" y="3947284"/>
            <a:ext cx="972119" cy="396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- 16%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1600" y="1557234"/>
            <a:ext cx="108012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5089704" y="4200083"/>
            <a:ext cx="908808" cy="1318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26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3302" y="2385462"/>
            <a:ext cx="7627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Unidad de </a:t>
            </a:r>
            <a:endParaRPr lang="es-MX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Monitoreo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y Evaluación de la Formación Profesional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-1" y="157475"/>
            <a:ext cx="8918687" cy="8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800" b="1" spc="-113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</a:t>
            </a:r>
            <a:endParaRPr lang="es-MX" sz="2800" b="1" spc="-11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1er. Trimestre 2017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614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6914" y="1340768"/>
            <a:ext cx="7704856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</a:rPr>
              <a:t>Realización de una comparación de buenas prácticas con la Gerencia de Formación Inicial, Formación Continua y Auditoría Interna.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SV" sz="20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</a:rPr>
              <a:t>Formulación de una estrategia para el monitoreo y evaluación de las acciones formativas, la cual está en prueba durante el 2° trimestre del presente año.</a:t>
            </a:r>
            <a:endParaRPr lang="es-MX" dirty="0" smtClean="0">
              <a:solidFill>
                <a:prstClr val="black"/>
              </a:solidFill>
            </a:endParaRPr>
          </a:p>
          <a:p>
            <a:pPr marL="800100" lvl="2" algn="just">
              <a:lnSpc>
                <a:spcPct val="90000"/>
              </a:lnSpc>
            </a:pPr>
            <a:endParaRPr lang="es-MX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SV" sz="2000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SV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97545"/>
              </p:ext>
            </p:extLst>
          </p:nvPr>
        </p:nvGraphicFramePr>
        <p:xfrm>
          <a:off x="107504" y="1124744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120622"/>
            <a:ext cx="9144000" cy="50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y Ejecutado 2017</a:t>
            </a:r>
            <a:b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Productos - Inversión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36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459974"/>
              </p:ext>
            </p:extLst>
          </p:nvPr>
        </p:nvGraphicFramePr>
        <p:xfrm>
          <a:off x="889864" y="1484785"/>
          <a:ext cx="7495328" cy="454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94"/>
          <a:stretch/>
        </p:blipFill>
        <p:spPr>
          <a:xfrm>
            <a:off x="0" y="6237313"/>
            <a:ext cx="9144000" cy="637848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-5448" y="476672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 Trimestre 2017 - Productos</a:t>
            </a:r>
            <a:endParaRPr lang="en-US" sz="21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585684" y="6025087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CuadroTexto 5"/>
          <p:cNvSpPr txBox="1"/>
          <p:nvPr/>
        </p:nvSpPr>
        <p:spPr>
          <a:xfrm>
            <a:off x="5292080" y="4549040"/>
            <a:ext cx="917909" cy="3678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SV" sz="1100" b="1" dirty="0" smtClean="0"/>
              <a:t> -20 %</a:t>
            </a:r>
            <a:endParaRPr lang="es-SV" sz="11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619672" y="2213074"/>
            <a:ext cx="905040" cy="3678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   </a:t>
            </a:r>
            <a:r>
              <a:rPr lang="es-SV" sz="1100" b="1" dirty="0" smtClean="0"/>
              <a:t>-17 %</a:t>
            </a:r>
            <a:endParaRPr lang="es-SV" sz="1100" b="1" dirty="0"/>
          </a:p>
        </p:txBody>
      </p:sp>
    </p:spTree>
    <p:extLst>
      <p:ext uri="{BB962C8B-B14F-4D97-AF65-F5344CB8AC3E}">
        <p14:creationId xmlns:p14="http://schemas.microsoft.com/office/powerpoint/2010/main" val="38762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630717"/>
              </p:ext>
            </p:extLst>
          </p:nvPr>
        </p:nvGraphicFramePr>
        <p:xfrm>
          <a:off x="520788" y="1332935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81128" y="2844230"/>
            <a:ext cx="980816" cy="367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 smtClean="0"/>
              <a:t>- 46 %</a:t>
            </a:r>
            <a:endParaRPr lang="es-SV" sz="11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436096" y="4367796"/>
            <a:ext cx="877744" cy="367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 smtClean="0"/>
              <a:t>  -27 %</a:t>
            </a:r>
            <a:endParaRPr lang="es-SV" sz="1100" b="1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432" y="480662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1er Trimestre 2017 - Inversión (Miles US$)</a:t>
            </a:r>
            <a:endParaRPr lang="en-US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604448" y="6028338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67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45470" y="2780928"/>
            <a:ext cx="625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Técnica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71683"/>
            <a:ext cx="8229600" cy="6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</a:p>
          <a:p>
            <a:pPr algn="ctr">
              <a:lnSpc>
                <a:spcPct val="80000"/>
              </a:lnSpc>
            </a:pPr>
            <a:r>
              <a:rPr lang="es-MX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1er. Trimestre 2017</a:t>
            </a:r>
            <a:endParaRPr lang="es-MX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1268760"/>
            <a:ext cx="8229600" cy="502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S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la cooperación de OIT / CINTERFOR, la GT y el especialista Rodrigo </a:t>
            </a:r>
            <a:r>
              <a:rPr lang="es-SV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Filgueira</a:t>
            </a:r>
            <a:r>
              <a:rPr lang="es-S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desarrollaron la acción formativa </a:t>
            </a:r>
            <a:r>
              <a:rPr lang="es-MX" dirty="0"/>
              <a:t>“</a:t>
            </a:r>
            <a:r>
              <a:rPr lang="es-UY" dirty="0"/>
              <a:t>Innovaciones en los entornos de aprendizaje</a:t>
            </a:r>
            <a:r>
              <a:rPr lang="es-UY" dirty="0" smtClean="0"/>
              <a:t>.</a:t>
            </a:r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UY" dirty="0"/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 smtClean="0"/>
              <a:t>Elaboración de 2 normas técnicas de competencia laboral en coordinación con el sector de plásticos – ASIPLASTIC y 1 diccionario técnico.</a:t>
            </a:r>
          </a:p>
          <a:p>
            <a:pPr marL="742950" lvl="1" indent="-28575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s-UY" sz="1600" i="1" dirty="0" smtClean="0"/>
              <a:t>Obtener bolsas plásticas mediante la operación de máquinas de sello y corte.</a:t>
            </a:r>
          </a:p>
          <a:p>
            <a:pPr marL="742950" lvl="1" indent="-28575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s-UY" sz="1600" i="1" dirty="0" smtClean="0"/>
              <a:t>Verificar la calidad de los productos fabricados en la industria del plástico. </a:t>
            </a:r>
          </a:p>
          <a:p>
            <a:pPr marL="742950" lvl="1" indent="-28575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endParaRPr lang="es-UY" sz="1600" i="1" dirty="0"/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 smtClean="0"/>
              <a:t>Elaboración de 2 normas técnicas de competencia laboral en coordinación con el sector construcción – CASALCO.</a:t>
            </a:r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UY" dirty="0" smtClean="0"/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 smtClean="0"/>
              <a:t>Capacitación en el área metodológica de 100 facilitadores mediante plataforma E-</a:t>
            </a:r>
            <a:r>
              <a:rPr lang="es-UY" dirty="0" err="1" smtClean="0"/>
              <a:t>Learning</a:t>
            </a:r>
            <a:r>
              <a:rPr lang="es-UY" dirty="0" smtClean="0"/>
              <a:t> </a:t>
            </a:r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UY" dirty="0"/>
          </a:p>
          <a:p>
            <a:pPr marL="285750" indent="-2857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 smtClean="0"/>
              <a:t>25 cursos de formación inicial actualizados en coordinación con Centros de Formación.</a:t>
            </a:r>
          </a:p>
        </p:txBody>
      </p:sp>
    </p:spTree>
    <p:extLst>
      <p:ext uri="{BB962C8B-B14F-4D97-AF65-F5344CB8AC3E}">
        <p14:creationId xmlns:p14="http://schemas.microsoft.com/office/powerpoint/2010/main" val="38202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41431"/>
              </p:ext>
            </p:extLst>
          </p:nvPr>
        </p:nvGraphicFramePr>
        <p:xfrm>
          <a:off x="0" y="112474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48614"/>
            <a:ext cx="9144000" cy="50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y </a:t>
            </a:r>
            <a:r>
              <a:rPr lang="es-SV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Ejecutado 2017</a:t>
            </a: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Productos - Inversión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616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08486"/>
              </p:ext>
            </p:extLst>
          </p:nvPr>
        </p:nvGraphicFramePr>
        <p:xfrm>
          <a:off x="4539346" y="2276872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88529"/>
              </p:ext>
            </p:extLst>
          </p:nvPr>
        </p:nvGraphicFramePr>
        <p:xfrm>
          <a:off x="287524" y="2276862"/>
          <a:ext cx="4248472" cy="374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0"/>
          <a:stretch/>
        </p:blipFill>
        <p:spPr>
          <a:xfrm>
            <a:off x="0" y="6309320"/>
            <a:ext cx="9144000" cy="583535"/>
          </a:xfrm>
          <a:prstGeom prst="rect">
            <a:avLst/>
          </a:prstGeom>
        </p:spPr>
      </p:pic>
      <p:sp>
        <p:nvSpPr>
          <p:cNvPr id="10" name="Flecha derecha 9">
            <a:hlinkClick r:id="rId6" action="ppaction://hlinksldjump"/>
          </p:cNvPr>
          <p:cNvSpPr/>
          <p:nvPr/>
        </p:nvSpPr>
        <p:spPr>
          <a:xfrm>
            <a:off x="8604448" y="6021288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-9216" y="404664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1er. Trimestre 2017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Productos / Inversión (Miles US$) 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9" name="1 Elipse"/>
          <p:cNvSpPr/>
          <p:nvPr/>
        </p:nvSpPr>
        <p:spPr>
          <a:xfrm>
            <a:off x="1119656" y="2971141"/>
            <a:ext cx="972119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- 29 %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0" name="1 Elipse"/>
          <p:cNvSpPr/>
          <p:nvPr/>
        </p:nvSpPr>
        <p:spPr>
          <a:xfrm>
            <a:off x="2919584" y="1827408"/>
            <a:ext cx="1080120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- 5.3 %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2" name="1 Elipse"/>
          <p:cNvSpPr/>
          <p:nvPr/>
        </p:nvSpPr>
        <p:spPr>
          <a:xfrm>
            <a:off x="5570232" y="1954008"/>
            <a:ext cx="972119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6.1 %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3" name="1 Elipse"/>
          <p:cNvSpPr/>
          <p:nvPr/>
        </p:nvSpPr>
        <p:spPr>
          <a:xfrm>
            <a:off x="7290888" y="3032946"/>
            <a:ext cx="1116135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- 39.3 9%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1600" y="14034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PERSONAS  - PRODUCTOS</a:t>
            </a:r>
            <a:endParaRPr lang="es-SV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300192" y="14034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INVERSIÓN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28529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PLANIFICACIÓN ESTRATÉGICA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Sistema 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Monitoreo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y 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Seguimiento del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PEI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520"/>
                <a:gridCol w="432048"/>
                <a:gridCol w="432048"/>
                <a:gridCol w="432048"/>
                <a:gridCol w="2592288"/>
                <a:gridCol w="1440161"/>
                <a:gridCol w="435496"/>
                <a:gridCol w="435496"/>
                <a:gridCol w="435496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SV" dirty="0" smtClean="0"/>
                        <a:t>INDICADORES ESTRATÉGICOS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es-SV" dirty="0" smtClean="0"/>
                        <a:t>PROYECTOS ESTRATÉGICOS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Indicador</a:t>
                      </a:r>
                      <a:r>
                        <a:rPr lang="es-SV" baseline="0" dirty="0" smtClean="0"/>
                        <a:t> 1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Avance </a:t>
                      </a:r>
                      <a:r>
                        <a:rPr lang="es-SV" dirty="0" err="1" smtClean="0"/>
                        <a:t>pry</a:t>
                      </a:r>
                      <a:r>
                        <a:rPr lang="es-SV" dirty="0" smtClean="0"/>
                        <a:t>. 1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Indicador 2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Avance </a:t>
                      </a:r>
                      <a:r>
                        <a:rPr lang="es-SV" dirty="0" err="1" smtClean="0"/>
                        <a:t>pry</a:t>
                      </a:r>
                      <a:r>
                        <a:rPr lang="es-SV" dirty="0" smtClean="0"/>
                        <a:t>. 2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Indicador 3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Avance </a:t>
                      </a:r>
                      <a:r>
                        <a:rPr lang="es-SV" dirty="0" err="1" smtClean="0"/>
                        <a:t>pry</a:t>
                      </a:r>
                      <a:r>
                        <a:rPr lang="es-SV" dirty="0" smtClean="0"/>
                        <a:t>. 3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: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: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: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: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Indicador n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Avance </a:t>
                      </a:r>
                      <a:r>
                        <a:rPr lang="es-SV" dirty="0" err="1" smtClean="0"/>
                        <a:t>pry</a:t>
                      </a:r>
                      <a:r>
                        <a:rPr lang="es-SV" dirty="0" smtClean="0"/>
                        <a:t>. n</a:t>
                      </a:r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F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139952" y="2060848"/>
            <a:ext cx="1080120" cy="14773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SV" dirty="0" smtClean="0"/>
          </a:p>
          <a:p>
            <a:pPr algn="ctr"/>
            <a:r>
              <a:rPr lang="es-SV" dirty="0" smtClean="0"/>
              <a:t>INFORME</a:t>
            </a:r>
          </a:p>
          <a:p>
            <a:pPr algn="ctr"/>
            <a:r>
              <a:rPr lang="es-SV" dirty="0" smtClean="0"/>
              <a:t>M &amp; E</a:t>
            </a:r>
            <a:endParaRPr lang="es-SV" dirty="0"/>
          </a:p>
          <a:p>
            <a:pPr algn="ctr"/>
            <a:r>
              <a:rPr lang="es-SV" dirty="0" smtClean="0"/>
              <a:t>PEI</a:t>
            </a:r>
          </a:p>
          <a:p>
            <a:endParaRPr lang="es-SV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465313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SV" sz="2000" dirty="0" smtClean="0"/>
              <a:t>Periodicidad: Semestral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2000" dirty="0" smtClean="0"/>
              <a:t>Uso de colorimetría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2000" dirty="0" smtClean="0"/>
              <a:t>Planes de acción en caso de no cumplimiento</a:t>
            </a:r>
            <a:endParaRPr lang="es-SV" sz="2000" dirty="0"/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72417"/>
            <a:ext cx="9144000" cy="2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08520" y="242088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 dirty="0"/>
              <a:t>             </a:t>
            </a: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</a:t>
            </a:r>
          </a:p>
          <a:p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Investigaciones y Estudios</a:t>
            </a:r>
          </a:p>
          <a:p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</a:t>
            </a: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65292"/>
            <a:ext cx="8229600" cy="6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 DE INVESTIGACIÓN Y </a:t>
            </a:r>
          </a:p>
          <a:p>
            <a:pPr algn="ctr"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 DE LA FORMACIÓN PROFESIONAL</a:t>
            </a:r>
          </a:p>
          <a:p>
            <a:pPr algn="ctr">
              <a:lnSpc>
                <a:spcPct val="80000"/>
              </a:lnSpc>
            </a:pPr>
            <a:r>
              <a:rPr lang="es-MX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1er. Trimestre 2017</a:t>
            </a:r>
            <a:endParaRPr lang="es-MX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1446037"/>
            <a:ext cx="8229600" cy="469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>
                <a:solidFill>
                  <a:prstClr val="black"/>
                </a:solidFill>
              </a:rPr>
              <a:t>Estudio de “</a:t>
            </a:r>
            <a:r>
              <a:rPr lang="es-UY" i="1" dirty="0">
                <a:solidFill>
                  <a:prstClr val="black"/>
                </a:solidFill>
              </a:rPr>
              <a:t>Prospectiva de la Formación Profesional en el sector de Energías Renovables”</a:t>
            </a:r>
            <a:r>
              <a:rPr lang="es-UY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UY" sz="1000" dirty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>
                <a:solidFill>
                  <a:prstClr val="black"/>
                </a:solidFill>
              </a:rPr>
              <a:t>Estudio de “</a:t>
            </a:r>
            <a:r>
              <a:rPr lang="es-UY" i="1" dirty="0">
                <a:solidFill>
                  <a:prstClr val="black"/>
                </a:solidFill>
              </a:rPr>
              <a:t>Evaluación de Impacto del Programa Hábil Técnico Permanente, año 2014”</a:t>
            </a:r>
            <a:r>
              <a:rPr lang="es-UY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UY" sz="900" dirty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Estudio sobre los </a:t>
            </a:r>
            <a:r>
              <a:rPr lang="es-MX" i="1" dirty="0">
                <a:solidFill>
                  <a:prstClr val="black"/>
                </a:solidFill>
              </a:rPr>
              <a:t>“Factores que inciden en la participación de las mujeres en los Programas de Formación Continua y propuesta de política para fomentar su participación”.</a:t>
            </a: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s-MX" sz="1000" i="1" dirty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Presentación </a:t>
            </a:r>
            <a:r>
              <a:rPr lang="es-MX" dirty="0" smtClean="0">
                <a:solidFill>
                  <a:prstClr val="black"/>
                </a:solidFill>
              </a:rPr>
              <a:t>a la Ministra de Trabajo y Previsión Social y a representantes del  </a:t>
            </a:r>
            <a:r>
              <a:rPr lang="es-MX" dirty="0">
                <a:solidFill>
                  <a:prstClr val="black"/>
                </a:solidFill>
              </a:rPr>
              <a:t>Registro Natural de Personas Naturales (RNPN</a:t>
            </a:r>
            <a:r>
              <a:rPr lang="es-MX" dirty="0" smtClean="0">
                <a:solidFill>
                  <a:prstClr val="black"/>
                </a:solidFill>
              </a:rPr>
              <a:t>) </a:t>
            </a:r>
            <a:r>
              <a:rPr lang="es-MX" dirty="0">
                <a:solidFill>
                  <a:prstClr val="black"/>
                </a:solidFill>
              </a:rPr>
              <a:t>la Clasificación de Ocupaciones de la Formación Profesional para su posible utilización.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000" dirty="0">
              <a:solidFill>
                <a:prstClr val="black"/>
              </a:solidFill>
            </a:endParaRPr>
          </a:p>
          <a:p>
            <a:pPr marL="342900" indent="-34290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UY" dirty="0">
                <a:solidFill>
                  <a:prstClr val="black"/>
                </a:solidFill>
              </a:rPr>
              <a:t>Finalización de la </a:t>
            </a:r>
            <a:r>
              <a:rPr lang="es-MX" i="1" dirty="0">
                <a:solidFill>
                  <a:prstClr val="black"/>
                </a:solidFill>
              </a:rPr>
              <a:t>"Investigación sobre los problemas que enfrentan los jóvenes para su incorporación al mercado laboral, a efecto de fortalecer la estrategia tendiente  a mejorar su inserción laboral".</a:t>
            </a:r>
          </a:p>
        </p:txBody>
      </p:sp>
    </p:spTree>
    <p:extLst>
      <p:ext uri="{BB962C8B-B14F-4D97-AF65-F5344CB8AC3E}">
        <p14:creationId xmlns:p14="http://schemas.microsoft.com/office/powerpoint/2010/main" val="31570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577458"/>
              </p:ext>
            </p:extLst>
          </p:nvPr>
        </p:nvGraphicFramePr>
        <p:xfrm>
          <a:off x="0" y="980728"/>
          <a:ext cx="913762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3 Título"/>
          <p:cNvSpPr txBox="1">
            <a:spLocks/>
          </p:cNvSpPr>
          <p:nvPr/>
        </p:nvSpPr>
        <p:spPr>
          <a:xfrm>
            <a:off x="0" y="-162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INVESTIGACIÓN Y ESTUDIOS DE LA F.P.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2017 / Informes - Inversión</a:t>
            </a:r>
            <a:endParaRPr lang="es-SV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8"/>
          <a:stretch/>
        </p:blipFill>
        <p:spPr>
          <a:xfrm>
            <a:off x="-6378" y="6453336"/>
            <a:ext cx="9144000" cy="404664"/>
          </a:xfrm>
          <a:prstGeom prst="rect">
            <a:avLst/>
          </a:prstGeom>
        </p:spPr>
      </p:pic>
      <p:sp>
        <p:nvSpPr>
          <p:cNvPr id="5" name="Flecha derecha 4">
            <a:hlinkClick r:id="rId4" action="ppaction://hlinksldjump"/>
          </p:cNvPr>
          <p:cNvSpPr/>
          <p:nvPr/>
        </p:nvSpPr>
        <p:spPr>
          <a:xfrm>
            <a:off x="8532440" y="65700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5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5940152" y="1639092"/>
            <a:ext cx="936104" cy="367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 smtClean="0"/>
              <a:t>35.8%</a:t>
            </a:r>
            <a:endParaRPr lang="es-SV" sz="1100" b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876488"/>
              </p:ext>
            </p:extLst>
          </p:nvPr>
        </p:nvGraphicFramePr>
        <p:xfrm>
          <a:off x="755576" y="1178048"/>
          <a:ext cx="7545172" cy="506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555258" y="4137973"/>
            <a:ext cx="877744" cy="3678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 smtClean="0"/>
              <a:t>3.6%</a:t>
            </a:r>
            <a:endParaRPr lang="es-SV" sz="1100" b="1" dirty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sp>
        <p:nvSpPr>
          <p:cNvPr id="11" name="Flecha derecha 10">
            <a:hlinkClick r:id="rId4" action="ppaction://hlinksldjump"/>
          </p:cNvPr>
          <p:cNvSpPr/>
          <p:nvPr/>
        </p:nvSpPr>
        <p:spPr>
          <a:xfrm>
            <a:off x="8604448" y="5921984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00" y="404664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INVESTIGACIÓN Y ESTUDIOS DE LA F.P.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1er. Trimestre 2017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Informes / Inversión (Miles US$) 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12170" y="4689048"/>
            <a:ext cx="720080" cy="1094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1 Elipse"/>
          <p:cNvSpPr/>
          <p:nvPr/>
        </p:nvSpPr>
        <p:spPr>
          <a:xfrm>
            <a:off x="2555776" y="4132869"/>
            <a:ext cx="883481" cy="378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tx1"/>
                </a:solidFill>
              </a:rPr>
              <a:t>16%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7" name="1 Elipse"/>
          <p:cNvSpPr/>
          <p:nvPr/>
        </p:nvSpPr>
        <p:spPr>
          <a:xfrm>
            <a:off x="5904137" y="1639092"/>
            <a:ext cx="972119" cy="396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- 13.6 %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68429" y="3272952"/>
            <a:ext cx="720080" cy="2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77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8" grpId="0" animBg="1"/>
      <p:bldP spid="7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908720"/>
            <a:ext cx="85684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Gestión Gerencias </a:t>
            </a:r>
            <a:r>
              <a:rPr lang="es-MX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/ Unidades </a:t>
            </a: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Administrativas y de </a:t>
            </a:r>
            <a:r>
              <a:rPr lang="es-MX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Apoyo</a:t>
            </a:r>
          </a:p>
          <a:p>
            <a:endParaRPr lang="es-MX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Tecnologías de la Información.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Financiera.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Legal.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Adquisiciones y Contrataciones </a:t>
            </a:r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Institucional</a:t>
            </a:r>
            <a:endParaRPr lang="es-MX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Recursos Humanos.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Servicios Generales.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Auditoría Interna.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Planificación Estratégica.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Comunicaciones Institucional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40446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/>
          <a:stretch/>
        </p:blipFill>
        <p:spPr>
          <a:xfrm>
            <a:off x="0" y="6453335"/>
            <a:ext cx="9144000" cy="42182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692596"/>
            <a:ext cx="8784976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TECNOLOGÍAS DE LA INFORMACIÓN 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</a:t>
            </a:r>
            <a:r>
              <a:rPr lang="es-MX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1er. Trimestre 2017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738" y="1556792"/>
            <a:ext cx="8229600" cy="1759051"/>
          </a:xfrm>
        </p:spPr>
        <p:txBody>
          <a:bodyPr>
            <a:noAutofit/>
          </a:bodyPr>
          <a:lstStyle/>
          <a:p>
            <a:pPr algn="just"/>
            <a:r>
              <a:rPr lang="es-SV" sz="2400" dirty="0"/>
              <a:t>Conformación del Comité de TI</a:t>
            </a:r>
            <a:r>
              <a:rPr lang="es-SV" sz="2400" dirty="0" smtClean="0"/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SV" sz="2400" dirty="0" smtClean="0"/>
              <a:t>Habilitación </a:t>
            </a:r>
            <a:r>
              <a:rPr lang="es-SV" sz="2400" dirty="0"/>
              <a:t>de redes de datos </a:t>
            </a:r>
            <a:r>
              <a:rPr lang="es-SV" sz="2400" dirty="0" smtClean="0"/>
              <a:t>en </a:t>
            </a:r>
            <a:r>
              <a:rPr lang="es-SV" sz="2400" dirty="0"/>
              <a:t>el nuevo nivel de </a:t>
            </a:r>
            <a:r>
              <a:rPr lang="es-SV" sz="2400" dirty="0" smtClean="0"/>
              <a:t>oficinas y dotación de las nuevas salas de reunión con equipo de proyección adecuado.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MX" sz="2400" dirty="0" smtClean="0"/>
              <a:t>Mejora de la calidad de reuniones virtuales vía Internet</a:t>
            </a:r>
            <a:r>
              <a:rPr lang="es-MX" sz="2400" dirty="0"/>
              <a:t>, mediante la </a:t>
            </a:r>
            <a:r>
              <a:rPr lang="es-MX" sz="2400" dirty="0" smtClean="0"/>
              <a:t>implementación </a:t>
            </a:r>
            <a:r>
              <a:rPr lang="es-MX" sz="2400" dirty="0"/>
              <a:t>de un equipo de </a:t>
            </a:r>
            <a:r>
              <a:rPr lang="es-MX" sz="2400" dirty="0" smtClean="0"/>
              <a:t>videoconferencia.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MX" sz="2400" dirty="0" smtClean="0"/>
              <a:t>Fortalecimiento del proceso de realización de copias de respaldo mediante la renovación del equipo utilizado para tal fin, por un dispositivo de última generación. (Ahorro: 60% en consumibles para el año).</a:t>
            </a:r>
          </a:p>
          <a:p>
            <a:pPr marL="914400" lvl="3" indent="0" algn="just">
              <a:spcBef>
                <a:spcPts val="1000"/>
              </a:spcBef>
              <a:buNone/>
            </a:pPr>
            <a:endParaRPr lang="es-MX" sz="2400" dirty="0"/>
          </a:p>
          <a:p>
            <a:pPr marL="457200" lvl="1" indent="0" algn="just">
              <a:buNone/>
            </a:pPr>
            <a:endParaRPr lang="es-MX" sz="2000" dirty="0" smtClean="0"/>
          </a:p>
          <a:p>
            <a:pPr algn="just"/>
            <a:endParaRPr lang="es-MX" sz="2400" dirty="0"/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244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graphicFrame>
        <p:nvGraphicFramePr>
          <p:cNvPr id="5" name="3 Tabla"/>
          <p:cNvGraphicFramePr>
            <a:graphicFrameLocks noGrp="1"/>
          </p:cNvGraphicFramePr>
          <p:nvPr>
            <p:extLst/>
          </p:nvPr>
        </p:nvGraphicFramePr>
        <p:xfrm>
          <a:off x="179512" y="1700808"/>
          <a:ext cx="8784978" cy="2964180"/>
        </p:xfrm>
        <a:graphic>
          <a:graphicData uri="http://schemas.openxmlformats.org/drawingml/2006/table">
            <a:tbl>
              <a:tblPr/>
              <a:tblGrid>
                <a:gridCol w="4176466"/>
                <a:gridCol w="1078909"/>
                <a:gridCol w="1441369"/>
                <a:gridCol w="648072"/>
                <a:gridCol w="1440162"/>
              </a:tblGrid>
              <a:tr h="7410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Mantenimiento de Sistemas, Administración Red y Soporte Técnico (Atención a Solicitudes de Usuario)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effectLst/>
                          <a:latin typeface="+mn-lt"/>
                        </a:rPr>
                        <a:t>Servicio</a:t>
                      </a:r>
                      <a:endParaRPr lang="es-SV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Fortalecimiento e Innovación de Infraestructura Tecnológica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Requerimiento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539552" y="372899"/>
            <a:ext cx="7886700" cy="75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TECNOLOGÍAS DE LA INFORMACIÓN</a:t>
            </a:r>
            <a:b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1er. Trimestre 2017</a:t>
            </a:r>
            <a:endParaRPr lang="es-MX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5154"/>
              </p:ext>
            </p:extLst>
          </p:nvPr>
        </p:nvGraphicFramePr>
        <p:xfrm>
          <a:off x="179512" y="5013176"/>
          <a:ext cx="878497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944216"/>
                <a:gridCol w="1800200"/>
                <a:gridCol w="1944216"/>
                <a:gridCol w="100811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$529,670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 1T 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US$ 68,604.00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40446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/>
          <a:stretch/>
        </p:blipFill>
        <p:spPr>
          <a:xfrm>
            <a:off x="0" y="6453335"/>
            <a:ext cx="9144000" cy="42182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692596"/>
            <a:ext cx="788670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FINANCIERA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7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</a:t>
            </a:r>
            <a:r>
              <a:rPr lang="es-MX" sz="27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1er. Trimestre 2017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11330" y="1324726"/>
            <a:ext cx="8229600" cy="4806028"/>
          </a:xfrm>
        </p:spPr>
        <p:txBody>
          <a:bodyPr>
            <a:noAutofit/>
          </a:bodyPr>
          <a:lstStyle/>
          <a:p>
            <a:pPr algn="just"/>
            <a:r>
              <a:rPr lang="es-SV" sz="2000" dirty="0" smtClean="0"/>
              <a:t>Se sometió a aprobación del Consejo Directivo los Programas Presupuestarios de INSAFORP para el año 2018 y fueron remitidos posteriormente al Ministerio de Hacienda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Se gestionó ante el Ministerio de Hacienda la Aprobación de la Unidad Ejecutora de Programas (UEP) de INSAFORP para el año 2018.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Se gestionó ante las Direcciones Generales de Inversión y Crédito Público y del Presupuesto lo siguiente: </a:t>
            </a:r>
          </a:p>
          <a:p>
            <a:pPr lvl="1" algn="just"/>
            <a:r>
              <a:rPr lang="es-SV" sz="1800" dirty="0" smtClean="0"/>
              <a:t>Código presupuestario para el Proyectos de Inversión </a:t>
            </a:r>
            <a:r>
              <a:rPr lang="es-SV" sz="1800" dirty="0" smtClean="0">
                <a:solidFill>
                  <a:srgbClr val="000000"/>
                </a:solidFill>
              </a:rPr>
              <a:t>“</a:t>
            </a:r>
            <a:r>
              <a:rPr lang="es-SV" sz="1800" dirty="0">
                <a:solidFill>
                  <a:prstClr val="black"/>
                </a:solidFill>
              </a:rPr>
              <a:t>Mejoramiento del edificio de oficinas administrativas del INSAFORP en el municipio de Antiguo Cuscatlán, departamento de La Libertad</a:t>
            </a:r>
            <a:r>
              <a:rPr lang="es-SV" sz="1800" dirty="0" smtClean="0">
                <a:solidFill>
                  <a:prstClr val="black"/>
                </a:solidFill>
              </a:rPr>
              <a:t>”, código 6742</a:t>
            </a:r>
          </a:p>
          <a:p>
            <a:pPr lvl="1" algn="just"/>
            <a:r>
              <a:rPr lang="es-MX" sz="1800" dirty="0" smtClean="0">
                <a:solidFill>
                  <a:prstClr val="black"/>
                </a:solidFill>
              </a:rPr>
              <a:t>Ampliación Presupuestaría por un monto de US$1,350,000; el Presupuesto de INSAFORP 2017  a partir del 5 de mayo asciende a US$48,839,100.00</a:t>
            </a:r>
            <a:endParaRPr lang="es-SV" sz="2000" dirty="0" smtClean="0"/>
          </a:p>
          <a:p>
            <a:pPr algn="just"/>
            <a:endParaRPr lang="es-SV" sz="2000" dirty="0" smtClean="0"/>
          </a:p>
          <a:p>
            <a:endParaRPr lang="es-SV" sz="2000" dirty="0" smtClean="0"/>
          </a:p>
          <a:p>
            <a:endParaRPr lang="es-SV" sz="2000" dirty="0" smtClean="0"/>
          </a:p>
          <a:p>
            <a:endParaRPr lang="es-SV" sz="2000" dirty="0" smtClean="0"/>
          </a:p>
          <a:p>
            <a:endParaRPr lang="es-SV" sz="2000" dirty="0" smtClean="0"/>
          </a:p>
        </p:txBody>
      </p:sp>
    </p:spTree>
    <p:extLst>
      <p:ext uri="{BB962C8B-B14F-4D97-AF65-F5344CB8AC3E}">
        <p14:creationId xmlns:p14="http://schemas.microsoft.com/office/powerpoint/2010/main" val="2615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/>
          <a:stretch/>
        </p:blipFill>
        <p:spPr>
          <a:xfrm>
            <a:off x="0" y="6453335"/>
            <a:ext cx="9144000" cy="42182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3568" y="260648"/>
            <a:ext cx="7886700" cy="75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FINANCIERA</a:t>
            </a:r>
            <a:b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al 1er. Trimestre 2017</a:t>
            </a:r>
            <a:endParaRPr lang="es-MX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59070"/>
              </p:ext>
            </p:extLst>
          </p:nvPr>
        </p:nvGraphicFramePr>
        <p:xfrm>
          <a:off x="179512" y="4869160"/>
          <a:ext cx="88376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00200"/>
                <a:gridCol w="1872208"/>
                <a:gridCol w="1800200"/>
                <a:gridCol w="120476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US$ 911,380*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1T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US$ 228,259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25 %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37590"/>
              </p:ext>
            </p:extLst>
          </p:nvPr>
        </p:nvGraphicFramePr>
        <p:xfrm>
          <a:off x="192025" y="1630116"/>
          <a:ext cx="8823960" cy="2909071"/>
        </p:xfrm>
        <a:graphic>
          <a:graphicData uri="http://schemas.openxmlformats.org/drawingml/2006/table">
            <a:tbl>
              <a:tblPr/>
              <a:tblGrid>
                <a:gridCol w="3083831"/>
                <a:gridCol w="936104"/>
                <a:gridCol w="1440160"/>
                <a:gridCol w="864096"/>
                <a:gridCol w="2499769"/>
              </a:tblGrid>
              <a:tr h="49155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57057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Financieros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46243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Administración de Inversiones e Información sobre el seguimiento de la ejecución presupuestaria. </a:t>
                      </a: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SV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Informe</a:t>
                      </a: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Liquidación del presupuesto </a:t>
                      </a: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SV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Documento</a:t>
                      </a: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Elaboración de </a:t>
                      </a: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Estados Financieros  2016-2017</a:t>
                      </a:r>
                      <a:endParaRPr lang="es-SV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Estados </a:t>
                      </a: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Financieros</a:t>
                      </a:r>
                      <a:endParaRPr lang="es-SV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9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Auditorias Financieras</a:t>
                      </a:r>
                      <a:endParaRPr kumimoji="0" lang="es-SV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276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Auditoria </a:t>
                      </a:r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Externa</a:t>
                      </a: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Auditorias Atendidas</a:t>
                      </a:r>
                      <a:endParaRPr lang="es-SV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SV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Auditoria Interna</a:t>
                      </a: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s-SV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44" marR="4144" marT="4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32057" y="6536377"/>
            <a:ext cx="4239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i="1" dirty="0" smtClean="0">
                <a:solidFill>
                  <a:schemeClr val="bg1"/>
                </a:solidFill>
              </a:rPr>
              <a:t>*</a:t>
            </a:r>
            <a:r>
              <a:rPr lang="es-SV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US$665,330, corresponden a la Comisión por recaudación ISSS</a:t>
            </a:r>
            <a:endParaRPr lang="es-SV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6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225872"/>
            <a:ext cx="7886700" cy="7548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LEGAL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al 1er. Trimestre 2017</a:t>
            </a:r>
            <a:endParaRPr lang="es-MX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77792"/>
              </p:ext>
            </p:extLst>
          </p:nvPr>
        </p:nvGraphicFramePr>
        <p:xfrm>
          <a:off x="251520" y="1124744"/>
          <a:ext cx="8712968" cy="4117670"/>
        </p:xfrm>
        <a:graphic>
          <a:graphicData uri="http://schemas.openxmlformats.org/drawingml/2006/table">
            <a:tbl>
              <a:tblPr/>
              <a:tblGrid>
                <a:gridCol w="1253642"/>
                <a:gridCol w="3498886"/>
                <a:gridCol w="1008112"/>
                <a:gridCol w="1080120"/>
                <a:gridCol w="648072"/>
                <a:gridCol w="1224136"/>
              </a:tblGrid>
              <a:tr h="70391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6720">
                <a:tc rowSpan="2"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Cumplimiento a Normativas aplicables al INSAFORP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Elaboración de contratos y resoluciones, derivados de libre gestión, licitaciones, concursos y contratación directa, evaluación de ofertas y Convenios-.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effectLst/>
                          <a:latin typeface="+mn-lt"/>
                        </a:rPr>
                        <a:t>Documento</a:t>
                      </a:r>
                      <a:endParaRPr lang="es-S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Conformación y asistencia a reuniones de Comisiones de Ética, Género, Comité Empleado-Empleador.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effectLst/>
                          <a:latin typeface="+mn-lt"/>
                        </a:rPr>
                        <a:t>Reunión</a:t>
                      </a:r>
                      <a:endParaRPr lang="es-S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rowSpan="2"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Asesoría y representación Judicial y Extrajudicial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Asesoría Administración Superior, unidades organizativas internas y entidades externas, certificaciones, capacitaciones.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Representación judicial y extrajudicial.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Expediente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2"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Atender requerimientos de las diferentes auditorias (corte de cuentas, interna y externa)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Auditoria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 gridSpan="2"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Actualizar documentos de control interno (plan de gestión de riesgos)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21961"/>
              </p:ext>
            </p:extLst>
          </p:nvPr>
        </p:nvGraphicFramePr>
        <p:xfrm>
          <a:off x="179512" y="5442168"/>
          <a:ext cx="885698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49"/>
                <a:gridCol w="1861701"/>
                <a:gridCol w="1944216"/>
                <a:gridCol w="2016224"/>
                <a:gridCol w="1502994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US$ 113,350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1T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US$ 23,083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20.3%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1070619"/>
            <a:ext cx="9144000" cy="4621350"/>
          </a:xfrm>
          <a:prstGeom prst="rect">
            <a:avLst/>
          </a:prstGeom>
          <a:solidFill>
            <a:srgbClr val="FF6600">
              <a:alpha val="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70444" y="1348979"/>
            <a:ext cx="6947866" cy="41122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600" dirty="0" smtClean="0">
              <a:solidFill>
                <a:prstClr val="black"/>
              </a:solidFill>
              <a:latin typeface="Futura Condensed"/>
              <a:cs typeface="Futura Condensed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64974" y="1333027"/>
            <a:ext cx="6947866" cy="411226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600" dirty="0" smtClean="0">
              <a:solidFill>
                <a:prstClr val="black"/>
              </a:solidFill>
              <a:latin typeface="Futura Condensed"/>
              <a:cs typeface="Futura Condensed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371" y="207112"/>
            <a:ext cx="8774053" cy="776724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Vectores Estratégicos </a:t>
            </a:r>
          </a:p>
        </p:txBody>
      </p:sp>
      <p:sp>
        <p:nvSpPr>
          <p:cNvPr id="10" name="10 Pentágono"/>
          <p:cNvSpPr/>
          <p:nvPr/>
        </p:nvSpPr>
        <p:spPr>
          <a:xfrm>
            <a:off x="2119818" y="1662113"/>
            <a:ext cx="5363506" cy="3533775"/>
          </a:xfrm>
          <a:prstGeom prst="homePlate">
            <a:avLst>
              <a:gd name="adj" fmla="val 1006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4400" dirty="0" smtClean="0">
                <a:solidFill>
                  <a:prstClr val="black"/>
                </a:solidFill>
                <a:latin typeface="Futura Condensed"/>
                <a:cs typeface="Futura Condensed"/>
              </a:rPr>
              <a:t>Vectores Estratégicos</a:t>
            </a:r>
            <a:endParaRPr lang="es-ES" sz="4400" dirty="0">
              <a:solidFill>
                <a:prstClr val="black"/>
              </a:solidFill>
              <a:latin typeface="Futura Condensed"/>
              <a:cs typeface="Futura Condensed"/>
            </a:endParaRPr>
          </a:p>
        </p:txBody>
      </p:sp>
      <p:sp>
        <p:nvSpPr>
          <p:cNvPr id="11" name="3 Pentágono"/>
          <p:cNvSpPr/>
          <p:nvPr/>
        </p:nvSpPr>
        <p:spPr>
          <a:xfrm>
            <a:off x="2372992" y="1772543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V1. Formación para la competitividad.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2" name="4 Pentágono"/>
          <p:cNvSpPr/>
          <p:nvPr/>
        </p:nvSpPr>
        <p:spPr>
          <a:xfrm>
            <a:off x="2372992" y="2319091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V2. Formación para la inserción productiva.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3" name="5 Pentágono"/>
          <p:cNvSpPr/>
          <p:nvPr/>
        </p:nvSpPr>
        <p:spPr>
          <a:xfrm>
            <a:off x="2372992" y="2876848"/>
            <a:ext cx="4323065" cy="56656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V3. Consolidación del Sistema Nacional de Formación Profesional.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4" name="6 Pentágono"/>
          <p:cNvSpPr/>
          <p:nvPr/>
        </p:nvSpPr>
        <p:spPr>
          <a:xfrm>
            <a:off x="2372992" y="3488376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V4. Excelencia en la Gestión Institucional.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5" name="7 Pentágono"/>
          <p:cNvSpPr/>
          <p:nvPr/>
        </p:nvSpPr>
        <p:spPr>
          <a:xfrm>
            <a:off x="2372992" y="4027146"/>
            <a:ext cx="4323065" cy="568172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V5. Inteligencia de la Formación Profesional.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6" name="8 Pentágono"/>
          <p:cNvSpPr/>
          <p:nvPr/>
        </p:nvSpPr>
        <p:spPr>
          <a:xfrm>
            <a:off x="2372992" y="4638673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V6. Innovación en la formación </a:t>
            </a:r>
            <a:r>
              <a:rPr lang="es-CO" sz="1600" dirty="0" smtClean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profesional.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232274" y="2561089"/>
            <a:ext cx="2052002" cy="1959939"/>
          </a:xfrm>
          <a:prstGeom prst="roundRect">
            <a:avLst>
              <a:gd name="adj" fmla="val 50000"/>
            </a:avLst>
          </a:prstGeom>
          <a:solidFill>
            <a:srgbClr val="1E205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</a:pPr>
            <a:r>
              <a:rPr lang="es-CO" sz="1600" b="1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INSAFORP 2015</a:t>
            </a:r>
            <a:endParaRPr lang="es-CO" sz="12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</a:pPr>
            <a:r>
              <a:rPr lang="es-CO" sz="1100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Preocupaciones</a:t>
            </a:r>
            <a:r>
              <a:rPr lang="es-CO" sz="1200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 </a:t>
            </a:r>
            <a:br>
              <a:rPr lang="es-CO" sz="1200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</a:br>
            <a:r>
              <a:rPr lang="es-CO" sz="1200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Estratégicas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</a:pPr>
            <a:r>
              <a:rPr lang="es-CO" sz="1200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DOFA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</a:pPr>
            <a:r>
              <a:rPr lang="es-CO" sz="1100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Nueva Misión</a:t>
            </a:r>
            <a:endParaRPr lang="es-CO" sz="12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6722145" y="2143159"/>
            <a:ext cx="2335280" cy="2441780"/>
          </a:xfrm>
          <a:prstGeom prst="roundRect">
            <a:avLst>
              <a:gd name="adj" fmla="val 50000"/>
            </a:avLst>
          </a:prstGeom>
          <a:solidFill>
            <a:srgbClr val="1E205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</a:pPr>
            <a:r>
              <a:rPr lang="es-CO" sz="1600" b="1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INSAFORP</a:t>
            </a:r>
            <a:endParaRPr lang="es-CO" sz="1200" dirty="0">
              <a:solidFill>
                <a:srgbClr val="FFFFFF"/>
              </a:solidFill>
              <a:latin typeface="Futura Condensed"/>
              <a:ea typeface="Times New Roman"/>
              <a:cs typeface="Futura Condensed"/>
            </a:endParaRPr>
          </a:p>
          <a:p>
            <a:pPr algn="ctr" defTabSz="457200" fontAlgn="base">
              <a:spcBef>
                <a:spcPct val="0"/>
              </a:spcBef>
            </a:pPr>
            <a:r>
              <a:rPr lang="es-CO" sz="1600" b="1" dirty="0" smtClean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2019</a:t>
            </a:r>
            <a:endParaRPr lang="es-CO" sz="1200" dirty="0">
              <a:solidFill>
                <a:srgbClr val="FFFFFF"/>
              </a:solidFill>
              <a:latin typeface="Futura Condensed"/>
              <a:ea typeface="Times New Roman"/>
              <a:cs typeface="Futura Condensed"/>
            </a:endParaRPr>
          </a:p>
          <a:p>
            <a:pPr algn="ctr" defTabSz="457200" fontAlgn="base">
              <a:spcBef>
                <a:spcPct val="0"/>
              </a:spcBef>
            </a:pPr>
            <a:r>
              <a:rPr lang="es-CO" sz="12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Nueva Visión</a:t>
            </a:r>
          </a:p>
        </p:txBody>
      </p:sp>
    </p:spTree>
    <p:extLst>
      <p:ext uri="{BB962C8B-B14F-4D97-AF65-F5344CB8AC3E}">
        <p14:creationId xmlns:p14="http://schemas.microsoft.com/office/powerpoint/2010/main" val="17571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2" b="1"/>
          <a:stretch/>
        </p:blipFill>
        <p:spPr>
          <a:xfrm>
            <a:off x="0" y="6597352"/>
            <a:ext cx="9144000" cy="27780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53864"/>
            <a:ext cx="9144000" cy="75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ADQUISICIONES Y CONTRATACIONES INSTITUCIONAL</a:t>
            </a: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1er. Trimestre 2017</a:t>
            </a:r>
            <a:endParaRPr lang="es-MX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9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1752"/>
              </p:ext>
            </p:extLst>
          </p:nvPr>
        </p:nvGraphicFramePr>
        <p:xfrm>
          <a:off x="179512" y="908720"/>
          <a:ext cx="8784978" cy="4988203"/>
        </p:xfrm>
        <a:graphic>
          <a:graphicData uri="http://schemas.openxmlformats.org/drawingml/2006/table">
            <a:tbl>
              <a:tblPr/>
              <a:tblGrid>
                <a:gridCol w="4534158"/>
                <a:gridCol w="901521"/>
                <a:gridCol w="1390727"/>
                <a:gridCol w="658906"/>
                <a:gridCol w="1299666"/>
              </a:tblGrid>
              <a:tr h="455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ACTIVIDADES</a:t>
                      </a:r>
                    </a:p>
                  </a:txBody>
                  <a:tcPr marL="40271" marR="402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7825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de Compras 2017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999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Modificaciones al plan de Compras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065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ATENDER PROCESOS DE ADQUISICIÓN POR LIBRE GESTIÓN (a demanda de diferentes Gerencias o Unidades)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065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ATENDER PROCESOS DE ADQUISICIÓN  POR LICITACIONES Y CONCURSOS (a demanda de las diferentes Gerencias o Unidades)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065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ATENDER PROCESOS DE ADQUISICIÓN POR CONTRATACIÓN DIRECTA (a demanda de las diferentes Gerencias o Unidades)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dirty="0" smtClean="0">
                          <a:effectLst/>
                          <a:latin typeface="+mn-lt"/>
                        </a:rPr>
                        <a:t>Proceso</a:t>
                      </a:r>
                      <a:endParaRPr lang="es-SV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3431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ATENDER PROCESOS DE ADQUISICIÓN POR MEDIO DE MERCADO BURSÁTIL (a demanda de las diferentes Gerencias o Unidades)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74885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INFORMAR SOBRE LAS ADJUDICACIONES INSTITUCIONALES BAJO LAS DIFERENTES MODALIDADES A LA ADMINISTRACIÓN SUPERIOR Y A LA UNAC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74885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ATENDER REQUERIMIENTOS DE INFORMACIÓN DE LAS DIFERENTES AUDITORIAS (CORTE DE CUENTAS, INTERNA Y EXTERNA)	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Requerimiento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14392"/>
              </p:ext>
            </p:extLst>
          </p:nvPr>
        </p:nvGraphicFramePr>
        <p:xfrm>
          <a:off x="171822" y="5972808"/>
          <a:ext cx="878214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12"/>
                <a:gridCol w="1663106"/>
                <a:gridCol w="2790968"/>
                <a:gridCol w="1584176"/>
                <a:gridCol w="1241480"/>
              </a:tblGrid>
              <a:tr h="512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</a:t>
                      </a:r>
                      <a:r>
                        <a:rPr lang="es-MX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164,176.18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1T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</a:t>
                      </a:r>
                      <a:r>
                        <a:rPr lang="es-MX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33,872.21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21%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34272"/>
              </p:ext>
            </p:extLst>
          </p:nvPr>
        </p:nvGraphicFramePr>
        <p:xfrm>
          <a:off x="468350" y="1340768"/>
          <a:ext cx="8184996" cy="4586632"/>
        </p:xfrm>
        <a:graphic>
          <a:graphicData uri="http://schemas.openxmlformats.org/drawingml/2006/table">
            <a:tbl>
              <a:tblPr/>
              <a:tblGrid>
                <a:gridCol w="2018002"/>
                <a:gridCol w="1083913"/>
                <a:gridCol w="559824"/>
                <a:gridCol w="955869"/>
                <a:gridCol w="595556"/>
                <a:gridCol w="881425"/>
                <a:gridCol w="634268"/>
                <a:gridCol w="893337"/>
                <a:gridCol w="562802"/>
              </a:tblGrid>
              <a:tr h="2386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PERIODO: ENERO A </a:t>
                      </a:r>
                      <a:r>
                        <a:rPr lang="es-SV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MARZO 2017</a:t>
                      </a:r>
                      <a:endParaRPr lang="es-S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91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8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MODALIDAD DE CONTRACION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Formación continua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Formación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Bienes  y Servicios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1 Consejo Directivo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LICITACION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8865,679.00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58.77%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5526,367.40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61.98%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3339,311.60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56.78%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SV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SV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CONTRATACION DIRECTA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1437,549.26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9.53%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681,549.26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756,000.00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SV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SV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MERCADO BURSÁTIL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2628,573.08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965,900.00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10.83%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1662,673.08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28.27%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SV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s-SV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LIBRE GESTION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175,701.75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110,914.75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64,787.00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13107,503.09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86.89%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7284,731.41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81.70%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5757,984.68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97.91%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64,787.00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2 Dirección Ejecutiva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SV" sz="11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6371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LIBRE GESTION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1977,898.15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1631,948.01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18.30%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122,786.06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223,164.08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77.50%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1977,898.15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13.11%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1631,948.01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18.30%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122,786.06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223,164.08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77.50%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2649">
                <a:tc>
                  <a:txBody>
                    <a:bodyPr/>
                    <a:lstStyle/>
                    <a:p>
                      <a:pPr algn="r" fontAlgn="ctr"/>
                      <a:r>
                        <a:rPr lang="es-SV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TOTAL GENERAL…………..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15085,401.24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8916,679.42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5880,770.74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100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287,951.08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100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28650" y="225872"/>
            <a:ext cx="7886700" cy="75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ADQUISICIONES </a:t>
            </a:r>
          </a:p>
          <a:p>
            <a:pPr>
              <a:lnSpc>
                <a:spcPct val="80000"/>
              </a:lnSpc>
            </a:pP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Y CONTRATACIONES INSTITUCIONAL - GACI</a:t>
            </a: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1er. Trimestre 2017</a:t>
            </a:r>
            <a:endParaRPr lang="es-MX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5536" y="9393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1. Se desarrolló la 6°. Feria de la Salud</a:t>
            </a:r>
          </a:p>
          <a:p>
            <a:pPr algn="just"/>
            <a:endParaRPr lang="es-MX" sz="2000" dirty="0" smtClean="0"/>
          </a:p>
          <a:p>
            <a:pPr algn="just"/>
            <a:endParaRPr lang="es-MX" sz="24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49" y="260648"/>
            <a:ext cx="7886700" cy="7548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RECURSOS HUMANOS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1er. Trimestre</a:t>
            </a:r>
            <a:endParaRPr lang="es-MX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5536" y="356644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2. Se desarrolló la actividad cultural y educativa: “Las caras del </a:t>
            </a:r>
            <a:r>
              <a:rPr lang="es-MX" sz="2000" dirty="0" err="1"/>
              <a:t>c</a:t>
            </a:r>
            <a:r>
              <a:rPr lang="es-MX" sz="2000" dirty="0" err="1" smtClean="0"/>
              <a:t>ibercrimen</a:t>
            </a:r>
            <a:r>
              <a:rPr lang="es-MX" sz="2000" dirty="0" smtClean="0"/>
              <a:t>”</a:t>
            </a:r>
          </a:p>
          <a:p>
            <a:pPr algn="just"/>
            <a:endParaRPr lang="es-MX" sz="2000" dirty="0" smtClean="0"/>
          </a:p>
          <a:p>
            <a:pPr algn="just"/>
            <a:endParaRPr lang="es-MX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5" y="3994987"/>
            <a:ext cx="3514183" cy="2342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6" y="3994987"/>
            <a:ext cx="3593790" cy="239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68" y="1262549"/>
            <a:ext cx="3416981" cy="2218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5" y="1323643"/>
            <a:ext cx="3514183" cy="224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34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71132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+mj-cs"/>
              </a:rPr>
              <a:t>PROYECTOS PARA FORTALECIMIENTO DEL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+mj-cs"/>
              </a:rPr>
              <a:t>TALENTO HUMANO DEL INSAFORP </a:t>
            </a: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16459"/>
              </p:ext>
            </p:extLst>
          </p:nvPr>
        </p:nvGraphicFramePr>
        <p:xfrm>
          <a:off x="539552" y="2924944"/>
          <a:ext cx="7992888" cy="212022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47161"/>
                <a:gridCol w="23457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 smtClean="0">
                          <a:solidFill>
                            <a:srgbClr val="002060"/>
                          </a:solidFill>
                        </a:rPr>
                        <a:t>PROYECTO</a:t>
                      </a:r>
                      <a:endParaRPr lang="es-SV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 smtClean="0">
                          <a:solidFill>
                            <a:srgbClr val="002060"/>
                          </a:solidFill>
                        </a:rPr>
                        <a:t>% AVANCE</a:t>
                      </a:r>
                      <a:endParaRPr lang="es-SV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Estudio comparativo de salarios y beneficios y revisión de estructura de plazas.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s-SV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922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Análisis de cargas de trabajo.</a:t>
                      </a:r>
                      <a:endParaRPr lang="es-SV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 de evaluación del desempeño. Fase 1: Construcción de indicadores de desempeño.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46857" y="1385481"/>
            <a:ext cx="822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000" dirty="0" smtClean="0"/>
              <a:t>En sesión N° 376 del 9 de febrero de 2017, la Administración presentó una propuesta de estrategias de fortalecimiento del talento humano de INSAFORP, vinculado a los siguientes proyectos, de los cuales se informa su avance: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2204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71132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+mj-cs"/>
              </a:rPr>
              <a:t>PROYECTOS PARA FORTALECIMIENTO DEL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+mj-cs"/>
              </a:rPr>
              <a:t>TALENTO HUMANO DEL INSAFORP </a:t>
            </a: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56652"/>
              </p:ext>
            </p:extLst>
          </p:nvPr>
        </p:nvGraphicFramePr>
        <p:xfrm>
          <a:off x="539552" y="2708920"/>
          <a:ext cx="8019064" cy="2316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27225"/>
                <a:gridCol w="2991839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Implementación del sistema integral de medición y avance de la productividad -SIMAPRO.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Avance del 40% en la elaboración de las Bases de Concurso.</a:t>
                      </a:r>
                      <a:endParaRPr lang="es-SV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Realización</a:t>
                      </a:r>
                      <a:r>
                        <a:rPr lang="es-SV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SV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jornadas</a:t>
                      </a:r>
                      <a:r>
                        <a:rPr lang="es-SV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seguimiento para la concreción de una estrategia institucional para la prevención de riesgos psicosociales (salud física y mental del talento humano).</a:t>
                      </a:r>
                      <a:endParaRPr lang="es-SV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jornadas realizadas.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57200" y="1556792"/>
            <a:ext cx="810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000" dirty="0" smtClean="0"/>
              <a:t>De igual forma se ha avanzado en el siguiente proyecto estratégico y en acciones vinculadas con prevención de riesgos psicosociales:  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553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5253"/>
              </p:ext>
            </p:extLst>
          </p:nvPr>
        </p:nvGraphicFramePr>
        <p:xfrm>
          <a:off x="251520" y="1412776"/>
          <a:ext cx="8634903" cy="2991603"/>
        </p:xfrm>
        <a:graphic>
          <a:graphicData uri="http://schemas.openxmlformats.org/drawingml/2006/table">
            <a:tbl>
              <a:tblPr/>
              <a:tblGrid>
                <a:gridCol w="4458439"/>
                <a:gridCol w="864096"/>
                <a:gridCol w="1284327"/>
                <a:gridCol w="669192"/>
                <a:gridCol w="1358849"/>
              </a:tblGrid>
              <a:tr h="431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ACTIVIDADES</a:t>
                      </a:r>
                    </a:p>
                  </a:txBody>
                  <a:tcPr marL="40271" marR="402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Eventos</a:t>
                      </a:r>
                      <a:r>
                        <a:rPr lang="es-SV" sz="1600" baseline="0" dirty="0" smtClean="0">
                          <a:effectLst/>
                        </a:rPr>
                        <a:t> de Integración de Empleados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Campañas de salud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Campaña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Charlas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sobre salud preventiva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Charla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capacitación (acciones formativas)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140%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Acción Formativa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r>
                        <a:rPr lang="es-SV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prestaciones y beneficios</a:t>
                      </a:r>
                      <a:endParaRPr lang="es-SV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Prestación otorgada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08440"/>
              </p:ext>
            </p:extLst>
          </p:nvPr>
        </p:nvGraphicFramePr>
        <p:xfrm>
          <a:off x="251520" y="4653136"/>
          <a:ext cx="864096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26"/>
                <a:gridCol w="1770688"/>
                <a:gridCol w="1912344"/>
                <a:gridCol w="1558206"/>
                <a:gridCol w="1274896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</a:t>
                      </a:r>
                      <a:r>
                        <a:rPr lang="es-MX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757,680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 1T 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US$ 98,780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50" y="225872"/>
            <a:ext cx="7886700" cy="7548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RECURSOS HUMANOS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al 1er. Trimestre 2017</a:t>
            </a:r>
            <a:endParaRPr lang="es-MX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986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18654"/>
            <a:ext cx="8568952" cy="634082"/>
          </a:xfrm>
        </p:spPr>
        <p:txBody>
          <a:bodyPr>
            <a:noAutofit/>
          </a:bodyPr>
          <a:lstStyle/>
          <a:p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CAPACITACION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EJECUCION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- MARZO 2017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8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66401"/>
              </p:ext>
            </p:extLst>
          </p:nvPr>
        </p:nvGraphicFramePr>
        <p:xfrm>
          <a:off x="611560" y="1473353"/>
          <a:ext cx="7848872" cy="2138928"/>
        </p:xfrm>
        <a:graphic>
          <a:graphicData uri="http://schemas.openxmlformats.org/drawingml/2006/table">
            <a:tbl>
              <a:tblPr/>
              <a:tblGrid>
                <a:gridCol w="5184576"/>
                <a:gridCol w="2664296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EJECUCION DEL PLAN DE CAPACITACION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PARTICIPANTES (PERSONAS)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s-MX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PARTICIPACIONES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s-MX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PROMEDIO POR PARTICIPANTE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MX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TOTAL</a:t>
                      </a:r>
                      <a:r>
                        <a:rPr lang="es-MX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INVERTIDO</a:t>
                      </a:r>
                      <a:endParaRPr lang="es-MX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40,814.52</a:t>
                      </a:r>
                      <a:endParaRPr lang="es-MX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43343"/>
              </p:ext>
            </p:extLst>
          </p:nvPr>
        </p:nvGraphicFramePr>
        <p:xfrm>
          <a:off x="611560" y="3884568"/>
          <a:ext cx="7848872" cy="1632664"/>
        </p:xfrm>
        <a:graphic>
          <a:graphicData uri="http://schemas.openxmlformats.org/drawingml/2006/table">
            <a:tbl>
              <a:tblPr/>
              <a:tblGrid>
                <a:gridCol w="5184576"/>
                <a:gridCol w="2664296"/>
              </a:tblGrid>
              <a:tr h="352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AREAS DE CAPACITACION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ACCIONES EJECUTADAS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FORMACION/CAPACITACION</a:t>
                      </a:r>
                      <a:r>
                        <a:rPr lang="es-MX" sz="1600" baseline="0" dirty="0" smtClean="0">
                          <a:effectLst/>
                        </a:rPr>
                        <a:t> TECNICA</a:t>
                      </a:r>
                      <a:endParaRPr lang="es-MX" sz="1600" dirty="0" smtClean="0">
                        <a:effectLst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MX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LEY</a:t>
                      </a:r>
                      <a:endParaRPr lang="es-SV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s-MX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ACCIONES EJECUTADAS</a:t>
                      </a:r>
                      <a:endParaRPr lang="es-MX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sz="2000" dirty="0" smtClean="0"/>
              <a:t>Se efectuaron obras complementarias para el edificio de parqueo y oficinas administrativa</a:t>
            </a:r>
          </a:p>
          <a:p>
            <a:pPr marL="0" indent="0" algn="just">
              <a:buNone/>
            </a:pPr>
            <a:endParaRPr lang="es-SV" sz="2000" dirty="0" smtClean="0"/>
          </a:p>
          <a:p>
            <a:pPr lvl="1" algn="just">
              <a:buFont typeface="Wingdings" panose="05000000000000000000" pitchFamily="2" charset="2"/>
              <a:buChar char=""/>
            </a:pPr>
            <a:r>
              <a:rPr lang="es-SV" sz="2000" dirty="0" smtClean="0"/>
              <a:t>Sistema de vigilancia de cámaras para el parqueo y acceso a oficinas. </a:t>
            </a:r>
          </a:p>
          <a:p>
            <a:pPr lvl="1" algn="just">
              <a:buFont typeface="Wingdings" panose="05000000000000000000" pitchFamily="2" charset="2"/>
              <a:buChar char=""/>
            </a:pPr>
            <a:r>
              <a:rPr lang="es-SV" sz="2000" dirty="0" smtClean="0"/>
              <a:t>Sistema de seguridad y control de acceso a puertas del nivel 3. </a:t>
            </a:r>
          </a:p>
          <a:p>
            <a:pPr lvl="1" algn="just">
              <a:buFont typeface="Wingdings" panose="05000000000000000000" pitchFamily="2" charset="2"/>
              <a:buChar char=""/>
            </a:pPr>
            <a:r>
              <a:rPr lang="es-SV" sz="2000" dirty="0" smtClean="0"/>
              <a:t>Ambientación de los espacios de oficinas y recepción. </a:t>
            </a:r>
          </a:p>
          <a:p>
            <a:pPr lvl="1" algn="just"/>
            <a:endParaRPr lang="es-SV" sz="2000" dirty="0"/>
          </a:p>
          <a:p>
            <a:pPr algn="just"/>
            <a:r>
              <a:rPr lang="es-SV" sz="2000" dirty="0" smtClean="0"/>
              <a:t>Se habilitó un acceso peatonal para personal visitante y empleados que incluye acceso para personal con capacidades especiales a oficinas administrativas. </a:t>
            </a:r>
          </a:p>
          <a:p>
            <a:pPr marL="0" indent="0" algn="just">
              <a:buNone/>
            </a:pPr>
            <a:endParaRPr lang="es-SV" sz="2000" dirty="0" smtClean="0"/>
          </a:p>
          <a:p>
            <a:pPr algn="just"/>
            <a:r>
              <a:rPr lang="es-SV" sz="2000" dirty="0"/>
              <a:t>Cambio de cristales en fachada de edificio de oficinas. </a:t>
            </a:r>
          </a:p>
          <a:p>
            <a:pPr marL="0" indent="0" algn="just">
              <a:buNone/>
            </a:pPr>
            <a:endParaRPr lang="es-SV" sz="2000" dirty="0" smtClean="0"/>
          </a:p>
          <a:p>
            <a:pPr algn="just"/>
            <a:r>
              <a:rPr lang="es-SV" sz="2000" dirty="0" smtClean="0"/>
              <a:t>Se finalizó el diseño arquitectónico y el presupuesto de la adecuación de espacios para oficinas y nuevo auditórium en el Edificio de Oficinas Principales</a:t>
            </a:r>
          </a:p>
          <a:p>
            <a:pPr algn="just"/>
            <a:endParaRPr lang="es-SV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225872"/>
            <a:ext cx="7886700" cy="7548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SERVICIOS GENERALES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al 1er. Trimestre 2017</a:t>
            </a:r>
            <a:endParaRPr lang="es-MX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14487" y="404664"/>
            <a:ext cx="5915025" cy="566143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SERVICIOS GENERALES</a:t>
            </a:r>
            <a:b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1er. Trimestre 2017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82756" y="5041094"/>
          <a:ext cx="8136904" cy="43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00200"/>
                <a:gridCol w="1728192"/>
                <a:gridCol w="1484114"/>
                <a:gridCol w="1252190"/>
              </a:tblGrid>
              <a:tr h="434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</a:t>
                      </a: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1,038,010</a:t>
                      </a:r>
                    </a:p>
                  </a:txBody>
                  <a:tcPr marL="68580" marR="68580" marT="34291" marB="3429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1T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US$ </a:t>
                      </a: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113,233</a:t>
                      </a:r>
                      <a:endParaRPr lang="es-SV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1" marB="3429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10.9 %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9511" y="5733256"/>
            <a:ext cx="878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i="1" dirty="0" smtClean="0">
                <a:solidFill>
                  <a:prstClr val="black"/>
                </a:solidFill>
              </a:rPr>
              <a:t>Nota: En el presupuesto 2017 se incluye un monto $350,000 en concepto de mejoramiento de edificios de oficinas administrativas del INSAFORP.</a:t>
            </a:r>
            <a:endParaRPr lang="es-SV" sz="1400" i="1" dirty="0">
              <a:solidFill>
                <a:prstClr val="black"/>
              </a:solidFill>
            </a:endParaRPr>
          </a:p>
        </p:txBody>
      </p:sp>
      <p:pic>
        <p:nvPicPr>
          <p:cNvPr id="7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7544" y="1052102"/>
          <a:ext cx="7967329" cy="3738369"/>
        </p:xfrm>
        <a:graphic>
          <a:graphicData uri="http://schemas.openxmlformats.org/drawingml/2006/table">
            <a:tbl>
              <a:tblPr/>
              <a:tblGrid>
                <a:gridCol w="3228387"/>
                <a:gridCol w="1272047"/>
                <a:gridCol w="908605"/>
                <a:gridCol w="931319"/>
                <a:gridCol w="1626971"/>
              </a:tblGrid>
              <a:tr h="143397"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</a:tr>
              <a:tr h="39604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1T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370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y ejecución de nuevos proyectos de mejora continua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0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Inventarios  de activos fijos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0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kw-h energía eléctrica de edificio oficinas actuales.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335,000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84,805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Kilowatt-hora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0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a los  vehículos Institucionales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0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Requerimientos de servicios  de taxis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0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galones de combustible diesel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1,559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Galones de combustible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metros cúbicos de agua de oficinas actuales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1,064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Metros cúbicos</a:t>
                      </a:r>
                    </a:p>
                  </a:txBody>
                  <a:tcPr marL="6205" marR="6205" marT="62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68625" y="2085608"/>
          <a:ext cx="8784978" cy="1984070"/>
        </p:xfrm>
        <a:graphic>
          <a:graphicData uri="http://schemas.openxmlformats.org/drawingml/2006/table">
            <a:tbl>
              <a:tblPr/>
              <a:tblGrid>
                <a:gridCol w="4244570"/>
                <a:gridCol w="1113835"/>
                <a:gridCol w="1468001"/>
                <a:gridCol w="658906"/>
                <a:gridCol w="1299666"/>
              </a:tblGrid>
              <a:tr h="70391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4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Auditoría a los procesos de adquisición, evaluación del sistema de control interno,  registros  financieros y la ejecución de las acciones formativas.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effectLst/>
                          <a:latin typeface="+mn-lt"/>
                        </a:rPr>
                        <a:t>Informe</a:t>
                      </a:r>
                      <a:endParaRPr lang="es-SV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 rtl="0" eaLnBrk="1" fontAlgn="base" latinLnBrk="0" hangingPunct="1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s-MX" sz="14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Auditoría a la adquisición, evaluación del sistema de control interno, y registros financieros  de los Activos, Pasivos, Ingresos y Gastos.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79512" y="4389864"/>
          <a:ext cx="878497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72208"/>
                <a:gridCol w="1584176"/>
                <a:gridCol w="1728192"/>
                <a:gridCol w="1440160"/>
              </a:tblGrid>
              <a:tr h="300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US$ 256,910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1T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US$ 54,317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21.1 %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17764" y="587541"/>
            <a:ext cx="7886700" cy="537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AUDITORÍA INTERNA</a:t>
            </a:r>
            <a: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1er. </a:t>
            </a:r>
            <a:r>
              <a:rPr lang="es-MX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Trimestre 2017</a:t>
            </a:r>
            <a:endParaRPr lang="es-MX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ROMAN (3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460"/>
            <a:ext cx="9144002" cy="686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08" y="126803"/>
            <a:ext cx="1845127" cy="646331"/>
          </a:xfrm>
          <a:prstGeom prst="rect">
            <a:avLst/>
          </a:prstGeom>
          <a:solidFill>
            <a:srgbClr val="1C2269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Taller AEROMAN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Comalapa, La Paz</a:t>
            </a:r>
            <a:endParaRPr lang="es-ES_tradnl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1" y="900711"/>
            <a:ext cx="9144002" cy="1143000"/>
          </a:xfrm>
          <a:solidFill>
            <a:srgbClr val="1E205A">
              <a:alpha val="64000"/>
            </a:srgbClr>
          </a:solidFill>
        </p:spPr>
        <p:txBody>
          <a:bodyPr/>
          <a:lstStyle/>
          <a:p>
            <a:r>
              <a:rPr lang="es-CO" dirty="0">
                <a:solidFill>
                  <a:srgbClr val="FFFFFF"/>
                </a:solidFill>
                <a:ea typeface="Times New Roman"/>
              </a:rPr>
              <a:t>V1. Formación para la competitividad</a:t>
            </a:r>
            <a:r>
              <a:rPr lang="es-CO" dirty="0" smtClean="0">
                <a:solidFill>
                  <a:srgbClr val="FFFFFF"/>
                </a:solidFill>
                <a:ea typeface="Times New Roman"/>
              </a:rPr>
              <a:t>.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0" y="4656667"/>
            <a:ext cx="9144000" cy="1469496"/>
          </a:xfrm>
          <a:solidFill>
            <a:srgbClr val="1E205A">
              <a:alpha val="77000"/>
            </a:srgbClr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s-ES" sz="2800" b="0" dirty="0" smtClean="0">
                <a:solidFill>
                  <a:schemeClr val="bg1"/>
                </a:solidFill>
              </a:rPr>
              <a:t>	</a:t>
            </a:r>
            <a:r>
              <a:rPr lang="es-ES" b="0" dirty="0" smtClean="0">
                <a:solidFill>
                  <a:schemeClr val="bg1"/>
                </a:solidFill>
              </a:rPr>
              <a:t>OE</a:t>
            </a:r>
            <a:r>
              <a:rPr lang="es-ES" b="0" dirty="0">
                <a:solidFill>
                  <a:schemeClr val="bg1"/>
                </a:solidFill>
              </a:rPr>
              <a:t>.1 Capacitar al capital humano de las empresas, </a:t>
            </a:r>
            <a:r>
              <a:rPr lang="es-ES" b="0" dirty="0" smtClean="0">
                <a:solidFill>
                  <a:schemeClr val="bg1"/>
                </a:solidFill>
              </a:rPr>
              <a:t>priorizando </a:t>
            </a:r>
            <a:r>
              <a:rPr lang="es-ES" b="0" dirty="0">
                <a:solidFill>
                  <a:schemeClr val="bg1"/>
                </a:solidFill>
              </a:rPr>
              <a:t>las de sectores </a:t>
            </a:r>
            <a:r>
              <a:rPr lang="es-ES" b="0" dirty="0" smtClean="0">
                <a:solidFill>
                  <a:schemeClr val="bg1"/>
                </a:solidFill>
              </a:rPr>
              <a:t>económicos </a:t>
            </a:r>
            <a:r>
              <a:rPr lang="es-ES" b="0" dirty="0">
                <a:solidFill>
                  <a:schemeClr val="bg1"/>
                </a:solidFill>
              </a:rPr>
              <a:t>con mayor impacto </a:t>
            </a:r>
            <a:r>
              <a:rPr lang="es-ES" b="0" dirty="0" smtClean="0">
                <a:solidFill>
                  <a:schemeClr val="bg1"/>
                </a:solidFill>
              </a:rPr>
              <a:t>previsto </a:t>
            </a:r>
            <a:r>
              <a:rPr lang="es-ES" b="0" dirty="0">
                <a:solidFill>
                  <a:schemeClr val="bg1"/>
                </a:solidFill>
              </a:rPr>
              <a:t>en nuevo empleo y en la </a:t>
            </a:r>
            <a:r>
              <a:rPr lang="es-ES" b="0" dirty="0" smtClean="0">
                <a:solidFill>
                  <a:schemeClr val="bg1"/>
                </a:solidFill>
              </a:rPr>
              <a:t>	competitividad </a:t>
            </a:r>
            <a:r>
              <a:rPr lang="es-ES" b="0" dirty="0">
                <a:solidFill>
                  <a:schemeClr val="bg1"/>
                </a:solidFill>
              </a:rPr>
              <a:t>del </a:t>
            </a:r>
            <a:r>
              <a:rPr lang="es-ES" b="0" dirty="0" smtClean="0">
                <a:solidFill>
                  <a:schemeClr val="bg1"/>
                </a:solidFill>
              </a:rPr>
              <a:t>país.</a:t>
            </a:r>
            <a:endParaRPr lang="es-ES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865" y="295970"/>
            <a:ext cx="2270997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</a:t>
            </a:r>
            <a:b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1er. Trimestre</a:t>
            </a:r>
            <a:endParaRPr lang="es-MX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79301"/>
            <a:ext cx="8075240" cy="4525963"/>
          </a:xfrm>
        </p:spPr>
        <p:txBody>
          <a:bodyPr>
            <a:noAutofit/>
          </a:bodyPr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UY" sz="100" dirty="0"/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SV" sz="100" dirty="0"/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00" dirty="0" smtClean="0"/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Diseño e implementación de macro en EXCEL para el seguimiento al Plan Estratégico Institucional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y apoyo logístico para </a:t>
            </a:r>
            <a:r>
              <a:rPr lang="es-MX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 </a:t>
            </a:r>
            <a:r>
              <a:rPr lang="es-MX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Reunión de Directores de la Red de Institutos de Formación Profesional de Centroamérica, Panamá, República Dominicana y Haití, y se anunció que el INSAFORP asume la coordinación de la red a partir de agosto de 2017</a:t>
            </a:r>
            <a:r>
              <a:rPr lang="es-MX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es-MX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Formulación del proyecto del Sistema de Monitoreo y Evaluación de la Formación Profesional.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Aprobación por el Ministerio de Trabajo de España de Taller sobre Marcos Nacionales de Cualificaciones.</a:t>
            </a:r>
            <a:endParaRPr lang="es-SV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endParaRPr lang="es-MX" sz="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/>
          <a:stretch/>
        </p:blipFill>
        <p:spPr>
          <a:xfrm>
            <a:off x="0" y="6453335"/>
            <a:ext cx="9144000" cy="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2"/>
            <a:ext cx="9144000" cy="277808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26729"/>
            <a:ext cx="7886700" cy="7548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PLANIFICACIÓN ESTRATÉGICA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</a:t>
            </a:r>
            <a:r>
              <a:rPr lang="es-MX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1er. Trimestre 2017</a:t>
            </a:r>
            <a:endParaRPr lang="es-MX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3867"/>
              </p:ext>
            </p:extLst>
          </p:nvPr>
        </p:nvGraphicFramePr>
        <p:xfrm>
          <a:off x="179511" y="714155"/>
          <a:ext cx="8784978" cy="4885766"/>
        </p:xfrm>
        <a:graphic>
          <a:graphicData uri="http://schemas.openxmlformats.org/drawingml/2006/table">
            <a:tbl>
              <a:tblPr/>
              <a:tblGrid>
                <a:gridCol w="4315217"/>
                <a:gridCol w="1094704"/>
                <a:gridCol w="1416485"/>
                <a:gridCol w="658906"/>
                <a:gridCol w="1299666"/>
              </a:tblGrid>
              <a:tr h="70391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Seguimiento al Avance del Plan Operativo Anual.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Formulación de Proyectos de Cooperación Internacional en cumplimiento al PEI 2015 - 2019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 informática para facilitar</a:t>
                      </a:r>
                      <a:r>
                        <a:rPr lang="es-S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continuación del 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</a:t>
                      </a: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Monitoreo, Seguimiento y Evaluación del PEI 2015 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</a:t>
                      </a:r>
                      <a:r>
                        <a:rPr lang="es-SV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informática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“Fortalecimiento de la UPE en Gestión de la Cooperación Internacional”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avance proyecto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“Implementación del sistema institucional de gestión de la Innovación”</a:t>
                      </a:r>
                      <a:endParaRPr lang="es-MX" sz="1600" b="0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avance proyecto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effectLst/>
                          <a:latin typeface="+mn-lt"/>
                        </a:rPr>
                        <a:t>Diseño conceptual y proyecto de ampliación del sistema de seguimiento, monitoreo y evaluación de la formación profesional del INSAFORP”.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avance proyecto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effectLst/>
                          <a:latin typeface="+mn-lt"/>
                        </a:rPr>
                        <a:t>Proyecto de mapeo de procesos y levantamiento de procedimientos institucionales para su mejora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avance proyecto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/>
          <a:stretch/>
        </p:blipFill>
        <p:spPr>
          <a:xfrm>
            <a:off x="0" y="6453335"/>
            <a:ext cx="9144000" cy="4218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92038"/>
              </p:ext>
            </p:extLst>
          </p:nvPr>
        </p:nvGraphicFramePr>
        <p:xfrm>
          <a:off x="179513" y="5725941"/>
          <a:ext cx="87849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590"/>
                <a:gridCol w="1648762"/>
                <a:gridCol w="2880320"/>
                <a:gridCol w="1512168"/>
                <a:gridCol w="122413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US$ 123,820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1T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US$21,505.64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17.4 %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29208" y="1220554"/>
            <a:ext cx="8003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Soporte logístico y de comunicaciones en reunión de directores de la red de IFP de Centroamérica, Panamá, República Dominicana y Haití.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Apoyo en la realización del Foro: “Las mujeres en la formación profesional, liderando nuevas oportunidades de desarrollo”.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Apoyo institucional en la producción de material audiovisual para diferentes aliados estratégicos en la divulgación de programas.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Coordinación con Centros de Formación para la divulgación y cobertura de prensa de programas de formación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000" dirty="0" smtClean="0"/>
              <a:t>Iniciado </a:t>
            </a:r>
            <a:r>
              <a:rPr lang="es-SV" sz="2000" dirty="0"/>
              <a:t>otros mecanismos de divulgación a la población,  de la oferta formativa del INSAFORP, mediante la participación en el Festival del Buen Vivir, en coordinación con los centros de formación.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SV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71683"/>
            <a:ext cx="8229600" cy="6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COMUNICACIÓN INSTITUCIONAL</a:t>
            </a:r>
          </a:p>
          <a:p>
            <a:pPr algn="ctr">
              <a:lnSpc>
                <a:spcPct val="80000"/>
              </a:lnSpc>
            </a:pPr>
            <a:r>
              <a:rPr lang="es-MX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1er. Trimestre 2017</a:t>
            </a:r>
            <a:endParaRPr lang="es-MX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68071"/>
              </p:ext>
            </p:extLst>
          </p:nvPr>
        </p:nvGraphicFramePr>
        <p:xfrm>
          <a:off x="179512" y="1412776"/>
          <a:ext cx="8784978" cy="3672408"/>
        </p:xfrm>
        <a:graphic>
          <a:graphicData uri="http://schemas.openxmlformats.org/drawingml/2006/table">
            <a:tbl>
              <a:tblPr/>
              <a:tblGrid>
                <a:gridCol w="4176466"/>
                <a:gridCol w="1078909"/>
                <a:gridCol w="1441369"/>
                <a:gridCol w="648072"/>
                <a:gridCol w="1440162"/>
              </a:tblGrid>
              <a:tr h="7410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 1T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 1T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108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Eventos institucionales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Coberturas institucionales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Cobertura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Entrevistas en medios de comunicación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Entrevista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Comunicados de Prensa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Comunicado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Publicity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Publicaciones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Producción de material audiovisual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Vídeos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Actualizaciones de página web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Actualizaciones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Publicaciones en Redes Sociales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1,375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1,123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5263" marR="5263" marT="52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Publicaciones</a:t>
                      </a:r>
                      <a:endParaRPr lang="es-SV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563" marR="2956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539552" y="372899"/>
            <a:ext cx="7886700" cy="75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COMUNICACIÓN INSTITUCIONAL</a:t>
            </a:r>
            <a:b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Resultados 1er. Trimestre 2017</a:t>
            </a:r>
            <a:endParaRPr lang="es-MX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59936"/>
              </p:ext>
            </p:extLst>
          </p:nvPr>
        </p:nvGraphicFramePr>
        <p:xfrm>
          <a:off x="179512" y="5517232"/>
          <a:ext cx="878497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28192"/>
                <a:gridCol w="2160240"/>
                <a:gridCol w="1944216"/>
                <a:gridCol w="100811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 2017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US$ 405,530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EJECUCIÓN  1T 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US$ 30,732.90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3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348880"/>
            <a:ext cx="774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Plan Institucional de Igualdad y Equidad de Género – PIIEG 2014 - </a:t>
            </a:r>
            <a:r>
              <a:rPr lang="es-SV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2016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08183"/>
            <a:ext cx="9144000" cy="34981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513" y="764704"/>
            <a:ext cx="87566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just">
              <a:buFont typeface="Arial" panose="020B0604020202020204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</a:rPr>
              <a:t>Presidencia </a:t>
            </a:r>
            <a:r>
              <a:rPr lang="es-SV" sz="2000" dirty="0">
                <a:solidFill>
                  <a:prstClr val="black"/>
                </a:solidFill>
              </a:rPr>
              <a:t>de la Mesa de Educación Incluyente ISDEMU-MINED-INSAFORP </a:t>
            </a:r>
            <a:r>
              <a:rPr lang="es-SV" sz="2000" dirty="0" smtClean="0">
                <a:solidFill>
                  <a:prstClr val="black"/>
                </a:solidFill>
              </a:rPr>
              <a:t>(2017).</a:t>
            </a:r>
          </a:p>
          <a:p>
            <a:pPr algn="just"/>
            <a:endParaRPr lang="es-SV" sz="1200" dirty="0" smtClean="0">
              <a:solidFill>
                <a:prstClr val="black"/>
              </a:solidFill>
            </a:endParaRPr>
          </a:p>
          <a:p>
            <a:pPr marL="160735" indent="-160735" algn="just">
              <a:buFont typeface="Arial" panose="020B0604020202020204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</a:rPr>
              <a:t>Coordinación para el apoyo técnico y financiero con OIT – Diseño de guía para la prevención, atención, y erradicación de la discriminación contra las mujeres en los CF.</a:t>
            </a:r>
          </a:p>
          <a:p>
            <a:pPr marL="160735" indent="-160735" algn="just">
              <a:buFont typeface="Arial" panose="020B0604020202020204" pitchFamily="34" charset="0"/>
              <a:buChar char="•"/>
            </a:pPr>
            <a:endParaRPr lang="es-SV" sz="1200" dirty="0">
              <a:solidFill>
                <a:prstClr val="black"/>
              </a:solidFill>
            </a:endParaRPr>
          </a:p>
          <a:p>
            <a:pPr marL="160735" indent="-160735" algn="just">
              <a:buFont typeface="Arial" panose="020B0604020202020204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</a:rPr>
              <a:t>Conmemoración </a:t>
            </a:r>
            <a:r>
              <a:rPr lang="es-SV" sz="2000" dirty="0">
                <a:solidFill>
                  <a:prstClr val="black"/>
                </a:solidFill>
              </a:rPr>
              <a:t>del Día de la Mujer: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SV" sz="2000" i="1" dirty="0" smtClean="0">
                <a:solidFill>
                  <a:prstClr val="black"/>
                </a:solidFill>
              </a:rPr>
              <a:t>Evento </a:t>
            </a:r>
            <a:r>
              <a:rPr lang="es-SV" sz="2000" i="1" dirty="0">
                <a:solidFill>
                  <a:prstClr val="black"/>
                </a:solidFill>
              </a:rPr>
              <a:t>del 8 marzo personal Institucional recibió un Taller sobre RISOTERAPIA  Dr. Shester Palacios.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2000" i="1" dirty="0" smtClean="0">
                <a:solidFill>
                  <a:prstClr val="black"/>
                </a:solidFill>
              </a:rPr>
              <a:t>Foro </a:t>
            </a:r>
            <a:r>
              <a:rPr lang="es-MX" sz="2000" i="1" dirty="0">
                <a:solidFill>
                  <a:prstClr val="black"/>
                </a:solidFill>
              </a:rPr>
              <a:t>denominado “Las Mujeres en la Formación Profesional Liderando nuevas Oportunidades de Desarrollo” </a:t>
            </a:r>
            <a:r>
              <a:rPr lang="es-MX" sz="2000" i="1" dirty="0" smtClean="0">
                <a:solidFill>
                  <a:prstClr val="black"/>
                </a:solidFill>
              </a:rPr>
              <a:t>. Hotel </a:t>
            </a:r>
            <a:r>
              <a:rPr lang="es-MX" sz="2000" i="1" dirty="0">
                <a:solidFill>
                  <a:prstClr val="black"/>
                </a:solidFill>
              </a:rPr>
              <a:t>Presidente 31 marzo de 2017</a:t>
            </a:r>
            <a:r>
              <a:rPr lang="es-MX" sz="2000" i="1" dirty="0" smtClean="0">
                <a:solidFill>
                  <a:prstClr val="black"/>
                </a:solidFill>
              </a:rPr>
              <a:t>.</a:t>
            </a:r>
          </a:p>
          <a:p>
            <a:pPr lvl="1" algn="just"/>
            <a:endParaRPr lang="es-SV" sz="1200" i="1" dirty="0">
              <a:solidFill>
                <a:prstClr val="black"/>
              </a:solidFill>
            </a:endParaRPr>
          </a:p>
          <a:p>
            <a:pPr marL="160735" indent="-160735" algn="just">
              <a:buFont typeface="Arial" panose="020B0604020202020204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</a:rPr>
              <a:t>Personal </a:t>
            </a:r>
            <a:r>
              <a:rPr lang="es-SV" sz="2000" dirty="0">
                <a:solidFill>
                  <a:prstClr val="black"/>
                </a:solidFill>
              </a:rPr>
              <a:t>de diferentes áreas del INSAFORP concluyen cursos virtuales de la Primera Convocatoria de la “Escuela de Capacitación en ABC Igualdad Sustantiva”.  ( total de 9 personas 5 mujeres y 4 hombres</a:t>
            </a:r>
            <a:r>
              <a:rPr lang="es-SV" sz="2000" dirty="0" smtClean="0">
                <a:solidFill>
                  <a:prstClr val="black"/>
                </a:solidFill>
              </a:rPr>
              <a:t>).</a:t>
            </a:r>
            <a:endParaRPr lang="es-SV" sz="2000" dirty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SV" sz="2000" i="1" dirty="0">
                <a:solidFill>
                  <a:prstClr val="black"/>
                </a:solidFill>
              </a:rPr>
              <a:t>ABC Igualdad </a:t>
            </a:r>
            <a:r>
              <a:rPr lang="es-SV" sz="2000" i="1" dirty="0" smtClean="0">
                <a:solidFill>
                  <a:prstClr val="black"/>
                </a:solidFill>
              </a:rPr>
              <a:t>Sustantiva.</a:t>
            </a:r>
            <a:endParaRPr lang="es-SV" sz="2000" i="1" dirty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SV" sz="2000" i="1" dirty="0">
                <a:solidFill>
                  <a:prstClr val="black"/>
                </a:solidFill>
              </a:rPr>
              <a:t>ABC </a:t>
            </a:r>
            <a:r>
              <a:rPr lang="es-SV" sz="2000" i="1" dirty="0" smtClean="0">
                <a:solidFill>
                  <a:prstClr val="black"/>
                </a:solidFill>
              </a:rPr>
              <a:t>Masculinidades.</a:t>
            </a:r>
            <a:endParaRPr lang="es-SV" sz="2000" i="1" dirty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SV" sz="2000" i="1" dirty="0">
                <a:solidFill>
                  <a:prstClr val="black"/>
                </a:solidFill>
              </a:rPr>
              <a:t>ABC Vida libre de Violencia para las </a:t>
            </a:r>
            <a:r>
              <a:rPr lang="es-SV" sz="2000" i="1" dirty="0" smtClean="0">
                <a:solidFill>
                  <a:prstClr val="black"/>
                </a:solidFill>
              </a:rPr>
              <a:t>mujeres.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SV" sz="1200" i="1"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88640"/>
            <a:ext cx="8936182" cy="36368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SV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del Primer Trimestre </a:t>
            </a:r>
            <a:r>
              <a:rPr lang="es-S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2017</a:t>
            </a:r>
            <a:endParaRPr lang="es-SV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46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06"/>
          <a:stretch/>
        </p:blipFill>
        <p:spPr>
          <a:xfrm>
            <a:off x="0" y="6453337"/>
            <a:ext cx="9144000" cy="40466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8095" y="404664"/>
            <a:ext cx="8447810" cy="33950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MX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MX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Institucional de Igualdad y Equidad de Género - PIIEG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primer Trimestre 2017</a:t>
            </a:r>
            <a:br>
              <a:rPr lang="es-MX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MX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76191"/>
              </p:ext>
            </p:extLst>
          </p:nvPr>
        </p:nvGraphicFramePr>
        <p:xfrm>
          <a:off x="345878" y="1268760"/>
          <a:ext cx="8447811" cy="50181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47030"/>
                <a:gridCol w="1560989"/>
                <a:gridCol w="763913"/>
                <a:gridCol w="1155248"/>
                <a:gridCol w="1120631"/>
              </a:tblGrid>
              <a:tr h="4198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6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ACTIVIDADES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GERENCIA / UNIDAD </a:t>
                      </a:r>
                      <a:endParaRPr lang="es-SV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RESPONSABLE</a:t>
                      </a:r>
                      <a:endParaRPr lang="es-S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META </a:t>
                      </a:r>
                      <a:r>
                        <a:rPr lang="es-SV" sz="1200" kern="1200" dirty="0" smtClean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2017</a:t>
                      </a:r>
                      <a:endParaRPr lang="es-S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% AVANCE</a:t>
                      </a:r>
                      <a:endParaRPr lang="es-S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S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  <a:tr h="68907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Consultoria</a:t>
                      </a:r>
                      <a:r>
                        <a:rPr lang="es-SV" sz="1400" kern="1200" baseline="0" dirty="0" smtClean="0">
                          <a:effectLst/>
                        </a:rPr>
                        <a:t> externa</a:t>
                      </a:r>
                      <a:r>
                        <a:rPr lang="es-SV" sz="1400" kern="1200" dirty="0" smtClean="0">
                          <a:effectLst/>
                        </a:rPr>
                        <a:t> </a:t>
                      </a:r>
                      <a:r>
                        <a:rPr lang="es-SV" sz="1400" kern="1200" dirty="0">
                          <a:effectLst/>
                        </a:rPr>
                        <a:t>de la Guía para la prevención, atención y erradicación de la discriminación contra las mujeres en los </a:t>
                      </a:r>
                      <a:r>
                        <a:rPr lang="es-SV" sz="1400" kern="1200" dirty="0" smtClean="0">
                          <a:effectLst/>
                        </a:rPr>
                        <a:t>CF</a:t>
                      </a:r>
                      <a:endParaRPr lang="es-SV" sz="14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 smtClean="0">
                          <a:effectLst/>
                        </a:rPr>
                        <a:t>Unidad de Planificación Estratégica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50%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15" marR="27415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Guía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  <a:tr h="70431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Consultoria</a:t>
                      </a:r>
                      <a:r>
                        <a:rPr lang="es-SV" sz="1400" kern="1200" baseline="0" dirty="0" smtClean="0">
                          <a:effectLst/>
                        </a:rPr>
                        <a:t> externa</a:t>
                      </a:r>
                      <a:r>
                        <a:rPr lang="es-SV" sz="1400" kern="1200" dirty="0" smtClean="0">
                          <a:effectLst/>
                        </a:rPr>
                        <a:t> </a:t>
                      </a:r>
                      <a:r>
                        <a:rPr lang="es-SV" sz="1400" kern="1200" dirty="0">
                          <a:effectLst/>
                        </a:rPr>
                        <a:t>de Guía para Planificar, Presupuestar, Monitorear y Evaluar con Enfoque de Género  y  Capacitación del personal en su aplicación</a:t>
                      </a:r>
                      <a:r>
                        <a:rPr lang="es-SV" sz="1400" kern="1200" dirty="0" smtClean="0">
                          <a:effectLst/>
                        </a:rPr>
                        <a:t>.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Unidad de Planificación Estratégica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75%</a:t>
                      </a:r>
                      <a:r>
                        <a:rPr lang="es-SV" sz="1400" kern="1200" dirty="0">
                          <a:effectLst/>
                        </a:rPr>
                        <a:t> 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15" marR="27415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 </a:t>
                      </a:r>
                      <a:r>
                        <a:rPr lang="es-SV" sz="1200" kern="1200" dirty="0" smtClean="0">
                          <a:effectLst/>
                        </a:rPr>
                        <a:t>Guía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  <a:tr h="983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Realización de 1 investigación </a:t>
                      </a:r>
                      <a:r>
                        <a:rPr lang="es-SV" sz="1400" kern="1200" dirty="0" smtClean="0">
                          <a:effectLst/>
                        </a:rPr>
                        <a:t>:</a:t>
                      </a:r>
                      <a:r>
                        <a:rPr lang="es-SV" sz="1400" kern="1200" baseline="0" dirty="0" smtClean="0">
                          <a:effectLst/>
                        </a:rPr>
                        <a:t> Factores que Inciden en la Participación de las Mujeres en los Programas de Formación Continua del INSAFORP y Propuestas de Políticas de Formación Profesional para Fomentar su participación”</a:t>
                      </a:r>
                      <a:endParaRPr lang="es-SV" sz="14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Gerencia de Investigación y Estudios FP 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 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15" marR="27415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Investigación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Plan </a:t>
                      </a:r>
                      <a:r>
                        <a:rPr lang="es-SV" sz="1400" kern="1200" dirty="0">
                          <a:effectLst/>
                        </a:rPr>
                        <a:t>de educación sistemática sobre riesgos psicosociales  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Gerencia de Recursos Humanos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 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75%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15" marR="27415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Plan de capacitación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  <a:tr h="592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Emisión de las directrices para la institucionalización de la celebración de fechas </a:t>
                      </a:r>
                      <a:r>
                        <a:rPr lang="es-SV" sz="1400" kern="1200" dirty="0" smtClean="0">
                          <a:effectLst/>
                        </a:rPr>
                        <a:t>conmemorativas 1er Trimestre corresponde a la conmemoración</a:t>
                      </a:r>
                      <a:r>
                        <a:rPr lang="es-SV" sz="1400" kern="1200" baseline="0" dirty="0" smtClean="0">
                          <a:effectLst/>
                        </a:rPr>
                        <a:t> del Día de la Mujer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Dirección Ejecutiva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 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50%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15" marR="27415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Normativa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  <a:tr h="35848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Plan de Acción – 2017  ISDEMU- MINED - INSAFORP 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UPE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25%</a:t>
                      </a:r>
                      <a:endParaRPr lang="es-SV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15" marR="27415" marT="50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SV" sz="1200" kern="1200" dirty="0">
                          <a:effectLst/>
                        </a:rPr>
                        <a:t>Plan de Acción definido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507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4128" y="2492896"/>
            <a:ext cx="7415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Indicadores Institucionales</a:t>
            </a:r>
          </a:p>
          <a:p>
            <a:pPr algn="ct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2017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9340"/>
              </p:ext>
            </p:extLst>
          </p:nvPr>
        </p:nvGraphicFramePr>
        <p:xfrm>
          <a:off x="299778" y="1619956"/>
          <a:ext cx="8592702" cy="42573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09024"/>
                <a:gridCol w="199314"/>
                <a:gridCol w="1919511"/>
                <a:gridCol w="264853"/>
              </a:tblGrid>
              <a:tr h="42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cap="small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</a:t>
                      </a: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SV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cap="small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 </a:t>
                      </a: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/>
                    </a:solidFill>
                  </a:tcPr>
                </a:tc>
              </a:tr>
              <a:tr h="5735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kern="1200" cap="small" spc="25" dirty="0" smtClean="0">
                          <a:effectLst/>
                        </a:rPr>
                        <a:t>Indicador</a:t>
                      </a:r>
                      <a:r>
                        <a:rPr lang="es-MX" sz="1600" kern="1200" cap="small" spc="25" baseline="0" dirty="0" smtClean="0">
                          <a:effectLst/>
                        </a:rPr>
                        <a:t> 1. Proporción Ejecutada de Gastos Fijos, Gerenciales y Administrativos</a:t>
                      </a:r>
                      <a:endParaRPr lang="es-SV" sz="1600" kern="1200" cap="small" spc="25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b="0" kern="1200" dirty="0">
                        <a:solidFill>
                          <a:srgbClr val="71717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2. Ejecución Presupuestaria de Egresos</a:t>
                      </a:r>
                      <a:endParaRPr lang="es-SV" sz="1600" cap="small" spc="25" dirty="0"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SV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SV" sz="1600" b="0" baseline="0" dirty="0" smtClean="0">
                        <a:solidFill>
                          <a:srgbClr val="71717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3. Cumplimiento del Plan de Trabajo del Período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(Cumplimiento</a:t>
                      </a:r>
                      <a:r>
                        <a:rPr lang="es-ES" sz="1600" cap="small" spc="25" baseline="0" dirty="0" smtClean="0">
                          <a:effectLst/>
                        </a:rPr>
                        <a:t> de Metas en Personas Capacitadas)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102.6%</a:t>
                      </a:r>
                      <a:endParaRPr lang="es-SV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SV" sz="1600" b="0" baseline="0" dirty="0" smtClean="0">
                        <a:solidFill>
                          <a:srgbClr val="717171"/>
                        </a:solidFill>
                        <a:effectLst/>
                        <a:latin typeface="+mn-lt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cap="small" spc="25" dirty="0" smtClean="0">
                          <a:effectLst/>
                        </a:rPr>
                        <a:t>Indicador 4. Atención a Trabajadores de las Empresas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5. Atención a Población en Condiciones de Vulnerabilidad</a:t>
                      </a:r>
                      <a:endParaRPr lang="es-ES" sz="1600" cap="small" spc="25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53.3%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46.7%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cap="small" spc="25" dirty="0" smtClean="0">
                          <a:effectLst/>
                        </a:rPr>
                        <a:t>Indicador 6.</a:t>
                      </a:r>
                      <a:r>
                        <a:rPr lang="es-MX" sz="1600" cap="small" spc="25" baseline="0" dirty="0" smtClean="0">
                          <a:effectLst/>
                        </a:rPr>
                        <a:t> Inversión en Trabajadores de las Empresas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cap="small" spc="25" baseline="0" dirty="0" smtClean="0">
                          <a:effectLst/>
                        </a:rPr>
                        <a:t>Indicador 7. Inversión en Población en Condiciones de Vulnerabilidad</a:t>
                      </a:r>
                      <a:endParaRPr lang="es-MX" sz="1600" cap="small" spc="25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53.9%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46.1%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cap="small" spc="25" dirty="0" smtClean="0">
                          <a:effectLst/>
                        </a:rPr>
                        <a:t>Indicador 8. Personas Capacitadas por Sexo</a:t>
                      </a:r>
                      <a:endParaRPr lang="es-SV" sz="1600" cap="small" spc="25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177800" lvl="1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50.6% mujeres</a:t>
                      </a:r>
                    </a:p>
                    <a:p>
                      <a:pPr marL="177800" lvl="1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49.4% hombres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SV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  <p:sp>
        <p:nvSpPr>
          <p:cNvPr id="2" name="Cerrar llave 1"/>
          <p:cNvSpPr/>
          <p:nvPr/>
        </p:nvSpPr>
        <p:spPr>
          <a:xfrm>
            <a:off x="7884368" y="3826446"/>
            <a:ext cx="216024" cy="7458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Cerrar llave 5"/>
          <p:cNvSpPr/>
          <p:nvPr/>
        </p:nvSpPr>
        <p:spPr>
          <a:xfrm>
            <a:off x="7884368" y="4572284"/>
            <a:ext cx="21602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" name="CuadroTexto 2"/>
          <p:cNvSpPr txBox="1"/>
          <p:nvPr/>
        </p:nvSpPr>
        <p:spPr>
          <a:xfrm>
            <a:off x="8073096" y="401740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100%</a:t>
            </a:r>
            <a:endParaRPr lang="es-SV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090512" y="47473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100%</a:t>
            </a:r>
            <a:endParaRPr lang="es-SV" sz="1600" dirty="0"/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Indicadores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Institucionales </a:t>
            </a:r>
            <a:endParaRPr lang="es-MX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Resultados 1er. Trimestre 2017</a:t>
            </a:r>
            <a:endParaRPr lang="es-SV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INICIAL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DESEMPLEADAS CAPACITADAS POR DEPARTAMENTO</a:t>
            </a:r>
            <a:r>
              <a:rPr lang="es-SV" sz="2400" i="1" dirty="0" smtClean="0">
                <a:solidFill>
                  <a:schemeClr val="tx2"/>
                </a:solidFill>
              </a:rPr>
              <a:t/>
            </a:r>
            <a:br>
              <a:rPr lang="es-SV" sz="2400" i="1" dirty="0" smtClean="0">
                <a:solidFill>
                  <a:schemeClr val="tx2"/>
                </a:solidFill>
              </a:rPr>
            </a:br>
            <a:r>
              <a:rPr lang="es-SV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MARZO 2017</a:t>
            </a:r>
            <a:endParaRPr lang="es-SV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7770" y="6479094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Fuente: EHPM 2015</a:t>
            </a:r>
            <a:endParaRPr lang="es-SV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61605"/>
              </p:ext>
            </p:extLst>
          </p:nvPr>
        </p:nvGraphicFramePr>
        <p:xfrm>
          <a:off x="179512" y="1021672"/>
          <a:ext cx="8837889" cy="5112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3506"/>
                <a:gridCol w="905843"/>
                <a:gridCol w="905843"/>
                <a:gridCol w="1242299"/>
                <a:gridCol w="854081"/>
                <a:gridCol w="1242299"/>
                <a:gridCol w="854081"/>
                <a:gridCol w="1319937"/>
              </a:tblGrid>
              <a:tr h="43205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DEPARTAM.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MX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CAPACITADAS POR </a:t>
                      </a:r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PROGRAMA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 CAPACITADAS</a:t>
                      </a:r>
                    </a:p>
                  </a:txBody>
                  <a:tcPr marL="8906" marR="8906" marT="8906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 DESEMPLEADAS*</a:t>
                      </a:r>
                    </a:p>
                  </a:txBody>
                  <a:tcPr marL="8906" marR="8906" marT="8906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 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PERS. DESEMPLEAD. CAPACIT.</a:t>
                      </a:r>
                      <a:endParaRPr lang="es-SV" sz="20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461183">
                <a:tc vMerge="1">
                  <a:txBody>
                    <a:bodyPr/>
                    <a:lstStyle/>
                    <a:p>
                      <a:pPr algn="l" fontAlgn="b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(b)</a:t>
                      </a: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HTP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(c) </a:t>
                      </a: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C. MUJER</a:t>
                      </a:r>
                      <a:endParaRPr lang="es-SV" sz="1600" b="1" i="0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(d)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CANTIDAD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(e)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(f) CANTIDAD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(g)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 = (d/f)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52,563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14,157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13,498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10,078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8,114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6,756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17,769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11,019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10,172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5,860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6,307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9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TOTALES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6,414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6,414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200,934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1 Elipse"/>
          <p:cNvSpPr/>
          <p:nvPr/>
        </p:nvSpPr>
        <p:spPr>
          <a:xfrm>
            <a:off x="8024616" y="2134443"/>
            <a:ext cx="648072" cy="291032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  <p:sp>
        <p:nvSpPr>
          <p:cNvPr id="9" name="1 Elipse"/>
          <p:cNvSpPr/>
          <p:nvPr/>
        </p:nvSpPr>
        <p:spPr>
          <a:xfrm>
            <a:off x="7990030" y="5445224"/>
            <a:ext cx="648072" cy="294630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  <p:sp>
        <p:nvSpPr>
          <p:cNvPr id="10" name="1 Elipse"/>
          <p:cNvSpPr/>
          <p:nvPr/>
        </p:nvSpPr>
        <p:spPr>
          <a:xfrm>
            <a:off x="8024616" y="3141014"/>
            <a:ext cx="648072" cy="321905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13162"/>
            <a:ext cx="8686800" cy="682188"/>
          </a:xfrm>
          <a:solidFill>
            <a:srgbClr val="1E205A"/>
          </a:solidFill>
        </p:spPr>
        <p:txBody>
          <a:bodyPr/>
          <a:lstStyle/>
          <a:p>
            <a:r>
              <a:rPr lang="es-CO" sz="2800" dirty="0">
                <a:solidFill>
                  <a:srgbClr val="FFFFFF"/>
                </a:solidFill>
                <a:ea typeface="Times New Roman"/>
              </a:rPr>
              <a:t>V1. Formación para la competitividad</a:t>
            </a:r>
            <a:r>
              <a:rPr lang="es-CO" sz="2800" dirty="0" smtClean="0">
                <a:solidFill>
                  <a:srgbClr val="FFFFFF"/>
                </a:solidFill>
                <a:ea typeface="Times New Roman"/>
              </a:rPr>
              <a:t>.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028700"/>
            <a:ext cx="5181600" cy="56769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dirty="0"/>
              <a:t>E.</a:t>
            </a:r>
            <a:r>
              <a:rPr lang="es-ES" sz="1600" dirty="0" smtClean="0"/>
              <a:t>1.1. </a:t>
            </a:r>
            <a:r>
              <a:rPr lang="es-ES" sz="2000" dirty="0" smtClean="0">
                <a:solidFill>
                  <a:srgbClr val="FF0000"/>
                </a:solidFill>
              </a:rPr>
              <a:t>Capacitar</a:t>
            </a:r>
            <a:r>
              <a:rPr lang="es-ES" sz="1600" dirty="0" smtClean="0"/>
              <a:t> </a:t>
            </a:r>
            <a:r>
              <a:rPr lang="es-ES" sz="1600" dirty="0"/>
              <a:t>personas </a:t>
            </a:r>
            <a:r>
              <a:rPr lang="es-ES" sz="2000" dirty="0">
                <a:solidFill>
                  <a:srgbClr val="FF0000"/>
                </a:solidFill>
              </a:rPr>
              <a:t>trabajadoras</a:t>
            </a:r>
            <a:r>
              <a:rPr lang="es-ES" sz="1600" dirty="0"/>
              <a:t> de las empresas en </a:t>
            </a:r>
            <a:r>
              <a:rPr lang="es-ES" sz="2000" dirty="0">
                <a:solidFill>
                  <a:srgbClr val="FF0000"/>
                </a:solidFill>
              </a:rPr>
              <a:t>competencias especializadas </a:t>
            </a:r>
            <a:r>
              <a:rPr lang="es-ES" sz="1600" dirty="0"/>
              <a:t>para su sector, priorizando los </a:t>
            </a:r>
            <a:r>
              <a:rPr lang="es-ES" sz="2000" dirty="0">
                <a:solidFill>
                  <a:srgbClr val="FF0000"/>
                </a:solidFill>
              </a:rPr>
              <a:t>sectores productivos </a:t>
            </a:r>
            <a:r>
              <a:rPr lang="es-ES" sz="1600" dirty="0"/>
              <a:t>identificados en la Política Nacional de Fomento, Diversificación y Transformación Productiva de El Salvador</a:t>
            </a:r>
            <a:r>
              <a:rPr lang="es-ES" sz="1600" dirty="0" smtClean="0"/>
              <a:t>.</a:t>
            </a:r>
          </a:p>
          <a:p>
            <a:pPr marL="0" indent="0" algn="just">
              <a:buNone/>
            </a:pPr>
            <a:endParaRPr lang="es-ES" sz="1600" dirty="0" smtClean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600" dirty="0"/>
              <a:t>E.</a:t>
            </a:r>
            <a:r>
              <a:rPr lang="es-ES" sz="1600" dirty="0" smtClean="0"/>
              <a:t>1.2. Utilizar </a:t>
            </a:r>
            <a:r>
              <a:rPr lang="es-ES" sz="1600" dirty="0"/>
              <a:t>nuevas tecnologías para ampliar la cobertura de </a:t>
            </a:r>
            <a:r>
              <a:rPr lang="es-ES" sz="2000" dirty="0">
                <a:solidFill>
                  <a:srgbClr val="FF0000"/>
                </a:solidFill>
              </a:rPr>
              <a:t>capacitación de personas trabajadoras mediante e – </a:t>
            </a:r>
            <a:r>
              <a:rPr lang="es-ES" sz="2000" dirty="0" err="1">
                <a:solidFill>
                  <a:srgbClr val="FF0000"/>
                </a:solidFill>
              </a:rPr>
              <a:t>learning</a:t>
            </a:r>
            <a:r>
              <a:rPr lang="es-ES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s-ES" sz="1600" dirty="0" smtClean="0"/>
          </a:p>
          <a:p>
            <a:pPr marL="0" indent="0" algn="just">
              <a:buNone/>
            </a:pPr>
            <a:endParaRPr lang="es-ES" sz="1600" dirty="0" smtClean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600" dirty="0"/>
              <a:t>E.</a:t>
            </a:r>
            <a:r>
              <a:rPr lang="es-ES" sz="1600" dirty="0" smtClean="0"/>
              <a:t>1.3. </a:t>
            </a:r>
            <a:r>
              <a:rPr lang="es-ES" sz="2000" dirty="0" smtClean="0">
                <a:solidFill>
                  <a:srgbClr val="FF0000"/>
                </a:solidFill>
              </a:rPr>
              <a:t>Fortalecer </a:t>
            </a:r>
            <a:r>
              <a:rPr lang="es-ES" sz="1600" dirty="0"/>
              <a:t>los programas de </a:t>
            </a:r>
            <a:r>
              <a:rPr lang="es-ES" sz="2000" dirty="0">
                <a:solidFill>
                  <a:srgbClr val="FF0000"/>
                </a:solidFill>
              </a:rPr>
              <a:t>capacitación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1600" dirty="0"/>
              <a:t>dirigidos a personas </a:t>
            </a:r>
            <a:r>
              <a:rPr lang="es-ES" sz="2000" dirty="0">
                <a:solidFill>
                  <a:srgbClr val="FF0000"/>
                </a:solidFill>
              </a:rPr>
              <a:t>trabajadoras de las </a:t>
            </a:r>
            <a:r>
              <a:rPr lang="es-ES" sz="2000" dirty="0" smtClean="0">
                <a:solidFill>
                  <a:srgbClr val="FF0000"/>
                </a:solidFill>
              </a:rPr>
              <a:t>MYPES</a:t>
            </a:r>
            <a:r>
              <a:rPr lang="es-ES" sz="2000" dirty="0">
                <a:solidFill>
                  <a:srgbClr val="FF0000"/>
                </a:solidFill>
              </a:rPr>
              <a:t>.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5505450" y="990600"/>
            <a:ext cx="3505200" cy="58674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05A"/>
                </a:solidFill>
                <a:latin typeface="Futura Condensed"/>
                <a:ea typeface="ＭＳ Ｐゴシック" charset="0"/>
                <a:cs typeface="Futura Condens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11 Sectores productivos PFDTP, entre ellos :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s-ES" sz="1400" b="1" dirty="0" smtClean="0">
                <a:solidFill>
                  <a:srgbClr val="000099"/>
                </a:solidFill>
              </a:rPr>
              <a:t>Textil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s-ES" sz="1400" b="1" dirty="0" smtClean="0">
                <a:solidFill>
                  <a:srgbClr val="000099"/>
                </a:solidFill>
              </a:rPr>
              <a:t>Plástico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s-ES" sz="1400" b="1" dirty="0" smtClean="0">
                <a:solidFill>
                  <a:srgbClr val="000099"/>
                </a:solidFill>
              </a:rPr>
              <a:t>Aeronáutico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s-ES" sz="1400" b="1" dirty="0" smtClean="0">
                <a:solidFill>
                  <a:srgbClr val="000099"/>
                </a:solidFill>
              </a:rPr>
              <a:t>TIC</a:t>
            </a:r>
          </a:p>
          <a:p>
            <a:pPr algn="just"/>
            <a:r>
              <a:rPr lang="es-ES" sz="1800" b="1" dirty="0" smtClean="0">
                <a:solidFill>
                  <a:srgbClr val="000099"/>
                </a:solidFill>
              </a:rPr>
              <a:t>Otros sectores:</a:t>
            </a:r>
          </a:p>
          <a:p>
            <a:pPr lvl="1" algn="just">
              <a:buFont typeface="+mj-lt"/>
              <a:buAutoNum type="arabicPeriod"/>
            </a:pPr>
            <a:r>
              <a:rPr lang="es-ES" sz="1400" b="1" dirty="0" smtClean="0">
                <a:solidFill>
                  <a:srgbClr val="000099"/>
                </a:solidFill>
              </a:rPr>
              <a:t>Construcción</a:t>
            </a:r>
          </a:p>
          <a:p>
            <a:pPr marL="5715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Programa de cursos especializados implementado con oferta de 175 cursos </a:t>
            </a: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4,163 trabajadores en cursos especializados</a:t>
            </a: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4,954 participantes E-</a:t>
            </a:r>
            <a:r>
              <a:rPr lang="es-ES" sz="1800" b="1" dirty="0" err="1" smtClean="0">
                <a:solidFill>
                  <a:srgbClr val="000099"/>
                </a:solidFill>
              </a:rPr>
              <a:t>learning</a:t>
            </a:r>
            <a:endParaRPr lang="es-ES" sz="1800" b="1" dirty="0" smtClean="0">
              <a:solidFill>
                <a:srgbClr val="000099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10 departamentos</a:t>
            </a:r>
          </a:p>
          <a:p>
            <a:pPr marL="0" indent="0" algn="just">
              <a:buFont typeface="Arial" charset="0"/>
              <a:buNone/>
            </a:pPr>
            <a:r>
              <a:rPr lang="es-ES" sz="1800" b="1" dirty="0" smtClean="0">
                <a:solidFill>
                  <a:srgbClr val="000099"/>
                </a:solidFill>
              </a:rPr>
              <a:t>Realización de Piloto de  Diagnósticos y Plan de Capacitación para MYPES</a:t>
            </a:r>
          </a:p>
          <a:p>
            <a:pPr algn="just">
              <a:buFont typeface="+mj-lt"/>
              <a:buAutoNum type="arabicPeriod"/>
            </a:pPr>
            <a:endParaRPr lang="es-ES" sz="1800" b="1" dirty="0" smtClean="0">
              <a:solidFill>
                <a:srgbClr val="000099"/>
              </a:solidFill>
            </a:endParaRPr>
          </a:p>
          <a:p>
            <a:pPr algn="just">
              <a:buFont typeface="+mj-lt"/>
              <a:buAutoNum type="arabicPeriod"/>
            </a:pPr>
            <a:endParaRPr lang="es-E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467544" y="188640"/>
            <a:ext cx="853244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b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 POR DEPARTAMENTO</a:t>
            </a:r>
          </a:p>
          <a:p>
            <a:pPr>
              <a:lnSpc>
                <a:spcPct val="80000"/>
              </a:lnSpc>
              <a:defRPr/>
            </a:pPr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– MARZO 2017</a:t>
            </a:r>
            <a:endParaRPr lang="es-SV" sz="20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15446"/>
              </p:ext>
            </p:extLst>
          </p:nvPr>
        </p:nvGraphicFramePr>
        <p:xfrm>
          <a:off x="179388" y="1173105"/>
          <a:ext cx="8856661" cy="4992199"/>
        </p:xfrm>
        <a:graphic>
          <a:graphicData uri="http://schemas.openxmlformats.org/drawingml/2006/table">
            <a:tbl>
              <a:tblPr firstRow="1" bandRow="1"/>
              <a:tblGrid>
                <a:gridCol w="1872141"/>
                <a:gridCol w="1396904"/>
                <a:gridCol w="1396904"/>
                <a:gridCol w="1396904"/>
                <a:gridCol w="1396904"/>
                <a:gridCol w="1396904"/>
              </a:tblGrid>
              <a:tr h="665316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DEPARTAMENTO</a:t>
                      </a:r>
                    </a:p>
                  </a:txBody>
                  <a:tcPr marL="7112" marR="7112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PERSONAS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EMPLEADAS CAPACITADAS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PERSONAS EMPLEADAS DE EMPRESAS COTIZANTES  AL INSAFORP*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PERSONAS EMPLEADAS CAPACITADAS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262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(a)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CANTIDAD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(b)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(c)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CANTIDAD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(d)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%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(a/c</a:t>
                      </a: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)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15,469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LIBERTAD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 MIGUEL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SONSONATE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AHUACHAPAN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UNION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CUSCATLAN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USULUTAN </a:t>
                      </a:r>
                      <a:endParaRPr lang="es-MX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CHALATENANGO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1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MORAZAN 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7112" marR="7112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28,056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550,607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  <p:sp>
        <p:nvSpPr>
          <p:cNvPr id="4239" name="8 CuadroTexto"/>
          <p:cNvSpPr txBox="1">
            <a:spLocks noChangeArrowheads="1"/>
          </p:cNvSpPr>
          <p:nvPr/>
        </p:nvSpPr>
        <p:spPr bwMode="auto">
          <a:xfrm>
            <a:off x="243907" y="6448070"/>
            <a:ext cx="17287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*Datos a </a:t>
            </a:r>
            <a:r>
              <a:rPr lang="es-MX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 2014</a:t>
            </a:r>
            <a:endParaRPr lang="es-SV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 Elipse"/>
          <p:cNvSpPr/>
          <p:nvPr/>
        </p:nvSpPr>
        <p:spPr>
          <a:xfrm>
            <a:off x="7983672" y="2587071"/>
            <a:ext cx="648072" cy="291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  <p:sp>
        <p:nvSpPr>
          <p:cNvPr id="10" name="1 Elipse"/>
          <p:cNvSpPr/>
          <p:nvPr/>
        </p:nvSpPr>
        <p:spPr>
          <a:xfrm>
            <a:off x="7983672" y="2878103"/>
            <a:ext cx="648072" cy="2946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  <p:sp>
        <p:nvSpPr>
          <p:cNvPr id="11" name="1 Elipse"/>
          <p:cNvSpPr/>
          <p:nvPr/>
        </p:nvSpPr>
        <p:spPr>
          <a:xfrm>
            <a:off x="7983672" y="4885474"/>
            <a:ext cx="648072" cy="3219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  <p:sp>
        <p:nvSpPr>
          <p:cNvPr id="13" name="1 Elipse"/>
          <p:cNvSpPr/>
          <p:nvPr/>
        </p:nvSpPr>
        <p:spPr>
          <a:xfrm>
            <a:off x="7996140" y="3829839"/>
            <a:ext cx="648072" cy="2946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485979"/>
              </p:ext>
            </p:extLst>
          </p:nvPr>
        </p:nvGraphicFramePr>
        <p:xfrm>
          <a:off x="60325" y="1455884"/>
          <a:ext cx="9036049" cy="4997452"/>
        </p:xfrm>
        <a:graphic>
          <a:graphicData uri="http://schemas.openxmlformats.org/drawingml/2006/table">
            <a:tbl>
              <a:tblPr/>
              <a:tblGrid>
                <a:gridCol w="1475582"/>
                <a:gridCol w="1379909"/>
                <a:gridCol w="780224"/>
                <a:gridCol w="1008062"/>
                <a:gridCol w="733194"/>
                <a:gridCol w="936379"/>
                <a:gridCol w="864348"/>
                <a:gridCol w="1121143"/>
                <a:gridCol w="737208"/>
              </a:tblGrid>
              <a:tr h="440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DEPARTAM.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INVERSION (US$)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PERSONAS CAPACIT.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HOMBRES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MUJERES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CANT. EMPRESAS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1,860,332.73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59%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17,153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8,603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8,550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1,559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$873,536.29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3,307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$146,999.75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$37,044.50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$108,019.33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$9,995.10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AHUACHAPAN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$33,733.40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UNION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$27,544.40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CUSCATLAN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$6,807.60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USULUTAN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$16,772.70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$13,398.00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$4,032.00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MORAZAN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$5,414.40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$5,269.60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$3,148,899.80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29,740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15,312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14,428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8108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135640"/>
            <a:ext cx="8567936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CAPACITADAS, % DE </a:t>
            </a:r>
            <a:b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Y % DE EMPRESAS BENEFICIADAS (POR DEPARTAMENTO</a:t>
            </a:r>
            <a:r>
              <a:rPr lang="es-MX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SV" sz="1600" i="1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7"/>
          <a:stretch/>
        </p:blipFill>
        <p:spPr>
          <a:xfrm>
            <a:off x="-8900" y="6597352"/>
            <a:ext cx="9144000" cy="2606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95372" y="991196"/>
            <a:ext cx="227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- </a:t>
            </a:r>
            <a:r>
              <a:rPr lang="es-SV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2017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24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272955"/>
              </p:ext>
            </p:extLst>
          </p:nvPr>
        </p:nvGraphicFramePr>
        <p:xfrm>
          <a:off x="99050" y="1292929"/>
          <a:ext cx="8928100" cy="5181504"/>
        </p:xfrm>
        <a:graphic>
          <a:graphicData uri="http://schemas.openxmlformats.org/drawingml/2006/table">
            <a:tbl>
              <a:tblPr/>
              <a:tblGrid>
                <a:gridCol w="416552"/>
                <a:gridCol w="2607338"/>
                <a:gridCol w="1440160"/>
                <a:gridCol w="680956"/>
                <a:gridCol w="1283781"/>
                <a:gridCol w="683427"/>
                <a:gridCol w="982781"/>
                <a:gridCol w="833105"/>
              </a:tblGrid>
              <a:tr h="542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ÁREA DE CAPACITACION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INVERSION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 CAPACITADAS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MERCADEO Y VENTAS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$225,502.11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1,729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2,115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 OPERACIONES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$402,879.95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GERENCIA Y MANDOS MEDIOS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$553,686.85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1,528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EMOCIONAL HUMANO APLICADO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$586,863.0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7,476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3,435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4,041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4956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$181,307.1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1,560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932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TECNOLOGIAS, TECNICAS Y SUS APLICACIONES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$188,788.55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IDIOMAS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$404,998.86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5,098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2,573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2,525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FINANZAS, CONTABILIDAD Y AUDITORIA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$163,881.21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Y SALUD OCUPACIONAL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$349,345.24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2,180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1,164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EXPORTACIONES E IMPORTACIONES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$91,646.82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7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$3,148,899.69 </a:t>
                      </a:r>
                      <a:endParaRPr lang="es-SV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29,740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SV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15,312</a:t>
                      </a:r>
                      <a:endParaRPr lang="es-SV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14,428</a:t>
                      </a:r>
                      <a:endParaRPr lang="es-SV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9792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3148" y="-85647"/>
            <a:ext cx="8279904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</a:t>
            </a:r>
            <a:b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% DE INVERSIÓN (POR ÁREA FORMATIVA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SV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7"/>
          <a:stretch/>
        </p:blipFill>
        <p:spPr>
          <a:xfrm>
            <a:off x="-8900" y="6525344"/>
            <a:ext cx="9144000" cy="3326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26346" y="872687"/>
            <a:ext cx="227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- </a:t>
            </a:r>
            <a:r>
              <a:rPr lang="es-SV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2017</a:t>
            </a:r>
            <a:endParaRPr lang="es-SV" dirty="0"/>
          </a:p>
        </p:txBody>
      </p:sp>
      <p:sp>
        <p:nvSpPr>
          <p:cNvPr id="7" name="1 Elipse"/>
          <p:cNvSpPr/>
          <p:nvPr/>
        </p:nvSpPr>
        <p:spPr>
          <a:xfrm>
            <a:off x="6560928" y="1888913"/>
            <a:ext cx="648072" cy="2946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9" name="1 Elipse"/>
          <p:cNvSpPr/>
          <p:nvPr/>
        </p:nvSpPr>
        <p:spPr>
          <a:xfrm>
            <a:off x="6560928" y="3046941"/>
            <a:ext cx="648072" cy="3219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0" name="1 Elipse"/>
          <p:cNvSpPr/>
          <p:nvPr/>
        </p:nvSpPr>
        <p:spPr>
          <a:xfrm>
            <a:off x="6545512" y="4318321"/>
            <a:ext cx="648072" cy="2946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SV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76776"/>
            <a:ext cx="9144000" cy="2781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28" y="5090401"/>
            <a:ext cx="5092945" cy="91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3149600"/>
            <a:ext cx="2184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CONTINUA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derecha">
            <a:hlinkClick r:id="rId2" action="ppaction://hlinksldjump"/>
          </p:cNvPr>
          <p:cNvSpPr/>
          <p:nvPr/>
        </p:nvSpPr>
        <p:spPr>
          <a:xfrm flipH="1">
            <a:off x="8532440" y="676146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7" name="1 CuadroTexto"/>
          <p:cNvSpPr txBox="1"/>
          <p:nvPr/>
        </p:nvSpPr>
        <p:spPr>
          <a:xfrm>
            <a:off x="190686" y="149731"/>
            <a:ext cx="834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PRIMER TRIMESTRE 2017</a:t>
            </a:r>
          </a:p>
          <a:p>
            <a:pPr algn="ctr"/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CONTINUA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68304"/>
              </p:ext>
            </p:extLst>
          </p:nvPr>
        </p:nvGraphicFramePr>
        <p:xfrm>
          <a:off x="467544" y="1124744"/>
          <a:ext cx="8229600" cy="4928713"/>
        </p:xfrm>
        <a:graphic>
          <a:graphicData uri="http://schemas.openxmlformats.org/drawingml/2006/table">
            <a:tbl>
              <a:tblPr/>
              <a:tblGrid>
                <a:gridCol w="2558314"/>
                <a:gridCol w="870464"/>
                <a:gridCol w="870464"/>
                <a:gridCol w="1125234"/>
                <a:gridCol w="1125234"/>
                <a:gridCol w="859849"/>
                <a:gridCol w="820041"/>
              </a:tblGrid>
              <a:tr h="274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PROGRAMAS Y CURSOS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TRIMESTRE I - 2017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413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INVERSIÓN US$ (Miles)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413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EJEC.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EJEC.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390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cursos para trabajadores de acuerdo a necesidades de las empresas (proyectos especiales, cursos cerrados).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1330.9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1,755.0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5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cursos para trabajadores técnicos y operativos.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cursos de capacitación para trabajadores de la micro, pequeña y mediana empresa – MYPES.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“Inglés para el trabajo”.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5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cursos de capacitación en modalidad on line.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cursos de capacitación en temas gerenciales y habilidades directivas.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29,000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29,740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102.6%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2,392.3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3,148.8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131.6%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4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INICIAL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>
            <a:hlinkClick r:id="rId3" action="ppaction://hlinksldjump"/>
          </p:cNvPr>
          <p:cNvSpPr/>
          <p:nvPr/>
        </p:nvSpPr>
        <p:spPr>
          <a:xfrm flipH="1">
            <a:off x="8676456" y="620688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7" name="1 CuadroTexto"/>
          <p:cNvSpPr txBox="1"/>
          <p:nvPr/>
        </p:nvSpPr>
        <p:spPr>
          <a:xfrm>
            <a:off x="179512" y="29374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TRIMESTRE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MX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FORMACIÓN INICIAL 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86223"/>
              </p:ext>
            </p:extLst>
          </p:nvPr>
        </p:nvGraphicFramePr>
        <p:xfrm>
          <a:off x="312842" y="1412776"/>
          <a:ext cx="8229601" cy="3864798"/>
        </p:xfrm>
        <a:graphic>
          <a:graphicData uri="http://schemas.openxmlformats.org/drawingml/2006/table">
            <a:tbl>
              <a:tblPr/>
              <a:tblGrid>
                <a:gridCol w="2668461"/>
                <a:gridCol w="874724"/>
                <a:gridCol w="852579"/>
                <a:gridCol w="1140463"/>
                <a:gridCol w="1140463"/>
                <a:gridCol w="797216"/>
                <a:gridCol w="755695"/>
              </a:tblGrid>
              <a:tr h="2889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PROGRAMAS Y CURSOS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TRIMESTRE I - 2017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891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INVERSIÓN US$ (Miles)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891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EJEC.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es-SV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EJEC.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es-SV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72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Carreras ocupacionales y cursos de capacitación dirigidos a la juventud.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18,731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1,256.2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1347.8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permanentes y proyectos especiales dirigidos a población en condiciones de vulnerabilidad.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7,093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1081.1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en el marco de programas presidenciales.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Emergentes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57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24,691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25,824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104.8%</a:t>
                      </a:r>
                      <a:endParaRPr lang="es-SV" sz="17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2,487.4</a:t>
                      </a:r>
                      <a:endParaRPr lang="es-SV" sz="17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2,428.9</a:t>
                      </a:r>
                      <a:endParaRPr lang="es-SV" sz="17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97.6%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24936" cy="1470025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</a:t>
            </a: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PROFESIONAL </a:t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SAN BARTOLO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>
            <a:hlinkClick r:id="rId2" action="ppaction://hlinksldjump"/>
          </p:cNvPr>
          <p:cNvSpPr/>
          <p:nvPr/>
        </p:nvSpPr>
        <p:spPr>
          <a:xfrm flipH="1">
            <a:off x="8604448" y="144026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179512" y="29374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PRIMER TRIMESTRE 2017</a:t>
            </a:r>
          </a:p>
          <a:p>
            <a:pPr algn="ctr"/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FORMACIÓN PROFESIONAL EN SAN BARTOLO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41123"/>
              </p:ext>
            </p:extLst>
          </p:nvPr>
        </p:nvGraphicFramePr>
        <p:xfrm>
          <a:off x="899592" y="1412776"/>
          <a:ext cx="7173638" cy="4525963"/>
        </p:xfrm>
        <a:graphic>
          <a:graphicData uri="http://schemas.openxmlformats.org/drawingml/2006/table">
            <a:tbl>
              <a:tblPr/>
              <a:tblGrid>
                <a:gridCol w="2404394"/>
                <a:gridCol w="748737"/>
                <a:gridCol w="751373"/>
                <a:gridCol w="906921"/>
                <a:gridCol w="906921"/>
                <a:gridCol w="822556"/>
                <a:gridCol w="632736"/>
              </a:tblGrid>
              <a:tr h="271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PROGRAMAS Y CURSOS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TRIMESTRE  I - 2017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106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INVERSIÓN US$ (Miles)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463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EJEC.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EJEC.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88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técnicos de habilitación por demanda (incluye módulo EMPRENDEDURISMO)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técnicos permanentes de habilitación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Complementación técnica a trabajadores de empresas y jóvenes del Programa Empresa - Centro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técnicos de Ofimática y Software aplicado – CETI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Carreras de Empresa Centro para la industria del plástico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212.3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</a:t>
                      </a:r>
                    </a:p>
                  </a:txBody>
                  <a:tcPr marL="8214" marR="8214" marT="8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1,111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71.7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370.3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310.1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83.7</a:t>
                      </a:r>
                    </a:p>
                  </a:txBody>
                  <a:tcPr marL="8214" marR="8214" marT="8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2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20150506_1530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2"/>
          <a:stretch/>
        </p:blipFill>
        <p:spPr>
          <a:xfrm>
            <a:off x="-15694" y="0"/>
            <a:ext cx="915969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23038"/>
            <a:ext cx="9144000" cy="334962"/>
          </a:xfrm>
          <a:prstGeom prst="rect">
            <a:avLst/>
          </a:prstGeom>
          <a:solidFill>
            <a:srgbClr val="1E20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028" y="6338372"/>
            <a:ext cx="3323292" cy="369332"/>
          </a:xfrm>
          <a:prstGeom prst="rect">
            <a:avLst/>
          </a:prstGeom>
          <a:solidFill>
            <a:srgbClr val="1C226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prstClr val="white"/>
                </a:solidFill>
                <a:ea typeface="ＭＳ Ｐゴシック" charset="0"/>
              </a:rPr>
              <a:t>Volcán de San Salvador</a:t>
            </a:r>
            <a:endParaRPr lang="es-ES_tradnl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869454"/>
            <a:ext cx="9144000" cy="1143000"/>
          </a:xfrm>
          <a:solidFill>
            <a:srgbClr val="1E205A">
              <a:alpha val="67000"/>
            </a:srgbClr>
          </a:solidFill>
        </p:spPr>
        <p:txBody>
          <a:bodyPr/>
          <a:lstStyle/>
          <a:p>
            <a:r>
              <a:rPr lang="es-CO" sz="4000" dirty="0">
                <a:solidFill>
                  <a:srgbClr val="FFFFFF"/>
                </a:solidFill>
                <a:ea typeface="Times New Roman"/>
              </a:rPr>
              <a:t>V2. Formación para la </a:t>
            </a:r>
            <a:r>
              <a:rPr lang="es-CO" sz="4000" dirty="0" smtClean="0">
                <a:solidFill>
                  <a:srgbClr val="FFFFFF"/>
                </a:solidFill>
                <a:ea typeface="Times New Roman"/>
              </a:rPr>
              <a:t>inserción productiva</a:t>
            </a:r>
            <a:r>
              <a:rPr lang="es-CO" sz="4000" dirty="0">
                <a:solidFill>
                  <a:srgbClr val="FFFFFF"/>
                </a:solidFill>
                <a:ea typeface="Times New Roman"/>
              </a:rPr>
              <a:t>.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0" y="4924778"/>
            <a:ext cx="9144000" cy="1201385"/>
          </a:xfrm>
          <a:solidFill>
            <a:srgbClr val="1E205A">
              <a:alpha val="49000"/>
            </a:srgbClr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s-ES" sz="2800" b="0" dirty="0" smtClean="0">
                <a:solidFill>
                  <a:srgbClr val="FFFFFF"/>
                </a:solidFill>
              </a:rPr>
              <a:t>	</a:t>
            </a:r>
            <a:r>
              <a:rPr lang="es-ES" b="0" dirty="0" smtClean="0">
                <a:solidFill>
                  <a:srgbClr val="FFFFFF"/>
                </a:solidFill>
              </a:rPr>
              <a:t>OE</a:t>
            </a:r>
            <a:r>
              <a:rPr lang="es-ES" b="0" dirty="0">
                <a:solidFill>
                  <a:srgbClr val="FFFFFF"/>
                </a:solidFill>
              </a:rPr>
              <a:t>.2 Formar personas en condiciones de vulnerabilidad </a:t>
            </a:r>
            <a:r>
              <a:rPr lang="es-ES" b="0" dirty="0" smtClean="0">
                <a:solidFill>
                  <a:srgbClr val="FFFFFF"/>
                </a:solidFill>
              </a:rPr>
              <a:t>buscando </a:t>
            </a:r>
            <a:r>
              <a:rPr lang="es-ES" b="0" dirty="0">
                <a:solidFill>
                  <a:srgbClr val="FFFFFF"/>
                </a:solidFill>
              </a:rPr>
              <a:t>su inserción </a:t>
            </a:r>
            <a:r>
              <a:rPr lang="es-ES" b="0" dirty="0" smtClean="0">
                <a:solidFill>
                  <a:srgbClr val="FFFFFF"/>
                </a:solidFill>
              </a:rPr>
              <a:t>	productiva</a:t>
            </a:r>
            <a:r>
              <a:rPr lang="es-ES" b="0" dirty="0">
                <a:solidFill>
                  <a:srgbClr val="FFFFFF"/>
                </a:solidFill>
              </a:rPr>
              <a:t>, priorizando la mejora en la </a:t>
            </a:r>
            <a:r>
              <a:rPr lang="es-ES" b="0" dirty="0" smtClean="0">
                <a:solidFill>
                  <a:srgbClr val="FFFFFF"/>
                </a:solidFill>
              </a:rPr>
              <a:t>empleabilidad </a:t>
            </a:r>
            <a:r>
              <a:rPr lang="es-ES" b="0" dirty="0">
                <a:solidFill>
                  <a:srgbClr val="FFFFFF"/>
                </a:solidFill>
              </a:rPr>
              <a:t>de jóvenes</a:t>
            </a:r>
            <a:r>
              <a:rPr lang="es-ES"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865" y="295970"/>
            <a:ext cx="2270997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2463031"/>
            <a:ext cx="8352928" cy="1470025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5593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</a:t>
            </a: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CIÓN PRIMER TRIMESTRE 2017</a:t>
            </a:r>
          </a:p>
          <a:p>
            <a:pPr algn="ctr"/>
            <a:r>
              <a:rPr lang="es-SV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FORMACIÓN PROFESIONAL</a:t>
            </a:r>
            <a:endParaRPr lang="es-SV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49532"/>
              </p:ext>
            </p:extLst>
          </p:nvPr>
        </p:nvGraphicFramePr>
        <p:xfrm>
          <a:off x="0" y="2128127"/>
          <a:ext cx="9143999" cy="2568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5875"/>
                <a:gridCol w="810158"/>
                <a:gridCol w="916202"/>
                <a:gridCol w="801677"/>
                <a:gridCol w="880029"/>
                <a:gridCol w="880029"/>
                <a:gridCol w="880029"/>
              </a:tblGrid>
              <a:tr h="268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LÍNEAS</a:t>
                      </a:r>
                      <a:r>
                        <a:rPr lang="es-SV" sz="18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TRABAJO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spc="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TRIMESTRE</a:t>
                      </a:r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I - 2017</a:t>
                      </a:r>
                      <a:endParaRPr lang="es-SV" sz="1800" b="1" i="0" u="none" strike="noStrike" spc="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03507">
                <a:tc v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(Miles </a:t>
                      </a:r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US$)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927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76684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Aseguramiento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calidad de los procesos metodológico – didácticos de las acciones formativas. </a:t>
                      </a:r>
                      <a:r>
                        <a:rPr lang="es-SV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(CURSOS MONITOREADOS)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300</a:t>
                      </a:r>
                      <a:endParaRPr lang="es-SV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250</a:t>
                      </a:r>
                      <a:endParaRPr lang="es-SV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83.3</a:t>
                      </a:r>
                      <a:endParaRPr lang="es-SV" dirty="0"/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668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Sistema de calidad de la formación profesional para la evaluación metodológica de acciones formativas. </a:t>
                      </a:r>
                      <a:r>
                        <a:rPr lang="es-S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(EVALUACIONES Y ASESORIAS)</a:t>
                      </a:r>
                      <a:endParaRPr lang="es-SV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</a:t>
                      </a:r>
                      <a:endParaRPr lang="es-SV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16</a:t>
                      </a:r>
                      <a:endParaRPr lang="es-SV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80</a:t>
                      </a:r>
                      <a:endParaRPr lang="es-SV" dirty="0"/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72.7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2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</a:t>
                      </a:r>
                      <a:endParaRPr lang="es-SV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</a:t>
                      </a:r>
                      <a:endParaRPr lang="es-SV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83.1</a:t>
                      </a:r>
                      <a:endParaRPr lang="es-SV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30.2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16.5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54.6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Flecha derecha 5">
            <a:hlinkClick r:id="" action="ppaction://noaction"/>
          </p:cNvPr>
          <p:cNvSpPr/>
          <p:nvPr/>
        </p:nvSpPr>
        <p:spPr>
          <a:xfrm rot="10800000">
            <a:off x="8532440" y="6525344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00982"/>
              </p:ext>
            </p:extLst>
          </p:nvPr>
        </p:nvGraphicFramePr>
        <p:xfrm>
          <a:off x="35498" y="856103"/>
          <a:ext cx="9073004" cy="55754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164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</a:tblGrid>
              <a:tr h="3095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spc="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TRIMESTRE</a:t>
                      </a:r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I - 2017</a:t>
                      </a:r>
                      <a:endParaRPr lang="es-SV" sz="1800" b="1" i="0" u="none" strike="noStrike" spc="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(Miles </a:t>
                      </a:r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US$)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30331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evaluación y certificación de las competencias técnicas y metodológicas de Instructores, Facilitadores y Trabajadores. </a:t>
                      </a:r>
                      <a:r>
                        <a:rPr lang="es-SV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(PERSONAS)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142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65.5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106.1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Diseño, elaboración</a:t>
                      </a:r>
                      <a:r>
                        <a:rPr lang="es-SV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actualización de contenidos, cursos, programas de formación profesional, instrumentos de evaluación y estándares de competencias laborales. </a:t>
                      </a:r>
                      <a:r>
                        <a:rPr lang="es-SV" sz="1400" b="1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(DOCUMENTOS)</a:t>
                      </a:r>
                      <a:endParaRPr lang="es-SV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96.3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13.3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57.8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1311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Validación técnica, acreditación metodológica y certificación de competencias laborales emitido a Instructores, Facilitadores, Trabajadores e Instituciones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Formación Profesional. </a:t>
                      </a:r>
                      <a:r>
                        <a:rPr lang="es-SV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(DOCUMENTOS)</a:t>
                      </a:r>
                      <a:endParaRPr lang="es-SV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331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94.6</a:t>
                      </a:r>
                      <a:endParaRPr lang="es-SV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14.8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9.7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65.6</a:t>
                      </a:r>
                      <a:endParaRPr lang="es-SV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142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377</a:t>
                      </a:r>
                      <a:endParaRPr lang="es-SV" sz="16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357</a:t>
                      </a:r>
                      <a:endParaRPr lang="es-SV" sz="16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94.7</a:t>
                      </a:r>
                      <a:endParaRPr lang="es-SV" sz="16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65.5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106.1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37.9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23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60.9</a:t>
                      </a:r>
                      <a:endParaRPr lang="es-SV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Flecha derecha 5">
            <a:hlinkClick r:id="rId3" action="ppaction://hlinksldjump"/>
          </p:cNvPr>
          <p:cNvSpPr/>
          <p:nvPr/>
        </p:nvSpPr>
        <p:spPr>
          <a:xfrm rot="10800000">
            <a:off x="8641624" y="6579935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1 CuadroTexto"/>
          <p:cNvSpPr txBox="1"/>
          <p:nvPr/>
        </p:nvSpPr>
        <p:spPr>
          <a:xfrm>
            <a:off x="179512" y="42002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PRIMER TRIMESTRE 2017</a:t>
            </a:r>
          </a:p>
          <a:p>
            <a:pPr algn="ctr"/>
            <a:r>
              <a:rPr lang="es-SV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endParaRPr lang="es-SV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027257"/>
              </p:ext>
            </p:extLst>
          </p:nvPr>
        </p:nvGraphicFramePr>
        <p:xfrm>
          <a:off x="395536" y="1340768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0"/>
          <a:stretch/>
        </p:blipFill>
        <p:spPr>
          <a:xfrm>
            <a:off x="0" y="6309320"/>
            <a:ext cx="9144000" cy="583535"/>
          </a:xfrm>
          <a:prstGeom prst="rect">
            <a:avLst/>
          </a:prstGeom>
        </p:spPr>
      </p:pic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604448" y="6021288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-9216" y="404664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1er. Trimestre 2017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/ </a:t>
            </a: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Personas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- </a:t>
            </a: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Productos 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5" name="1 Elipse"/>
          <p:cNvSpPr/>
          <p:nvPr/>
        </p:nvSpPr>
        <p:spPr>
          <a:xfrm>
            <a:off x="2051617" y="2780826"/>
            <a:ext cx="972119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-59.2%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9" name="1 Elipse"/>
          <p:cNvSpPr/>
          <p:nvPr/>
        </p:nvSpPr>
        <p:spPr>
          <a:xfrm>
            <a:off x="2047736" y="2780788"/>
            <a:ext cx="972119" cy="3960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71%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6" name="1 Elipse"/>
          <p:cNvSpPr/>
          <p:nvPr/>
        </p:nvSpPr>
        <p:spPr>
          <a:xfrm>
            <a:off x="5976064" y="1756408"/>
            <a:ext cx="972119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-38.1%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0" name="1 Elipse"/>
          <p:cNvSpPr/>
          <p:nvPr/>
        </p:nvSpPr>
        <p:spPr>
          <a:xfrm>
            <a:off x="5976064" y="1756408"/>
            <a:ext cx="972119" cy="3960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94.7%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43608" y="2560903"/>
            <a:ext cx="906974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8" name="Rectángulo 17"/>
          <p:cNvSpPr/>
          <p:nvPr/>
        </p:nvSpPr>
        <p:spPr>
          <a:xfrm>
            <a:off x="5004048" y="2021305"/>
            <a:ext cx="871062" cy="34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675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335244"/>
              </p:ext>
            </p:extLst>
          </p:nvPr>
        </p:nvGraphicFramePr>
        <p:xfrm>
          <a:off x="428190" y="1340768"/>
          <a:ext cx="817625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0"/>
          <a:stretch/>
        </p:blipFill>
        <p:spPr>
          <a:xfrm>
            <a:off x="0" y="6309320"/>
            <a:ext cx="9144000" cy="583535"/>
          </a:xfrm>
          <a:prstGeom prst="rect">
            <a:avLst/>
          </a:prstGeom>
        </p:spPr>
      </p:pic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604448" y="6021288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-9216" y="404664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1er. Trimestre 2017</a:t>
            </a:r>
            <a:r>
              <a:rPr lang="es-SV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/ </a:t>
            </a: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Inversión (Miles US$) 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5" name="1 Elipse"/>
          <p:cNvSpPr/>
          <p:nvPr/>
        </p:nvSpPr>
        <p:spPr>
          <a:xfrm>
            <a:off x="2098469" y="2285876"/>
            <a:ext cx="972119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791%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2" name="1 Elipse"/>
          <p:cNvSpPr/>
          <p:nvPr/>
        </p:nvSpPr>
        <p:spPr>
          <a:xfrm>
            <a:off x="2098469" y="2285876"/>
            <a:ext cx="972119" cy="3960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106.1%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6" name="1 Elipse"/>
          <p:cNvSpPr/>
          <p:nvPr/>
        </p:nvSpPr>
        <p:spPr>
          <a:xfrm>
            <a:off x="6012160" y="1772816"/>
            <a:ext cx="972119" cy="396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-76.4%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3" name="1 Elipse"/>
          <p:cNvSpPr/>
          <p:nvPr/>
        </p:nvSpPr>
        <p:spPr>
          <a:xfrm>
            <a:off x="6012531" y="1768838"/>
            <a:ext cx="972119" cy="3960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60.7%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26578" y="4725144"/>
            <a:ext cx="876046" cy="78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8" name="Rectángulo 17"/>
          <p:cNvSpPr/>
          <p:nvPr/>
        </p:nvSpPr>
        <p:spPr>
          <a:xfrm>
            <a:off x="5045933" y="2285876"/>
            <a:ext cx="871062" cy="3213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491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7" grpId="0" animBg="1"/>
      <p:bldP spid="1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INVESTIGACIÓN Y ESTUDIOS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86101"/>
              </p:ext>
            </p:extLst>
          </p:nvPr>
        </p:nvGraphicFramePr>
        <p:xfrm>
          <a:off x="105667" y="908720"/>
          <a:ext cx="8941361" cy="5052447"/>
        </p:xfrm>
        <a:graphic>
          <a:graphicData uri="http://schemas.openxmlformats.org/drawingml/2006/table">
            <a:tbl>
              <a:tblPr/>
              <a:tblGrid>
                <a:gridCol w="3750370"/>
                <a:gridCol w="773268"/>
                <a:gridCol w="878406"/>
                <a:gridCol w="921352"/>
                <a:gridCol w="861153"/>
                <a:gridCol w="878406"/>
                <a:gridCol w="878406"/>
              </a:tblGrid>
              <a:tr h="120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LÍNEAS DE TRABAJO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PRODUCTOS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US$ (Miles)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29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EJEC.</a:t>
                      </a: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EJEC.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5784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Estudios e investigaciones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25.1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81.2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Diagnósticos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para identificación de necesidades de capacitación.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11.4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9.4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81.6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05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ctualización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 implementación de la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clasificación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ocupaciones para  la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formación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profesional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92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poyo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técnico a la gestion institucional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Investigación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causas de la limitada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participación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la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MYPE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la formación profesional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0.25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poyo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proyectos interinstitucionales relacionados con el empleo y la formación profesional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166.7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10.5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65.8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ortalecimiento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la oferta de servicios de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consultoría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para evaluación de impacto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110%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71"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entro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documentación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 información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8.4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155.3</a:t>
                      </a:r>
                      <a:endParaRPr lang="es-SV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12.5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14.5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116.4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66.3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57.3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86.4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0" b="-1"/>
          <a:stretch/>
        </p:blipFill>
        <p:spPr>
          <a:xfrm>
            <a:off x="-4432" y="6525344"/>
            <a:ext cx="9144000" cy="339849"/>
          </a:xfrm>
          <a:prstGeom prst="rect">
            <a:avLst/>
          </a:prstGeom>
        </p:spPr>
      </p:pic>
      <p:sp>
        <p:nvSpPr>
          <p:cNvPr id="7" name="Flecha derecha 6">
            <a:hlinkClick r:id="rId3" action="ppaction://hlinksldjump"/>
          </p:cNvPr>
          <p:cNvSpPr/>
          <p:nvPr/>
        </p:nvSpPr>
        <p:spPr>
          <a:xfrm rot="10800000">
            <a:off x="8686988" y="6597351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1 CuadroTexto"/>
          <p:cNvSpPr txBox="1"/>
          <p:nvPr/>
        </p:nvSpPr>
        <p:spPr>
          <a:xfrm>
            <a:off x="179512" y="7046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PRIMER TRIMESTRE 2017</a:t>
            </a:r>
          </a:p>
          <a:p>
            <a:pPr algn="ctr"/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 DE LA F.P.</a:t>
            </a:r>
          </a:p>
        </p:txBody>
      </p:sp>
    </p:spTree>
    <p:extLst>
      <p:ext uri="{BB962C8B-B14F-4D97-AF65-F5344CB8AC3E}">
        <p14:creationId xmlns:p14="http://schemas.microsoft.com/office/powerpoint/2010/main" val="706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329509"/>
              </p:ext>
            </p:extLst>
          </p:nvPr>
        </p:nvGraphicFramePr>
        <p:xfrm>
          <a:off x="710864" y="1273333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sp>
        <p:nvSpPr>
          <p:cNvPr id="11" name="Flecha derecha 10">
            <a:hlinkClick r:id="rId4" action="ppaction://hlinksldjump"/>
          </p:cNvPr>
          <p:cNvSpPr/>
          <p:nvPr/>
        </p:nvSpPr>
        <p:spPr>
          <a:xfrm>
            <a:off x="8604448" y="5921984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00" y="404664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INVESTIGACIÓN Y ESTUDIOS DE LA F.P.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1er. Trimestre 2017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Documentos / Inversión (Miles US$) </a:t>
            </a:r>
            <a:endParaRPr lang="en-US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9" name="1 Elipse"/>
          <p:cNvSpPr/>
          <p:nvPr/>
        </p:nvSpPr>
        <p:spPr>
          <a:xfrm>
            <a:off x="2270016" y="3345616"/>
            <a:ext cx="972119" cy="39605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100.1%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20" name="1 Elipse"/>
          <p:cNvSpPr/>
          <p:nvPr/>
        </p:nvSpPr>
        <p:spPr>
          <a:xfrm>
            <a:off x="6035991" y="1635421"/>
            <a:ext cx="883481" cy="37808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tx1"/>
                </a:solidFill>
              </a:rPr>
              <a:t>86.3%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39120" y="2695272"/>
            <a:ext cx="876046" cy="232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8" name="Rectángulo 17"/>
          <p:cNvSpPr/>
          <p:nvPr/>
        </p:nvSpPr>
        <p:spPr>
          <a:xfrm>
            <a:off x="5031344" y="1831337"/>
            <a:ext cx="871062" cy="318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" name="1 Elipse"/>
          <p:cNvSpPr/>
          <p:nvPr/>
        </p:nvSpPr>
        <p:spPr>
          <a:xfrm>
            <a:off x="2280047" y="3345616"/>
            <a:ext cx="972119" cy="396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112.4%</a:t>
            </a:r>
            <a:endParaRPr lang="es-SV" sz="1200" b="1" dirty="0">
              <a:solidFill>
                <a:schemeClr val="tx1"/>
              </a:solidFill>
            </a:endParaRPr>
          </a:p>
        </p:txBody>
      </p:sp>
      <p:sp>
        <p:nvSpPr>
          <p:cNvPr id="8" name="1 Elipse"/>
          <p:cNvSpPr/>
          <p:nvPr/>
        </p:nvSpPr>
        <p:spPr>
          <a:xfrm>
            <a:off x="6037486" y="1612182"/>
            <a:ext cx="883482" cy="415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tx1"/>
                </a:solidFill>
              </a:rPr>
              <a:t>135.5%</a:t>
            </a:r>
            <a:endParaRPr lang="es-S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525343"/>
            <a:ext cx="9144000" cy="349817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0" y="116632"/>
            <a:ext cx="9144000" cy="88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 ANUAL 2017 </a:t>
            </a:r>
            <a:br>
              <a:rPr lang="es-MX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FORMACIÓN PROFESIONAL POR TRIMESTRE</a:t>
            </a:r>
            <a:endParaRPr lang="es-SV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73829"/>
              </p:ext>
            </p:extLst>
          </p:nvPr>
        </p:nvGraphicFramePr>
        <p:xfrm>
          <a:off x="107504" y="908720"/>
          <a:ext cx="8928990" cy="53726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296"/>
                <a:gridCol w="1296144"/>
                <a:gridCol w="132013"/>
                <a:gridCol w="1236139"/>
                <a:gridCol w="103209"/>
                <a:gridCol w="1116124"/>
                <a:gridCol w="1228939"/>
                <a:gridCol w="144016"/>
                <a:gridCol w="1008110"/>
              </a:tblGrid>
              <a:tr h="54286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 CAPACITADAS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87759"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IV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ANUAL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7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Gerencia Formación</a:t>
                      </a:r>
                      <a:r>
                        <a:rPr lang="es-SV" sz="1600" b="1" u="none" strike="noStrike" baseline="0" dirty="0" smtClean="0">
                          <a:effectLst/>
                        </a:rPr>
                        <a:t> Inicial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24,691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40,994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39,885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17,071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122,641</a:t>
                      </a:r>
                    </a:p>
                  </a:txBody>
                  <a:tcPr marL="9525" marR="9525" marT="9525" marB="0" anchor="ctr"/>
                </a:tc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Gerencia Formación</a:t>
                      </a:r>
                      <a:r>
                        <a:rPr lang="es-SV" sz="1600" b="1" u="none" strike="noStrike" baseline="0" dirty="0" smtClean="0">
                          <a:effectLst/>
                        </a:rPr>
                        <a:t> Continua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29,000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58,100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68,100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51,800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207,000</a:t>
                      </a:r>
                    </a:p>
                  </a:txBody>
                  <a:tcPr marL="9525" marR="9525" marT="9525" marB="0" anchor="ctr"/>
                </a:tc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CFP San Bartolo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1,260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3,250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3,830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3,370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11,710</a:t>
                      </a:r>
                    </a:p>
                  </a:txBody>
                  <a:tcPr marL="9525" marR="9525" marT="9525" marB="0" anchor="ctr"/>
                </a:tc>
              </a:tr>
              <a:tr h="3877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54,951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10,2344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111,815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72,241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341,351</a:t>
                      </a:r>
                    </a:p>
                  </a:txBody>
                  <a:tcPr marL="9525" marR="9525" marT="9525" marB="0" anchor="ctr"/>
                </a:tc>
              </a:tr>
              <a:tr h="54286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(Millones US$)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87759">
                <a:tc>
                  <a:txBody>
                    <a:bodyPr/>
                    <a:lstStyle/>
                    <a:p>
                      <a:pPr algn="ctr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IV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ANUAL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7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Gerencia Formación</a:t>
                      </a:r>
                      <a:r>
                        <a:rPr lang="es-SV" sz="1600" b="1" u="none" strike="noStrike" baseline="0" dirty="0" smtClean="0">
                          <a:effectLst/>
                        </a:rPr>
                        <a:t> Inicial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$2,487,410.64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$3,875,672.31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$4,593,375.94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$4,709,541.11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$15,666,000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Gerencia Formación</a:t>
                      </a:r>
                      <a:r>
                        <a:rPr lang="es-SV" sz="1600" b="1" u="none" strike="noStrike" baseline="0" dirty="0" smtClean="0">
                          <a:effectLst/>
                        </a:rPr>
                        <a:t> Continua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$2,392,300.00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$4,873,700.00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$5,573,700.00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SV" sz="16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$3,986,300.00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r>
                        <a:rPr lang="es-SV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$16,826,000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CFP</a:t>
                      </a:r>
                      <a:r>
                        <a:rPr lang="es-SV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Bartolo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$322,316.00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$621,304.00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$718,332.00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$555,048.00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$2,217,000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77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$5,202,026.64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$9,370,676.31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$10,885,407.9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$9,250,889.1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$34,709,000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2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2060"/>
      </a:dk2>
      <a:lt2>
        <a:srgbClr val="FEFAC9"/>
      </a:lt2>
      <a:accent1>
        <a:srgbClr val="A5B592"/>
      </a:accent1>
      <a:accent2>
        <a:srgbClr val="FFCC00"/>
      </a:accent2>
      <a:accent3>
        <a:srgbClr val="D092A7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2060"/>
      </a:dk2>
      <a:lt2>
        <a:srgbClr val="FEFAC9"/>
      </a:lt2>
      <a:accent1>
        <a:srgbClr val="A5B592"/>
      </a:accent1>
      <a:accent2>
        <a:srgbClr val="FFCC00"/>
      </a:accent2>
      <a:accent3>
        <a:srgbClr val="D092A7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41779</TotalTime>
  <Words>6812</Words>
  <Application>Microsoft Office PowerPoint</Application>
  <PresentationFormat>Presentación en pantalla (4:3)</PresentationFormat>
  <Paragraphs>2012</Paragraphs>
  <Slides>99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99</vt:i4>
      </vt:variant>
    </vt:vector>
  </HeadingPairs>
  <TitlesOfParts>
    <vt:vector size="117" baseType="lpstr">
      <vt:lpstr>ＭＳ Ｐゴシック</vt:lpstr>
      <vt:lpstr>Arial</vt:lpstr>
      <vt:lpstr>Calibri</vt:lpstr>
      <vt:lpstr>Calibri Light</vt:lpstr>
      <vt:lpstr>Futura Condensed</vt:lpstr>
      <vt:lpstr>Times New Roman</vt:lpstr>
      <vt:lpstr>Wingdings</vt:lpstr>
      <vt:lpstr>Tema de Office</vt:lpstr>
      <vt:lpstr>Office Theme</vt:lpstr>
      <vt:lpstr>1_Office Theme</vt:lpstr>
      <vt:lpstr>1_Tema de Office</vt:lpstr>
      <vt:lpstr>2_Tema de Office</vt:lpstr>
      <vt:lpstr>4_Tema de Office</vt:lpstr>
      <vt:lpstr>5_Tema de Office</vt:lpstr>
      <vt:lpstr>3_Tema de Office</vt:lpstr>
      <vt:lpstr>2_Office Theme</vt:lpstr>
      <vt:lpstr>6_Tema de Office</vt:lpstr>
      <vt:lpstr>Hoja de cálculo</vt:lpstr>
      <vt:lpstr>Presentación de PowerPoint</vt:lpstr>
      <vt:lpstr>Informe de Ejecución 1er. Trimestre 2017</vt:lpstr>
      <vt:lpstr>Informe de avance  principales estrategias  PEI 2015 - 2019</vt:lpstr>
      <vt:lpstr>UNIDAD DE PLANIFICACIÓN ESTRATÉGICA Sistema de Monitoreo y Seguimiento del PEI</vt:lpstr>
      <vt:lpstr>UNIDAD DE PLANIFICACIÓN ESTRATÉGICA Sistema Monitoreo y Seguimiento del PEI</vt:lpstr>
      <vt:lpstr>Vectores Estratégicos </vt:lpstr>
      <vt:lpstr>V1. Formación para la competitividad.</vt:lpstr>
      <vt:lpstr>V1. Formación para la competitividad.</vt:lpstr>
      <vt:lpstr>V2. Formación para la inserción productiva.</vt:lpstr>
      <vt:lpstr>V2. Formación para la inserción productiva.</vt:lpstr>
      <vt:lpstr> V3. Consolidación del Sistema Nacional de Formación Profesional.</vt:lpstr>
      <vt:lpstr>V3. Consolidación del Sistema Nacional de Formación Profesional.</vt:lpstr>
      <vt:lpstr>V3. Consolidación del Sistema Nacional de Formación Profesional.</vt:lpstr>
      <vt:lpstr>V4. Excelencia en la Gestión Institucional.</vt:lpstr>
      <vt:lpstr>V4. Excelencia en la Gestión Institucional.</vt:lpstr>
      <vt:lpstr>V5. Inteligencia de la Formación Profesional.</vt:lpstr>
      <vt:lpstr>V5. Inteligencia de la Formación Profesional.</vt:lpstr>
      <vt:lpstr>V6. Innovación en la formación profesional.</vt:lpstr>
      <vt:lpstr>V6. Innovación en la formación profesional.</vt:lpstr>
      <vt:lpstr>INSAFORP LOGROS – 1er. TRIMESTRE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- INSAFORP 1er. TRIMESTRE 2017</vt:lpstr>
      <vt:lpstr>Presentación de PowerPoint</vt:lpstr>
      <vt:lpstr>Presentación de PowerPoint</vt:lpstr>
      <vt:lpstr>Presentación de PowerPoint</vt:lpstr>
      <vt:lpstr>Presentación de PowerPoint</vt:lpstr>
      <vt:lpstr>GERENCIA DE FORMACIÓN CONTINUA Programación Trimestral 2017 / Personas - Inversión</vt:lpstr>
      <vt:lpstr>Presentación de PowerPoint</vt:lpstr>
      <vt:lpstr>Presentación de PowerPoint</vt:lpstr>
      <vt:lpstr>Presentación de PowerPoint</vt:lpstr>
      <vt:lpstr>GERENCIA DE FORMACIÓN INICIAL Programación Trimestral 2017 / Personas -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UNIDAD DE MONITOREO Y EVALUACIÓN Ejecución 1er Trimestre 2017 - Productos</vt:lpstr>
      <vt:lpstr>UNIDAD DE MONITOREO Y EVALUACIÓN Ejecución 1er Trimestre 2017 - Inversión (Miles US$)</vt:lpstr>
      <vt:lpstr>Presentación de PowerPoint</vt:lpstr>
      <vt:lpstr>Presentación de PowerPoint</vt:lpstr>
      <vt:lpstr>Presentación de PowerPoint</vt:lpstr>
      <vt:lpstr>GERENCIA TÉCNICA Ejecución 1er. Trimestre 2017 Productos / Inversión (Miles US$)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GERENCIA DE TECNOLOGÍAS DE LA INFORMACIÓN  LOGROS 1er. Trimestre 2017 </vt:lpstr>
      <vt:lpstr>Presentación de PowerPoint</vt:lpstr>
      <vt:lpstr>GERENCIA FINANCIERA LOGROS 1er. Trimestre 2017 </vt:lpstr>
      <vt:lpstr>Presentación de PowerPoint</vt:lpstr>
      <vt:lpstr>GERENCIA LEGAL Resultados al 1er. Trimestre 2017</vt:lpstr>
      <vt:lpstr>Presentación de PowerPoint</vt:lpstr>
      <vt:lpstr>Presentación de PowerPoint</vt:lpstr>
      <vt:lpstr>GERENCIA DE RECURSOS HUMANOS Logros 1er. Trimestre</vt:lpstr>
      <vt:lpstr>Presentación de PowerPoint</vt:lpstr>
      <vt:lpstr>Presentación de PowerPoint</vt:lpstr>
      <vt:lpstr>GERENCIA DE RECURSOS HUMANOS Resultados al 1er. Trimestre 2017</vt:lpstr>
      <vt:lpstr>PLAN DE CAPACITACION EJECUCION ENERO - MARZO 2017</vt:lpstr>
      <vt:lpstr>UNIDAD DE SERVICIOS GENERALES Resultados al 1er. Trimestre 2017</vt:lpstr>
      <vt:lpstr>Presentación de PowerPoint</vt:lpstr>
      <vt:lpstr>Presentación de PowerPoint</vt:lpstr>
      <vt:lpstr>Unidad de Planificación Logros 1er. Trimestre</vt:lpstr>
      <vt:lpstr>UNIDAD DE PLANIFICACIÓN ESTRATÉGICA Resultados 1er. Trimestre 2017</vt:lpstr>
      <vt:lpstr>Presentación de PowerPoint</vt:lpstr>
      <vt:lpstr>Presentación de PowerPoint</vt:lpstr>
      <vt:lpstr>Presentación de PowerPoint</vt:lpstr>
      <vt:lpstr>Logros del Primer Trimestre 2017</vt:lpstr>
      <vt:lpstr>  Plan Institucional de Igualdad y Equidad de Género - PIIEG Resultados al primer Trimestre 2017 </vt:lpstr>
      <vt:lpstr>Presentación de PowerPoint</vt:lpstr>
      <vt:lpstr>Presentación de PowerPoint</vt:lpstr>
      <vt:lpstr>FORMACIÓN INICIAL % DE PERSONAS DESEMPLEADAS CAPACITADAS POR DEPARTAMENTO ENERO - MARZO 2017</vt:lpstr>
      <vt:lpstr>Presentación de PowerPoint</vt:lpstr>
      <vt:lpstr>FORMACIÓN CONTINUA % DE PERSONAS EMPLEADAS CAPACITADAS, % DE  INVERSIÓN Y % DE EMPRESAS BENEFICIADAS (POR DEPARTAMENTO) </vt:lpstr>
      <vt:lpstr>FORMACIÓN CONTINUA % DE PERSONAS EMPLEADAS CAPACITADAS  Y % DE INVERSIÓN (POR ÁREA FORMATIVA)</vt:lpstr>
      <vt:lpstr>Presentación de PowerPoint</vt:lpstr>
      <vt:lpstr>FORMACIÓN CONTINUA</vt:lpstr>
      <vt:lpstr>Presentación de PowerPoint</vt:lpstr>
      <vt:lpstr>FORMACIÓN INICIAL</vt:lpstr>
      <vt:lpstr>Presentación de PowerPoint</vt:lpstr>
      <vt:lpstr>CENTRO DE  FORMACIÓN PROFESIONAL  DE SAN BARTOLO</vt:lpstr>
      <vt:lpstr>Presentación de PowerPoint</vt:lpstr>
      <vt:lpstr>UNIDAD DE MONITOREO Y EVALUACIÓN  DE LA FORMACIÓN PROFESIONAL</vt:lpstr>
      <vt:lpstr>Presentación de PowerPoint</vt:lpstr>
      <vt:lpstr>GERENCIA TÉCNICA</vt:lpstr>
      <vt:lpstr>Presentación de PowerPoint</vt:lpstr>
      <vt:lpstr>GERENCIA TÉCNICA Ejecución 1er. Trimestre 2017 / Personas - Productos </vt:lpstr>
      <vt:lpstr>GERENCIA TÉCNICA Ejecución 1er. Trimestre 2017 / Inversión (Miles US$) </vt:lpstr>
      <vt:lpstr>GERENCIA DE  INVESTIGACIÓN Y ESTUDIOS  DE LA FORMACIÓN PROFESIONAL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Mario Martinez</dc:creator>
  <cp:lastModifiedBy>gl_morena</cp:lastModifiedBy>
  <cp:revision>2507</cp:revision>
  <cp:lastPrinted>2017-05-21T20:38:51Z</cp:lastPrinted>
  <dcterms:created xsi:type="dcterms:W3CDTF">2014-05-07T17:24:38Z</dcterms:created>
  <dcterms:modified xsi:type="dcterms:W3CDTF">2017-09-18T23:25:23Z</dcterms:modified>
</cp:coreProperties>
</file>