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96" r:id="rId4"/>
  </p:sldMasterIdLst>
  <p:notesMasterIdLst>
    <p:notesMasterId r:id="rId87"/>
  </p:notesMasterIdLst>
  <p:handoutMasterIdLst>
    <p:handoutMasterId r:id="rId88"/>
  </p:handoutMasterIdLst>
  <p:sldIdLst>
    <p:sldId id="707" r:id="rId5"/>
    <p:sldId id="675" r:id="rId6"/>
    <p:sldId id="676" r:id="rId7"/>
    <p:sldId id="678" r:id="rId8"/>
    <p:sldId id="677" r:id="rId9"/>
    <p:sldId id="679" r:id="rId10"/>
    <p:sldId id="680" r:id="rId11"/>
    <p:sldId id="694" r:id="rId12"/>
    <p:sldId id="695" r:id="rId13"/>
    <p:sldId id="696" r:id="rId14"/>
    <p:sldId id="681" r:id="rId15"/>
    <p:sldId id="682" r:id="rId16"/>
    <p:sldId id="721" r:id="rId17"/>
    <p:sldId id="692" r:id="rId18"/>
    <p:sldId id="705" r:id="rId19"/>
    <p:sldId id="701" r:id="rId20"/>
    <p:sldId id="471" r:id="rId21"/>
    <p:sldId id="377" r:id="rId22"/>
    <p:sldId id="341" r:id="rId23"/>
    <p:sldId id="334" r:id="rId24"/>
    <p:sldId id="379" r:id="rId25"/>
    <p:sldId id="708" r:id="rId26"/>
    <p:sldId id="265" r:id="rId27"/>
    <p:sldId id="709" r:id="rId28"/>
    <p:sldId id="622" r:id="rId29"/>
    <p:sldId id="710" r:id="rId30"/>
    <p:sldId id="603" r:id="rId31"/>
    <p:sldId id="605" r:id="rId32"/>
    <p:sldId id="711" r:id="rId33"/>
    <p:sldId id="615" r:id="rId34"/>
    <p:sldId id="650" r:id="rId35"/>
    <p:sldId id="712" r:id="rId36"/>
    <p:sldId id="618" r:id="rId37"/>
    <p:sldId id="713" r:id="rId38"/>
    <p:sldId id="658" r:id="rId39"/>
    <p:sldId id="720" r:id="rId40"/>
    <p:sldId id="556" r:id="rId41"/>
    <p:sldId id="591" r:id="rId42"/>
    <p:sldId id="662" r:id="rId43"/>
    <p:sldId id="625" r:id="rId44"/>
    <p:sldId id="660" r:id="rId45"/>
    <p:sldId id="594" r:id="rId46"/>
    <p:sldId id="559" r:id="rId47"/>
    <p:sldId id="596" r:id="rId48"/>
    <p:sldId id="661" r:id="rId49"/>
    <p:sldId id="702" r:id="rId50"/>
    <p:sldId id="663" r:id="rId51"/>
    <p:sldId id="673" r:id="rId52"/>
    <p:sldId id="606" r:id="rId53"/>
    <p:sldId id="659" r:id="rId54"/>
    <p:sldId id="557" r:id="rId55"/>
    <p:sldId id="674" r:id="rId56"/>
    <p:sldId id="725" r:id="rId57"/>
    <p:sldId id="724" r:id="rId58"/>
    <p:sldId id="609" r:id="rId59"/>
    <p:sldId id="610" r:id="rId60"/>
    <p:sldId id="722" r:id="rId61"/>
    <p:sldId id="723" r:id="rId62"/>
    <p:sldId id="281" r:id="rId63"/>
    <p:sldId id="714" r:id="rId64"/>
    <p:sldId id="631" r:id="rId65"/>
    <p:sldId id="715" r:id="rId66"/>
    <p:sldId id="649" r:id="rId67"/>
    <p:sldId id="716" r:id="rId68"/>
    <p:sldId id="640" r:id="rId69"/>
    <p:sldId id="641" r:id="rId70"/>
    <p:sldId id="717" r:id="rId71"/>
    <p:sldId id="664" r:id="rId72"/>
    <p:sldId id="647" r:id="rId73"/>
    <p:sldId id="718" r:id="rId74"/>
    <p:sldId id="706" r:id="rId75"/>
    <p:sldId id="652" r:id="rId76"/>
    <p:sldId id="653" r:id="rId77"/>
    <p:sldId id="654" r:id="rId78"/>
    <p:sldId id="719" r:id="rId79"/>
    <p:sldId id="665" r:id="rId80"/>
    <p:sldId id="667" r:id="rId81"/>
    <p:sldId id="685" r:id="rId82"/>
    <p:sldId id="686" r:id="rId83"/>
    <p:sldId id="687" r:id="rId84"/>
    <p:sldId id="688" r:id="rId85"/>
    <p:sldId id="689" r:id="rId86"/>
  </p:sldIdLst>
  <p:sldSz cx="9144000" cy="6858000" type="screen4x3"/>
  <p:notesSz cx="7010400" cy="92964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0000"/>
    <a:srgbClr val="CCC1DA"/>
    <a:srgbClr val="CCECFF"/>
    <a:srgbClr val="DBEEF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00" autoAdjust="0"/>
    <p:restoredTop sz="94434" autoAdjust="0"/>
  </p:normalViewPr>
  <p:slideViewPr>
    <p:cSldViewPr>
      <p:cViewPr varScale="1">
        <p:scale>
          <a:sx n="92" d="100"/>
          <a:sy n="92" d="100"/>
        </p:scale>
        <p:origin x="894" y="90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1455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presProps" Target="pres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viewProps" Target="viewProps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[Cuadros y flujo de caja Pto 2017 para presentación CD.xlsx]Tabla Cierres!Tabla dinámica3</c:name>
    <c:fmtId val="-1"/>
  </c:pivotSource>
  <c:chart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layout>
            <c:manualLayout>
              <c:x val="3.389154704944175E-2"/>
              <c:y val="-3.6196117143797363E-2"/>
            </c:manualLayout>
          </c:layout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dLbl>
          <c:idx val="0"/>
          <c:layout>
            <c:manualLayout>
              <c:x val="0"/>
              <c:y val="-3.2905561039815852E-2"/>
            </c:manualLayout>
          </c:layout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dLbl>
          <c:idx val="0"/>
          <c:layout>
            <c:manualLayout>
              <c:x val="2.5917065390749564E-2"/>
              <c:y val="-1.6452780519907863E-2"/>
            </c:manualLayout>
          </c:layout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dLbl>
          <c:idx val="0"/>
          <c:layout>
            <c:manualLayout>
              <c:x val="2.3923444976076555E-2"/>
              <c:y val="-3.9486673247778936E-2"/>
            </c:manualLayout>
          </c:layout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layout>
            <c:manualLayout>
              <c:x val="0"/>
              <c:y val="-5.2648897663705105E-2"/>
            </c:manualLayout>
          </c:layout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layout>
            <c:manualLayout>
              <c:x val="4.3859649122807015E-2"/>
              <c:y val="-3.290556103981573E-3"/>
            </c:manualLayout>
          </c:layout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dLbl>
          <c:idx val="0"/>
          <c:layout>
            <c:manualLayout>
              <c:x val="6.1802232854864289E-2"/>
              <c:y val="0"/>
            </c:manualLayout>
          </c:layout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dLbl>
          <c:idx val="0"/>
          <c:layout>
            <c:manualLayout>
              <c:x val="1.7942583732057416E-2"/>
              <c:y val="-1.9743336623889437E-2"/>
            </c:manualLayout>
          </c:layout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layout>
            <c:manualLayout>
              <c:x val="2.1929824561403508E-2"/>
              <c:y val="6.5811122079631459E-3"/>
            </c:manualLayout>
          </c:layout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22225" cap="rnd">
            <a:solidFill>
              <a:schemeClr val="accent4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4"/>
              </a:solidFill>
              <a:round/>
            </a:ln>
            <a:effectLst/>
          </c:spPr>
        </c:marker>
      </c:pivotFmt>
      <c:pivotFmt>
        <c:idx val="23"/>
        <c:spPr>
          <a:solidFill>
            <a:schemeClr val="accent1"/>
          </a:solidFill>
          <a:ln w="22225" cap="rnd">
            <a:solidFill>
              <a:schemeClr val="accent4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4"/>
              </a:solidFill>
              <a:round/>
            </a:ln>
            <a:effectLst/>
          </c:spPr>
        </c:marker>
      </c:pivotFmt>
      <c:pivotFmt>
        <c:idx val="24"/>
        <c:spPr>
          <a:solidFill>
            <a:schemeClr val="accent1"/>
          </a:solidFill>
          <a:ln w="22225" cap="rnd">
            <a:solidFill>
              <a:schemeClr val="accent3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3"/>
              </a:solidFill>
              <a:round/>
            </a:ln>
            <a:effectLst/>
          </c:spPr>
        </c:marker>
        <c:dLbl>
          <c:idx val="0"/>
          <c:layout>
            <c:manualLayout>
              <c:x val="-5.6862373281322187E-3"/>
              <c:y val="-2.3009278331817633E-2"/>
            </c:manualLayout>
          </c:layout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 w="22225" cap="rnd">
            <a:solidFill>
              <a:schemeClr val="accent3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3"/>
              </a:solidFill>
              <a:round/>
            </a:ln>
            <a:effectLst/>
          </c:spPr>
        </c:marker>
        <c:dLbl>
          <c:idx val="0"/>
          <c:layout>
            <c:manualLayout>
              <c:x val="-2.2888072190517469E-2"/>
              <c:y val="-3.9462058851725469E-2"/>
            </c:manualLayout>
          </c:layout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22225" cap="rnd">
            <a:solidFill>
              <a:schemeClr val="accent3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3"/>
              </a:solidFill>
              <a:round/>
            </a:ln>
            <a:effectLst/>
          </c:spPr>
        </c:marker>
        <c:dLbl>
          <c:idx val="0"/>
          <c:layout>
            <c:manualLayout>
              <c:x val="-3.7749223434227035E-3"/>
              <c:y val="-3.2880946643762322E-2"/>
            </c:manualLayout>
          </c:layout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22225" cap="rnd">
            <a:solidFill>
              <a:schemeClr val="accent3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3"/>
              </a:solidFill>
              <a:round/>
            </a:ln>
            <a:effectLst/>
          </c:spPr>
        </c:marker>
        <c:dLbl>
          <c:idx val="0"/>
          <c:layout>
            <c:manualLayout>
              <c:x val="-2.0976757205807991E-2"/>
              <c:y val="-2.3009278331817665E-2"/>
            </c:manualLayout>
          </c:layout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 w="22225" cap="rnd">
            <a:solidFill>
              <a:schemeClr val="accent2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2"/>
              </a:solidFill>
              <a:round/>
            </a:ln>
            <a:effectLst/>
          </c:spPr>
        </c:marker>
        <c:dLbl>
          <c:idx val="0"/>
          <c:layout>
            <c:manualLayout>
              <c:x val="-4.773516699174072E-2"/>
              <c:y val="-1.6428166123854459E-2"/>
            </c:manualLayout>
          </c:layout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 w="22225" cap="rnd">
            <a:solidFill>
              <a:schemeClr val="accent4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4"/>
              </a:solidFill>
              <a:round/>
            </a:ln>
            <a:effectLst/>
          </c:spPr>
        </c:marker>
      </c:pivotFmt>
      <c:pivotFmt>
        <c:idx val="30"/>
        <c:spPr>
          <a:solidFill>
            <a:schemeClr val="accent1"/>
          </a:solidFill>
          <a:ln w="22225" cap="rnd">
            <a:solidFill>
              <a:schemeClr val="accent4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4"/>
              </a:solidFill>
              <a:round/>
            </a:ln>
            <a:effectLst/>
          </c:spPr>
        </c:marker>
      </c:pivotFmt>
      <c:pivotFmt>
        <c:idx val="31"/>
        <c:spPr>
          <a:solidFill>
            <a:schemeClr val="accent1"/>
          </a:solidFill>
          <a:ln w="22225" cap="rnd">
            <a:solidFill>
              <a:schemeClr val="accent3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3"/>
              </a:solidFill>
              <a:round/>
            </a:ln>
            <a:effectLst/>
          </c:spPr>
        </c:marker>
      </c:pivotFmt>
      <c:pivotFmt>
        <c:idx val="32"/>
        <c:spPr>
          <a:solidFill>
            <a:schemeClr val="accent1"/>
          </a:solidFill>
          <a:ln w="22225" cap="rnd">
            <a:solidFill>
              <a:schemeClr val="accent2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2"/>
              </a:solidFill>
              <a:round/>
            </a:ln>
            <a:effectLst/>
          </c:spPr>
        </c:marker>
      </c:pivotFmt>
      <c:pivotFmt>
        <c:idx val="33"/>
        <c:spPr>
          <a:solidFill>
            <a:schemeClr val="accent1"/>
          </a:solidFill>
          <a:ln w="22225" cap="rnd">
            <a:solidFill>
              <a:schemeClr val="accent2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2"/>
              </a:solidFill>
              <a:round/>
            </a:ln>
            <a:effectLst/>
          </c:spPr>
        </c:marker>
      </c:pivotFmt>
      <c:pivotFmt>
        <c:idx val="34"/>
        <c:spPr>
          <a:solidFill>
            <a:schemeClr val="accent1"/>
          </a:solidFill>
          <a:ln w="22225" cap="rnd">
            <a:solidFill>
              <a:schemeClr val="accent2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2"/>
              </a:solidFill>
              <a:round/>
            </a:ln>
            <a:effectLst/>
          </c:spPr>
        </c:marker>
      </c:pivotFmt>
      <c:pivotFmt>
        <c:idx val="35"/>
        <c:spPr>
          <a:solidFill>
            <a:schemeClr val="accent1"/>
          </a:solidFill>
          <a:ln w="22225" cap="rnd">
            <a:solidFill>
              <a:schemeClr val="accent2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2"/>
              </a:solidFill>
              <a:round/>
            </a:ln>
            <a:effectLst/>
          </c:spPr>
        </c:marker>
      </c:pivotFmt>
      <c:pivotFmt>
        <c:idx val="36"/>
        <c:spPr>
          <a:solidFill>
            <a:schemeClr val="accent1"/>
          </a:solidFill>
          <a:ln w="22225" cap="rnd">
            <a:solidFill>
              <a:schemeClr val="accent4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4"/>
              </a:solidFill>
              <a:round/>
            </a:ln>
            <a:effectLst/>
          </c:spPr>
        </c:marker>
      </c:pivotFmt>
      <c:pivotFmt>
        <c:idx val="37"/>
        <c:spPr>
          <a:solidFill>
            <a:schemeClr val="accent1"/>
          </a:solidFill>
          <a:ln w="22225" cap="rnd">
            <a:solidFill>
              <a:schemeClr val="accent4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4"/>
              </a:solidFill>
              <a:round/>
            </a:ln>
            <a:effectLst/>
          </c:spPr>
        </c:marker>
      </c:pivotFmt>
      <c:pivotFmt>
        <c:idx val="38"/>
        <c:spPr>
          <a:solidFill>
            <a:schemeClr val="accent1"/>
          </a:solidFill>
          <a:ln w="22225" cap="rnd">
            <a:solidFill>
              <a:schemeClr val="accent3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3"/>
              </a:solidFill>
              <a:round/>
            </a:ln>
            <a:effectLst/>
          </c:spPr>
        </c:marker>
      </c:pivotFmt>
      <c:pivotFmt>
        <c:idx val="39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2"/>
              </a:solidFill>
              <a:round/>
            </a:ln>
            <a:effectLst/>
          </c:spPr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 w="22225" cap="rnd">
            <a:solidFill>
              <a:schemeClr val="accent2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2"/>
              </a:solidFill>
              <a:round/>
            </a:ln>
            <a:effectLst/>
          </c:spPr>
        </c:marker>
        <c:dLbl>
          <c:idx val="0"/>
          <c:layout>
            <c:manualLayout>
              <c:x val="-4.773516699174072E-2"/>
              <c:y val="-1.6428166123854459E-2"/>
            </c:manualLayout>
          </c:layout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3"/>
              </a:solidFill>
              <a:round/>
            </a:ln>
            <a:effectLst/>
          </c:spPr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 w="22225" cap="rnd">
            <a:solidFill>
              <a:schemeClr val="accent3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3"/>
              </a:solidFill>
              <a:round/>
            </a:ln>
            <a:effectLst/>
          </c:spPr>
        </c:marker>
        <c:dLbl>
          <c:idx val="0"/>
          <c:layout>
            <c:manualLayout>
              <c:x val="-2.0976757205807991E-2"/>
              <c:y val="-2.3009278331817665E-2"/>
            </c:manualLayout>
          </c:layout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 w="22225" cap="rnd">
            <a:solidFill>
              <a:schemeClr val="accent3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3"/>
              </a:solidFill>
              <a:round/>
            </a:ln>
            <a:effectLst/>
          </c:spPr>
        </c:marker>
        <c:dLbl>
          <c:idx val="0"/>
          <c:layout>
            <c:manualLayout>
              <c:x val="-3.7749223434227035E-3"/>
              <c:y val="-3.2880946643762322E-2"/>
            </c:manualLayout>
          </c:layout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 w="22225" cap="rnd">
            <a:solidFill>
              <a:schemeClr val="accent3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3"/>
              </a:solidFill>
              <a:round/>
            </a:ln>
            <a:effectLst/>
          </c:spPr>
        </c:marker>
        <c:dLbl>
          <c:idx val="0"/>
          <c:layout>
            <c:manualLayout>
              <c:x val="-2.2888072190517469E-2"/>
              <c:y val="-3.9462058851725469E-2"/>
            </c:manualLayout>
          </c:layout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 w="22225" cap="rnd">
            <a:solidFill>
              <a:schemeClr val="accent3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3"/>
              </a:solidFill>
              <a:round/>
            </a:ln>
            <a:effectLst/>
          </c:spPr>
        </c:marker>
        <c:dLbl>
          <c:idx val="0"/>
          <c:layout>
            <c:manualLayout>
              <c:x val="-5.6862373281322187E-3"/>
              <c:y val="-2.3009278331817633E-2"/>
            </c:manualLayout>
          </c:layout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4"/>
              </a:solidFill>
              <a:round/>
            </a:ln>
            <a:effectLst/>
          </c:spPr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2"/>
              </a:solidFill>
              <a:round/>
            </a:ln>
            <a:effectLst/>
          </c:spPr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 w="22225" cap="rnd">
            <a:solidFill>
              <a:schemeClr val="accent2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2"/>
              </a:solidFill>
              <a:round/>
            </a:ln>
            <a:effectLst/>
          </c:spPr>
        </c:marker>
        <c:dLbl>
          <c:idx val="0"/>
          <c:layout>
            <c:manualLayout>
              <c:x val="-4.773516699174072E-2"/>
              <c:y val="-1.6428166123854459E-2"/>
            </c:manualLayout>
          </c:layout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3"/>
              </a:solidFill>
              <a:round/>
            </a:ln>
            <a:effectLst/>
          </c:spPr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 w="22225" cap="rnd">
            <a:solidFill>
              <a:schemeClr val="accent3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3"/>
              </a:solidFill>
              <a:round/>
            </a:ln>
            <a:effectLst/>
          </c:spPr>
        </c:marker>
        <c:dLbl>
          <c:idx val="0"/>
          <c:layout>
            <c:manualLayout>
              <c:x val="-2.0976757205807991E-2"/>
              <c:y val="-2.3009278331817665E-2"/>
            </c:manualLayout>
          </c:layout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1"/>
          </a:solidFill>
          <a:ln w="22225" cap="rnd">
            <a:solidFill>
              <a:schemeClr val="accent3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3"/>
              </a:solidFill>
              <a:round/>
            </a:ln>
            <a:effectLst/>
          </c:spPr>
        </c:marker>
        <c:dLbl>
          <c:idx val="0"/>
          <c:layout>
            <c:manualLayout>
              <c:x val="-3.7749223434227035E-3"/>
              <c:y val="-3.2880946643762322E-2"/>
            </c:manualLayout>
          </c:layout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1"/>
          </a:solidFill>
          <a:ln w="22225" cap="rnd">
            <a:solidFill>
              <a:schemeClr val="accent3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3"/>
              </a:solidFill>
              <a:round/>
            </a:ln>
            <a:effectLst/>
          </c:spPr>
        </c:marker>
        <c:dLbl>
          <c:idx val="0"/>
          <c:layout>
            <c:manualLayout>
              <c:x val="-2.2888072190517469E-2"/>
              <c:y val="-3.9462058851725469E-2"/>
            </c:manualLayout>
          </c:layout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 w="22225" cap="rnd">
            <a:solidFill>
              <a:schemeClr val="accent3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3"/>
              </a:solidFill>
              <a:round/>
            </a:ln>
            <a:effectLst/>
          </c:spPr>
        </c:marker>
        <c:dLbl>
          <c:idx val="0"/>
          <c:layout>
            <c:manualLayout>
              <c:x val="-5.6862373281322187E-3"/>
              <c:y val="-2.3009278331817633E-2"/>
            </c:manualLayout>
          </c:layout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4"/>
              </a:solidFill>
              <a:round/>
            </a:ln>
            <a:effectLst/>
          </c:spPr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'Tabla Cierres'!$B$3</c:f>
              <c:strCache>
                <c:ptCount val="1"/>
                <c:pt idx="0">
                  <c:v>Suma de Plan Estratégico FP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Cierres'!$A$4:$A$12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'Tabla Cierres'!$B$4:$B$12</c:f>
              <c:numCache>
                <c:formatCode>General</c:formatCode>
                <c:ptCount val="8"/>
                <c:pt idx="5" formatCode="_(* #,##0_);_(* \(#,##0\);_(* &quot;-&quot;??_);_(@_)">
                  <c:v>34.807067775457071</c:v>
                </c:pt>
                <c:pt idx="6" formatCode="_(* #,##0_);_(* \(#,##0\);_(* &quot;-&quot;??_);_(@_)">
                  <c:v>34.923420149680823</c:v>
                </c:pt>
                <c:pt idx="7" formatCode="_(* #,##0_);_(* \(#,##0\);_(* &quot;-&quot;??_);_(@_)">
                  <c:v>35.287494140927713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'Tabla Cierres'!$C$3</c:f>
              <c:strCache>
                <c:ptCount val="1"/>
                <c:pt idx="0">
                  <c:v>Suma de Presupuesto FP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773516699174072E-2"/>
                  <c:y val="-1.64281661238544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Cierres'!$A$4:$A$12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'Tabla Cierres'!$C$4:$C$12</c:f>
              <c:numCache>
                <c:formatCode>_(* #,##0_);_(* \(#,##0\);_(* "-"??_);_(@_)</c:formatCode>
                <c:ptCount val="8"/>
                <c:pt idx="0">
                  <c:v>20.768999999999998</c:v>
                </c:pt>
                <c:pt idx="1">
                  <c:v>28.376000000000001</c:v>
                </c:pt>
                <c:pt idx="2">
                  <c:v>30.117999999999999</c:v>
                </c:pt>
                <c:pt idx="3">
                  <c:v>36.460099999999997</c:v>
                </c:pt>
                <c:pt idx="4">
                  <c:v>39.302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'Tabla Cierres'!$D$3</c:f>
              <c:strCache>
                <c:ptCount val="1"/>
                <c:pt idx="0">
                  <c:v>Suma de Proyección de Cierre FP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2.0976757205807991E-2"/>
                  <c:y val="-2.30092783318176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7749223434227035E-3"/>
                  <c:y val="-3.28809466437623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2888072190517469E-2"/>
                  <c:y val="-3.94620588517254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6862373281322187E-3"/>
                  <c:y val="-2.30092783318176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Cierres'!$A$4:$A$12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'Tabla Cierres'!$D$4:$D$12</c:f>
              <c:numCache>
                <c:formatCode>_(* #,##0_);_(* \(#,##0\);_(* "-"??_);_(@_)</c:formatCode>
                <c:ptCount val="8"/>
                <c:pt idx="0">
                  <c:v>23.295999999999999</c:v>
                </c:pt>
                <c:pt idx="1">
                  <c:v>25.57</c:v>
                </c:pt>
                <c:pt idx="2">
                  <c:v>27.873000000000001</c:v>
                </c:pt>
                <c:pt idx="3">
                  <c:v>32.51</c:v>
                </c:pt>
                <c:pt idx="4">
                  <c:v>37.148000000000003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'Tabla Cierres'!$E$3</c:f>
              <c:strCache>
                <c:ptCount val="1"/>
                <c:pt idx="0">
                  <c:v>Suma de Ejecutado FP</c:v>
                </c:pt>
              </c:strCache>
            </c:strRef>
          </c:tx>
          <c:spPr>
            <a:ln w="31750" cap="rnd">
              <a:solidFill>
                <a:srgbClr val="FFC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3"/>
              <c:layout>
                <c:manualLayout>
                  <c:x val="-3.5576040808707209E-3"/>
                  <c:y val="4.624130082412495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Cierres'!$A$4:$A$12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'Tabla Cierres'!$E$4:$E$12</c:f>
              <c:numCache>
                <c:formatCode>_(* #,##0_);_(* \(#,##0\);_(* "-"??_);_(@_)</c:formatCode>
                <c:ptCount val="8"/>
                <c:pt idx="0">
                  <c:v>16.037987000000001</c:v>
                </c:pt>
                <c:pt idx="1">
                  <c:v>24.231425999999999</c:v>
                </c:pt>
                <c:pt idx="2">
                  <c:v>24.972000000000001</c:v>
                </c:pt>
                <c:pt idx="3">
                  <c:v>32.091000000000001</c:v>
                </c:pt>
                <c:pt idx="4">
                  <c:v>37.148000000000003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59227936"/>
        <c:axId val="359228496"/>
      </c:lineChart>
      <c:catAx>
        <c:axId val="35922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59228496"/>
        <c:crosses val="autoZero"/>
        <c:auto val="1"/>
        <c:lblAlgn val="ctr"/>
        <c:lblOffset val="100"/>
        <c:noMultiLvlLbl val="0"/>
      </c:catAx>
      <c:valAx>
        <c:axId val="35922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5922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Hoja7!$B$14</c:f>
              <c:strCache>
                <c:ptCount val="1"/>
                <c:pt idx="0">
                  <c:v>Formación Continua Centros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Hoja7!$A$15:$A$17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Hoja7!$B$15:$B$17</c:f>
              <c:numCache>
                <c:formatCode>General</c:formatCode>
                <c:ptCount val="3"/>
                <c:pt idx="0">
                  <c:v>68</c:v>
                </c:pt>
                <c:pt idx="1">
                  <c:v>78</c:v>
                </c:pt>
                <c:pt idx="2">
                  <c:v>88</c:v>
                </c:pt>
              </c:numCache>
            </c:numRef>
          </c:val>
        </c:ser>
        <c:ser>
          <c:idx val="1"/>
          <c:order val="1"/>
          <c:tx>
            <c:strRef>
              <c:f>Hoja7!$C$14</c:f>
              <c:strCache>
                <c:ptCount val="1"/>
                <c:pt idx="0">
                  <c:v>Formación Inicial Centros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Hoja7!$A$15:$A$17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Hoja7!$C$15:$C$17</c:f>
              <c:numCache>
                <c:formatCode>General</c:formatCode>
                <c:ptCount val="3"/>
                <c:pt idx="0">
                  <c:v>45</c:v>
                </c:pt>
                <c:pt idx="1">
                  <c:v>47</c:v>
                </c:pt>
                <c:pt idx="2">
                  <c:v>57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8246448"/>
        <c:axId val="458247008"/>
      </c:barChart>
      <c:catAx>
        <c:axId val="45824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58247008"/>
        <c:crosses val="autoZero"/>
        <c:auto val="1"/>
        <c:lblAlgn val="ctr"/>
        <c:lblOffset val="100"/>
        <c:noMultiLvlLbl val="0"/>
      </c:catAx>
      <c:valAx>
        <c:axId val="45824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5824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7" y="1"/>
            <a:ext cx="3038475" cy="465137"/>
          </a:xfrm>
          <a:prstGeom prst="rect">
            <a:avLst/>
          </a:prstGeom>
        </p:spPr>
        <p:txBody>
          <a:bodyPr vert="horz" lIns="90782" tIns="45393" rIns="90782" bIns="45393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46" y="1"/>
            <a:ext cx="3038475" cy="465137"/>
          </a:xfrm>
          <a:prstGeom prst="rect">
            <a:avLst/>
          </a:prstGeom>
        </p:spPr>
        <p:txBody>
          <a:bodyPr vert="horz" lIns="90782" tIns="45393" rIns="90782" bIns="45393" rtlCol="0"/>
          <a:lstStyle>
            <a:lvl1pPr algn="r">
              <a:defRPr sz="1200"/>
            </a:lvl1pPr>
          </a:lstStyle>
          <a:p>
            <a:fld id="{75A541E0-1F2B-45CD-BBCE-0BA0BFE01804}" type="datetimeFigureOut">
              <a:rPr lang="es-SV" smtClean="0"/>
              <a:t>18/09/2017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7" y="8829675"/>
            <a:ext cx="3038475" cy="465137"/>
          </a:xfrm>
          <a:prstGeom prst="rect">
            <a:avLst/>
          </a:prstGeom>
        </p:spPr>
        <p:txBody>
          <a:bodyPr vert="horz" lIns="90782" tIns="45393" rIns="90782" bIns="45393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46" y="8829675"/>
            <a:ext cx="3038475" cy="465137"/>
          </a:xfrm>
          <a:prstGeom prst="rect">
            <a:avLst/>
          </a:prstGeom>
        </p:spPr>
        <p:txBody>
          <a:bodyPr vert="horz" lIns="90782" tIns="45393" rIns="90782" bIns="45393" rtlCol="0" anchor="b"/>
          <a:lstStyle>
            <a:lvl1pPr algn="r">
              <a:defRPr sz="1200"/>
            </a:lvl1pPr>
          </a:lstStyle>
          <a:p>
            <a:fld id="{FD8F2FC2-7F25-4F8D-920B-EE725D70319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7529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506" tIns="46256" rIns="92506" bIns="46256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41" y="2"/>
            <a:ext cx="3037840" cy="464820"/>
          </a:xfrm>
          <a:prstGeom prst="rect">
            <a:avLst/>
          </a:prstGeom>
        </p:spPr>
        <p:txBody>
          <a:bodyPr vert="horz" lIns="92506" tIns="46256" rIns="92506" bIns="46256" rtlCol="0"/>
          <a:lstStyle>
            <a:lvl1pPr algn="r">
              <a:defRPr sz="1200"/>
            </a:lvl1pPr>
          </a:lstStyle>
          <a:p>
            <a:fld id="{4A89F727-EC93-4321-949C-C0BAE3CBF554}" type="datetimeFigureOut">
              <a:rPr lang="es-SV" smtClean="0"/>
              <a:t>18/09/2017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06" tIns="46256" rIns="92506" bIns="46256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2506" tIns="46256" rIns="92506" bIns="4625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70"/>
            <a:ext cx="3037840" cy="464820"/>
          </a:xfrm>
          <a:prstGeom prst="rect">
            <a:avLst/>
          </a:prstGeom>
        </p:spPr>
        <p:txBody>
          <a:bodyPr vert="horz" lIns="92506" tIns="46256" rIns="92506" bIns="46256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41" y="8829970"/>
            <a:ext cx="3037840" cy="464820"/>
          </a:xfrm>
          <a:prstGeom prst="rect">
            <a:avLst/>
          </a:prstGeom>
        </p:spPr>
        <p:txBody>
          <a:bodyPr vert="horz" lIns="92506" tIns="46256" rIns="92506" bIns="46256" rtlCol="0" anchor="b"/>
          <a:lstStyle>
            <a:lvl1pPr algn="r">
              <a:defRPr sz="1200"/>
            </a:lvl1pPr>
          </a:lstStyle>
          <a:p>
            <a:fld id="{86B6DDA9-9B69-4E95-A495-A08BC95E48B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7007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0695">
              <a:defRPr/>
            </a:pPr>
            <a:r>
              <a:rPr lang="es-ES" dirty="0" smtClean="0"/>
              <a:t>3 M</a:t>
            </a:r>
            <a:r>
              <a:rPr lang="es-ES" baseline="0" dirty="0" smtClean="0"/>
              <a:t>ega</a:t>
            </a:r>
            <a:endParaRPr lang="es-ES" dirty="0" smtClean="0"/>
          </a:p>
          <a:p>
            <a:r>
              <a:rPr lang="es-ES" dirty="0" smtClean="0"/>
              <a:t>6 Vectores</a:t>
            </a:r>
          </a:p>
          <a:p>
            <a:r>
              <a:rPr lang="es-ES" dirty="0" smtClean="0"/>
              <a:t>20 Estrategias</a:t>
            </a:r>
          </a:p>
          <a:p>
            <a:r>
              <a:rPr lang="es-ES" dirty="0" smtClean="0"/>
              <a:t>18 Indicadores</a:t>
            </a:r>
          </a:p>
          <a:p>
            <a:r>
              <a:rPr lang="es-ES" dirty="0" smtClean="0"/>
              <a:t>12 Proyectos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3E8AA-93AF-9B42-A72C-8E2EEC2598E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353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10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3E8AA-93AF-9B42-A72C-8E2EEC2598E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321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6DDA9-9B69-4E95-A495-A08BC95E48B2}" type="slidenum">
              <a:rPr lang="es-SV" smtClean="0"/>
              <a:t>33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2376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6DDA9-9B69-4E95-A495-A08BC95E48B2}" type="slidenum">
              <a:rPr lang="es-SV" smtClean="0"/>
              <a:t>49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18728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6DDA9-9B69-4E95-A495-A08BC95E48B2}" type="slidenum">
              <a:rPr lang="es-SV" smtClean="0"/>
              <a:t>71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7215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6DDA9-9B69-4E95-A495-A08BC95E48B2}" type="slidenum">
              <a:rPr lang="es-SV" smtClean="0"/>
              <a:t>72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48866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6DDA9-9B69-4E95-A495-A08BC95E48B2}" type="slidenum">
              <a:rPr lang="es-SV" smtClean="0"/>
              <a:t>73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91688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6DDA9-9B69-4E95-A495-A08BC95E48B2}" type="slidenum">
              <a:rPr lang="es-SV" smtClean="0"/>
              <a:t>74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03690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E6359-A543-47D7-A230-6B7712E7DA7B}" type="slidenum">
              <a:rPr lang="es-SV" smtClean="0"/>
              <a:t>77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13401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18/09/2017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5637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18/09/2017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716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18/09/2017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97668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41413" y="618381"/>
            <a:ext cx="8002587" cy="86640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863E-5B32-48F7-8925-950A5AD9CB1E}" type="datetimeFigureOut">
              <a:rPr lang="es-SV" smtClean="0"/>
              <a:pPr/>
              <a:t>18/09/2017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D451-9483-401E-B788-BB631B1BBA83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53166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512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27984" y="4437112"/>
            <a:ext cx="4104456" cy="1440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7642-4292-435C-A47F-5CA39ED570E2}" type="datetimeFigureOut">
              <a:rPr lang="es-SV" smtClean="0"/>
              <a:t>18/09/2017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28AA-A563-4FBA-AEA4-3398DAFA2200}" type="slidenum">
              <a:rPr lang="es-SV" smtClean="0"/>
              <a:t>‹Nº›</a:t>
            </a:fld>
            <a:endParaRPr lang="es-SV"/>
          </a:p>
        </p:txBody>
      </p:sp>
      <p:sp>
        <p:nvSpPr>
          <p:cNvPr id="11" name="10 Redondear rectángulo de esquina diagonal"/>
          <p:cNvSpPr/>
          <p:nvPr userDrawn="1"/>
        </p:nvSpPr>
        <p:spPr>
          <a:xfrm>
            <a:off x="4355976" y="4293096"/>
            <a:ext cx="4248472" cy="1872208"/>
          </a:xfrm>
          <a:prstGeom prst="round2DiagRect">
            <a:avLst>
              <a:gd name="adj1" fmla="val 10641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45607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512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27984" y="4437112"/>
            <a:ext cx="4104456" cy="1440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7642-4292-435C-A47F-5CA39ED570E2}" type="datetimeFigureOut">
              <a:rPr lang="es-SV" smtClean="0"/>
              <a:t>18/09/2017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28AA-A563-4FBA-AEA4-3398DAFA2200}" type="slidenum">
              <a:rPr lang="es-SV" smtClean="0"/>
              <a:t>‹Nº›</a:t>
            </a:fld>
            <a:endParaRPr lang="es-SV"/>
          </a:p>
        </p:txBody>
      </p:sp>
      <p:sp>
        <p:nvSpPr>
          <p:cNvPr id="11" name="10 Redondear rectángulo de esquina diagonal"/>
          <p:cNvSpPr/>
          <p:nvPr userDrawn="1"/>
        </p:nvSpPr>
        <p:spPr>
          <a:xfrm>
            <a:off x="4355976" y="4293096"/>
            <a:ext cx="4248472" cy="1872208"/>
          </a:xfrm>
          <a:prstGeom prst="round2DiagRect">
            <a:avLst>
              <a:gd name="adj1" fmla="val 10641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22740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512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27984" y="4437112"/>
            <a:ext cx="4104456" cy="1440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7642-4292-435C-A47F-5CA39ED570E2}" type="datetimeFigureOut">
              <a:rPr lang="es-SV" smtClean="0"/>
              <a:t>18/09/2017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28AA-A563-4FBA-AEA4-3398DAFA2200}" type="slidenum">
              <a:rPr lang="es-SV" smtClean="0"/>
              <a:t>‹Nº›</a:t>
            </a:fld>
            <a:endParaRPr lang="es-SV"/>
          </a:p>
        </p:txBody>
      </p:sp>
      <p:sp>
        <p:nvSpPr>
          <p:cNvPr id="11" name="10 Redondear rectángulo de esquina diagonal"/>
          <p:cNvSpPr/>
          <p:nvPr userDrawn="1"/>
        </p:nvSpPr>
        <p:spPr>
          <a:xfrm>
            <a:off x="4355976" y="4293096"/>
            <a:ext cx="4248472" cy="1872208"/>
          </a:xfrm>
          <a:prstGeom prst="round2DiagRect">
            <a:avLst>
              <a:gd name="adj1" fmla="val 10641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682585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512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27984" y="4437112"/>
            <a:ext cx="4104456" cy="1440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7642-4292-435C-A47F-5CA39ED570E2}" type="datetimeFigureOut">
              <a:rPr lang="es-SV" smtClean="0"/>
              <a:t>18/09/2017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28AA-A563-4FBA-AEA4-3398DAFA2200}" type="slidenum">
              <a:rPr lang="es-SV" smtClean="0"/>
              <a:t>‹Nº›</a:t>
            </a:fld>
            <a:endParaRPr lang="es-SV"/>
          </a:p>
        </p:txBody>
      </p:sp>
      <p:sp>
        <p:nvSpPr>
          <p:cNvPr id="11" name="10 Redondear rectángulo de esquina diagonal"/>
          <p:cNvSpPr/>
          <p:nvPr userDrawn="1"/>
        </p:nvSpPr>
        <p:spPr>
          <a:xfrm>
            <a:off x="4355976" y="4293096"/>
            <a:ext cx="4248472" cy="1872208"/>
          </a:xfrm>
          <a:prstGeom prst="round2DiagRect">
            <a:avLst>
              <a:gd name="adj1" fmla="val 10641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8406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512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27984" y="4437112"/>
            <a:ext cx="4104456" cy="1440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7642-4292-435C-A47F-5CA39ED570E2}" type="datetimeFigureOut">
              <a:rPr lang="es-SV" smtClean="0"/>
              <a:t>18/09/2017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28AA-A563-4FBA-AEA4-3398DAFA2200}" type="slidenum">
              <a:rPr lang="es-SV" smtClean="0"/>
              <a:t>‹Nº›</a:t>
            </a:fld>
            <a:endParaRPr lang="es-SV"/>
          </a:p>
        </p:txBody>
      </p:sp>
      <p:sp>
        <p:nvSpPr>
          <p:cNvPr id="11" name="10 Redondear rectángulo de esquina diagonal"/>
          <p:cNvSpPr/>
          <p:nvPr userDrawn="1"/>
        </p:nvSpPr>
        <p:spPr>
          <a:xfrm>
            <a:off x="4355976" y="4293096"/>
            <a:ext cx="4248472" cy="1872208"/>
          </a:xfrm>
          <a:prstGeom prst="round2DiagRect">
            <a:avLst>
              <a:gd name="adj1" fmla="val 10641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49560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512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27984" y="4437112"/>
            <a:ext cx="4104456" cy="1440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7642-4292-435C-A47F-5CA39ED570E2}" type="datetimeFigureOut">
              <a:rPr lang="es-SV" smtClean="0"/>
              <a:t>18/09/2017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28AA-A563-4FBA-AEA4-3398DAFA2200}" type="slidenum">
              <a:rPr lang="es-SV" smtClean="0"/>
              <a:t>‹Nº›</a:t>
            </a:fld>
            <a:endParaRPr lang="es-SV"/>
          </a:p>
        </p:txBody>
      </p:sp>
      <p:sp>
        <p:nvSpPr>
          <p:cNvPr id="11" name="10 Redondear rectángulo de esquina diagonal"/>
          <p:cNvSpPr/>
          <p:nvPr userDrawn="1"/>
        </p:nvSpPr>
        <p:spPr>
          <a:xfrm>
            <a:off x="4355976" y="4293096"/>
            <a:ext cx="4248472" cy="1872208"/>
          </a:xfrm>
          <a:prstGeom prst="round2DiagRect">
            <a:avLst>
              <a:gd name="adj1" fmla="val 10641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390684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1D8A3-194B-4C9D-8D82-DB57EB6E5618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3C40-1149-4F67-A6B0-1F8D46914A6E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0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18/09/2017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29068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811E-43C5-4E64-B36D-EC511A55A598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C6B07-A65E-4E8A-AAD9-F234312E1DB2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90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5353-D9A9-461D-B7C5-2B15545DB722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19491-8FAB-466C-B809-4742AF3E587C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62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B5521-6FDD-4EFC-8BE5-CB480A8E7895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1ED5-E317-469A-8622-4024D1593863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11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104D1-87EC-4413-8B22-C472B82E621C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CCD4-4F01-4704-93BB-BA1C8AACAEA5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83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CAF18-1559-4580-AD73-8C9CFE76A01D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F63F9-5BE7-44B7-BC25-B34B627FA2E5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78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FFC2-5D9C-4423-AD1D-9FAC29C8AE06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2326E-76E5-4A0F-B399-29875EF730ED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6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530CB-AF0A-4B12-986A-27DB43B44875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45C3E-6F25-403C-A6FA-7DC537A23C64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56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38A45-AB2B-423F-B5DC-3F1FE1876B7A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F3235-9B08-485F-A73F-CB7A6616D4EA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7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14561-4B58-4B73-98AE-764CC99CB934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DA620-7FB9-4767-95F3-44573588C3EA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33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A6F76-FE3F-4522-BE6A-DE35A9516937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07810-06EA-4F50-B7A7-8DDDB1DA4F03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18/09/2017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57210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512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27984" y="4437112"/>
            <a:ext cx="4104456" cy="1440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7642-4292-435C-A47F-5CA39ED570E2}" type="datetimeFigureOut">
              <a:rPr lang="es-SV" smtClean="0"/>
              <a:t>18/09/2017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28AA-A563-4FBA-AEA4-3398DAFA2200}" type="slidenum">
              <a:rPr lang="es-SV" smtClean="0"/>
              <a:t>‹Nº›</a:t>
            </a:fld>
            <a:endParaRPr lang="es-SV"/>
          </a:p>
        </p:txBody>
      </p:sp>
      <p:sp>
        <p:nvSpPr>
          <p:cNvPr id="11" name="10 Redondear rectángulo de esquina diagonal"/>
          <p:cNvSpPr/>
          <p:nvPr userDrawn="1"/>
        </p:nvSpPr>
        <p:spPr>
          <a:xfrm>
            <a:off x="4355976" y="4293096"/>
            <a:ext cx="4248472" cy="1872208"/>
          </a:xfrm>
          <a:prstGeom prst="round2DiagRect">
            <a:avLst>
              <a:gd name="adj1" fmla="val 10641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613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512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27984" y="4437112"/>
            <a:ext cx="4104456" cy="1440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7642-4292-435C-A47F-5CA39ED570E2}" type="datetimeFigureOut">
              <a:rPr lang="es-SV" smtClean="0"/>
              <a:t>18/09/2017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28AA-A563-4FBA-AEA4-3398DAFA2200}" type="slidenum">
              <a:rPr lang="es-SV" smtClean="0"/>
              <a:t>‹Nº›</a:t>
            </a:fld>
            <a:endParaRPr lang="es-SV"/>
          </a:p>
        </p:txBody>
      </p:sp>
      <p:sp>
        <p:nvSpPr>
          <p:cNvPr id="11" name="10 Redondear rectángulo de esquina diagonal"/>
          <p:cNvSpPr/>
          <p:nvPr userDrawn="1"/>
        </p:nvSpPr>
        <p:spPr>
          <a:xfrm>
            <a:off x="4355976" y="4293096"/>
            <a:ext cx="4248472" cy="1872208"/>
          </a:xfrm>
          <a:prstGeom prst="round2DiagRect">
            <a:avLst>
              <a:gd name="adj1" fmla="val 10641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6143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75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04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57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20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617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2612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414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5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18/09/2017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968446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529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590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947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32E38-AF19-443A-B8EC-B563ABF7A955}" type="datetime1">
              <a:rPr lang="en-US"/>
              <a:pPr>
                <a:defRPr/>
              </a:pPr>
              <a:t>9/18/2017</a:t>
            </a:fld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B542E-B5DA-40C2-9D0E-1B8893A97C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1559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34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53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218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295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584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0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18/09/2017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51730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623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839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38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415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84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41413" y="618381"/>
            <a:ext cx="8002587" cy="86640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863E-5B32-48F7-8925-950A5AD9CB1E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D451-9483-401E-B788-BB631B1BBA83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552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512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27984" y="4437112"/>
            <a:ext cx="4104456" cy="1440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7642-4292-435C-A47F-5CA39ED570E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28AA-A563-4FBA-AEA4-3398DAFA220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Redondear rectángulo de esquina diagonal"/>
          <p:cNvSpPr/>
          <p:nvPr userDrawn="1"/>
        </p:nvSpPr>
        <p:spPr>
          <a:xfrm>
            <a:off x="4355976" y="4293096"/>
            <a:ext cx="4248472" cy="1872208"/>
          </a:xfrm>
          <a:prstGeom prst="round2DiagRect">
            <a:avLst>
              <a:gd name="adj1" fmla="val 10641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7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512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27984" y="4437112"/>
            <a:ext cx="4104456" cy="1440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7642-4292-435C-A47F-5CA39ED570E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28AA-A563-4FBA-AEA4-3398DAFA220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Redondear rectángulo de esquina diagonal"/>
          <p:cNvSpPr/>
          <p:nvPr userDrawn="1"/>
        </p:nvSpPr>
        <p:spPr>
          <a:xfrm>
            <a:off x="4355976" y="4293096"/>
            <a:ext cx="4248472" cy="1872208"/>
          </a:xfrm>
          <a:prstGeom prst="round2DiagRect">
            <a:avLst>
              <a:gd name="adj1" fmla="val 10641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59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512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27984" y="4437112"/>
            <a:ext cx="4104456" cy="1440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7642-4292-435C-A47F-5CA39ED570E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28AA-A563-4FBA-AEA4-3398DAFA220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Redondear rectángulo de esquina diagonal"/>
          <p:cNvSpPr/>
          <p:nvPr userDrawn="1"/>
        </p:nvSpPr>
        <p:spPr>
          <a:xfrm>
            <a:off x="4355976" y="4293096"/>
            <a:ext cx="4248472" cy="1872208"/>
          </a:xfrm>
          <a:prstGeom prst="round2DiagRect">
            <a:avLst>
              <a:gd name="adj1" fmla="val 10641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04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512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27984" y="4437112"/>
            <a:ext cx="4104456" cy="1440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7642-4292-435C-A47F-5CA39ED570E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28AA-A563-4FBA-AEA4-3398DAFA220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Redondear rectángulo de esquina diagonal"/>
          <p:cNvSpPr/>
          <p:nvPr userDrawn="1"/>
        </p:nvSpPr>
        <p:spPr>
          <a:xfrm>
            <a:off x="4355976" y="4293096"/>
            <a:ext cx="4248472" cy="1872208"/>
          </a:xfrm>
          <a:prstGeom prst="round2DiagRect">
            <a:avLst>
              <a:gd name="adj1" fmla="val 10641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03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18/09/2017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43985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512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27984" y="4437112"/>
            <a:ext cx="4104456" cy="1440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7642-4292-435C-A47F-5CA39ED570E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28AA-A563-4FBA-AEA4-3398DAFA220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Redondear rectángulo de esquina diagonal"/>
          <p:cNvSpPr/>
          <p:nvPr userDrawn="1"/>
        </p:nvSpPr>
        <p:spPr>
          <a:xfrm>
            <a:off x="4355976" y="4293096"/>
            <a:ext cx="4248472" cy="1872208"/>
          </a:xfrm>
          <a:prstGeom prst="round2DiagRect">
            <a:avLst>
              <a:gd name="adj1" fmla="val 10641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96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512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27984" y="4437112"/>
            <a:ext cx="4104456" cy="1440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7642-4292-435C-A47F-5CA39ED570E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28AA-A563-4FBA-AEA4-3398DAFA220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Redondear rectángulo de esquina diagonal"/>
          <p:cNvSpPr/>
          <p:nvPr userDrawn="1"/>
        </p:nvSpPr>
        <p:spPr>
          <a:xfrm>
            <a:off x="4355976" y="4293096"/>
            <a:ext cx="4248472" cy="1872208"/>
          </a:xfrm>
          <a:prstGeom prst="round2DiagRect">
            <a:avLst>
              <a:gd name="adj1" fmla="val 10641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03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18/09/2017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4016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18/09/2017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2174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18/09/2017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433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7A94-2674-450F-A9C6-8D2B848359D7}" type="datetimeFigureOut">
              <a:rPr lang="es-SV" smtClean="0"/>
              <a:t>18/09/2017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23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SV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296BA4-283A-4252-8823-1FCAA8E4E8AA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B13AF2-833B-4FEF-95F5-4C637ED268C7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8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4" r:id="rId12"/>
    <p:sldLayoutId id="214748369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0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2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s-MX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MONITOREO Y EVALUACIÓN DE LA FORMACIÓN PROFESIONAL</a:t>
            </a:r>
            <a:endParaRPr lang="es-MX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80000"/>
              </a:lnSpc>
              <a:buFont typeface="+mj-lt"/>
              <a:buAutoNum type="arabicPeriod"/>
            </a:pPr>
            <a:r>
              <a:rPr lang="es-SV" sz="1800" dirty="0"/>
              <a:t>Medición de la calidad de los servicios del INSAFORP entre sus usuarios.</a:t>
            </a:r>
            <a:endParaRPr lang="es-MX" sz="1800" dirty="0"/>
          </a:p>
          <a:p>
            <a:pPr lvl="0" algn="just">
              <a:lnSpc>
                <a:spcPct val="80000"/>
              </a:lnSpc>
              <a:buFont typeface="+mj-lt"/>
              <a:buAutoNum type="arabicPeriod"/>
            </a:pPr>
            <a:r>
              <a:rPr lang="es-SV" sz="1800" dirty="0"/>
              <a:t>Proyecto piloto de Monitoreo y Evaluación de la gestión de instituciones de la FP.</a:t>
            </a:r>
            <a:endParaRPr lang="es-MX" sz="1800" dirty="0"/>
          </a:p>
          <a:p>
            <a:pPr lvl="0" algn="just">
              <a:lnSpc>
                <a:spcPct val="80000"/>
              </a:lnSpc>
              <a:buFont typeface="+mj-lt"/>
              <a:buAutoNum type="arabicPeriod"/>
            </a:pPr>
            <a:r>
              <a:rPr lang="es-SV" sz="1800" dirty="0"/>
              <a:t>Proyecto piloto de </a:t>
            </a:r>
            <a:r>
              <a:rPr lang="es-SV" sz="1800" dirty="0" smtClean="0"/>
              <a:t>otorgamiento </a:t>
            </a:r>
            <a:r>
              <a:rPr lang="es-SV" sz="1800" dirty="0"/>
              <a:t>del Premio a la Calidad de la Formación Profesional.</a:t>
            </a:r>
            <a:endParaRPr lang="es-MX" sz="1800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es-MX" sz="1800" dirty="0"/>
              <a:t> 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s-MX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RECURSOS HUMANOS</a:t>
            </a:r>
          </a:p>
          <a:p>
            <a:pPr lvl="0" algn="just">
              <a:lnSpc>
                <a:spcPct val="80000"/>
              </a:lnSpc>
              <a:buFont typeface="+mj-lt"/>
              <a:buAutoNum type="arabicPeriod"/>
            </a:pPr>
            <a:r>
              <a:rPr lang="es-MX" sz="1800" dirty="0"/>
              <a:t>Programa de fortalecimiento de integración institucional y reconocimiento del </a:t>
            </a:r>
            <a:r>
              <a:rPr lang="es-MX" sz="1800" dirty="0" smtClean="0"/>
              <a:t>Personal.*</a:t>
            </a:r>
            <a:endParaRPr lang="es-MX" sz="1800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es-MX" sz="1800" dirty="0"/>
              <a:t> 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s-MX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PLANIFICACIÓN ESTRATÉGICA</a:t>
            </a:r>
          </a:p>
          <a:p>
            <a:pPr lvl="0" algn="just">
              <a:lnSpc>
                <a:spcPct val="80000"/>
              </a:lnSpc>
              <a:buFont typeface="+mj-lt"/>
              <a:buAutoNum type="arabicPeriod"/>
            </a:pPr>
            <a:r>
              <a:rPr lang="pt-BR" sz="1800" dirty="0" err="1"/>
              <a:t>Diseño</a:t>
            </a:r>
            <a:r>
              <a:rPr lang="pt-BR" sz="1800" dirty="0"/>
              <a:t> conceptual y </a:t>
            </a:r>
            <a:r>
              <a:rPr lang="pt-BR" sz="1800" dirty="0" err="1"/>
              <a:t>proyecto</a:t>
            </a:r>
            <a:r>
              <a:rPr lang="pt-BR" sz="1800" dirty="0"/>
              <a:t> de </a:t>
            </a:r>
            <a:r>
              <a:rPr lang="pt-BR" sz="1800" dirty="0" err="1"/>
              <a:t>ampliación</a:t>
            </a:r>
            <a:r>
              <a:rPr lang="pt-BR" sz="1800" dirty="0"/>
              <a:t> </a:t>
            </a:r>
            <a:r>
              <a:rPr lang="pt-BR" sz="1800" dirty="0" err="1"/>
              <a:t>del</a:t>
            </a:r>
            <a:r>
              <a:rPr lang="pt-BR" sz="1800" dirty="0"/>
              <a:t> sistema de </a:t>
            </a:r>
            <a:r>
              <a:rPr lang="pt-BR" sz="1800" dirty="0" err="1"/>
              <a:t>seguimiento</a:t>
            </a:r>
            <a:r>
              <a:rPr lang="pt-BR" sz="1800" dirty="0"/>
              <a:t>, </a:t>
            </a:r>
            <a:r>
              <a:rPr lang="pt-BR" sz="1800" dirty="0" err="1"/>
              <a:t>monitoreo</a:t>
            </a:r>
            <a:r>
              <a:rPr lang="pt-BR" sz="1800" dirty="0"/>
              <a:t> y </a:t>
            </a:r>
            <a:r>
              <a:rPr lang="pt-BR" sz="1800" dirty="0" err="1"/>
              <a:t>evaluación</a:t>
            </a:r>
            <a:r>
              <a:rPr lang="pt-BR" sz="1800" dirty="0"/>
              <a:t> de </a:t>
            </a:r>
            <a:r>
              <a:rPr lang="pt-BR" sz="1800" dirty="0" err="1"/>
              <a:t>la</a:t>
            </a:r>
            <a:r>
              <a:rPr lang="pt-BR" sz="1800" dirty="0"/>
              <a:t> </a:t>
            </a:r>
            <a:r>
              <a:rPr lang="pt-BR" sz="1800" dirty="0" err="1"/>
              <a:t>formación</a:t>
            </a:r>
            <a:r>
              <a:rPr lang="pt-BR" sz="1800" dirty="0"/>
              <a:t> </a:t>
            </a:r>
            <a:r>
              <a:rPr lang="pt-BR" sz="1800" dirty="0" err="1"/>
              <a:t>profesional</a:t>
            </a:r>
            <a:r>
              <a:rPr lang="pt-BR" sz="1800" dirty="0"/>
              <a:t> </a:t>
            </a:r>
            <a:r>
              <a:rPr lang="pt-BR" sz="1800" dirty="0" err="1"/>
              <a:t>del</a:t>
            </a:r>
            <a:r>
              <a:rPr lang="pt-BR" sz="1800" dirty="0"/>
              <a:t> INSAFORP”.</a:t>
            </a:r>
            <a:endParaRPr lang="es-MX" sz="1800" dirty="0"/>
          </a:p>
          <a:p>
            <a:pPr lvl="0" algn="just">
              <a:lnSpc>
                <a:spcPct val="80000"/>
              </a:lnSpc>
              <a:buFont typeface="+mj-lt"/>
              <a:buAutoNum type="arabicPeriod"/>
            </a:pPr>
            <a:r>
              <a:rPr lang="es-SV" sz="1800" dirty="0"/>
              <a:t>Sistematización de la mejora </a:t>
            </a:r>
            <a:r>
              <a:rPr lang="es-SV" sz="1800" dirty="0" smtClean="0"/>
              <a:t>continua </a:t>
            </a:r>
            <a:r>
              <a:rPr lang="es-SV" sz="1800" dirty="0"/>
              <a:t>de la gestión de la calidad </a:t>
            </a:r>
            <a:r>
              <a:rPr lang="es-SV" sz="1800" dirty="0" smtClean="0"/>
              <a:t>en </a:t>
            </a:r>
            <a:r>
              <a:rPr lang="es-SV" sz="1800" dirty="0"/>
              <a:t>la adquisición y contratación de bienes y servicios del </a:t>
            </a:r>
            <a:r>
              <a:rPr lang="es-SV" sz="1800" dirty="0" smtClean="0"/>
              <a:t>INSAFORP. </a:t>
            </a:r>
            <a:endParaRPr lang="es-MX" sz="1800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es-MX" sz="1800" dirty="0"/>
              <a:t> 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s-MX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FINANCIERA</a:t>
            </a:r>
          </a:p>
          <a:p>
            <a:pPr lvl="0" algn="just">
              <a:lnSpc>
                <a:spcPct val="80000"/>
              </a:lnSpc>
              <a:buFont typeface="+mj-lt"/>
              <a:buAutoNum type="arabicPeriod"/>
            </a:pPr>
            <a:r>
              <a:rPr lang="es-MX" sz="1800" dirty="0"/>
              <a:t>Proyecto piloto sobre costeo de la Formación </a:t>
            </a:r>
            <a:r>
              <a:rPr lang="es-MX" sz="1800" dirty="0" smtClean="0"/>
              <a:t>Profesional.*</a:t>
            </a:r>
            <a:endParaRPr lang="es-MX" sz="1800" dirty="0"/>
          </a:p>
          <a:p>
            <a:pPr>
              <a:lnSpc>
                <a:spcPct val="80000"/>
              </a:lnSpc>
            </a:pPr>
            <a:endParaRPr lang="es-MX" sz="1800" dirty="0"/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62074"/>
          </a:xfrm>
        </p:spPr>
        <p:txBody>
          <a:bodyPr>
            <a:noAutofit/>
          </a:bodyPr>
          <a:lstStyle/>
          <a:p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Proyectos Emergentes</a:t>
            </a:r>
            <a:endParaRPr lang="es-MX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37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09961"/>
          </a:xfrm>
        </p:spPr>
        <p:txBody>
          <a:bodyPr>
            <a:norm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Algunos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conceptos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tendencias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aprendizajes</a:t>
            </a:r>
            <a:endParaRPr lang="es-SV" sz="2800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/>
              <a:t>Preparándose para la transformación : El futuro de la educación y la formación en el siglo </a:t>
            </a:r>
            <a:r>
              <a:rPr lang="es-ES" sz="2000" dirty="0" smtClean="0"/>
              <a:t>XXI.</a:t>
            </a:r>
            <a:endParaRPr lang="es-ES" sz="2000" dirty="0"/>
          </a:p>
          <a:p>
            <a:pPr algn="just"/>
            <a:r>
              <a:rPr lang="es-SV" sz="2000" dirty="0"/>
              <a:t>Ecosistemas de </a:t>
            </a:r>
            <a:r>
              <a:rPr lang="es-SV" sz="2000" dirty="0" smtClean="0"/>
              <a:t>habilidades.</a:t>
            </a:r>
            <a:endParaRPr lang="es-SV" sz="2000" dirty="0"/>
          </a:p>
          <a:p>
            <a:pPr algn="just"/>
            <a:r>
              <a:rPr lang="es-SV" sz="2000" dirty="0" smtClean="0"/>
              <a:t>Modelo </a:t>
            </a:r>
            <a:r>
              <a:rPr lang="es-SV" sz="2000" dirty="0"/>
              <a:t>de Excelencia de </a:t>
            </a:r>
            <a:r>
              <a:rPr lang="es-SV" sz="2000" dirty="0" smtClean="0"/>
              <a:t>Gestión</a:t>
            </a:r>
            <a:r>
              <a:rPr lang="es-MX" sz="2000" dirty="0"/>
              <a:t>.</a:t>
            </a:r>
            <a:endParaRPr lang="es-MX" sz="2000" dirty="0" smtClean="0"/>
          </a:p>
          <a:p>
            <a:pPr algn="just"/>
            <a:r>
              <a:rPr lang="es-MX" sz="2000" dirty="0" smtClean="0"/>
              <a:t>Innovación.</a:t>
            </a:r>
          </a:p>
          <a:p>
            <a:pPr algn="just"/>
            <a:r>
              <a:rPr lang="es-ES" sz="2000" dirty="0" smtClean="0"/>
              <a:t>Sustentabilidad: seguridad laboral, factibilidad económica, ambientalmente correcto, socialmente justo y con diversidad.</a:t>
            </a:r>
          </a:p>
          <a:p>
            <a:pPr algn="just"/>
            <a:r>
              <a:rPr lang="es-MX" sz="2000" dirty="0" smtClean="0"/>
              <a:t>Prospección de la Formación Profesional.</a:t>
            </a:r>
            <a:endParaRPr lang="es-ES" sz="2000" dirty="0"/>
          </a:p>
          <a:p>
            <a:pPr algn="just"/>
            <a:r>
              <a:rPr lang="es-SV" sz="2000" dirty="0"/>
              <a:t>La digitalización </a:t>
            </a:r>
            <a:r>
              <a:rPr lang="es-SV" sz="2000" dirty="0" smtClean="0"/>
              <a:t>de la economía </a:t>
            </a:r>
            <a:r>
              <a:rPr lang="es-SV" sz="2000" dirty="0"/>
              <a:t>y </a:t>
            </a:r>
            <a:r>
              <a:rPr lang="es-SV" sz="2000" dirty="0" smtClean="0"/>
              <a:t>sociedad.</a:t>
            </a:r>
            <a:endParaRPr lang="es-SV" sz="2000" dirty="0"/>
          </a:p>
          <a:p>
            <a:pPr algn="just"/>
            <a:r>
              <a:rPr lang="es-SV" sz="2000" dirty="0"/>
              <a:t>Automatización del Mundo </a:t>
            </a:r>
            <a:r>
              <a:rPr lang="es-SV" sz="2000" dirty="0" smtClean="0"/>
              <a:t>Industrial (Industria 4.0).</a:t>
            </a:r>
          </a:p>
          <a:p>
            <a:pPr algn="just"/>
            <a:r>
              <a:rPr lang="es-ES" sz="2000" dirty="0"/>
              <a:t>Reverdecimiento de las prácticas </a:t>
            </a:r>
            <a:r>
              <a:rPr lang="es-ES" sz="2000" dirty="0" smtClean="0"/>
              <a:t>humanas.</a:t>
            </a:r>
            <a:endParaRPr lang="es-SV" sz="2000" dirty="0"/>
          </a:p>
          <a:p>
            <a:endParaRPr lang="es-SV" sz="2400" dirty="0"/>
          </a:p>
          <a:p>
            <a:endParaRPr lang="es-SV" sz="2400" dirty="0"/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6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premisas del POA / Presupuesto</a:t>
            </a:r>
            <a:endParaRPr lang="es-SV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51520" y="957032"/>
            <a:ext cx="8568952" cy="43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9512" y="2888848"/>
            <a:ext cx="8568952" cy="43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prstClr val="white"/>
              </a:solidFill>
            </a:endParaRP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595251" cy="49006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Principales premisas del POA / Presupuesto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483" y="633655"/>
            <a:ext cx="8640960" cy="5447816"/>
          </a:xfrm>
        </p:spPr>
        <p:txBody>
          <a:bodyPr>
            <a:noAutofit/>
          </a:bodyPr>
          <a:lstStyle/>
          <a:p>
            <a:pPr marL="0" indent="0" algn="just" eaLnBrk="1" hangingPunct="1">
              <a:buFontTx/>
              <a:buNone/>
            </a:pPr>
            <a:endParaRPr lang="es-ES" sz="2000" b="1" dirty="0" smtClean="0"/>
          </a:p>
          <a:p>
            <a:pPr marL="0" indent="0" algn="just" eaLnBrk="1" hangingPunct="1">
              <a:buFontTx/>
              <a:buNone/>
            </a:pPr>
            <a:r>
              <a:rPr lang="es-ES" sz="2000" b="1" dirty="0" smtClean="0"/>
              <a:t>Ingresos</a:t>
            </a:r>
          </a:p>
          <a:p>
            <a:pPr marL="342900" indent="-342900" algn="just" eaLnBrk="1" hangingPunct="1"/>
            <a:r>
              <a:rPr lang="es-ES" sz="1600" u="sng" dirty="0" smtClean="0"/>
              <a:t>Contribuciones Patronales</a:t>
            </a:r>
          </a:p>
          <a:p>
            <a:pPr marL="400050" lvl="1" indent="0" algn="just" eaLnBrk="1" hangingPunct="1">
              <a:buFontTx/>
              <a:buNone/>
            </a:pPr>
            <a:r>
              <a:rPr lang="es-ES" sz="1600" dirty="0" smtClean="0"/>
              <a:t>Incrementan en 1.5 % en relación a la proyección de cierre 2016, según análisis de tendencia e incremento en el techo sujeto a cotización del ISSS.</a:t>
            </a:r>
          </a:p>
          <a:p>
            <a:pPr marL="342900" indent="-342900" algn="just" eaLnBrk="1" hangingPunct="1"/>
            <a:r>
              <a:rPr lang="es-ES" sz="1600" u="sng" dirty="0" smtClean="0"/>
              <a:t>Ingresos Financieros </a:t>
            </a:r>
          </a:p>
          <a:p>
            <a:pPr marL="400050" lvl="1" indent="0" algn="just">
              <a:buNone/>
            </a:pPr>
            <a:r>
              <a:rPr lang="es-ES" sz="1600" dirty="0"/>
              <a:t>Calculados con una tasa promedio anual del </a:t>
            </a:r>
            <a:r>
              <a:rPr lang="es-ES" sz="1600" dirty="0" smtClean="0"/>
              <a:t>5.71%</a:t>
            </a:r>
            <a:endParaRPr lang="es-ES" sz="1600" dirty="0"/>
          </a:p>
          <a:p>
            <a:pPr marL="0" indent="0" algn="just" eaLnBrk="1" hangingPunct="1">
              <a:buFontTx/>
              <a:buNone/>
              <a:defRPr/>
            </a:pPr>
            <a:endParaRPr lang="es-ES" sz="700" b="1" dirty="0" smtClean="0"/>
          </a:p>
          <a:p>
            <a:pPr marL="0" indent="0" algn="just" eaLnBrk="1" hangingPunct="1">
              <a:buFontTx/>
              <a:buNone/>
              <a:defRPr/>
            </a:pPr>
            <a:r>
              <a:rPr lang="es-ES" sz="2000" b="1" dirty="0" smtClean="0"/>
              <a:t>Gastos / Inversión</a:t>
            </a:r>
          </a:p>
          <a:p>
            <a:pPr marL="0" indent="0" algn="just" eaLnBrk="1" hangingPunct="1">
              <a:buNone/>
              <a:defRPr/>
            </a:pPr>
            <a:r>
              <a:rPr lang="es-ES" sz="1600" dirty="0" smtClean="0"/>
              <a:t>Se ha incorporado: </a:t>
            </a:r>
          </a:p>
          <a:p>
            <a:pPr lvl="1" algn="just">
              <a:defRPr/>
            </a:pPr>
            <a:r>
              <a:rPr lang="es-ES" sz="1600" dirty="0" smtClean="0"/>
              <a:t>Los proyectos derivados de la Planificación Estratégica 2015 – 2019 en lo que corresponde a 2016.</a:t>
            </a:r>
          </a:p>
          <a:p>
            <a:pPr lvl="1" algn="just">
              <a:defRPr/>
            </a:pPr>
            <a:r>
              <a:rPr lang="es-ES" sz="1600" dirty="0" smtClean="0"/>
              <a:t>Los </a:t>
            </a:r>
            <a:r>
              <a:rPr lang="es-ES" sz="1600" dirty="0"/>
              <a:t>proyectos </a:t>
            </a:r>
            <a:r>
              <a:rPr lang="es-ES" sz="1600" dirty="0" smtClean="0"/>
              <a:t>vinculados en la </a:t>
            </a:r>
            <a:r>
              <a:rPr lang="es-ES" sz="1600" dirty="0"/>
              <a:t>Planificación Estratégica 2015 – </a:t>
            </a:r>
            <a:r>
              <a:rPr lang="es-ES" sz="1600" dirty="0" smtClean="0"/>
              <a:t>2019, ya iniciados desde 2015</a:t>
            </a:r>
          </a:p>
          <a:p>
            <a:pPr lvl="1" algn="just">
              <a:defRPr/>
            </a:pPr>
            <a:r>
              <a:rPr lang="es-ES" sz="1600" dirty="0" smtClean="0"/>
              <a:t>Otros </a:t>
            </a:r>
            <a:r>
              <a:rPr lang="es-ES" sz="1600" dirty="0"/>
              <a:t>proyectos de fortalecimiento institucional</a:t>
            </a:r>
          </a:p>
          <a:p>
            <a:pPr marL="0" indent="0" algn="just" eaLnBrk="1" hangingPunct="1">
              <a:buNone/>
              <a:defRPr/>
            </a:pPr>
            <a:endParaRPr lang="es-ES" sz="1600" dirty="0"/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6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580673"/>
              </p:ext>
            </p:extLst>
          </p:nvPr>
        </p:nvGraphicFramePr>
        <p:xfrm>
          <a:off x="304183" y="4863390"/>
          <a:ext cx="8424936" cy="12263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897415"/>
                <a:gridCol w="2527521"/>
              </a:tblGrid>
              <a:tr h="375406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 dirty="0">
                          <a:effectLst/>
                          <a:latin typeface="+mn-lt"/>
                        </a:rPr>
                        <a:t>Diferencia Presupuesto </a:t>
                      </a:r>
                      <a:r>
                        <a:rPr lang="es-MX" sz="2000" b="1" u="none" strike="noStrike" dirty="0" smtClean="0">
                          <a:effectLst/>
                          <a:latin typeface="+mn-lt"/>
                        </a:rPr>
                        <a:t>2016 - 2017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effectLst/>
                          <a:latin typeface="+mn-lt"/>
                        </a:rPr>
                        <a:t>           </a:t>
                      </a:r>
                      <a:r>
                        <a:rPr lang="es-MX" sz="1800" b="1" u="none" strike="noStrike" dirty="0" smtClean="0">
                          <a:effectLst/>
                          <a:latin typeface="+mn-lt"/>
                        </a:rPr>
                        <a:t>(US$ </a:t>
                      </a:r>
                      <a:r>
                        <a:rPr lang="es-MX" sz="2000" b="1" u="none" strike="noStrike" dirty="0" smtClean="0">
                          <a:effectLst/>
                          <a:latin typeface="+mn-lt"/>
                        </a:rPr>
                        <a:t>1,264,000) 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</a:tr>
              <a:tr h="551907">
                <a:tc>
                  <a:txBody>
                    <a:bodyPr/>
                    <a:lstStyle/>
                    <a:p>
                      <a:pPr marL="742950" lvl="1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MX" sz="1600" u="none" strike="noStrike" dirty="0">
                          <a:effectLst/>
                          <a:latin typeface="+mn-lt"/>
                        </a:rPr>
                        <a:t>Incremento en Servicios de </a:t>
                      </a:r>
                      <a:r>
                        <a:rPr lang="es-MX" sz="1600" u="none" strike="noStrike" dirty="0" smtClean="0">
                          <a:effectLst/>
                          <a:latin typeface="+mn-lt"/>
                        </a:rPr>
                        <a:t>Capacitación e Innovación</a:t>
                      </a:r>
                    </a:p>
                    <a:p>
                      <a:pPr marL="742950" lvl="1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Administración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  <a:latin typeface="+mn-lt"/>
                        </a:rPr>
                        <a:t>           </a:t>
                      </a:r>
                      <a:r>
                        <a:rPr lang="es-MX" sz="1600" u="none" strike="noStrike" dirty="0" smtClean="0">
                          <a:effectLst/>
                          <a:latin typeface="+mn-lt"/>
                        </a:rPr>
                        <a:t>US$660,000</a:t>
                      </a:r>
                    </a:p>
                    <a:p>
                      <a:pPr algn="ctr" fontAlgn="b"/>
                      <a:r>
                        <a:rPr lang="es-MX" sz="1600" u="none" strike="noStrike" dirty="0" smtClean="0">
                          <a:effectLst/>
                          <a:latin typeface="+mn-lt"/>
                        </a:rPr>
                        <a:t>             US$28,000</a:t>
                      </a:r>
                    </a:p>
                  </a:txBody>
                  <a:tcPr marL="9525" marR="9525" marT="9525" marB="0" anchor="ctr"/>
                </a:tc>
              </a:tr>
              <a:tr h="298989">
                <a:tc>
                  <a:txBody>
                    <a:bodyPr/>
                    <a:lstStyle/>
                    <a:p>
                      <a:pPr marL="742950" lvl="1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Disminución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 Proyectos Estratégicos y de Inversión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  <a:latin typeface="+mn-lt"/>
                        </a:rPr>
                        <a:t>       </a:t>
                      </a:r>
                      <a:r>
                        <a:rPr lang="es-MX" sz="1600" u="none" strike="noStrike" dirty="0" smtClean="0">
                          <a:effectLst/>
                          <a:latin typeface="+mn-lt"/>
                        </a:rPr>
                        <a:t> (US$1,952,000)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91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56207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Ejecuciones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Proyección de Cierre Formación Profesional</a:t>
            </a:r>
            <a:b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US$ Millones</a:t>
            </a:r>
            <a:endParaRPr lang="es-SV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920033"/>
              </p:ext>
            </p:extLst>
          </p:nvPr>
        </p:nvGraphicFramePr>
        <p:xfrm>
          <a:off x="683568" y="980728"/>
          <a:ext cx="78488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Personas capacitadas</a:t>
            </a:r>
            <a:endParaRPr lang="es-SV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518292"/>
              </p:ext>
            </p:extLst>
          </p:nvPr>
        </p:nvGraphicFramePr>
        <p:xfrm>
          <a:off x="467545" y="1183873"/>
          <a:ext cx="8352927" cy="213351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20279"/>
                <a:gridCol w="1512168"/>
                <a:gridCol w="2664296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UNIDAD ORGANIZATIVA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META 2016</a:t>
                      </a:r>
                    </a:p>
                    <a:p>
                      <a:pPr algn="ctr"/>
                      <a:r>
                        <a:rPr lang="es-MX" dirty="0" smtClean="0"/>
                        <a:t>(</a:t>
                      </a:r>
                      <a:r>
                        <a:rPr lang="es-MX" dirty="0" err="1" smtClean="0"/>
                        <a:t>Particip</a:t>
                      </a:r>
                      <a:r>
                        <a:rPr lang="es-MX" dirty="0" smtClean="0"/>
                        <a:t>.)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PROYECCIÓN CIERRE 2016</a:t>
                      </a:r>
                    </a:p>
                    <a:p>
                      <a:pPr algn="ctr"/>
                      <a:r>
                        <a:rPr lang="es-MX" dirty="0" smtClean="0"/>
                        <a:t>(</a:t>
                      </a:r>
                      <a:r>
                        <a:rPr lang="es-MX" dirty="0" err="1" smtClean="0"/>
                        <a:t>Particip</a:t>
                      </a:r>
                      <a:r>
                        <a:rPr lang="es-MX" dirty="0" smtClean="0"/>
                        <a:t>.)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META 2017</a:t>
                      </a:r>
                    </a:p>
                    <a:p>
                      <a:pPr algn="ctr"/>
                      <a:r>
                        <a:rPr lang="es-MX" dirty="0" smtClean="0"/>
                        <a:t>(</a:t>
                      </a:r>
                      <a:r>
                        <a:rPr lang="es-MX" dirty="0" err="1" smtClean="0"/>
                        <a:t>Particip</a:t>
                      </a:r>
                      <a:r>
                        <a:rPr lang="es-MX" dirty="0" smtClean="0"/>
                        <a:t>.)</a:t>
                      </a:r>
                      <a:endParaRPr lang="es-MX" dirty="0"/>
                    </a:p>
                  </a:txBody>
                  <a:tcPr anchor="ctr"/>
                </a:tc>
              </a:tr>
              <a:tr h="380911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 smtClean="0">
                          <a:effectLst/>
                        </a:rPr>
                        <a:t>Gerencia</a:t>
                      </a:r>
                      <a:r>
                        <a:rPr lang="es-SV" sz="1400" u="none" strike="noStrike" baseline="0" dirty="0" smtClean="0">
                          <a:effectLst/>
                        </a:rPr>
                        <a:t> de </a:t>
                      </a:r>
                      <a:r>
                        <a:rPr lang="es-SV" sz="1400" u="none" strike="noStrike" dirty="0" smtClean="0">
                          <a:effectLst/>
                        </a:rPr>
                        <a:t>Formación </a:t>
                      </a:r>
                      <a:r>
                        <a:rPr lang="es-SV" sz="1400" u="none" strike="noStrike" dirty="0">
                          <a:effectLst/>
                        </a:rPr>
                        <a:t>Continua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 smtClean="0">
                          <a:effectLst/>
                        </a:rPr>
                        <a:t>  200,000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 smtClean="0">
                          <a:effectLst/>
                        </a:rPr>
                        <a:t> 196,550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 smtClean="0">
                          <a:effectLst/>
                        </a:rPr>
                        <a:t>207,000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 smtClean="0">
                          <a:effectLst/>
                        </a:rPr>
                        <a:t>Gerencia de Formación </a:t>
                      </a:r>
                      <a:r>
                        <a:rPr lang="es-SV" sz="1400" u="none" strike="noStrike" dirty="0">
                          <a:effectLst/>
                        </a:rPr>
                        <a:t>Inicial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</a:rPr>
                        <a:t>1</a:t>
                      </a:r>
                      <a:r>
                        <a:rPr lang="es-SV" sz="1400" u="none" strike="noStrike" dirty="0" smtClean="0">
                          <a:effectLst/>
                        </a:rPr>
                        <a:t>25,150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 smtClean="0">
                          <a:effectLst/>
                        </a:rPr>
                        <a:t>123,921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 smtClean="0">
                          <a:effectLst/>
                        </a:rPr>
                        <a:t>122,641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CFP </a:t>
                      </a:r>
                      <a:r>
                        <a:rPr lang="es-SV" sz="1400" u="none" strike="noStrike" dirty="0" smtClean="0">
                          <a:effectLst/>
                        </a:rPr>
                        <a:t>San Bartolo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 smtClean="0">
                          <a:effectLst/>
                        </a:rPr>
                        <a:t>11,386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 smtClean="0">
                          <a:effectLst/>
                        </a:rPr>
                        <a:t>10,402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 smtClean="0">
                          <a:effectLst/>
                        </a:rPr>
                        <a:t>11,710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1" u="none" strike="noStrike" dirty="0">
                          <a:effectLst/>
                        </a:rPr>
                        <a:t>TOTAL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 </a:t>
                      </a:r>
                      <a:r>
                        <a:rPr lang="es-SV" sz="1800" b="1" u="none" strike="noStrike" dirty="0" smtClean="0">
                          <a:effectLst/>
                        </a:rPr>
                        <a:t>336,536 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 smtClean="0">
                          <a:effectLst/>
                        </a:rPr>
                        <a:t>330,873 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 smtClean="0">
                          <a:effectLst/>
                        </a:rPr>
                        <a:t>341,351 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723552"/>
              </p:ext>
            </p:extLst>
          </p:nvPr>
        </p:nvGraphicFramePr>
        <p:xfrm>
          <a:off x="457200" y="3645024"/>
          <a:ext cx="8352930" cy="1854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70586"/>
                <a:gridCol w="1670586"/>
                <a:gridCol w="1670586"/>
                <a:gridCol w="1670586"/>
                <a:gridCol w="1670586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GERENCIA/AÑO</a:t>
                      </a:r>
                      <a:endParaRPr lang="es-S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2014</a:t>
                      </a:r>
                      <a:endParaRPr lang="es-S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2015</a:t>
                      </a:r>
                      <a:endParaRPr lang="es-S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2016</a:t>
                      </a:r>
                      <a:endParaRPr lang="es-S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2017</a:t>
                      </a:r>
                      <a:endParaRPr lang="es-S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Formación Continua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 smtClean="0">
                          <a:effectLst/>
                        </a:rPr>
                        <a:t>156,043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</a:rPr>
                        <a:t> </a:t>
                      </a:r>
                      <a:r>
                        <a:rPr lang="es-SV" sz="1400" u="none" strike="noStrike" dirty="0" smtClean="0">
                          <a:effectLst/>
                        </a:rPr>
                        <a:t>167,357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 smtClean="0">
                          <a:effectLst/>
                        </a:rPr>
                        <a:t>196,550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 smtClean="0">
                          <a:effectLst/>
                        </a:rPr>
                        <a:t>207,000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Formación Inicial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 smtClean="0">
                          <a:effectLst/>
                        </a:rPr>
                        <a:t>109,572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 smtClean="0">
                          <a:effectLst/>
                        </a:rPr>
                        <a:t>110,944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 smtClean="0">
                          <a:effectLst/>
                        </a:rPr>
                        <a:t>123,921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 smtClean="0">
                          <a:effectLst/>
                        </a:rPr>
                        <a:t>122,641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 smtClean="0">
                          <a:effectLst/>
                        </a:rPr>
                        <a:t>CFP</a:t>
                      </a:r>
                      <a:r>
                        <a:rPr lang="es-SV" sz="1400" u="none" strike="noStrike" baseline="0" dirty="0" smtClean="0">
                          <a:effectLst/>
                        </a:rPr>
                        <a:t> San Bartolo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 smtClean="0">
                          <a:effectLst/>
                        </a:rPr>
                        <a:t>6,516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 smtClean="0">
                          <a:effectLst/>
                        </a:rPr>
                        <a:t>7,440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 smtClean="0">
                          <a:effectLst/>
                        </a:rPr>
                        <a:t>10,402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 smtClean="0">
                          <a:effectLst/>
                        </a:rPr>
                        <a:t>11,710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1" u="none" strike="noStrike" dirty="0">
                          <a:effectLst/>
                        </a:rPr>
                        <a:t>TOTAL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 smtClean="0">
                          <a:effectLst/>
                        </a:rPr>
                        <a:t>272,131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 smtClean="0">
                          <a:effectLst/>
                        </a:rPr>
                        <a:t>285,741 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 smtClean="0">
                          <a:effectLst/>
                        </a:rPr>
                        <a:t>330,873 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 smtClean="0">
                          <a:effectLst/>
                        </a:rPr>
                        <a:t>341,351 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7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3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56207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Centros de Formación Inicial y Continua</a:t>
            </a:r>
            <a:endParaRPr lang="es-SV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685807"/>
              </p:ext>
            </p:extLst>
          </p:nvPr>
        </p:nvGraphicFramePr>
        <p:xfrm>
          <a:off x="539552" y="1268760"/>
          <a:ext cx="79208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 POA y Presupuesto 2017</a:t>
            </a:r>
            <a:endParaRPr lang="es-SV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0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592651"/>
              </p:ext>
            </p:extLst>
          </p:nvPr>
        </p:nvGraphicFramePr>
        <p:xfrm>
          <a:off x="251520" y="1916832"/>
          <a:ext cx="8496943" cy="331236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544616"/>
                <a:gridCol w="984109"/>
                <a:gridCol w="984109"/>
                <a:gridCol w="984109"/>
              </a:tblGrid>
              <a:tr h="3240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CONCEPTO</a:t>
                      </a:r>
                      <a:endParaRPr lang="es-SV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09" marR="7909" marT="790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US$ (Millones</a:t>
                      </a:r>
                      <a:r>
                        <a:rPr lang="es-MX" sz="1800" u="none" strike="noStrike" dirty="0" smtClean="0">
                          <a:effectLst/>
                        </a:rPr>
                        <a:t>)</a:t>
                      </a:r>
                      <a:endParaRPr lang="es-SV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09" marR="7909" marT="790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SV" sz="1800" b="1" i="0" u="none" strike="noStrike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09" marR="7909" marT="790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604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</a:t>
                      </a:r>
                      <a:endParaRPr lang="es-SV" sz="1800" b="1" i="0" u="none" strike="noStrike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09" marR="7909" marT="790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none" strike="noStrike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</a:t>
                      </a:r>
                      <a:endParaRPr lang="es-SV" sz="1800" b="1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909" marR="7909" marT="790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09" marR="7909" marT="790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kern="1200" dirty="0" smtClean="0"/>
                        <a:t>Formación Profesional e Investigación y Desarrollo</a:t>
                      </a:r>
                      <a:endParaRPr lang="es-MX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09" marR="7909" marT="790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38.2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 marL="7909" marR="7909" marT="790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38.8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 marL="7909" marR="7909" marT="79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kern="1200" dirty="0" smtClean="0"/>
                        <a:t>1.6</a:t>
                      </a:r>
                      <a:endParaRPr lang="es-SV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09" marR="7909" marT="7909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kern="1200" dirty="0" smtClean="0"/>
                        <a:t>Administración</a:t>
                      </a:r>
                      <a:endParaRPr lang="es-SV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09" marR="7909" marT="790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6.2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 marL="7909" marR="7909" marT="790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6.2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 marL="7909" marR="7909" marT="7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kern="1200" dirty="0" smtClean="0"/>
                        <a:t>0</a:t>
                      </a:r>
                      <a:endParaRPr lang="es-SV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09" marR="7909" marT="7909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es-SV" sz="2000" kern="1200" dirty="0" smtClean="0"/>
                        <a:t>Proyectos de inversión</a:t>
                      </a:r>
                      <a:endParaRPr lang="es-SV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09" marR="7909" marT="790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4.4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 marL="7909" marR="7909" marT="790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2.4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 marL="7909" marR="7909" marT="7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kern="1200" dirty="0" smtClean="0"/>
                        <a:t>(45.5)</a:t>
                      </a:r>
                      <a:endParaRPr lang="es-SV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09" marR="7909" marT="7909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kern="1200" dirty="0" smtClean="0"/>
                        <a:t>TOTAL</a:t>
                      </a:r>
                      <a:endParaRPr lang="es-SV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09" marR="7909" marT="790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48.8</a:t>
                      </a:r>
                      <a:endParaRPr lang="es-MX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909" marR="7909" marT="790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47.4</a:t>
                      </a:r>
                      <a:endParaRPr lang="es-MX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909" marR="7909" marT="7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kern="1200" dirty="0" smtClean="0"/>
                        <a:t>(2.9)</a:t>
                      </a:r>
                      <a:endParaRPr lang="es-SV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09" marR="7909" marT="7909" marB="0" anchor="ctr"/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07504" y="323945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Asignación de Recursos Financieros</a:t>
            </a:r>
            <a:endParaRPr lang="es-MX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3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14442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Comparativo: Metas/US$  2016 - 2017</a:t>
            </a:r>
            <a:endParaRPr lang="es-SV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81679"/>
              </p:ext>
            </p:extLst>
          </p:nvPr>
        </p:nvGraphicFramePr>
        <p:xfrm>
          <a:off x="924272" y="1455440"/>
          <a:ext cx="7536161" cy="1648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7768"/>
                <a:gridCol w="1176131"/>
                <a:gridCol w="1176131"/>
                <a:gridCol w="1176131"/>
              </a:tblGrid>
              <a:tr h="360432">
                <a:tc rowSpan="2"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ÁREA</a:t>
                      </a:r>
                      <a:endParaRPr lang="es-SV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Metas (miles)</a:t>
                      </a:r>
                      <a:endParaRPr lang="es-SV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% </a:t>
                      </a: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Incremento</a:t>
                      </a:r>
                      <a:endParaRPr lang="es-SV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2704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s-SV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</a:tr>
              <a:tr h="52074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</a:rPr>
                        <a:t>Formación profesional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337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341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es-SV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673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</a:rPr>
                        <a:t>Investigación y desarrollo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15.7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16.3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>
                          <a:solidFill>
                            <a:schemeClr val="tx1"/>
                          </a:solidFill>
                        </a:rPr>
                        <a:t>3.8</a:t>
                      </a:r>
                      <a:endParaRPr lang="es-SV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109109"/>
              </p:ext>
            </p:extLst>
          </p:nvPr>
        </p:nvGraphicFramePr>
        <p:xfrm>
          <a:off x="924272" y="3652728"/>
          <a:ext cx="7536161" cy="193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7768"/>
                <a:gridCol w="1176131"/>
                <a:gridCol w="1176131"/>
                <a:gridCol w="1176131"/>
              </a:tblGrid>
              <a:tr h="382032">
                <a:tc rowSpan="2"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ÁREA</a:t>
                      </a:r>
                      <a:endParaRPr lang="es-SV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US$ (millones)</a:t>
                      </a:r>
                      <a:endParaRPr lang="es-SV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% </a:t>
                      </a: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Variación</a:t>
                      </a:r>
                      <a:endParaRPr lang="es-SV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1392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s-SV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2017</a:t>
                      </a:r>
                      <a:endParaRPr lang="es-MX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</a:rPr>
                        <a:t>Formación profesional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34.5</a:t>
                      </a:r>
                      <a:endParaRPr lang="es-MX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35.2</a:t>
                      </a:r>
                      <a:endParaRPr lang="es-MX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SV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563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</a:rPr>
                        <a:t>Investigación y desarrollo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3.6</a:t>
                      </a:r>
                      <a:endParaRPr lang="es-MX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3.6</a:t>
                      </a:r>
                      <a:endParaRPr lang="es-MX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s-SV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4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</a:rPr>
                        <a:t>Proyectos 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</a:rPr>
                        <a:t> estratégicos e inversión</a:t>
                      </a:r>
                      <a:endParaRPr lang="es-MX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4.4</a:t>
                      </a:r>
                      <a:endParaRPr lang="es-MX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2.4</a:t>
                      </a:r>
                      <a:endParaRPr lang="es-MX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>
                          <a:solidFill>
                            <a:schemeClr val="tx1"/>
                          </a:solidFill>
                        </a:rPr>
                        <a:t>(45.5)</a:t>
                      </a:r>
                      <a:endParaRPr lang="es-SV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706090"/>
          </a:xfrm>
        </p:spPr>
        <p:txBody>
          <a:bodyPr>
            <a:normAutofit/>
          </a:bodyPr>
          <a:lstStyle/>
          <a:p>
            <a:r>
              <a:rPr lang="es-SV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</a:t>
            </a:r>
            <a:endParaRPr lang="es-SV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SV" sz="2400" dirty="0" smtClean="0"/>
              <a:t>Objetivos de mediano plazo – </a:t>
            </a:r>
            <a:r>
              <a:rPr lang="es-SV" sz="2400" dirty="0"/>
              <a:t>Estrategias y </a:t>
            </a:r>
            <a:r>
              <a:rPr lang="es-SV" sz="2400" dirty="0" smtClean="0"/>
              <a:t>proyectos - </a:t>
            </a:r>
            <a:r>
              <a:rPr lang="es-SV" sz="2400" dirty="0"/>
              <a:t>Plan </a:t>
            </a:r>
            <a:r>
              <a:rPr lang="es-SV" sz="2400" dirty="0" smtClean="0"/>
              <a:t>Estratégico 2015 – 2019. Aprendizajes recientes</a:t>
            </a:r>
          </a:p>
          <a:p>
            <a:r>
              <a:rPr lang="es-SV" sz="2400" dirty="0" smtClean="0"/>
              <a:t>Principales </a:t>
            </a:r>
            <a:r>
              <a:rPr lang="es-SV" sz="2400" dirty="0"/>
              <a:t>premisas del POA / </a:t>
            </a:r>
            <a:r>
              <a:rPr lang="es-SV" sz="2400" dirty="0" smtClean="0"/>
              <a:t>Presupuesto 2017.</a:t>
            </a:r>
            <a:endParaRPr lang="es-SV" sz="2400" dirty="0"/>
          </a:p>
          <a:p>
            <a:r>
              <a:rPr lang="es-SV" sz="2400" dirty="0" smtClean="0"/>
              <a:t>Metas POA y Presupuesto 2017.</a:t>
            </a:r>
          </a:p>
          <a:p>
            <a:pPr lvl="1"/>
            <a:r>
              <a:rPr lang="es-SV" sz="2400" i="1" dirty="0" smtClean="0"/>
              <a:t>Formación Profesional.</a:t>
            </a:r>
          </a:p>
          <a:p>
            <a:pPr lvl="1"/>
            <a:r>
              <a:rPr lang="es-SV" sz="2400" i="1" dirty="0" smtClean="0"/>
              <a:t>Gerencias y Unidades de Apoyo</a:t>
            </a:r>
          </a:p>
          <a:p>
            <a:r>
              <a:rPr lang="es-SV" sz="2400" dirty="0" smtClean="0"/>
              <a:t>Proyecto Presupuesto 2017.</a:t>
            </a: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8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620688"/>
            <a:ext cx="9144000" cy="3600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HUMANOS</a:t>
            </a:r>
            <a:endParaRPr lang="es-SV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652820"/>
              </p:ext>
            </p:extLst>
          </p:nvPr>
        </p:nvGraphicFramePr>
        <p:xfrm>
          <a:off x="611560" y="1484782"/>
          <a:ext cx="8208912" cy="2460275"/>
        </p:xfrm>
        <a:graphic>
          <a:graphicData uri="http://schemas.openxmlformats.org/drawingml/2006/table">
            <a:tbl>
              <a:tblPr/>
              <a:tblGrid>
                <a:gridCol w="5760640"/>
                <a:gridCol w="1224136"/>
                <a:gridCol w="1224136"/>
              </a:tblGrid>
              <a:tr h="49205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GERENCIA O UNIDAD ORGANIZATIVA</a:t>
                      </a:r>
                      <a:endParaRPr lang="es-SV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1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s-SV" b="1" dirty="0">
                        <a:solidFill>
                          <a:schemeClr val="tx1"/>
                        </a:solidFill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2055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Total plazas Dirección Superior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s-SV" b="0" dirty="0">
                        <a:solidFill>
                          <a:schemeClr val="tx1"/>
                        </a:solidFill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s-SV" b="0" dirty="0">
                        <a:solidFill>
                          <a:schemeClr val="tx1"/>
                        </a:solidFill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55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Total plazas Formación Profesional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s-SV" b="0" dirty="0">
                        <a:solidFill>
                          <a:schemeClr val="tx1"/>
                        </a:solidFill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s-SV" b="0" dirty="0">
                        <a:solidFill>
                          <a:schemeClr val="tx1"/>
                        </a:solidFill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55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Total plazas Administración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0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s-SV" b="0" dirty="0">
                        <a:solidFill>
                          <a:schemeClr val="tx1"/>
                        </a:solidFill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s-SV" b="0" dirty="0">
                        <a:solidFill>
                          <a:schemeClr val="tx1"/>
                        </a:solidFill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55"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s-MX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TOTALES</a:t>
                      </a:r>
                      <a:endParaRPr lang="es-SV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1" dirty="0" smtClean="0">
                          <a:solidFill>
                            <a:schemeClr val="tx1"/>
                          </a:solidFill>
                        </a:rPr>
                        <a:t>144</a:t>
                      </a:r>
                      <a:endParaRPr lang="es-SV" b="1" dirty="0">
                        <a:solidFill>
                          <a:schemeClr val="tx1"/>
                        </a:solidFill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1" dirty="0" smtClean="0">
                          <a:solidFill>
                            <a:schemeClr val="tx1"/>
                          </a:solidFill>
                        </a:rPr>
                        <a:t>147</a:t>
                      </a:r>
                      <a:endParaRPr lang="es-SV" b="1" dirty="0">
                        <a:solidFill>
                          <a:schemeClr val="tx1"/>
                        </a:solidFill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55576" y="450912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NOTA: </a:t>
            </a:r>
            <a:r>
              <a:rPr lang="es-SV" dirty="0" smtClean="0"/>
              <a:t>Para 2017 se considera 3 plazas para: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i="1" dirty="0" smtClean="0"/>
              <a:t>Coordinación de la Unidad de Formación a distancia.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i="1" dirty="0" smtClean="0"/>
              <a:t>Coordinación de la Gerencia de Formación Continua.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i="1" dirty="0" smtClean="0"/>
              <a:t>Técnico para la Gerencia de Tecnologías de la Información</a:t>
            </a:r>
            <a:r>
              <a:rPr lang="es-SV" dirty="0" smtClean="0"/>
              <a:t>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3781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0" y="2852936"/>
            <a:ext cx="9144000" cy="3600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MX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PROFESIONAL</a:t>
            </a:r>
            <a:endParaRPr lang="es-SV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04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37348" y="4725144"/>
            <a:ext cx="4104456" cy="1080120"/>
          </a:xfrm>
        </p:spPr>
        <p:txBody>
          <a:bodyPr>
            <a:noAutofit/>
          </a:bodyPr>
          <a:lstStyle/>
          <a:p>
            <a:r>
              <a:rPr lang="es-SV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</a:t>
            </a:r>
            <a:endParaRPr lang="es-SV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SV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CONTINUA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42672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46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1936" y="332656"/>
            <a:ext cx="8229600" cy="63408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Formación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Continua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 </a:t>
            </a: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Operativo Anual </a:t>
            </a: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SV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305309"/>
              </p:ext>
            </p:extLst>
          </p:nvPr>
        </p:nvGraphicFramePr>
        <p:xfrm>
          <a:off x="458488" y="1340768"/>
          <a:ext cx="8229600" cy="130635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2444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METAS Y PRESUPUESTO 2016</a:t>
                      </a: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PROYECCION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CIERRE  2016</a:t>
                      </a: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METAS Y PRESUPUESTO </a:t>
                      </a:r>
                      <a:r>
                        <a:rPr kumimoji="0" lang="es-MX" sz="1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s-SV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41740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u="none" strike="noStrike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PARTICIP.</a:t>
                      </a:r>
                      <a:endParaRPr kumimoji="0" lang="es-SV" sz="16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(miles US$)</a:t>
                      </a:r>
                      <a:endParaRPr kumimoji="0" lang="es-SV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u="none" strike="noStrike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PARTICIP.</a:t>
                      </a:r>
                      <a:endParaRPr kumimoji="0" lang="es-SV" sz="16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(miles US$)</a:t>
                      </a:r>
                      <a:endParaRPr kumimoji="0" lang="es-SV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u="none" strike="noStrike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PARTICIP.</a:t>
                      </a:r>
                      <a:endParaRPr kumimoji="0" lang="es-SV" sz="16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MONTO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(miles US$) </a:t>
                      </a:r>
                      <a:endParaRPr kumimoji="0" lang="es-SV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200,000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16,162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196,550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15,783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207,000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16,826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181443"/>
              </p:ext>
            </p:extLst>
          </p:nvPr>
        </p:nvGraphicFramePr>
        <p:xfrm>
          <a:off x="457200" y="2852936"/>
          <a:ext cx="8229600" cy="25368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26768"/>
                <a:gridCol w="2304256"/>
                <a:gridCol w="2098576"/>
              </a:tblGrid>
              <a:tr h="7920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dirty="0">
                          <a:effectLst/>
                        </a:rPr>
                        <a:t>PROYECTOS </a:t>
                      </a:r>
                      <a:r>
                        <a:rPr lang="es-MX" sz="1800" u="none" strike="noStrike" dirty="0" smtClean="0">
                          <a:effectLst/>
                        </a:rPr>
                        <a:t>ESTRATÉGICOS Y EMERGENTES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dirty="0" smtClean="0">
                          <a:effectLst/>
                        </a:rPr>
                        <a:t>CORRESPONSABLES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dirty="0">
                          <a:effectLst/>
                        </a:rPr>
                        <a:t>PRESUPUESTO </a:t>
                      </a:r>
                      <a:r>
                        <a:rPr lang="es-MX" sz="1800" u="none" strike="noStrike" dirty="0" smtClean="0">
                          <a:effectLst/>
                        </a:rPr>
                        <a:t>2017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(miles US$) </a:t>
                      </a: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</a:tr>
              <a:tr h="620376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MX" sz="1800" kern="1200" dirty="0" smtClean="0">
                          <a:effectLst/>
                        </a:rPr>
                        <a:t>Mejora de los programas formativos dirigidos a la MYPE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i="1" u="none" strike="noStrike" dirty="0" smtClean="0">
                          <a:effectLst/>
                        </a:rPr>
                        <a:t>Avance</a:t>
                      </a:r>
                      <a:r>
                        <a:rPr lang="es-MX" sz="1400" i="1" u="none" strike="noStrike" baseline="0" dirty="0" smtClean="0">
                          <a:effectLst/>
                        </a:rPr>
                        <a:t> 2017 (70%)</a:t>
                      </a:r>
                      <a:endParaRPr lang="es-MX" sz="1400" b="0" i="1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smtClean="0">
                          <a:effectLst/>
                        </a:rPr>
                        <a:t>GIEFP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es-MX" sz="1800" u="none" strike="noStrike" kern="1200" dirty="0" smtClean="0">
                          <a:effectLst/>
                        </a:rPr>
                        <a:t>40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es-MX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 cubrir por GIEFP)</a:t>
                      </a:r>
                      <a:endParaRPr lang="es-MX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87440">
                <a:tc gridSpan="2">
                  <a:txBody>
                    <a:bodyPr/>
                    <a:lstStyle/>
                    <a:p>
                      <a:pPr algn="r" fontAlgn="t"/>
                      <a:r>
                        <a:rPr lang="es-MX" sz="1800" u="none" strike="noStrike" dirty="0">
                          <a:effectLst/>
                        </a:rPr>
                        <a:t> </a:t>
                      </a:r>
                      <a:r>
                        <a:rPr lang="es-MX" sz="1800" b="1" u="none" strike="noStrike" dirty="0" smtClean="0">
                          <a:effectLst/>
                        </a:rPr>
                        <a:t>SUB</a:t>
                      </a:r>
                      <a:r>
                        <a:rPr lang="es-MX" sz="1800" b="1" u="none" strike="noStrike" baseline="0" dirty="0" smtClean="0">
                          <a:effectLst/>
                        </a:rPr>
                        <a:t> - </a:t>
                      </a:r>
                      <a:r>
                        <a:rPr lang="es-MX" sz="1800" b="1" u="none" strike="noStrike" dirty="0" smtClean="0">
                          <a:effectLst/>
                        </a:rPr>
                        <a:t>TOTAL</a:t>
                      </a:r>
                      <a:r>
                        <a:rPr lang="es-MX" sz="2000" b="1" u="none" strike="noStrike" dirty="0" smtClean="0">
                          <a:effectLst/>
                        </a:rPr>
                        <a:t> 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es-MX" sz="1800" b="1" u="none" strike="noStrike" kern="1200" dirty="0" smtClean="0">
                          <a:effectLst/>
                        </a:rPr>
                        <a:t>0</a:t>
                      </a:r>
                      <a:endParaRPr lang="es-MX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87440">
                <a:tc gridSpan="2">
                  <a:txBody>
                    <a:bodyPr/>
                    <a:lstStyle/>
                    <a:p>
                      <a:pPr algn="r" fontAlgn="t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16,826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Flecha derecha 2">
            <a:hlinkClick r:id="rId3" action="ppaction://hlinksldjump"/>
          </p:cNvPr>
          <p:cNvSpPr/>
          <p:nvPr/>
        </p:nvSpPr>
        <p:spPr>
          <a:xfrm>
            <a:off x="8244408" y="5733256"/>
            <a:ext cx="44239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99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4" r="25074"/>
          <a:stretch/>
        </p:blipFill>
        <p:spPr>
          <a:xfrm>
            <a:off x="4355976" y="667508"/>
            <a:ext cx="4248472" cy="5569804"/>
          </a:xfrm>
          <a:prstGeom prst="round2DiagRect">
            <a:avLst>
              <a:gd name="adj1" fmla="val 11438"/>
              <a:gd name="adj2" fmla="val 0"/>
            </a:avLst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27984" y="5085184"/>
            <a:ext cx="4104456" cy="100811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SV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FORMACIÓN INICIAL</a:t>
            </a:r>
          </a:p>
        </p:txBody>
      </p:sp>
    </p:spTree>
    <p:extLst>
      <p:ext uri="{BB962C8B-B14F-4D97-AF65-F5344CB8AC3E}">
        <p14:creationId xmlns:p14="http://schemas.microsoft.com/office/powerpoint/2010/main" val="1698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8213"/>
            <a:ext cx="8229600" cy="69649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Formación Inicial</a:t>
            </a:r>
            <a:b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 Presupuesto y Plan Operativo Anual 2017</a:t>
            </a:r>
            <a:endParaRPr lang="es-SV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8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954410"/>
              </p:ext>
            </p:extLst>
          </p:nvPr>
        </p:nvGraphicFramePr>
        <p:xfrm>
          <a:off x="467544" y="1032170"/>
          <a:ext cx="8229600" cy="124470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42115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800" b="1" u="none" strike="noStrike" kern="1200" dirty="0" smtClean="0">
                          <a:effectLst/>
                        </a:rPr>
                        <a:t>METAS Y PRESUPUESTO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800" b="1" u="none" strike="noStrike" kern="1200" dirty="0" smtClean="0">
                          <a:effectLst/>
                        </a:rPr>
                        <a:t>2016</a:t>
                      </a:r>
                      <a:endParaRPr lang="es-SV" sz="18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es-SV" sz="1800" b="1" u="none" strike="noStrike" kern="1200" dirty="0" smtClean="0">
                          <a:effectLst/>
                        </a:rPr>
                        <a:t>PROYECCION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es-SV" sz="1800" b="1" u="none" strike="noStrike" kern="1200" dirty="0" smtClean="0">
                          <a:effectLst/>
                        </a:rPr>
                        <a:t>CIERRE 2016</a:t>
                      </a:r>
                      <a:endParaRPr lang="es-SV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10" marR="9510" marT="951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800" b="1" u="none" strike="noStrike" kern="1200" dirty="0" smtClean="0">
                          <a:effectLst/>
                        </a:rPr>
                        <a:t>METAS Y PRESUPUESTO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800" b="1" u="none" strike="noStrike" kern="1200" dirty="0" smtClean="0">
                          <a:effectLst/>
                        </a:rPr>
                        <a:t>2017</a:t>
                      </a:r>
                      <a:endParaRPr lang="es-SV" sz="18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10" marR="9510" marT="951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1242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u="none" strike="noStrike" kern="1200" dirty="0" smtClean="0">
                          <a:effectLst/>
                        </a:rPr>
                        <a:t>PARTICIP.</a:t>
                      </a:r>
                      <a:endParaRPr lang="es-SV" sz="18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u="none" strike="noStrike" kern="1200" dirty="0" smtClean="0">
                          <a:effectLst/>
                        </a:rPr>
                        <a:t>MONTO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600" u="none" strike="noStrike" kern="1200" dirty="0" smtClean="0">
                          <a:effectLst/>
                        </a:rPr>
                        <a:t>(miles US$)</a:t>
                      </a:r>
                      <a:endParaRPr lang="es-SV" sz="16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u="none" strike="noStrike" kern="1200" dirty="0" smtClean="0">
                          <a:effectLst/>
                        </a:rPr>
                        <a:t>PARTICIP.</a:t>
                      </a:r>
                      <a:endParaRPr lang="es-SV" sz="18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u="none" strike="noStrike" kern="1200" dirty="0" smtClean="0">
                          <a:effectLst/>
                        </a:rPr>
                        <a:t>MONTO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600" u="none" strike="noStrike" kern="1200" dirty="0" smtClean="0">
                          <a:effectLst/>
                        </a:rPr>
                        <a:t>(miles US$)</a:t>
                      </a:r>
                      <a:endParaRPr lang="es-SV" sz="16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u="none" strike="noStrike" kern="1200" dirty="0" smtClean="0">
                          <a:effectLst/>
                        </a:rPr>
                        <a:t>PARTICIP.</a:t>
                      </a:r>
                      <a:endParaRPr lang="es-SV" sz="18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u="none" strike="noStrike" kern="1200" dirty="0" smtClean="0">
                          <a:effectLst/>
                        </a:rPr>
                        <a:t>MONTO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600" u="none" strike="noStrike" kern="1200" dirty="0" smtClean="0">
                          <a:effectLst/>
                        </a:rPr>
                        <a:t>(miles US$)</a:t>
                      </a:r>
                      <a:endParaRPr lang="es-SV" sz="16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/>
                    </a:solidFill>
                  </a:tcPr>
                </a:tc>
              </a:tr>
              <a:tr h="2831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125,150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15,823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123,921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15,352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122,641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15,606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7" name="Flecha derecha 6">
            <a:hlinkClick r:id="rId3" action="ppaction://hlinksldjump"/>
          </p:cNvPr>
          <p:cNvSpPr/>
          <p:nvPr/>
        </p:nvSpPr>
        <p:spPr>
          <a:xfrm>
            <a:off x="8316416" y="5977735"/>
            <a:ext cx="37038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630122"/>
              </p:ext>
            </p:extLst>
          </p:nvPr>
        </p:nvGraphicFramePr>
        <p:xfrm>
          <a:off x="467546" y="2523327"/>
          <a:ext cx="8229600" cy="335394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75203"/>
                <a:gridCol w="1512168"/>
                <a:gridCol w="1342229"/>
              </a:tblGrid>
              <a:tr h="569125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u="none" strike="noStrike" dirty="0">
                          <a:effectLst/>
                        </a:rPr>
                        <a:t>PROYECTOS </a:t>
                      </a:r>
                      <a:r>
                        <a:rPr lang="es-MX" sz="1800" u="none" strike="noStrike" dirty="0" smtClean="0">
                          <a:effectLst/>
                        </a:rPr>
                        <a:t>EMERGENTES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u="none" strike="noStrike" dirty="0" smtClean="0">
                          <a:effectLst/>
                        </a:rPr>
                        <a:t>CORRESP.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u="none" strike="noStrike" dirty="0" smtClean="0">
                          <a:effectLst/>
                        </a:rPr>
                        <a:t>PRESUP 2017</a:t>
                      </a:r>
                    </a:p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(miles US$)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es-MX" sz="1800" b="0" i="0" u="none" strike="noStrike" spc="-9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Prueba piloto de validación de empresas formadoras para E – C  por  proveedor especializado</a:t>
                      </a:r>
                      <a:endParaRPr lang="es-MX" sz="1800" b="0" i="0" u="none" strike="noStrike" spc="-9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es-MX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es-MX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es-MX" sz="1800" u="none" strike="noStrike" spc="-90" dirty="0" smtClean="0">
                          <a:solidFill>
                            <a:schemeClr val="tx1"/>
                          </a:solidFill>
                          <a:effectLst/>
                        </a:rPr>
                        <a:t>Estudio</a:t>
                      </a:r>
                      <a:r>
                        <a:rPr lang="es-MX" sz="1800" u="none" strike="noStrike" spc="-90" baseline="0" dirty="0" smtClean="0">
                          <a:solidFill>
                            <a:schemeClr val="tx1"/>
                          </a:solidFill>
                          <a:effectLst/>
                        </a:rPr>
                        <a:t> para la identificación de cursos tecnológicos innovadores para formación inicial</a:t>
                      </a:r>
                      <a:endParaRPr lang="es-MX" sz="1800" b="0" i="0" u="none" strike="noStrike" spc="-9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MX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GIEFP, GT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es-MX" sz="18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MX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800" u="none" strike="noStrike" spc="-90" dirty="0" smtClean="0">
                          <a:solidFill>
                            <a:schemeClr val="tx1"/>
                          </a:solidFill>
                          <a:effectLst/>
                        </a:rPr>
                        <a:t>Proyecto piloto</a:t>
                      </a:r>
                      <a:r>
                        <a:rPr lang="es-SV" sz="1800" u="none" strike="noStrike" spc="-90" baseline="0" dirty="0" smtClean="0">
                          <a:solidFill>
                            <a:schemeClr val="tx1"/>
                          </a:solidFill>
                          <a:effectLst/>
                        </a:rPr>
                        <a:t> de formación e – </a:t>
                      </a:r>
                      <a:r>
                        <a:rPr lang="es-SV" sz="1800" u="none" strike="noStrike" spc="-9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learning</a:t>
                      </a:r>
                      <a:r>
                        <a:rPr lang="es-SV" sz="1800" u="none" strike="noStrike" spc="-90" baseline="0" dirty="0" smtClean="0">
                          <a:solidFill>
                            <a:schemeClr val="tx1"/>
                          </a:solidFill>
                          <a:effectLst/>
                        </a:rPr>
                        <a:t> para personas jóvenes (1,250 participantes)</a:t>
                      </a:r>
                      <a:endParaRPr lang="es-SV" sz="1800" b="0" i="0" u="none" strike="noStrike" spc="-9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MX" sz="18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GT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es-MX" sz="18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127.5*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620376"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800" u="none" strike="noStrike" spc="-90" dirty="0" smtClean="0">
                          <a:solidFill>
                            <a:schemeClr val="tx1"/>
                          </a:solidFill>
                          <a:effectLst/>
                        </a:rPr>
                        <a:t>Proyecto piloto de implementación de Carreras Empresa – Centro para sectores: Textil y Confección, Químico Farmacéutico, </a:t>
                      </a:r>
                      <a:r>
                        <a:rPr lang="es-SV" sz="1800" u="none" strike="noStrike" spc="-90" dirty="0" err="1" smtClean="0">
                          <a:solidFill>
                            <a:schemeClr val="tx1"/>
                          </a:solidFill>
                          <a:effectLst/>
                        </a:rPr>
                        <a:t>Microfinanciero</a:t>
                      </a:r>
                      <a:r>
                        <a:rPr lang="es-SV" sz="1800" u="none" strike="noStrike" spc="-90" baseline="0" dirty="0" smtClean="0">
                          <a:solidFill>
                            <a:schemeClr val="tx1"/>
                          </a:solidFill>
                          <a:effectLst/>
                        </a:rPr>
                        <a:t> (50 participantes)</a:t>
                      </a:r>
                      <a:endParaRPr lang="es-SV" sz="1800" b="0" i="0" u="none" strike="noStrike" spc="-9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GT</a:t>
                      </a:r>
                      <a:endParaRPr lang="es-MX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es-MX" sz="18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75*</a:t>
                      </a:r>
                      <a:endParaRPr lang="es-MX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83009">
                <a:tc gridSpan="2">
                  <a:txBody>
                    <a:bodyPr/>
                    <a:lstStyle/>
                    <a:p>
                      <a:pPr algn="r" fontAlgn="t">
                        <a:lnSpc>
                          <a:spcPct val="80000"/>
                        </a:lnSpc>
                      </a:pPr>
                      <a:r>
                        <a:rPr lang="es-MX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MX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Proyectos - SUBTOTAL 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>
                        <a:lnSpc>
                          <a:spcPct val="80000"/>
                        </a:lnSpc>
                      </a:pP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es-MX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s-MX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86965">
                <a:tc gridSpan="2">
                  <a:txBody>
                    <a:bodyPr/>
                    <a:lstStyle/>
                    <a:p>
                      <a:pPr algn="r" fontAlgn="t">
                        <a:lnSpc>
                          <a:spcPct val="80000"/>
                        </a:lnSpc>
                      </a:pPr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Gerencia de Formación Inicial - TOTAL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>
                        <a:lnSpc>
                          <a:spcPct val="80000"/>
                        </a:lnSpc>
                      </a:pP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es-MX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15,666</a:t>
                      </a:r>
                      <a:endParaRPr lang="es-MX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5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89242" y="4725144"/>
            <a:ext cx="4104456" cy="1440160"/>
          </a:xfrm>
        </p:spPr>
        <p:txBody>
          <a:bodyPr>
            <a:normAutofit fontScale="85000" lnSpcReduction="10000"/>
          </a:bodyPr>
          <a:lstStyle/>
          <a:p>
            <a:r>
              <a:rPr lang="es-SV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CENTRO DE FORMACIÓN PROFESIONAL – SAN BARTOLO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t="5233" r="13045"/>
          <a:stretch/>
        </p:blipFill>
        <p:spPr>
          <a:xfrm>
            <a:off x="4342913" y="705759"/>
            <a:ext cx="4275041" cy="3835787"/>
          </a:xfrm>
          <a:prstGeom prst="round2DiagRect">
            <a:avLst>
              <a:gd name="adj1" fmla="val 16667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195774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9703" y="44624"/>
            <a:ext cx="8856984" cy="864096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del Centro de Formación </a:t>
            </a:r>
            <a:b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Profesional del INSAFORP en San Bartolo</a:t>
            </a: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 </a:t>
            </a: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y Plan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Operativo Anual </a:t>
            </a: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SV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" y="6354205"/>
            <a:ext cx="9108504" cy="488533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02385"/>
              </p:ext>
            </p:extLst>
          </p:nvPr>
        </p:nvGraphicFramePr>
        <p:xfrm>
          <a:off x="137440" y="1166606"/>
          <a:ext cx="8869374" cy="149451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002512"/>
                <a:gridCol w="792088"/>
                <a:gridCol w="936104"/>
                <a:gridCol w="792088"/>
                <a:gridCol w="792088"/>
                <a:gridCol w="720080"/>
                <a:gridCol w="834414"/>
              </a:tblGrid>
              <a:tr h="24506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800" b="1" u="none" strike="noStrike" dirty="0" smtClean="0">
                          <a:effectLst/>
                        </a:rPr>
                        <a:t>FORMACIÓN PROFESIONAL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u="none" strike="noStrike" dirty="0">
                          <a:effectLst/>
                        </a:rPr>
                        <a:t>METAS Y PPTO. 2016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u="none" strike="noStrike" dirty="0">
                          <a:effectLst/>
                        </a:rPr>
                        <a:t>PROYECCIÓN </a:t>
                      </a:r>
                    </a:p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u="none" strike="noStrike" dirty="0">
                          <a:effectLst/>
                        </a:rPr>
                        <a:t>CIERRE 2016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u="none" strike="noStrike" dirty="0">
                          <a:effectLst/>
                        </a:rPr>
                        <a:t>METAS Y PPTO. 2017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9739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400" b="1" u="none" strike="noStrike" dirty="0">
                          <a:effectLst/>
                        </a:rPr>
                        <a:t>PARTICIP.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400" b="1" u="none" strike="noStrike" dirty="0">
                          <a:effectLst/>
                        </a:rPr>
                        <a:t>MONTO </a:t>
                      </a:r>
                    </a:p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200" b="1" u="none" strike="noStrike" dirty="0">
                          <a:effectLst/>
                        </a:rPr>
                        <a:t>(miles US$)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400" b="1" u="none" strike="noStrike" dirty="0">
                          <a:effectLst/>
                        </a:rPr>
                        <a:t>PARTICIP.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400" b="1" u="none" strike="noStrike" dirty="0">
                          <a:effectLst/>
                        </a:rPr>
                        <a:t>MONTO </a:t>
                      </a:r>
                    </a:p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200" b="1" u="none" strike="noStrike" dirty="0">
                          <a:effectLst/>
                        </a:rPr>
                        <a:t>(miles US$)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400" b="1" u="none" strike="noStrike" dirty="0">
                          <a:effectLst/>
                        </a:rPr>
                        <a:t>PARTICIP.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400" b="1" u="none" strike="noStrike" dirty="0">
                          <a:effectLst/>
                        </a:rPr>
                        <a:t>MONTO </a:t>
                      </a:r>
                    </a:p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200" b="1" u="none" strike="noStrike" dirty="0">
                          <a:effectLst/>
                        </a:rPr>
                        <a:t>(miles US$)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</a:tr>
              <a:tr h="256737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Formación Continua e Inicial - Subtotal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>
                          <a:effectLst/>
                        </a:rPr>
                        <a:t>11,166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>
                          <a:effectLst/>
                        </a:rPr>
                        <a:t>1,041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>
                          <a:effectLst/>
                        </a:rPr>
                        <a:t>10,190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>
                          <a:effectLst/>
                        </a:rPr>
                        <a:t>772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11,430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1,390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</a:tr>
              <a:tr h="256737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Carreras</a:t>
                      </a:r>
                      <a:r>
                        <a:rPr lang="es-MX" sz="1600" u="none" strike="noStrike" baseline="0" dirty="0" smtClean="0">
                          <a:effectLst/>
                        </a:rPr>
                        <a:t> E – C Industria Plástica - Subtotal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>
                          <a:effectLst/>
                        </a:rPr>
                        <a:t>220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>
                          <a:effectLst/>
                        </a:rPr>
                        <a:t>1,050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>
                          <a:effectLst/>
                        </a:rPr>
                        <a:t>212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1,015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280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827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</a:tr>
              <a:tr h="256737"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SUBTOTAL </a:t>
                      </a:r>
                      <a:r>
                        <a:rPr lang="es-MX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FORMACIÓN  PROFESIONAL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11,386</a:t>
                      </a:r>
                      <a:endParaRPr lang="es-MX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6" marR="8636" marT="86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2,091</a:t>
                      </a:r>
                      <a:endParaRPr lang="es-MX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6" marR="8636" marT="86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10,402</a:t>
                      </a:r>
                      <a:endParaRPr lang="es-MX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6" marR="8636" marT="86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1,787</a:t>
                      </a:r>
                      <a:endParaRPr lang="es-MX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6" marR="8636" marT="86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11,710</a:t>
                      </a:r>
                      <a:endParaRPr lang="es-MX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6" marR="8636" marT="86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2,217</a:t>
                      </a: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6" marR="8636" marT="8636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124243"/>
              </p:ext>
            </p:extLst>
          </p:nvPr>
        </p:nvGraphicFramePr>
        <p:xfrm>
          <a:off x="137440" y="2819042"/>
          <a:ext cx="8869374" cy="131524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002512"/>
                <a:gridCol w="1728192"/>
                <a:gridCol w="1584176"/>
                <a:gridCol w="1554494"/>
              </a:tblGrid>
              <a:tr h="360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u="none" strike="noStrike" dirty="0" smtClean="0">
                          <a:effectLst/>
                        </a:rPr>
                        <a:t>CENTROS DE EXCELENCIA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u="none" strike="noStrike" dirty="0" smtClean="0">
                          <a:effectLst/>
                        </a:rPr>
                        <a:t>PRESUPUESTO </a:t>
                      </a:r>
                    </a:p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u="none" strike="noStrike" dirty="0" smtClean="0">
                          <a:effectLst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u="none" strike="noStrike" dirty="0" smtClean="0">
                          <a:effectLst/>
                        </a:rPr>
                        <a:t>PROYECCIÓN </a:t>
                      </a:r>
                    </a:p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u="none" strike="noStrike" dirty="0" smtClean="0">
                          <a:effectLst/>
                        </a:rPr>
                        <a:t>CIERRE 2016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u="none" strike="noStrike" dirty="0" smtClean="0">
                          <a:effectLst/>
                        </a:rPr>
                        <a:t>PRESUPUESTO </a:t>
                      </a:r>
                    </a:p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u="none" strike="noStrike" dirty="0" smtClean="0">
                          <a:effectLst/>
                        </a:rPr>
                        <a:t>2017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</a:tr>
              <a:tr h="256737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Centro Excelencia </a:t>
                      </a:r>
                      <a:r>
                        <a:rPr lang="es-MX" sz="1600" u="none" strike="noStrike" dirty="0" err="1" smtClean="0">
                          <a:effectLst/>
                        </a:rPr>
                        <a:t>Autotrónica</a:t>
                      </a:r>
                      <a:r>
                        <a:rPr lang="es-MX" sz="1600" u="none" strike="noStrike" dirty="0" smtClean="0">
                          <a:effectLst/>
                        </a:rPr>
                        <a:t> - Subtotal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>
                          <a:effectLst/>
                        </a:rPr>
                        <a:t>500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5" marR="8365" marT="836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600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5" marR="8365" marT="836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1,545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5" marR="8365" marT="8365" marB="0" anchor="ctr">
                    <a:solidFill>
                      <a:schemeClr val="bg1"/>
                    </a:solidFill>
                  </a:tcPr>
                </a:tc>
              </a:tr>
              <a:tr h="256737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u="none" strike="noStrike" dirty="0" smtClean="0">
                          <a:effectLst/>
                        </a:rPr>
                        <a:t>Centro Excelencia </a:t>
                      </a:r>
                      <a:r>
                        <a:rPr lang="es-MX" sz="1600" u="none" strike="noStrike" dirty="0" err="1" smtClean="0">
                          <a:effectLst/>
                        </a:rPr>
                        <a:t>Energ</a:t>
                      </a:r>
                      <a:r>
                        <a:rPr lang="es-MX" sz="1600" u="none" strike="noStrike" dirty="0" smtClean="0">
                          <a:effectLst/>
                        </a:rPr>
                        <a:t>. </a:t>
                      </a:r>
                      <a:r>
                        <a:rPr lang="es-MX" sz="1600" u="none" strike="noStrike" dirty="0" err="1" smtClean="0">
                          <a:effectLst/>
                        </a:rPr>
                        <a:t>Renov</a:t>
                      </a:r>
                      <a:r>
                        <a:rPr lang="es-MX" sz="1600" u="none" strike="noStrike" dirty="0" smtClean="0">
                          <a:effectLst/>
                        </a:rPr>
                        <a:t>.. - Subtotal</a:t>
                      </a:r>
                      <a:endParaRPr lang="es-MX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>
                          <a:effectLst/>
                        </a:rPr>
                        <a:t>340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5" marR="8365" marT="836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>
                          <a:effectLst/>
                        </a:rPr>
                        <a:t>30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5" marR="8365" marT="836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5" marR="8365" marT="8365" marB="0" anchor="ctr">
                    <a:solidFill>
                      <a:schemeClr val="bg1"/>
                    </a:solidFill>
                  </a:tcPr>
                </a:tc>
              </a:tr>
              <a:tr h="256737"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600" b="1" u="none" strike="noStrike" dirty="0" smtClean="0">
                          <a:effectLst/>
                        </a:rPr>
                        <a:t>SUBTOTAL CENTROS DE EXCELENCIA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840</a:t>
                      </a:r>
                      <a:endParaRPr lang="es-MX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630</a:t>
                      </a:r>
                      <a:endParaRPr lang="es-MX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1,545</a:t>
                      </a: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996594"/>
              </p:ext>
            </p:extLst>
          </p:nvPr>
        </p:nvGraphicFramePr>
        <p:xfrm>
          <a:off x="137313" y="4273689"/>
          <a:ext cx="8869374" cy="156766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002512"/>
                <a:gridCol w="1728192"/>
                <a:gridCol w="1584176"/>
                <a:gridCol w="1554494"/>
              </a:tblGrid>
              <a:tr h="360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u="none" strike="noStrike" dirty="0" smtClean="0">
                          <a:effectLst/>
                        </a:rPr>
                        <a:t>OTROS </a:t>
                      </a:r>
                    </a:p>
                    <a:p>
                      <a:pPr algn="ctr" rtl="0" fontAlgn="ctr"/>
                      <a:r>
                        <a:rPr lang="es-MX" sz="1400" b="1" u="none" strike="noStrike" dirty="0" smtClean="0">
                          <a:effectLst/>
                        </a:rPr>
                        <a:t>(OPERACIÓN Y MANTTO.,</a:t>
                      </a:r>
                      <a:r>
                        <a:rPr lang="es-MX" sz="1400" b="1" u="none" strike="noStrike" baseline="0" dirty="0" smtClean="0">
                          <a:effectLst/>
                        </a:rPr>
                        <a:t> MOBILIARIO)</a:t>
                      </a:r>
                      <a:endParaRPr lang="es-MX" sz="1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u="none" strike="noStrike" dirty="0" smtClean="0">
                          <a:effectLst/>
                        </a:rPr>
                        <a:t>PRESUPUESTO </a:t>
                      </a:r>
                    </a:p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u="none" strike="noStrike" dirty="0" smtClean="0">
                          <a:effectLst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u="none" strike="noStrike" dirty="0" smtClean="0">
                          <a:effectLst/>
                        </a:rPr>
                        <a:t>PROYECCIÓN </a:t>
                      </a:r>
                    </a:p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u="none" strike="noStrike" dirty="0" smtClean="0">
                          <a:effectLst/>
                        </a:rPr>
                        <a:t>CIERRE 2016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u="none" strike="noStrike" dirty="0" smtClean="0">
                          <a:effectLst/>
                        </a:rPr>
                        <a:t>PRESUPUESTO </a:t>
                      </a:r>
                    </a:p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u="none" strike="noStrike" dirty="0" smtClean="0">
                          <a:effectLst/>
                        </a:rPr>
                        <a:t>2017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</a:tr>
              <a:tr h="256737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Servicios</a:t>
                      </a:r>
                      <a:r>
                        <a:rPr lang="es-MX" sz="1600" u="none" strike="noStrike" baseline="0" dirty="0" smtClean="0">
                          <a:effectLst/>
                        </a:rPr>
                        <a:t> de Operación y Mantenimiento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362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5" marR="8365" marT="836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290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5" marR="8365" marT="836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 smtClean="0">
                          <a:effectLst/>
                        </a:rPr>
                        <a:t>200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5" marR="8365" marT="8365" marB="0" anchor="ctr">
                    <a:solidFill>
                      <a:schemeClr val="bg1"/>
                    </a:solidFill>
                  </a:tcPr>
                </a:tc>
              </a:tr>
              <a:tr h="256737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u="none" strike="noStrike" dirty="0" smtClean="0">
                          <a:effectLst/>
                        </a:rPr>
                        <a:t>Mobiliario</a:t>
                      </a:r>
                      <a:endParaRPr lang="es-MX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>
                          <a:effectLst/>
                        </a:rPr>
                        <a:t>50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5" marR="8365" marT="836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50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5" marR="8365" marT="836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50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5" marR="8365" marT="8365" marB="0" anchor="ctr">
                    <a:solidFill>
                      <a:schemeClr val="bg1"/>
                    </a:solidFill>
                  </a:tcPr>
                </a:tc>
              </a:tr>
              <a:tr h="256737"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600" b="1" u="none" strike="noStrike" dirty="0" smtClean="0">
                          <a:effectLst/>
                        </a:rPr>
                        <a:t>SUBTOTAL OTROS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i="1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  <a:endParaRPr lang="es-MX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i="1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  <a:endParaRPr lang="es-MX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  <a:endParaRPr lang="es-MX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64537">
                <a:tc>
                  <a:txBody>
                    <a:bodyPr/>
                    <a:lstStyle/>
                    <a:p>
                      <a:pPr algn="r" rtl="0" fontAlgn="ctr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3,343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5" marR="8365" marT="836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2,757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5" marR="8365" marT="836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4,012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5" marR="8365" marT="836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Flecha derecha 3">
            <a:hlinkClick r:id="rId3" action="ppaction://hlinksldjump"/>
          </p:cNvPr>
          <p:cNvSpPr/>
          <p:nvPr/>
        </p:nvSpPr>
        <p:spPr>
          <a:xfrm>
            <a:off x="8460433" y="5949280"/>
            <a:ext cx="432048" cy="400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49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753" y="272051"/>
            <a:ext cx="8229600" cy="780685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Centro de Formación Profesional</a:t>
            </a:r>
            <a:b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INSAFORP en San Bartolo</a:t>
            </a:r>
            <a:b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Proyectos </a:t>
            </a:r>
            <a:endParaRPr lang="es-MX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833113"/>
              </p:ext>
            </p:extLst>
          </p:nvPr>
        </p:nvGraphicFramePr>
        <p:xfrm>
          <a:off x="468887" y="1289342"/>
          <a:ext cx="8229600" cy="45726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07169"/>
                <a:gridCol w="2088232"/>
                <a:gridCol w="1534199"/>
              </a:tblGrid>
              <a:tr h="7920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dirty="0">
                          <a:effectLst/>
                        </a:rPr>
                        <a:t>PROYECTOS </a:t>
                      </a:r>
                      <a:r>
                        <a:rPr lang="es-MX" sz="1800" u="none" strike="noStrike" dirty="0" smtClean="0">
                          <a:effectLst/>
                        </a:rPr>
                        <a:t>ESTRATÉGICOS Y EMERGENTES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dirty="0" smtClean="0">
                          <a:effectLst/>
                        </a:rPr>
                        <a:t>CORRESPONSABLES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dirty="0">
                          <a:effectLst/>
                        </a:rPr>
                        <a:t>PRESUPUESTO 2017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</a:tr>
              <a:tr h="248951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>
                          <a:effectLst/>
                        </a:rPr>
                        <a:t>Centro de Excelencia en Tecnologías de </a:t>
                      </a:r>
                      <a:r>
                        <a:rPr lang="es-MX" sz="1600" u="none" strike="noStrike" dirty="0" err="1">
                          <a:effectLst/>
                        </a:rPr>
                        <a:t>Autotrónica</a:t>
                      </a:r>
                      <a:r>
                        <a:rPr lang="es-MX" sz="1600" u="none" strike="noStrike" dirty="0">
                          <a:effectLst/>
                        </a:rPr>
                        <a:t> (CETA)</a:t>
                      </a:r>
                      <a:endParaRPr lang="es-MX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N/A</a:t>
                      </a:r>
                      <a:endParaRPr lang="es-MX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Ver centros de excelencia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</a:tr>
              <a:tr h="27080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>
                          <a:effectLst/>
                        </a:rPr>
                        <a:t>Centro de Excelencia en Tecnologías de </a:t>
                      </a:r>
                      <a:r>
                        <a:rPr lang="es-MX" sz="1600" u="none" strike="noStrike" dirty="0" smtClean="0">
                          <a:effectLst/>
                        </a:rPr>
                        <a:t>Energías </a:t>
                      </a:r>
                      <a:r>
                        <a:rPr lang="es-MX" sz="1600" u="none" strike="noStrike" dirty="0">
                          <a:effectLst/>
                        </a:rPr>
                        <a:t>Renovables (CETER)</a:t>
                      </a:r>
                      <a:endParaRPr lang="es-MX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N/A</a:t>
                      </a:r>
                      <a:endParaRPr lang="es-MX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Ver centros de excelencia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</a:tr>
              <a:tr h="620376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u="none" strike="noStrike" dirty="0" smtClean="0">
                          <a:effectLst/>
                        </a:rPr>
                        <a:t>Implementación de Carreras: </a:t>
                      </a:r>
                    </a:p>
                    <a:p>
                      <a:pPr marL="285750" marR="0" lvl="0" indent="-28575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u="none" strike="noStrike" dirty="0" smtClean="0">
                          <a:effectLst/>
                        </a:rPr>
                        <a:t>Técnico en reciclado de plástico</a:t>
                      </a:r>
                    </a:p>
                    <a:p>
                      <a:pPr marL="285750" marR="0" lvl="0" indent="-28575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u="none" strike="noStrike" dirty="0" smtClean="0">
                          <a:effectLst/>
                        </a:rPr>
                        <a:t>Operario en corte y sellado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600" u="none" strike="noStrike" dirty="0" smtClean="0">
                          <a:effectLst/>
                        </a:rPr>
                        <a:t>(Diseño de Bases de Licitación)</a:t>
                      </a:r>
                      <a:endParaRPr lang="es-MX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u="none" strike="noStrike" dirty="0" smtClean="0">
                          <a:effectLst/>
                        </a:rPr>
                        <a:t>GT </a:t>
                      </a: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</a:p>
                    <a:p>
                      <a:pPr algn="ctr" fontAlgn="t">
                        <a:lnSpc>
                          <a:spcPct val="80000"/>
                        </a:lnSpc>
                      </a:pP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</a:tr>
              <a:tr h="620376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600" u="none" strike="noStrike" dirty="0" smtClean="0">
                          <a:effectLst/>
                        </a:rPr>
                        <a:t>Diseño e Implementación de carrera de Técnico Asesor</a:t>
                      </a:r>
                      <a:r>
                        <a:rPr lang="es-MX" sz="1600" u="none" strike="noStrike" baseline="0" dirty="0" smtClean="0">
                          <a:effectLst/>
                        </a:rPr>
                        <a:t> en Energías Renovables – GIZ (100 jóvenes)</a:t>
                      </a:r>
                      <a:endParaRPr lang="es-MX" sz="16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u="none" strike="noStrike" dirty="0" smtClean="0">
                          <a:effectLst/>
                        </a:rPr>
                        <a:t>GT </a:t>
                      </a: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214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</a:tr>
              <a:tr h="240082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600" u="none" strike="noStrike" baseline="0" dirty="0" smtClean="0">
                          <a:effectLst/>
                        </a:rPr>
                        <a:t>Implementación de Centros de Evaluación para la Certificación de Competencias Laborales 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600" u="none" strike="noStrike" baseline="0" dirty="0" smtClean="0">
                          <a:effectLst/>
                        </a:rPr>
                        <a:t>(200 instructores)</a:t>
                      </a:r>
                      <a:endParaRPr lang="es-MX" sz="16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u="none" strike="noStrike" dirty="0" smtClean="0">
                          <a:effectLst/>
                        </a:rPr>
                        <a:t>GT </a:t>
                      </a:r>
                      <a:endParaRPr lang="es-MX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</a:tr>
              <a:tr h="487440">
                <a:tc gridSpan="2">
                  <a:txBody>
                    <a:bodyPr/>
                    <a:lstStyle/>
                    <a:p>
                      <a:pPr algn="r" fontAlgn="t">
                        <a:lnSpc>
                          <a:spcPct val="80000"/>
                        </a:lnSpc>
                      </a:pPr>
                      <a:r>
                        <a:rPr lang="es-MX" sz="1600" u="none" strike="noStrike" dirty="0">
                          <a:effectLst/>
                        </a:rPr>
                        <a:t> </a:t>
                      </a:r>
                      <a:r>
                        <a:rPr lang="es-MX" sz="1600" u="none" strike="noStrike" dirty="0" smtClean="0">
                          <a:effectLst/>
                        </a:rPr>
                        <a:t>Proyectos - SUBTOTAL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>
                        <a:lnSpc>
                          <a:spcPct val="80000"/>
                        </a:lnSpc>
                      </a:pP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264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</a:tr>
              <a:tr h="487440">
                <a:tc gridSpan="2">
                  <a:txBody>
                    <a:bodyPr/>
                    <a:lstStyle/>
                    <a:p>
                      <a:pPr algn="r" fontAlgn="t">
                        <a:lnSpc>
                          <a:spcPct val="80000"/>
                        </a:lnSpc>
                      </a:pPr>
                      <a:r>
                        <a:rPr lang="es-MX" sz="2000" b="1" u="none" strike="noStrike" dirty="0" smtClean="0">
                          <a:effectLst/>
                        </a:rPr>
                        <a:t>Gerencia del Centro de Formación</a:t>
                      </a:r>
                      <a:r>
                        <a:rPr lang="es-MX" sz="2000" b="1" u="none" strike="noStrike" baseline="0" dirty="0" smtClean="0">
                          <a:effectLst/>
                        </a:rPr>
                        <a:t> Profesional del INSAFORP en San Bartolo - </a:t>
                      </a:r>
                      <a:r>
                        <a:rPr lang="es-MX" sz="2000" b="1" u="none" strike="noStrike" dirty="0" smtClean="0">
                          <a:effectLst/>
                        </a:rPr>
                        <a:t>TOTAL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>
                        <a:lnSpc>
                          <a:spcPct val="80000"/>
                        </a:lnSpc>
                      </a:pP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0000"/>
                        </a:lnSpc>
                      </a:pPr>
                      <a:r>
                        <a:rPr lang="es-MX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4,276</a:t>
                      </a:r>
                      <a:endParaRPr lang="es-MX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9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1" r="27910" b="10672"/>
          <a:stretch/>
        </p:blipFill>
        <p:spPr>
          <a:xfrm>
            <a:off x="4355976" y="692696"/>
            <a:ext cx="4303218" cy="4032448"/>
          </a:xfrm>
          <a:prstGeom prst="round2Diag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55357" y="5157192"/>
            <a:ext cx="4104456" cy="54425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s-SV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TÉCNICA</a:t>
            </a:r>
          </a:p>
        </p:txBody>
      </p:sp>
    </p:spTree>
    <p:extLst>
      <p:ext uri="{BB962C8B-B14F-4D97-AF65-F5344CB8AC3E}">
        <p14:creationId xmlns:p14="http://schemas.microsoft.com/office/powerpoint/2010/main" val="35399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SV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de Mediano Plazo</a:t>
            </a:r>
            <a:br>
              <a:rPr lang="es-SV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SV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 y Proyectos </a:t>
            </a:r>
            <a:r>
              <a:rPr lang="es-SV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Estratégicos</a:t>
            </a:r>
            <a:r>
              <a:rPr lang="es-SV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SV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SV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Estratégico </a:t>
            </a:r>
            <a:r>
              <a:rPr lang="es-SV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2015-2019</a:t>
            </a:r>
            <a:r>
              <a:rPr lang="es-SV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SV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SV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SV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SV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Aprendizajes recientes</a:t>
            </a:r>
            <a:endParaRPr lang="es-SV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41784"/>
            <a:ext cx="8784976" cy="638944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</a:t>
            </a:r>
            <a:r>
              <a:rPr lang="es-MX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 </a:t>
            </a: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</a:t>
            </a: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Operativo Anual </a:t>
            </a: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SV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36082"/>
              </p:ext>
            </p:extLst>
          </p:nvPr>
        </p:nvGraphicFramePr>
        <p:xfrm>
          <a:off x="359532" y="1344778"/>
          <a:ext cx="8424936" cy="13429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04156"/>
                <a:gridCol w="1404156"/>
                <a:gridCol w="1404156"/>
                <a:gridCol w="1404156"/>
                <a:gridCol w="1404156"/>
                <a:gridCol w="1404156"/>
              </a:tblGrid>
              <a:tr h="304800">
                <a:tc gridSpan="2">
                  <a:txBody>
                    <a:bodyPr/>
                    <a:lstStyle/>
                    <a:p>
                      <a:pPr marL="0" marR="0" indent="0" algn="ctr" rtl="0" eaLnBrk="0" fontAlgn="ctr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kern="1200" baseline="0" dirty="0">
                          <a:ln>
                            <a:noFill/>
                          </a:ln>
                          <a:effectLst/>
                        </a:rPr>
                        <a:t>METAS Y PPTO. </a:t>
                      </a:r>
                      <a:r>
                        <a:rPr lang="es-MX" sz="1600" b="1" u="none" strike="noStrike" kern="1200" baseline="0" dirty="0" smtClean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lang="es-MX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PROYECCIÓN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CIERRE 2016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METAS Y PPTO. 2017</a:t>
                      </a: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indent="0" algn="ctr" rtl="0" eaLnBrk="0" fontAlgn="ctr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MX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PRODUCTOS</a:t>
                      </a:r>
                      <a:endParaRPr kumimoji="0" lang="es-SV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u="none" strike="noStrike" kern="1200" cap="none" spc="0" normalizeH="0" baseline="0" dirty="0">
                          <a:ln>
                            <a:noFill/>
                          </a:ln>
                          <a:effectLst/>
                        </a:rPr>
                        <a:t>MONTO </a:t>
                      </a:r>
                    </a:p>
                    <a:p>
                      <a:pPr marL="0" marR="0" indent="0" algn="ctr" rtl="0" eaLnBrk="0" fontAlgn="ctr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600" u="none" strike="noStrike" kern="1200" baseline="0" dirty="0">
                          <a:ln>
                            <a:noFill/>
                          </a:ln>
                          <a:effectLst/>
                        </a:rPr>
                        <a:t>(miles US$)</a:t>
                      </a:r>
                      <a:endParaRPr lang="es-SV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PRODUCTOS</a:t>
                      </a:r>
                      <a:endParaRPr kumimoji="0" lang="es-MX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u="none" strike="noStrike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MONTO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(miles US$)</a:t>
                      </a:r>
                      <a:endParaRPr kumimoji="0" lang="es-MX" sz="16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PRODUCTOS</a:t>
                      </a:r>
                      <a:endParaRPr kumimoji="0" lang="es-MX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u="none" strike="noStrike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(miles US$)</a:t>
                      </a:r>
                      <a:endParaRPr kumimoji="0" lang="es-SV" sz="16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/>
                    </a:solidFill>
                  </a:tcPr>
                </a:tc>
              </a:tr>
              <a:tr h="44602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800" b="1" u="none" strike="noStrike" kern="1200" dirty="0" smtClean="0">
                          <a:effectLst/>
                        </a:rPr>
                        <a:t>10,685</a:t>
                      </a:r>
                      <a:endParaRPr lang="es-SV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71" marR="9171" marT="91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 smtClean="0">
                          <a:effectLst/>
                        </a:rPr>
                        <a:t>2,557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b="1" u="none" strike="noStrike" kern="1200" dirty="0" smtClean="0">
                          <a:effectLst/>
                        </a:rPr>
                        <a:t>10,</a:t>
                      </a:r>
                      <a:r>
                        <a:rPr lang="es-SV" sz="1800" b="1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es-SV" sz="1800" b="1" u="none" strike="noStrike" kern="1200" dirty="0" smtClean="0">
                          <a:effectLst/>
                        </a:rPr>
                        <a:t>100</a:t>
                      </a:r>
                      <a:endParaRPr lang="es-SV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71" marR="9171" marT="91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b="1" u="none" strike="noStrike" kern="1200" dirty="0" smtClean="0">
                          <a:effectLst/>
                        </a:rPr>
                        <a:t>2, 498</a:t>
                      </a:r>
                      <a:endParaRPr lang="es-SV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71" marR="9171" marT="91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11,000</a:t>
                      </a:r>
                      <a:endParaRPr lang="es-SV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71" marR="9171" marT="91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 smtClean="0">
                          <a:effectLst/>
                        </a:rPr>
                        <a:t>2,958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253846"/>
              </p:ext>
            </p:extLst>
          </p:nvPr>
        </p:nvGraphicFramePr>
        <p:xfrm>
          <a:off x="359532" y="2949487"/>
          <a:ext cx="8424936" cy="264893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240360"/>
                <a:gridCol w="1728192"/>
                <a:gridCol w="1728192"/>
                <a:gridCol w="1728192"/>
              </a:tblGrid>
              <a:tr h="360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u="none" strike="noStrike" dirty="0" smtClean="0">
                          <a:effectLst/>
                        </a:rPr>
                        <a:t>PROYECTOS</a:t>
                      </a:r>
                      <a:r>
                        <a:rPr lang="es-MX" sz="1800" b="1" u="none" strike="noStrike" baseline="0" dirty="0" smtClean="0">
                          <a:effectLst/>
                        </a:rPr>
                        <a:t> ESTRATÉGICOS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u="none" strike="noStrike" dirty="0" smtClean="0">
                          <a:effectLst/>
                        </a:rPr>
                        <a:t>PRESUPUESTO </a:t>
                      </a:r>
                    </a:p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u="none" strike="noStrike" dirty="0" smtClean="0">
                          <a:effectLst/>
                        </a:rPr>
                        <a:t>2016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8584" marR="8584" marT="858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u="none" strike="noStrike" dirty="0" smtClean="0">
                          <a:effectLst/>
                        </a:rPr>
                        <a:t>PROYECCIÓN </a:t>
                      </a:r>
                    </a:p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u="none" strike="noStrike" dirty="0" smtClean="0">
                          <a:effectLst/>
                        </a:rPr>
                        <a:t>CIERRE 2016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8584" marR="8584" marT="858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u="none" strike="noStrike" dirty="0" smtClean="0">
                          <a:effectLst/>
                        </a:rPr>
                        <a:t>PRESUPUESTO </a:t>
                      </a:r>
                    </a:p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u="none" strike="noStrike" dirty="0" smtClean="0">
                          <a:effectLst/>
                        </a:rPr>
                        <a:t>2017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8584" marR="8584" marT="858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737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Plataforma </a:t>
                      </a:r>
                      <a:r>
                        <a:rPr lang="es-MX" sz="1600" u="none" strike="noStrike" dirty="0" err="1" smtClean="0">
                          <a:effectLst/>
                        </a:rPr>
                        <a:t>On</a:t>
                      </a:r>
                      <a:r>
                        <a:rPr lang="es-MX" sz="1600" u="none" strike="noStrike" dirty="0" smtClean="0">
                          <a:effectLst/>
                        </a:rPr>
                        <a:t> – line - Subtotal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es-MX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358</a:t>
                      </a:r>
                      <a:endParaRPr lang="es-MX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es-MX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218</a:t>
                      </a:r>
                      <a:endParaRPr lang="es-MX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737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u="none" strike="noStrike" dirty="0" smtClean="0">
                          <a:effectLst/>
                        </a:rPr>
                        <a:t>Implementación de un nuevo modelo de certificación – Subtotal</a:t>
                      </a:r>
                      <a:endParaRPr lang="es-MX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u="none" strike="noStrike" dirty="0" smtClean="0">
                          <a:effectLst/>
                        </a:rPr>
                        <a:t>300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u="none" strike="noStrike" dirty="0" smtClean="0">
                          <a:effectLst/>
                        </a:rPr>
                        <a:t>248.5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u="none" strike="noStrike" dirty="0" smtClean="0">
                          <a:effectLst/>
                        </a:rPr>
                        <a:t>221*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737"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600" b="1" u="none" strike="noStrike" dirty="0" smtClean="0">
                          <a:effectLst/>
                        </a:rPr>
                        <a:t>Proyectos</a:t>
                      </a:r>
                      <a:r>
                        <a:rPr lang="es-MX" sz="1600" b="1" u="none" strike="noStrike" baseline="0" dirty="0" smtClean="0">
                          <a:effectLst/>
                        </a:rPr>
                        <a:t> Estratégicos - SUBTOTAL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u="none" strike="noStrike" dirty="0" smtClean="0">
                          <a:effectLst/>
                        </a:rPr>
                        <a:t>658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u="none" strike="noStrike" dirty="0" smtClean="0">
                          <a:effectLst/>
                        </a:rPr>
                        <a:t>466.5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u="none" strike="noStrike" dirty="0" smtClean="0">
                          <a:effectLst/>
                        </a:rPr>
                        <a:t>571*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737">
                <a:tc>
                  <a:txBody>
                    <a:bodyPr/>
                    <a:lstStyle/>
                    <a:p>
                      <a:pPr algn="r" rtl="0" fontAlgn="ctr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5" marR="8365" marT="83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5" marR="8365" marT="83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65" marR="8365" marT="83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737"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Proyectos emergentes  - SUBTOTAL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340*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737">
                <a:tc gridSpan="4">
                  <a:txBody>
                    <a:bodyPr/>
                    <a:lstStyle/>
                    <a:p>
                      <a:pPr algn="r" rtl="0" fontAlgn="ctr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737"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Gerencia Técnica – GRAN</a:t>
                      </a:r>
                      <a:r>
                        <a:rPr lang="es-MX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2,557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2,498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2,958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59532" y="5805264"/>
            <a:ext cx="4212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*Montos incluidos en presupuesto total de US$2,958</a:t>
            </a:r>
            <a:endParaRPr lang="es-MX" sz="1400" dirty="0"/>
          </a:p>
        </p:txBody>
      </p:sp>
      <p:sp>
        <p:nvSpPr>
          <p:cNvPr id="7" name="Flecha derecha 6">
            <a:hlinkClick r:id="rId3" action="ppaction://hlinksldjump"/>
          </p:cNvPr>
          <p:cNvSpPr/>
          <p:nvPr/>
        </p:nvSpPr>
        <p:spPr>
          <a:xfrm>
            <a:off x="8460432" y="5877272"/>
            <a:ext cx="324036" cy="320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76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887" y="-40341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Técnica</a:t>
            </a:r>
            <a:b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 Presupuesto y Plan Operativo Anual 2017</a:t>
            </a:r>
            <a:endParaRPr lang="es-MX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493960"/>
              </p:ext>
            </p:extLst>
          </p:nvPr>
        </p:nvGraphicFramePr>
        <p:xfrm>
          <a:off x="294039" y="1052736"/>
          <a:ext cx="8579296" cy="485474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430089"/>
                <a:gridCol w="2016224"/>
                <a:gridCol w="1132983"/>
              </a:tblGrid>
              <a:tr h="288032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>
                          <a:effectLst/>
                        </a:rPr>
                        <a:t>PROYECTOS </a:t>
                      </a:r>
                      <a:r>
                        <a:rPr lang="es-MX" sz="1600" u="none" strike="noStrike" dirty="0" smtClean="0">
                          <a:effectLst/>
                        </a:rPr>
                        <a:t>EMERGENTES</a:t>
                      </a: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CORRESPONSABLES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PPTO. 2017</a:t>
                      </a:r>
                    </a:p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 (miles</a:t>
                      </a:r>
                      <a:r>
                        <a:rPr lang="es-MX" sz="1600" u="none" strike="noStrike" baseline="0" dirty="0" smtClean="0">
                          <a:effectLst/>
                        </a:rPr>
                        <a:t> US$)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</a:tr>
              <a:tr h="428025">
                <a:tc>
                  <a:txBody>
                    <a:bodyPr/>
                    <a:lstStyle/>
                    <a:p>
                      <a:pPr algn="just" fontAlgn="b">
                        <a:lnSpc>
                          <a:spcPct val="7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Programa de Formación de Monitores de Empresa – centro (250 profesionales)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GFI</a:t>
                      </a:r>
                      <a:endParaRPr lang="es-MX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30*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</a:tr>
              <a:tr h="428025"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70000"/>
                        </a:lnSpc>
                      </a:pPr>
                      <a:r>
                        <a:rPr lang="es-MX" sz="1600" u="none" strike="noStrike" kern="1200" dirty="0" smtClean="0">
                          <a:effectLst/>
                        </a:rPr>
                        <a:t>Proyectos piloto de nuevas modalidades de formación profesional </a:t>
                      </a:r>
                      <a:endParaRPr lang="es-MX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N/A</a:t>
                      </a:r>
                      <a:endParaRPr lang="es-MX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30</a:t>
                      </a:r>
                    </a:p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(2018)*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</a:tr>
              <a:tr h="428025"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70000"/>
                        </a:lnSpc>
                      </a:pPr>
                      <a:r>
                        <a:rPr lang="es-MX" sz="1600" u="none" strike="noStrike" kern="1200" dirty="0" smtClean="0">
                          <a:effectLst/>
                        </a:rPr>
                        <a:t>Programa de formación de competencias transversales para facilitadores e instructores (innovación, género,</a:t>
                      </a:r>
                      <a:r>
                        <a:rPr lang="es-MX" sz="1600" u="none" strike="noStrike" kern="1200" baseline="0" dirty="0" smtClean="0">
                          <a:effectLst/>
                        </a:rPr>
                        <a:t> entre otras) (250 personas)</a:t>
                      </a:r>
                      <a:endParaRPr lang="es-MX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u="none" strike="noStrike" dirty="0" smtClean="0">
                          <a:effectLst/>
                        </a:rPr>
                        <a:t>N/A</a:t>
                      </a:r>
                    </a:p>
                  </a:txBody>
                  <a:tcPr marL="7863" marR="7863" marT="786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25*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8025"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70000"/>
                        </a:lnSpc>
                      </a:pPr>
                      <a:r>
                        <a:rPr lang="es-MX" sz="1600" u="none" strike="noStrike" kern="1200" dirty="0" smtClean="0">
                          <a:effectLst/>
                        </a:rPr>
                        <a:t>Diseño</a:t>
                      </a:r>
                      <a:r>
                        <a:rPr lang="es-MX" sz="1600" u="none" strike="noStrike" kern="1200" baseline="0" dirty="0" smtClean="0">
                          <a:effectLst/>
                        </a:rPr>
                        <a:t> e implementación del Sistema de Mejora Continua de los CFP (200 centros de formación profesional)</a:t>
                      </a:r>
                      <a:endParaRPr lang="es-MX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u="none" strike="noStrike" dirty="0" smtClean="0">
                          <a:effectLst/>
                        </a:rPr>
                        <a:t>GFI,</a:t>
                      </a:r>
                      <a:r>
                        <a:rPr lang="es-MX" sz="1600" u="none" strike="noStrike" baseline="0" dirty="0" smtClean="0">
                          <a:effectLst/>
                        </a:rPr>
                        <a:t> GFC, </a:t>
                      </a:r>
                      <a:r>
                        <a:rPr lang="es-MX" sz="1600" u="none" strike="noStrike" dirty="0" smtClean="0">
                          <a:effectLst/>
                        </a:rPr>
                        <a:t>UMEFP</a:t>
                      </a: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150*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</a:tr>
              <a:tr h="428025"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70000"/>
                        </a:lnSpc>
                      </a:pPr>
                      <a:r>
                        <a:rPr lang="es-MX" sz="1600" u="none" strike="noStrike" kern="1200" dirty="0" smtClean="0">
                          <a:effectLst/>
                        </a:rPr>
                        <a:t>Programa</a:t>
                      </a:r>
                      <a:r>
                        <a:rPr lang="es-MX" sz="1600" u="none" strike="noStrike" kern="1200" baseline="0" dirty="0" smtClean="0">
                          <a:effectLst/>
                        </a:rPr>
                        <a:t> de Formación Técnica para instructores/as (250 instructores/as)</a:t>
                      </a:r>
                      <a:endParaRPr lang="es-MX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u="none" strike="noStrike" dirty="0" smtClean="0">
                          <a:effectLst/>
                        </a:rPr>
                        <a:t>N/A </a:t>
                      </a:r>
                      <a:endParaRPr lang="es-MX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35*</a:t>
                      </a:r>
                      <a:endParaRPr lang="es-MX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</a:tr>
              <a:tr h="428025"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70000"/>
                        </a:lnSpc>
                      </a:pPr>
                      <a:r>
                        <a:rPr lang="es-MX" sz="1600" u="none" strike="noStrike" kern="1200" dirty="0" smtClean="0">
                          <a:effectLst/>
                        </a:rPr>
                        <a:t>Proyecto</a:t>
                      </a:r>
                      <a:r>
                        <a:rPr lang="es-MX" sz="1600" u="none" strike="noStrike" kern="1200" baseline="0" dirty="0" smtClean="0">
                          <a:effectLst/>
                        </a:rPr>
                        <a:t> de competencia </a:t>
                      </a:r>
                      <a:r>
                        <a:rPr lang="es-MX" sz="1600" u="none" strike="noStrike" kern="1200" baseline="0" dirty="0" err="1" smtClean="0">
                          <a:effectLst/>
                        </a:rPr>
                        <a:t>World</a:t>
                      </a:r>
                      <a:r>
                        <a:rPr lang="es-MX" sz="1600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es-MX" sz="1600" u="none" strike="noStrike" kern="1200" baseline="0" dirty="0" err="1" smtClean="0">
                          <a:effectLst/>
                        </a:rPr>
                        <a:t>Skills</a:t>
                      </a:r>
                      <a:r>
                        <a:rPr lang="es-MX" sz="1600" u="none" strike="noStrike" kern="1200" baseline="0" dirty="0" smtClean="0">
                          <a:effectLst/>
                        </a:rPr>
                        <a:t> El Salvador (1)</a:t>
                      </a:r>
                      <a:endParaRPr lang="es-MX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u="none" strike="noStrike" dirty="0" smtClean="0">
                          <a:effectLst/>
                        </a:rPr>
                        <a:t>GFI</a:t>
                      </a:r>
                      <a:endParaRPr lang="es-MX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10*</a:t>
                      </a:r>
                      <a:endParaRPr lang="es-MX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</a:tr>
              <a:tr h="428025"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70000"/>
                        </a:lnSpc>
                      </a:pPr>
                      <a:r>
                        <a:rPr lang="es-MX" sz="1600" u="none" strike="noStrike" kern="1200" dirty="0" smtClean="0">
                          <a:effectLst/>
                        </a:rPr>
                        <a:t>Estandarización del Diseño</a:t>
                      </a:r>
                      <a:r>
                        <a:rPr lang="es-MX" sz="1600" u="none" strike="noStrike" kern="1200" baseline="0" dirty="0" smtClean="0">
                          <a:effectLst/>
                        </a:rPr>
                        <a:t> de Material Didáctico y Rótulos (2)</a:t>
                      </a:r>
                      <a:endParaRPr lang="es-MX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u="none" strike="noStrike" dirty="0" smtClean="0">
                          <a:effectLst/>
                        </a:rPr>
                        <a:t>GCI</a:t>
                      </a:r>
                      <a:endParaRPr lang="es-MX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15*</a:t>
                      </a:r>
                      <a:endParaRPr lang="es-MX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</a:tr>
              <a:tr h="428025"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70000"/>
                        </a:lnSpc>
                      </a:pPr>
                      <a:r>
                        <a:rPr lang="es-MX" sz="1600" u="none" strike="noStrike" kern="1200" dirty="0" smtClean="0">
                          <a:effectLst/>
                        </a:rPr>
                        <a:t>Diseño</a:t>
                      </a:r>
                      <a:r>
                        <a:rPr lang="es-MX" sz="1600" u="none" strike="noStrike" kern="1200" baseline="0" dirty="0" smtClean="0">
                          <a:effectLst/>
                        </a:rPr>
                        <a:t> de carreras y búsqueda de cursos para responder a los Estudios de Prospectiva de la FP (2)</a:t>
                      </a:r>
                      <a:endParaRPr lang="es-MX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u="none" strike="noStrike" dirty="0" smtClean="0">
                          <a:effectLst/>
                        </a:rPr>
                        <a:t>GIEFP</a:t>
                      </a:r>
                      <a:endParaRPr lang="es-MX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25*</a:t>
                      </a:r>
                      <a:endParaRPr lang="es-MX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</a:tr>
              <a:tr h="428025"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70000"/>
                        </a:lnSpc>
                      </a:pPr>
                      <a:r>
                        <a:rPr lang="es-MX" sz="1600" u="none" strike="noStrike" kern="1200" dirty="0" smtClean="0">
                          <a:effectLst/>
                        </a:rPr>
                        <a:t>Diseño e implementación de un Sistema</a:t>
                      </a:r>
                      <a:r>
                        <a:rPr lang="es-MX" sz="1600" u="none" strike="noStrike" kern="1200" baseline="0" dirty="0" smtClean="0">
                          <a:effectLst/>
                        </a:rPr>
                        <a:t> de Registro de la Formación Profesional (1)</a:t>
                      </a:r>
                      <a:endParaRPr lang="es-MX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u="none" strike="noStrike" dirty="0" smtClean="0">
                          <a:effectLst/>
                        </a:rPr>
                        <a:t>GFI,</a:t>
                      </a:r>
                      <a:r>
                        <a:rPr lang="es-MX" sz="1600" u="none" strike="noStrike" baseline="0" dirty="0" smtClean="0">
                          <a:effectLst/>
                        </a:rPr>
                        <a:t> GFC, UMEFP, </a:t>
                      </a:r>
                      <a:r>
                        <a:rPr lang="es-MX" sz="1600" u="none" strike="noStrike" dirty="0" smtClean="0">
                          <a:effectLst/>
                        </a:rPr>
                        <a:t>GTI</a:t>
                      </a:r>
                      <a:endParaRPr lang="es-MX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50*</a:t>
                      </a:r>
                      <a:endParaRPr lang="es-MX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</a:tr>
              <a:tr h="520473">
                <a:tc gridSpan="2">
                  <a:txBody>
                    <a:bodyPr/>
                    <a:lstStyle/>
                    <a:p>
                      <a:pPr algn="r" fontAlgn="t">
                        <a:lnSpc>
                          <a:spcPct val="80000"/>
                        </a:lnSpc>
                      </a:pPr>
                      <a:r>
                        <a:rPr lang="es-MX" sz="1800" b="1" u="none" strike="noStrike" dirty="0">
                          <a:effectLst/>
                        </a:rPr>
                        <a:t> </a:t>
                      </a:r>
                      <a:r>
                        <a:rPr lang="es-MX" sz="1800" b="1" u="none" strike="noStrike" dirty="0" smtClean="0">
                          <a:effectLst/>
                        </a:rPr>
                        <a:t> Proyectos Emergentes - SUBTOTAL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>
                        <a:lnSpc>
                          <a:spcPct val="80000"/>
                        </a:lnSpc>
                      </a:pP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es-MX" sz="1800" b="1" u="none" strike="noStrike" dirty="0" smtClean="0">
                          <a:effectLst/>
                        </a:rPr>
                        <a:t>340*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304976" y="5975417"/>
            <a:ext cx="6237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*Montos incluidos en presupuesto total de US$2,958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7458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8" r="8955"/>
          <a:stretch/>
        </p:blipFill>
        <p:spPr>
          <a:xfrm>
            <a:off x="4355976" y="692695"/>
            <a:ext cx="4248472" cy="4127391"/>
          </a:xfrm>
          <a:prstGeom prst="round2DiagRect">
            <a:avLst>
              <a:gd name="adj1" fmla="val 14599"/>
              <a:gd name="adj2" fmla="val 0"/>
            </a:avLst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63988" y="4859166"/>
            <a:ext cx="4032448" cy="1224136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s-SV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INVESTIGACIONES Y ESTUDIOS DE LA FORMACIÓN PROFESIONAL</a:t>
            </a:r>
          </a:p>
        </p:txBody>
      </p:sp>
    </p:spTree>
    <p:extLst>
      <p:ext uri="{BB962C8B-B14F-4D97-AF65-F5344CB8AC3E}">
        <p14:creationId xmlns:p14="http://schemas.microsoft.com/office/powerpoint/2010/main" val="366569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9380" y="116632"/>
            <a:ext cx="8691225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Investigaciones y Estudios de la Formación Profesional</a:t>
            </a:r>
          </a:p>
          <a:p>
            <a:pPr algn="ctr">
              <a:lnSpc>
                <a:spcPct val="70000"/>
              </a:lnSpc>
            </a:pP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 Presupuesto y Plan Operativo Anual 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04456"/>
              </p:ext>
            </p:extLst>
          </p:nvPr>
        </p:nvGraphicFramePr>
        <p:xfrm>
          <a:off x="35493" y="857426"/>
          <a:ext cx="9073014" cy="110694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600403"/>
                <a:gridCol w="864096"/>
                <a:gridCol w="1008112"/>
                <a:gridCol w="936104"/>
                <a:gridCol w="864096"/>
                <a:gridCol w="972110"/>
                <a:gridCol w="828093"/>
              </a:tblGrid>
              <a:tr h="3048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r>
                        <a:rPr kumimoji="0" lang="es-SV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LÍNEAS GENERALES DE TRABAJO        </a:t>
                      </a:r>
                      <a:r>
                        <a:rPr kumimoji="0" lang="es-SV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</a:t>
                      </a:r>
                      <a:endParaRPr kumimoji="0" lang="es-SV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METAS Y PPTO. 2016</a:t>
                      </a:r>
                      <a:endParaRPr kumimoji="0" lang="es-SV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PROYECCIÓN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CIERRE 2016</a:t>
                      </a: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METAS Y PPTO. 2017</a:t>
                      </a:r>
                      <a:endParaRPr kumimoji="0" lang="es-SV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PRODUCTOS</a:t>
                      </a:r>
                      <a:endParaRPr kumimoji="0" lang="es-SV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MONTO</a:t>
                      </a:r>
                      <a:r>
                        <a:rPr kumimoji="0" lang="es-SV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(miles US$)</a:t>
                      </a:r>
                      <a:endParaRPr kumimoji="0" lang="es-SV" sz="12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PRODUCTOS</a:t>
                      </a:r>
                      <a:endParaRPr kumimoji="0" lang="es-SV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u="none" strike="noStrike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(miles US$)</a:t>
                      </a:r>
                      <a:endParaRPr kumimoji="0" lang="es-SV" sz="12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PRODUCTOS</a:t>
                      </a:r>
                      <a:endParaRPr kumimoji="0" lang="es-SV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u="none" strike="noStrike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(miles US$)</a:t>
                      </a:r>
                      <a:endParaRPr kumimoji="0" lang="es-SV" sz="12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/>
                    </a:solidFill>
                  </a:tcPr>
                </a:tc>
              </a:tr>
              <a:tr h="405139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0000"/>
                        </a:lnSpc>
                      </a:pPr>
                      <a:r>
                        <a:rPr lang="es-SV" sz="1600" b="0" u="none" strike="noStrike" spc="-100" baseline="0" dirty="0" smtClean="0">
                          <a:effectLst/>
                        </a:rPr>
                        <a:t>Gerencia de Investigación y Estudios de la Formación Profesional – TOTAL</a:t>
                      </a:r>
                      <a:endParaRPr lang="es-SV" sz="16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SV" sz="1800" b="1" u="none" strike="noStrike" dirty="0" smtClean="0">
                          <a:effectLst/>
                        </a:rPr>
                        <a:t>75</a:t>
                      </a:r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s-SV" sz="1800" b="1" u="none" strike="noStrike" dirty="0" smtClean="0">
                          <a:effectLst/>
                        </a:rPr>
                        <a:t>527</a:t>
                      </a:r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SV" sz="1800" b="1" u="none" strike="noStrike" dirty="0" smtClean="0">
                          <a:effectLst/>
                        </a:rPr>
                        <a:t>84</a:t>
                      </a:r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s-SV" sz="1800" b="1" u="none" strike="noStrike" dirty="0" smtClean="0">
                          <a:effectLst/>
                        </a:rPr>
                        <a:t>444</a:t>
                      </a:r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SV" sz="1800" b="1" u="none" strike="noStrike" dirty="0" smtClean="0">
                          <a:effectLst/>
                        </a:rPr>
                        <a:t>84</a:t>
                      </a:r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s-SV" sz="1800" b="1" u="none" strike="noStrike" dirty="0" smtClean="0">
                          <a:effectLst/>
                        </a:rPr>
                        <a:t>620</a:t>
                      </a:r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2" name="Flecha derecha 1">
            <a:hlinkClick r:id="rId4" action="ppaction://hlinksldjump"/>
          </p:cNvPr>
          <p:cNvSpPr/>
          <p:nvPr/>
        </p:nvSpPr>
        <p:spPr>
          <a:xfrm>
            <a:off x="8748464" y="6007720"/>
            <a:ext cx="360043" cy="294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557013"/>
              </p:ext>
            </p:extLst>
          </p:nvPr>
        </p:nvGraphicFramePr>
        <p:xfrm>
          <a:off x="35492" y="3578536"/>
          <a:ext cx="9073015" cy="229873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427945"/>
                <a:gridCol w="1523038"/>
                <a:gridCol w="1122032"/>
              </a:tblGrid>
              <a:tr h="288032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>
                          <a:effectLst/>
                        </a:rPr>
                        <a:t>PROYECTOS </a:t>
                      </a:r>
                      <a:r>
                        <a:rPr lang="es-MX" sz="1600" u="none" strike="noStrike" dirty="0" smtClean="0">
                          <a:effectLst/>
                        </a:rPr>
                        <a:t>EMERGENTES</a:t>
                      </a: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CORRESPONSAB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PPTO. 2017</a:t>
                      </a:r>
                    </a:p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 (miles</a:t>
                      </a:r>
                      <a:r>
                        <a:rPr lang="es-MX" sz="1600" u="none" strike="noStrike" baseline="0" dirty="0" smtClean="0">
                          <a:effectLst/>
                        </a:rPr>
                        <a:t> US$)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</a:tr>
              <a:tr h="410199">
                <a:tc>
                  <a:txBody>
                    <a:bodyPr/>
                    <a:lstStyle/>
                    <a:p>
                      <a:pPr algn="just" fontAlgn="b">
                        <a:lnSpc>
                          <a:spcPct val="80000"/>
                        </a:lnSpc>
                      </a:pPr>
                      <a:r>
                        <a:rPr lang="es-MX" sz="1400" u="none" strike="noStrike" dirty="0" smtClean="0">
                          <a:effectLst/>
                        </a:rPr>
                        <a:t>Investigaciones en algunos sectores de la economía sobre la participación de las mujeres y la formación profesional (2)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MX" sz="1400" u="none" strike="noStrike" dirty="0" smtClean="0">
                          <a:effectLst/>
                        </a:rPr>
                        <a:t>GFC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0000"/>
                        </a:lnSpc>
                      </a:pPr>
                      <a:r>
                        <a:rPr lang="es-MX" sz="1400" u="none" strike="noStrike" dirty="0" smtClean="0">
                          <a:effectLst/>
                        </a:rPr>
                        <a:t>30*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0199"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es-MX" sz="1400" u="none" strike="noStrike" kern="1200" dirty="0" smtClean="0">
                          <a:effectLst/>
                        </a:rPr>
                        <a:t>Identificación de necesidades de capacitación en municipios con baja cobertura de programas de capacitación (25)</a:t>
                      </a:r>
                      <a:endParaRPr lang="es-MX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MX" sz="1400" u="none" strike="noStrike" dirty="0" smtClean="0">
                          <a:effectLst/>
                        </a:rPr>
                        <a:t>N/A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0000"/>
                        </a:lnSpc>
                      </a:pPr>
                      <a:r>
                        <a:rPr lang="es-MX" sz="1400" u="none" strike="noStrike" dirty="0" smtClean="0">
                          <a:effectLst/>
                        </a:rPr>
                        <a:t>96*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</a:tr>
              <a:tr h="410199"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es-MX" sz="1400" u="none" strike="noStrike" kern="1200" dirty="0" smtClean="0">
                          <a:effectLst/>
                        </a:rPr>
                        <a:t>Elaboración del catálogo de Programas Institucionales de Formación Profesional</a:t>
                      </a:r>
                      <a:r>
                        <a:rPr lang="es-MX" sz="1400" u="none" strike="noStrike" kern="1200" baseline="0" dirty="0" smtClean="0">
                          <a:effectLst/>
                        </a:rPr>
                        <a:t> (1)</a:t>
                      </a:r>
                      <a:endParaRPr lang="es-MX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u="none" strike="noStrike" dirty="0" smtClean="0">
                          <a:effectLst/>
                        </a:rPr>
                        <a:t>GFC,</a:t>
                      </a:r>
                      <a:r>
                        <a:rPr lang="es-MX" sz="1400" u="none" strike="noStrike" baseline="0" dirty="0" smtClean="0">
                          <a:effectLst/>
                        </a:rPr>
                        <a:t> GFI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0000"/>
                        </a:lnSpc>
                      </a:pPr>
                      <a:r>
                        <a:rPr lang="es-MX" sz="1400" u="none" strike="noStrike" dirty="0" smtClean="0">
                          <a:effectLst/>
                        </a:rPr>
                        <a:t>15*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</a:tr>
              <a:tr h="410199"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es-MX" sz="1400" u="none" strike="noStrike" kern="1200" dirty="0" smtClean="0">
                          <a:effectLst/>
                        </a:rPr>
                        <a:t>Estudio de factibilidad del diseño e implementación de un Marco Nacional de Cualificaciones en El Salvador.</a:t>
                      </a:r>
                      <a:endParaRPr lang="es-MX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u="none" strike="noStrike" dirty="0" smtClean="0">
                          <a:effectLst/>
                        </a:rPr>
                        <a:t>GT</a:t>
                      </a: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0000"/>
                        </a:lnSpc>
                      </a:pPr>
                      <a:r>
                        <a:rPr lang="es-MX" sz="1400" u="none" strike="noStrike" dirty="0" smtClean="0">
                          <a:effectLst/>
                        </a:rPr>
                        <a:t>25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</a:tr>
              <a:tr h="259933">
                <a:tc gridSpan="2">
                  <a:txBody>
                    <a:bodyPr/>
                    <a:lstStyle/>
                    <a:p>
                      <a:pPr algn="r" fontAlgn="t">
                        <a:lnSpc>
                          <a:spcPct val="80000"/>
                        </a:lnSpc>
                      </a:pPr>
                      <a:r>
                        <a:rPr lang="es-MX" sz="1600" b="1" u="none" strike="noStrike" dirty="0">
                          <a:effectLst/>
                        </a:rPr>
                        <a:t> </a:t>
                      </a:r>
                      <a:r>
                        <a:rPr lang="es-MX" sz="1800" b="1" u="none" strike="noStrike" dirty="0" smtClean="0">
                          <a:effectLst/>
                        </a:rPr>
                        <a:t>Proyectos Emergentes - SUBTOTAL 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>
                        <a:lnSpc>
                          <a:spcPct val="80000"/>
                        </a:lnSpc>
                      </a:pP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0000"/>
                        </a:lnSpc>
                      </a:pPr>
                      <a:r>
                        <a:rPr lang="es-MX" sz="1600" b="1" u="none" strike="noStrike" dirty="0" smtClean="0">
                          <a:effectLst/>
                        </a:rPr>
                        <a:t>166*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78850" y="6007720"/>
            <a:ext cx="6237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*Montos incluidos en presupuesto total de US$ 620,000</a:t>
            </a:r>
            <a:endParaRPr lang="es-MX" sz="1400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267516"/>
              </p:ext>
            </p:extLst>
          </p:nvPr>
        </p:nvGraphicFramePr>
        <p:xfrm>
          <a:off x="25758" y="2171493"/>
          <a:ext cx="9073015" cy="117780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427945"/>
                <a:gridCol w="1523038"/>
                <a:gridCol w="1122032"/>
              </a:tblGrid>
              <a:tr h="259933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u="none" strike="noStrike" dirty="0">
                          <a:effectLst/>
                        </a:rPr>
                        <a:t>PROYECTOS </a:t>
                      </a:r>
                      <a:r>
                        <a:rPr lang="es-MX" sz="1600" b="1" u="none" strike="noStrike" dirty="0" smtClean="0">
                          <a:effectLst/>
                        </a:rPr>
                        <a:t>ESTRATÉGICOS</a:t>
                      </a: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u="none" strike="noStrike" dirty="0" smtClean="0">
                          <a:effectLst/>
                        </a:rPr>
                        <a:t>CORRESPONSAB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u="none" strike="noStrike" dirty="0" smtClean="0">
                          <a:effectLst/>
                        </a:rPr>
                        <a:t>PPTO. 2017</a:t>
                      </a:r>
                    </a:p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u="none" strike="noStrike" dirty="0" smtClean="0">
                          <a:effectLst/>
                        </a:rPr>
                        <a:t> (miles</a:t>
                      </a:r>
                      <a:r>
                        <a:rPr lang="es-MX" sz="1600" b="1" u="none" strike="noStrike" baseline="0" dirty="0" smtClean="0">
                          <a:effectLst/>
                        </a:rPr>
                        <a:t> US$)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</a:tr>
              <a:tr h="259933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s-MX" sz="1400" u="none" strike="noStrike" dirty="0" smtClean="0">
                          <a:effectLst/>
                        </a:rPr>
                        <a:t>Investigación de causas de limitada participación de la MYPE en la formación profesional.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MX" sz="1400" u="none" strike="noStrike" dirty="0" smtClean="0">
                          <a:effectLst/>
                        </a:rPr>
                        <a:t>GFC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0000"/>
                        </a:lnSpc>
                      </a:pPr>
                      <a:r>
                        <a:rPr lang="es-MX" sz="1400" u="none" strike="noStrike" dirty="0" smtClean="0">
                          <a:effectLst/>
                        </a:rPr>
                        <a:t>40*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</a:tr>
              <a:tr h="25993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es-MX" sz="1400" u="none" strike="noStrike" kern="1200" dirty="0" smtClean="0">
                          <a:effectLst/>
                        </a:rPr>
                        <a:t>Fortalecimiento de la Oferta de Servicios de Consultoría para la Evaluación de Impacto.</a:t>
                      </a:r>
                      <a:endParaRPr lang="es-MX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MX" sz="1400" u="none" strike="noStrike" dirty="0" smtClean="0">
                          <a:effectLst/>
                        </a:rPr>
                        <a:t>GFC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0000"/>
                        </a:lnSpc>
                      </a:pPr>
                      <a:r>
                        <a:rPr lang="es-MX" sz="1400" u="none" strike="noStrike" dirty="0" smtClean="0">
                          <a:effectLst/>
                        </a:rPr>
                        <a:t>19*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</a:tr>
              <a:tr h="259933">
                <a:tc gridSpan="2"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es-MX" sz="1800" b="1" u="none" strike="noStrike" kern="1200" dirty="0" smtClean="0">
                          <a:effectLst/>
                        </a:rPr>
                        <a:t>Proyectos</a:t>
                      </a:r>
                      <a:r>
                        <a:rPr lang="es-MX" sz="1800" b="1" u="none" strike="noStrike" kern="1200" baseline="0" dirty="0" smtClean="0">
                          <a:effectLst/>
                        </a:rPr>
                        <a:t> Estratégicos - SUBTOTAL</a:t>
                      </a:r>
                      <a:endParaRPr lang="es-MX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0000"/>
                        </a:lnSpc>
                      </a:pPr>
                      <a:r>
                        <a:rPr lang="es-MX" sz="1600" b="1" u="none" strike="noStrike" dirty="0" smtClean="0">
                          <a:effectLst/>
                        </a:rPr>
                        <a:t>59*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1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76"/>
          <a:stretch/>
        </p:blipFill>
        <p:spPr>
          <a:xfrm>
            <a:off x="4355976" y="692695"/>
            <a:ext cx="4248472" cy="4344621"/>
          </a:xfrm>
          <a:prstGeom prst="round2Diag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55976" y="4725144"/>
            <a:ext cx="4104456" cy="144016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es-SV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MONITOREO Y EVALUACIÓN DE LA FORMACIÓN PROFESIONAL</a:t>
            </a:r>
          </a:p>
        </p:txBody>
      </p:sp>
    </p:spTree>
    <p:extLst>
      <p:ext uri="{BB962C8B-B14F-4D97-AF65-F5344CB8AC3E}">
        <p14:creationId xmlns:p14="http://schemas.microsoft.com/office/powerpoint/2010/main" val="18143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647813"/>
              </p:ext>
            </p:extLst>
          </p:nvPr>
        </p:nvGraphicFramePr>
        <p:xfrm>
          <a:off x="506181" y="1217244"/>
          <a:ext cx="8136906" cy="1110664"/>
        </p:xfrm>
        <a:graphic>
          <a:graphicData uri="http://schemas.openxmlformats.org/drawingml/2006/table">
            <a:tbl>
              <a:tblPr/>
              <a:tblGrid>
                <a:gridCol w="1356151"/>
                <a:gridCol w="1356151"/>
                <a:gridCol w="1356151"/>
                <a:gridCol w="1356151"/>
                <a:gridCol w="1356151"/>
                <a:gridCol w="1356151"/>
              </a:tblGrid>
              <a:tr h="27972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METAS Y </a:t>
                      </a:r>
                      <a:r>
                        <a:rPr lang="es-S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PRESUPUESTO </a:t>
                      </a:r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PROYECCIÓN CIERRE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METAS Y PPTO. 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5261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MONTO </a:t>
                      </a:r>
                    </a:p>
                    <a:p>
                      <a:pPr algn="ctr" rtl="0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(miles US$)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MONTO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SV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MONTO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SV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724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4,960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476.1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5,200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509.7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324831"/>
              </p:ext>
            </p:extLst>
          </p:nvPr>
        </p:nvGraphicFramePr>
        <p:xfrm>
          <a:off x="506181" y="2492896"/>
          <a:ext cx="8136904" cy="3280622"/>
        </p:xfrm>
        <a:graphic>
          <a:graphicData uri="http://schemas.openxmlformats.org/drawingml/2006/table">
            <a:tbl>
              <a:tblPr/>
              <a:tblGrid>
                <a:gridCol w="5544616"/>
                <a:gridCol w="1296144"/>
                <a:gridCol w="1296144"/>
              </a:tblGrid>
              <a:tr h="360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PROYECTOS </a:t>
                      </a:r>
                      <a:r>
                        <a:rPr lang="es-SV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EMERGENTES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CORRESP.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S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PPTO. 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S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508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Medición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</a:t>
                      </a:r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calidad de los servicios del INSAFORP entre sus usuarios.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GIEFP,</a:t>
                      </a:r>
                      <a:r>
                        <a:rPr lang="es-SV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UPE, UFI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542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 piloto de Monitoreo y Evaluación de la gestión de instituciones de la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FP.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GT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542">
                <a:tc>
                  <a:txBody>
                    <a:bodyPr/>
                    <a:lstStyle/>
                    <a:p>
                      <a:pPr algn="just" rtl="0" fontAlgn="t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Proyecto piloto de Otorgamiento del Premio a la Calidad de la </a:t>
                      </a: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Formación</a:t>
                      </a:r>
                      <a:r>
                        <a:rPr lang="es-SV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Profesional.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DE, GCI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3790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es-S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SUBTOTAL </a:t>
                      </a:r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PROYECTOS </a:t>
                      </a:r>
                      <a:r>
                        <a:rPr lang="es-S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EMERGENTES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858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72858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es-SV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Unidad de Monitoreo y Evaluación de la Formación Profesional - GRAN TOTAL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564.7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0" y="413980"/>
            <a:ext cx="9144000" cy="5667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MX" sz="2800" b="1" spc="-9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Monitoreo y Evaluación de la Formación Profesional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 Presupuesto y Plan Operativo Anual 2017</a:t>
            </a:r>
            <a:r>
              <a:rPr lang="es-SV" sz="2000" dirty="0" smtClean="0"/>
              <a:t/>
            </a:r>
            <a:br>
              <a:rPr lang="es-SV" sz="2000" dirty="0" smtClean="0"/>
            </a:br>
            <a:endParaRPr lang="es-SV" sz="2800" dirty="0"/>
          </a:p>
        </p:txBody>
      </p:sp>
      <p:sp>
        <p:nvSpPr>
          <p:cNvPr id="8" name="Flecha derecha 7">
            <a:hlinkClick r:id="rId3" action="ppaction://hlinksldjump"/>
          </p:cNvPr>
          <p:cNvSpPr/>
          <p:nvPr/>
        </p:nvSpPr>
        <p:spPr>
          <a:xfrm>
            <a:off x="8316416" y="6009402"/>
            <a:ext cx="432048" cy="328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49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MX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UNIDADES Y </a:t>
            </a:r>
            <a:br>
              <a:rPr lang="es-MX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GERENCIAS DE APOYO</a:t>
            </a:r>
            <a:endParaRPr lang="es-MX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t="7692" r="11539" b="21796"/>
          <a:stretch/>
        </p:blipFill>
        <p:spPr>
          <a:xfrm>
            <a:off x="1403648" y="2420888"/>
            <a:ext cx="7107968" cy="33130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0614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Recursos Humanos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 </a:t>
            </a: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Operativo Anual </a:t>
            </a: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SV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240217"/>
              </p:ext>
            </p:extLst>
          </p:nvPr>
        </p:nvGraphicFramePr>
        <p:xfrm>
          <a:off x="131019" y="887697"/>
          <a:ext cx="8846722" cy="5133591"/>
        </p:xfrm>
        <a:graphic>
          <a:graphicData uri="http://schemas.openxmlformats.org/drawingml/2006/table">
            <a:tbl>
              <a:tblPr/>
              <a:tblGrid>
                <a:gridCol w="1474454"/>
                <a:gridCol w="1474453"/>
                <a:gridCol w="1474454"/>
                <a:gridCol w="1160226"/>
                <a:gridCol w="507599"/>
                <a:gridCol w="290057"/>
                <a:gridCol w="797655"/>
                <a:gridCol w="193371"/>
                <a:gridCol w="350485"/>
                <a:gridCol w="1123968"/>
              </a:tblGrid>
              <a:tr h="216024">
                <a:tc rowSpan="2" gridSpan="4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2016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 DE MEDIDA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5259">
                <a:tc gridSpan="4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META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PROYEC. CIERRE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6720">
                <a:tc gridSpan="4"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</a:rPr>
                        <a:t>Eventos</a:t>
                      </a:r>
                      <a:r>
                        <a:rPr lang="es-SV" sz="1600" baseline="0" dirty="0" smtClean="0">
                          <a:effectLst/>
                        </a:rPr>
                        <a:t> de Integración de Empleados</a:t>
                      </a:r>
                      <a:endParaRPr lang="es-SV" sz="16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es-SV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es-SV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Evento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6720">
                <a:tc gridSpan="4"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Campañas de salud</a:t>
                      </a:r>
                      <a:endParaRPr lang="es-SV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es-SV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es-SV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Campaña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6720">
                <a:tc gridSpan="4"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Charlas</a:t>
                      </a:r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sobre salud preventiva</a:t>
                      </a:r>
                      <a:endParaRPr lang="es-SV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Charla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6720">
                <a:tc gridSpan="4"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de capacitación (con capacitaciones vinculadas</a:t>
                      </a:r>
                      <a:r>
                        <a:rPr lang="es-MX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 PIIEG)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Plan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426720">
                <a:tc gridSpan="4"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Evaluación del Desempeño</a:t>
                      </a:r>
                      <a:endParaRPr lang="es-SV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Informe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6720">
                <a:tc gridSpan="4"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Sistematización</a:t>
                      </a:r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procesos de recursos humanos</a:t>
                      </a:r>
                      <a:endParaRPr lang="es-SV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Sistema instalado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6720">
                <a:tc gridSpan="4"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Estudio de Clima laboral</a:t>
                      </a:r>
                      <a:endParaRPr lang="es-SV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Informe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6720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Atender requerimientos de las diferentes auditorias (corte de cuentas, interna y externa)</a:t>
                      </a:r>
                    </a:p>
                  </a:txBody>
                  <a:tcPr marL="7083" marR="7083" marT="7083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Auditorias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6720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Actualizar documentos de control interno (plan de gestión de riesgos)</a:t>
                      </a:r>
                    </a:p>
                  </a:txBody>
                  <a:tcPr marL="7083" marR="7083" marT="7083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/>
                </a:tc>
                <a:tc gridSpan="2">
                  <a:txBody>
                    <a:bodyPr/>
                    <a:lstStyle/>
                    <a:p>
                      <a:endParaRPr lang="es-MX" dirty="0"/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Documento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80331">
                <a:tc gridSpan="10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Presupuesto 2016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$ 2,208,663</a:t>
                      </a: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Cierre </a:t>
                      </a:r>
                      <a:r>
                        <a:rPr kumimoji="0" lang="es-SV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ppto</a:t>
                      </a: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2016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$ 530,900</a:t>
                      </a: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Presupuesto 2017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$ 2,402,570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3"/>
          <a:stretch/>
        </p:blipFill>
        <p:spPr>
          <a:xfrm>
            <a:off x="0" y="6525343"/>
            <a:ext cx="9144000" cy="34981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7768" y="6145559"/>
            <a:ext cx="4958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* Presupuesto 2017 incluye pasivo laboral de US$1,644,890</a:t>
            </a:r>
            <a:endParaRPr lang="es-SV" sz="1400" dirty="0"/>
          </a:p>
        </p:txBody>
      </p:sp>
    </p:spTree>
    <p:extLst>
      <p:ext uri="{BB962C8B-B14F-4D97-AF65-F5344CB8AC3E}">
        <p14:creationId xmlns:p14="http://schemas.microsoft.com/office/powerpoint/2010/main" val="29610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712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MX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Recursos Humanos</a:t>
            </a:r>
            <a:br>
              <a:rPr lang="es-MX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Proyectos </a:t>
            </a:r>
            <a:endParaRPr lang="es-MX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15572"/>
              </p:ext>
            </p:extLst>
          </p:nvPr>
        </p:nvGraphicFramePr>
        <p:xfrm>
          <a:off x="457200" y="1236537"/>
          <a:ext cx="8229600" cy="2199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6688"/>
                <a:gridCol w="2664296"/>
                <a:gridCol w="24586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PROYECTOS ESTRATÉGICOS</a:t>
                      </a:r>
                      <a:endParaRPr lang="es-MX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baseline="0" dirty="0" smtClean="0"/>
                        <a:t>CORRESPONSABLE</a:t>
                      </a:r>
                      <a:endParaRPr lang="es-MX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PRESUPUESTO 2017</a:t>
                      </a:r>
                    </a:p>
                    <a:p>
                      <a:pPr algn="ctr"/>
                      <a:r>
                        <a:rPr lang="es-MX" b="1" dirty="0" smtClean="0"/>
                        <a:t>(miles US$)</a:t>
                      </a:r>
                      <a:endParaRPr lang="es-MX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/>
                        <a:t>PE.7 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dirty="0" smtClean="0"/>
                        <a:t>Programa de Fortalecimiento</a:t>
                      </a:r>
                      <a:r>
                        <a:rPr lang="es-MX" baseline="0" dirty="0" smtClean="0"/>
                        <a:t> de Competencia para el Personal del INSAFORP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/>
                        <a:t>DE,</a:t>
                      </a:r>
                      <a:r>
                        <a:rPr lang="es-MX" baseline="0" dirty="0" smtClean="0"/>
                        <a:t> GTI, UPE, GCI, AI, GFI, UACI, GL, GT, GFC, GFI, CFP SB, GIEFP, UMEFP, USG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</a:t>
                      </a:r>
                      <a:endParaRPr lang="es-MX" dirty="0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s-MX" dirty="0" smtClean="0"/>
                        <a:t>Proyectos Estratégicos - SUBTOTAL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</a:t>
                      </a:r>
                      <a:endParaRPr lang="es-MX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565740"/>
              </p:ext>
            </p:extLst>
          </p:nvPr>
        </p:nvGraphicFramePr>
        <p:xfrm>
          <a:off x="457200" y="3749640"/>
          <a:ext cx="8229600" cy="2199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6688"/>
                <a:gridCol w="2664296"/>
                <a:gridCol w="24586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PROYECTOS EMERGENTES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baseline="0" dirty="0" smtClean="0">
                          <a:solidFill>
                            <a:schemeClr val="tx1"/>
                          </a:solidFill>
                        </a:rPr>
                        <a:t>CORRESPONSABLE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PRESUPUESTO 2017</a:t>
                      </a:r>
                    </a:p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(miles US$)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Programa de fortalecimiento de integración institucional y reconocimiento del Personal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/>
                        <a:t>DE,</a:t>
                      </a:r>
                      <a:r>
                        <a:rPr lang="es-MX" baseline="0" dirty="0" smtClean="0"/>
                        <a:t> GTI, UPE, GCI, AI, GFI, UACI, GL, GT, GFC, GFI, CFP SB, GIEFP, UMEFP, USG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</a:t>
                      </a:r>
                      <a:endParaRPr lang="es-MX" dirty="0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s-MX" dirty="0" smtClean="0"/>
                        <a:t>Proyectos Estratégicos - SUBTOTAL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</a:t>
                      </a:r>
                      <a:endParaRPr lang="es-MX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7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Tecnologías de la Información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 </a:t>
            </a:r>
            <a:r>
              <a:rPr lang="es-MX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</a:t>
            </a:r>
            <a:r>
              <a:rPr lang="es-MX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MX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es-MX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Operativo Anual </a:t>
            </a:r>
            <a:r>
              <a:rPr lang="es-MX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SV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008057"/>
              </p:ext>
            </p:extLst>
          </p:nvPr>
        </p:nvGraphicFramePr>
        <p:xfrm>
          <a:off x="179512" y="852040"/>
          <a:ext cx="8784976" cy="5385370"/>
        </p:xfrm>
        <a:graphic>
          <a:graphicData uri="http://schemas.openxmlformats.org/drawingml/2006/table">
            <a:tbl>
              <a:tblPr/>
              <a:tblGrid>
                <a:gridCol w="1464163"/>
                <a:gridCol w="1464162"/>
                <a:gridCol w="1392155"/>
                <a:gridCol w="1116124"/>
                <a:gridCol w="420047"/>
                <a:gridCol w="696077"/>
                <a:gridCol w="768085"/>
                <a:gridCol w="348039"/>
                <a:gridCol w="1116124"/>
              </a:tblGrid>
              <a:tr h="508570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2016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2017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 DE MEDIDA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5411">
                <a:tc gridSpan="3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META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PROYECCIÓN CIERRE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7205"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Sistemas de información para los procesos claves</a:t>
                      </a:r>
                      <a:endParaRPr lang="es-SV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es-MX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effectLst/>
                          <a:latin typeface="+mn-lt"/>
                        </a:rPr>
                        <a:t>Proyecto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97205"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Mantenimiento de Sistemas, Administración Red y Soporte Técnico (Atención a Solicitudes de Usuario)</a:t>
                      </a:r>
                      <a:endParaRPr lang="es-SV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es-MX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</a:t>
                      </a:r>
                      <a:endParaRPr lang="es-SV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97205"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Fortalecimiento e Innovación de Infraestructura de Tecnologías</a:t>
                      </a:r>
                      <a:endParaRPr lang="es-SV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100%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es-MX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Porcentaje</a:t>
                      </a:r>
                      <a:r>
                        <a:rPr lang="es-SV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avance</a:t>
                      </a:r>
                      <a:endParaRPr lang="es-SV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97205"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Administración de Mantenimientos Preventivos</a:t>
                      </a:r>
                      <a:endParaRPr lang="es-SV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es-MX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</a:t>
                      </a:r>
                      <a:endParaRPr lang="es-SV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97205"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Proyectos de controles</a:t>
                      </a:r>
                      <a:r>
                        <a:rPr lang="es-SV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de TI</a:t>
                      </a:r>
                      <a:endParaRPr lang="es-SV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0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s-MX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</a:t>
                      </a:r>
                      <a:endParaRPr lang="es-SV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7205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Atender requerimientos de las diferentes auditorias (corte de cuentas, interna y externa)</a:t>
                      </a:r>
                    </a:p>
                  </a:txBody>
                  <a:tcPr marL="7083" marR="7083" marT="7083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Auditoria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7205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Actualizar documentos de control interno (plan de gestión de riesgos)</a:t>
                      </a:r>
                    </a:p>
                  </a:txBody>
                  <a:tcPr marL="7083" marR="7083" marT="7083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Documento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2968">
                <a:tc gridSpan="9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798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Presupuesto 2016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598,239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Cierre </a:t>
                      </a:r>
                      <a:r>
                        <a:rPr kumimoji="0" lang="es-SV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ppto</a:t>
                      </a: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 2016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383,642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Presupuesto 2017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529,670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0" y="1070619"/>
            <a:ext cx="9144000" cy="4621350"/>
          </a:xfrm>
          <a:prstGeom prst="rect">
            <a:avLst/>
          </a:prstGeom>
          <a:solidFill>
            <a:srgbClr val="FF6600">
              <a:alpha val="9000"/>
            </a:srgb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" sz="700" dirty="0" smtClean="0">
              <a:latin typeface="Futura Condensed"/>
              <a:cs typeface="Futura Condensed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170444" y="1348979"/>
            <a:ext cx="6947866" cy="41122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s-ES" sz="600" dirty="0" smtClean="0">
              <a:solidFill>
                <a:schemeClr val="tx1"/>
              </a:solidFill>
              <a:latin typeface="Futura Condensed"/>
              <a:cs typeface="Futura Condensed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164974" y="1333027"/>
            <a:ext cx="6947866" cy="411226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s-ES" sz="600" dirty="0" smtClean="0">
              <a:solidFill>
                <a:schemeClr val="tx1"/>
              </a:solidFill>
              <a:latin typeface="Futura Condensed"/>
              <a:cs typeface="Futura Condensed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4066" y="180066"/>
            <a:ext cx="6880916" cy="776724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Planeación Estratégica 2015 - 2019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10 Pentágono"/>
          <p:cNvSpPr/>
          <p:nvPr/>
        </p:nvSpPr>
        <p:spPr>
          <a:xfrm>
            <a:off x="2119818" y="1662113"/>
            <a:ext cx="5363506" cy="3533775"/>
          </a:xfrm>
          <a:prstGeom prst="homePlate">
            <a:avLst>
              <a:gd name="adj" fmla="val 1006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dirty="0" smtClean="0">
                <a:latin typeface="Futura Condensed"/>
                <a:cs typeface="Futura Condensed"/>
              </a:rPr>
              <a:t>Vectores Estratégicos</a:t>
            </a:r>
            <a:endParaRPr lang="es-ES" sz="4400" dirty="0">
              <a:latin typeface="Futura Condensed"/>
              <a:cs typeface="Futura Condensed"/>
            </a:endParaRPr>
          </a:p>
        </p:txBody>
      </p:sp>
      <p:sp>
        <p:nvSpPr>
          <p:cNvPr id="11" name="3 Pentágono"/>
          <p:cNvSpPr/>
          <p:nvPr/>
        </p:nvSpPr>
        <p:spPr>
          <a:xfrm>
            <a:off x="2372992" y="1772543"/>
            <a:ext cx="4323065" cy="505014"/>
          </a:xfrm>
          <a:prstGeom prst="homePlate">
            <a:avLst/>
          </a:prstGeom>
          <a:solidFill>
            <a:srgbClr val="1E205A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s-CO" sz="1600" kern="1200" dirty="0">
                <a:solidFill>
                  <a:srgbClr val="FFFFFF"/>
                </a:solidFill>
                <a:effectLst/>
                <a:latin typeface="Futura Condensed"/>
                <a:ea typeface="Times New Roman"/>
                <a:cs typeface="Futura Condensed"/>
              </a:rPr>
              <a:t>V1. Formación para la competitividad.</a:t>
            </a:r>
            <a:endParaRPr lang="es-CO" sz="1400" dirty="0">
              <a:effectLst/>
              <a:latin typeface="Futura Condensed"/>
              <a:ea typeface="Times New Roman"/>
              <a:cs typeface="Futura Condensed"/>
            </a:endParaRPr>
          </a:p>
        </p:txBody>
      </p:sp>
      <p:sp>
        <p:nvSpPr>
          <p:cNvPr id="12" name="4 Pentágono"/>
          <p:cNvSpPr/>
          <p:nvPr/>
        </p:nvSpPr>
        <p:spPr>
          <a:xfrm>
            <a:off x="2372992" y="2319091"/>
            <a:ext cx="4323065" cy="505014"/>
          </a:xfrm>
          <a:prstGeom prst="homePlate">
            <a:avLst/>
          </a:prstGeom>
          <a:solidFill>
            <a:srgbClr val="1E205A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s-CO" sz="1600" kern="1200" dirty="0">
                <a:solidFill>
                  <a:srgbClr val="FFFFFF"/>
                </a:solidFill>
                <a:effectLst/>
                <a:latin typeface="Futura Condensed"/>
                <a:ea typeface="Times New Roman"/>
                <a:cs typeface="Futura Condensed"/>
              </a:rPr>
              <a:t>V2. Formación para la inserción productiva.</a:t>
            </a:r>
            <a:endParaRPr lang="es-CO" sz="1400" dirty="0">
              <a:effectLst/>
              <a:latin typeface="Futura Condensed"/>
              <a:ea typeface="Times New Roman"/>
              <a:cs typeface="Futura Condensed"/>
            </a:endParaRPr>
          </a:p>
        </p:txBody>
      </p:sp>
      <p:sp>
        <p:nvSpPr>
          <p:cNvPr id="13" name="5 Pentágono"/>
          <p:cNvSpPr/>
          <p:nvPr/>
        </p:nvSpPr>
        <p:spPr>
          <a:xfrm>
            <a:off x="2372992" y="2876848"/>
            <a:ext cx="4323065" cy="566564"/>
          </a:xfrm>
          <a:prstGeom prst="homePlate">
            <a:avLst/>
          </a:prstGeom>
          <a:solidFill>
            <a:srgbClr val="1E205A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s-CO" sz="1600" kern="1200" dirty="0">
                <a:solidFill>
                  <a:srgbClr val="FFFFFF"/>
                </a:solidFill>
                <a:effectLst/>
                <a:latin typeface="Futura Condensed"/>
                <a:ea typeface="Times New Roman"/>
                <a:cs typeface="Futura Condensed"/>
              </a:rPr>
              <a:t>V3. Consolidación del Sistema Nacional de Formación Profesional.</a:t>
            </a:r>
            <a:endParaRPr lang="es-CO" sz="1400" dirty="0">
              <a:effectLst/>
              <a:latin typeface="Futura Condensed"/>
              <a:ea typeface="Times New Roman"/>
              <a:cs typeface="Futura Condensed"/>
            </a:endParaRPr>
          </a:p>
        </p:txBody>
      </p:sp>
      <p:sp>
        <p:nvSpPr>
          <p:cNvPr id="14" name="6 Pentágono"/>
          <p:cNvSpPr/>
          <p:nvPr/>
        </p:nvSpPr>
        <p:spPr>
          <a:xfrm>
            <a:off x="2372992" y="3488376"/>
            <a:ext cx="4323065" cy="505014"/>
          </a:xfrm>
          <a:prstGeom prst="homePlate">
            <a:avLst/>
          </a:prstGeom>
          <a:solidFill>
            <a:srgbClr val="1E205A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s-CO" sz="1600" kern="1200" dirty="0">
                <a:solidFill>
                  <a:srgbClr val="FFFFFF"/>
                </a:solidFill>
                <a:effectLst/>
                <a:latin typeface="Futura Condensed"/>
                <a:ea typeface="Times New Roman"/>
                <a:cs typeface="Futura Condensed"/>
              </a:rPr>
              <a:t>V4. Excelencia en la Gestión Institucional.</a:t>
            </a:r>
            <a:endParaRPr lang="es-CO" sz="1400" dirty="0">
              <a:effectLst/>
              <a:latin typeface="Futura Condensed"/>
              <a:ea typeface="Times New Roman"/>
              <a:cs typeface="Futura Condensed"/>
            </a:endParaRPr>
          </a:p>
        </p:txBody>
      </p:sp>
      <p:sp>
        <p:nvSpPr>
          <p:cNvPr id="15" name="7 Pentágono"/>
          <p:cNvSpPr/>
          <p:nvPr/>
        </p:nvSpPr>
        <p:spPr>
          <a:xfrm>
            <a:off x="2372992" y="4027146"/>
            <a:ext cx="4323065" cy="568172"/>
          </a:xfrm>
          <a:prstGeom prst="homePlate">
            <a:avLst/>
          </a:prstGeom>
          <a:solidFill>
            <a:srgbClr val="1E205A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s-CO" sz="1600" kern="1200" dirty="0">
                <a:solidFill>
                  <a:srgbClr val="FFFFFF"/>
                </a:solidFill>
                <a:effectLst/>
                <a:latin typeface="Futura Condensed"/>
                <a:ea typeface="Times New Roman"/>
                <a:cs typeface="Futura Condensed"/>
              </a:rPr>
              <a:t>V5. Inteligencia de la Formación Profesional.</a:t>
            </a:r>
            <a:endParaRPr lang="es-CO" sz="1400" dirty="0">
              <a:effectLst/>
              <a:latin typeface="Futura Condensed"/>
              <a:ea typeface="Times New Roman"/>
              <a:cs typeface="Futura Condensed"/>
            </a:endParaRPr>
          </a:p>
        </p:txBody>
      </p:sp>
      <p:sp>
        <p:nvSpPr>
          <p:cNvPr id="16" name="8 Pentágono"/>
          <p:cNvSpPr/>
          <p:nvPr/>
        </p:nvSpPr>
        <p:spPr>
          <a:xfrm>
            <a:off x="2372992" y="4638673"/>
            <a:ext cx="4323065" cy="505014"/>
          </a:xfrm>
          <a:prstGeom prst="homePlate">
            <a:avLst/>
          </a:prstGeom>
          <a:solidFill>
            <a:srgbClr val="1E205A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s-CO" sz="1600" kern="1200" dirty="0">
                <a:solidFill>
                  <a:srgbClr val="FFFFFF"/>
                </a:solidFill>
                <a:effectLst/>
                <a:latin typeface="Futura Condensed"/>
                <a:ea typeface="Times New Roman"/>
                <a:cs typeface="Futura Condensed"/>
              </a:rPr>
              <a:t>V6. Innovación en la formación </a:t>
            </a:r>
            <a:r>
              <a:rPr lang="es-CO" sz="1600" kern="1200" dirty="0" smtClean="0">
                <a:solidFill>
                  <a:srgbClr val="FFFFFF"/>
                </a:solidFill>
                <a:effectLst/>
                <a:latin typeface="Futura Condensed"/>
                <a:ea typeface="Times New Roman"/>
                <a:cs typeface="Futura Condensed"/>
              </a:rPr>
              <a:t>profesional.</a:t>
            </a:r>
            <a:endParaRPr lang="es-CO" sz="1400" dirty="0">
              <a:effectLst/>
              <a:latin typeface="Futura Condensed"/>
              <a:ea typeface="Times New Roman"/>
              <a:cs typeface="Futura Condensed"/>
            </a:endParaRPr>
          </a:p>
        </p:txBody>
      </p:sp>
      <p:sp>
        <p:nvSpPr>
          <p:cNvPr id="8" name="9 Rectángulo redondeado"/>
          <p:cNvSpPr/>
          <p:nvPr/>
        </p:nvSpPr>
        <p:spPr>
          <a:xfrm>
            <a:off x="232274" y="2561089"/>
            <a:ext cx="2052002" cy="1959939"/>
          </a:xfrm>
          <a:prstGeom prst="roundRect">
            <a:avLst>
              <a:gd name="adj" fmla="val 50000"/>
            </a:avLst>
          </a:prstGeom>
          <a:solidFill>
            <a:srgbClr val="1E205A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es-CO" sz="1600" b="1" kern="1200" dirty="0">
                <a:solidFill>
                  <a:schemeClr val="bg1"/>
                </a:solidFill>
                <a:effectLst/>
                <a:latin typeface="Futura Condensed"/>
                <a:ea typeface="Times New Roman"/>
                <a:cs typeface="Futura Condensed"/>
              </a:rPr>
              <a:t>INSAFORP 2015</a:t>
            </a:r>
            <a:endParaRPr lang="es-CO" sz="1200" dirty="0">
              <a:solidFill>
                <a:schemeClr val="bg1"/>
              </a:solidFill>
              <a:effectLst/>
              <a:latin typeface="Futura Condensed"/>
              <a:ea typeface="Times New Roman"/>
              <a:cs typeface="Futura Condensed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es-CO" sz="1100" kern="1200" dirty="0">
                <a:solidFill>
                  <a:schemeClr val="bg1"/>
                </a:solidFill>
                <a:effectLst/>
                <a:latin typeface="Futura Condensed"/>
                <a:ea typeface="Times New Roman"/>
                <a:cs typeface="Futura Condensed"/>
              </a:rPr>
              <a:t>Preocupaciones</a:t>
            </a:r>
            <a:r>
              <a:rPr lang="es-CO" sz="1200" kern="1200" dirty="0">
                <a:solidFill>
                  <a:schemeClr val="bg1"/>
                </a:solidFill>
                <a:effectLst/>
                <a:latin typeface="Futura Condensed"/>
                <a:ea typeface="Times New Roman"/>
                <a:cs typeface="Futura Condensed"/>
              </a:rPr>
              <a:t> </a:t>
            </a:r>
            <a:br>
              <a:rPr lang="es-CO" sz="1200" kern="1200" dirty="0">
                <a:solidFill>
                  <a:schemeClr val="bg1"/>
                </a:solidFill>
                <a:effectLst/>
                <a:latin typeface="Futura Condensed"/>
                <a:ea typeface="Times New Roman"/>
                <a:cs typeface="Futura Condensed"/>
              </a:rPr>
            </a:br>
            <a:r>
              <a:rPr lang="es-CO" sz="1200" kern="1200" dirty="0">
                <a:solidFill>
                  <a:schemeClr val="bg1"/>
                </a:solidFill>
                <a:effectLst/>
                <a:latin typeface="Futura Condensed"/>
                <a:ea typeface="Times New Roman"/>
                <a:cs typeface="Futura Condensed"/>
              </a:rPr>
              <a:t>Estratégicas</a:t>
            </a:r>
            <a:endParaRPr lang="es-CO" sz="1200" dirty="0">
              <a:solidFill>
                <a:schemeClr val="bg1"/>
              </a:solidFill>
              <a:effectLst/>
              <a:latin typeface="Futura Condensed"/>
              <a:ea typeface="Times New Roman"/>
              <a:cs typeface="Futura Condensed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es-CO" sz="1200" kern="1200" dirty="0">
                <a:solidFill>
                  <a:schemeClr val="bg1"/>
                </a:solidFill>
                <a:effectLst/>
                <a:latin typeface="Futura Condensed"/>
                <a:ea typeface="Times New Roman"/>
                <a:cs typeface="Futura Condensed"/>
              </a:rPr>
              <a:t>DOFA</a:t>
            </a:r>
            <a:endParaRPr lang="es-CO" sz="1200" dirty="0">
              <a:solidFill>
                <a:schemeClr val="bg1"/>
              </a:solidFill>
              <a:effectLst/>
              <a:latin typeface="Futura Condensed"/>
              <a:ea typeface="Times New Roman"/>
              <a:cs typeface="Futura Condensed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es-CO" sz="1100" kern="1200" dirty="0">
                <a:solidFill>
                  <a:schemeClr val="bg1"/>
                </a:solidFill>
                <a:effectLst/>
                <a:latin typeface="Futura Condensed"/>
                <a:ea typeface="Times New Roman"/>
                <a:cs typeface="Futura Condensed"/>
              </a:rPr>
              <a:t>Nueva Misión</a:t>
            </a:r>
            <a:endParaRPr lang="es-CO" sz="1200" dirty="0">
              <a:solidFill>
                <a:schemeClr val="bg1"/>
              </a:solidFill>
              <a:effectLst/>
              <a:latin typeface="Futura Condensed"/>
              <a:ea typeface="Times New Roman"/>
              <a:cs typeface="Futura Condensed"/>
            </a:endParaRPr>
          </a:p>
        </p:txBody>
      </p:sp>
      <p:sp>
        <p:nvSpPr>
          <p:cNvPr id="9" name="11 Rectángulo redondeado"/>
          <p:cNvSpPr/>
          <p:nvPr/>
        </p:nvSpPr>
        <p:spPr>
          <a:xfrm>
            <a:off x="6722145" y="2143159"/>
            <a:ext cx="2335280" cy="2441780"/>
          </a:xfrm>
          <a:prstGeom prst="roundRect">
            <a:avLst>
              <a:gd name="adj" fmla="val 50000"/>
            </a:avLst>
          </a:prstGeom>
          <a:solidFill>
            <a:srgbClr val="1E205A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s-CO" sz="1600" b="1" kern="1200" dirty="0">
                <a:solidFill>
                  <a:srgbClr val="FFFFFF"/>
                </a:solidFill>
                <a:effectLst/>
                <a:latin typeface="Futura Condensed"/>
                <a:ea typeface="Times New Roman"/>
                <a:cs typeface="Futura Condensed"/>
              </a:rPr>
              <a:t>INSAFORP</a:t>
            </a:r>
            <a:endParaRPr lang="es-CO" sz="1200" dirty="0">
              <a:solidFill>
                <a:srgbClr val="FFFFFF"/>
              </a:solidFill>
              <a:effectLst/>
              <a:latin typeface="Futura Condensed"/>
              <a:ea typeface="Times New Roman"/>
              <a:cs typeface="Futura Condensed"/>
            </a:endParaRPr>
          </a:p>
          <a:p>
            <a:pPr algn="ctr">
              <a:spcAft>
                <a:spcPts val="0"/>
              </a:spcAft>
            </a:pPr>
            <a:r>
              <a:rPr lang="es-CO" sz="1600" b="1" kern="1200" dirty="0" smtClean="0">
                <a:solidFill>
                  <a:srgbClr val="FFFFFF"/>
                </a:solidFill>
                <a:effectLst/>
                <a:latin typeface="Futura Condensed"/>
                <a:ea typeface="Times New Roman"/>
                <a:cs typeface="Futura Condensed"/>
              </a:rPr>
              <a:t>2019</a:t>
            </a:r>
            <a:endParaRPr lang="es-CO" sz="1200" dirty="0">
              <a:solidFill>
                <a:srgbClr val="FFFFFF"/>
              </a:solidFill>
              <a:effectLst/>
              <a:latin typeface="Futura Condensed"/>
              <a:ea typeface="Times New Roman"/>
              <a:cs typeface="Futura Condensed"/>
            </a:endParaRPr>
          </a:p>
          <a:p>
            <a:pPr algn="ctr">
              <a:spcAft>
                <a:spcPts val="0"/>
              </a:spcAft>
            </a:pPr>
            <a:r>
              <a:rPr lang="es-CO" sz="1200" kern="1200" dirty="0">
                <a:solidFill>
                  <a:srgbClr val="FFFFFF"/>
                </a:solidFill>
                <a:effectLst/>
                <a:latin typeface="Futura Condensed"/>
                <a:ea typeface="Times New Roman"/>
                <a:cs typeface="Futura Condensed"/>
              </a:rPr>
              <a:t>Nueva Visión</a:t>
            </a:r>
            <a:endParaRPr lang="es-CO" sz="1200" dirty="0">
              <a:solidFill>
                <a:srgbClr val="FFFFFF"/>
              </a:solidFill>
              <a:effectLst/>
              <a:latin typeface="Futura Condensed"/>
              <a:ea typeface="Times New Roman"/>
              <a:cs typeface="Futura Condensed"/>
            </a:endParaRPr>
          </a:p>
        </p:txBody>
      </p:sp>
      <p:pic>
        <p:nvPicPr>
          <p:cNvPr id="17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63408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Tecnologías de la Información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Estratégico Institucional</a:t>
            </a:r>
            <a:endParaRPr lang="es-SV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72562"/>
              </p:ext>
            </p:extLst>
          </p:nvPr>
        </p:nvGraphicFramePr>
        <p:xfrm>
          <a:off x="457200" y="1412776"/>
          <a:ext cx="822960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PROYECTOS ESTRATÉGICOS</a:t>
                      </a:r>
                      <a:endParaRPr lang="es-MX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baseline="0" dirty="0" smtClean="0"/>
                        <a:t>CORRESPONSABLE</a:t>
                      </a:r>
                      <a:endParaRPr lang="es-MX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PRESUPUESTO 2017</a:t>
                      </a:r>
                    </a:p>
                    <a:p>
                      <a:pPr algn="ctr"/>
                      <a:r>
                        <a:rPr lang="es-MX" b="1" dirty="0" smtClean="0"/>
                        <a:t>(miles US$)</a:t>
                      </a:r>
                      <a:endParaRPr lang="es-MX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/>
                        <a:t>PE.5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dirty="0" smtClean="0"/>
                        <a:t>Mejora a los</a:t>
                      </a:r>
                      <a:r>
                        <a:rPr lang="es-MX" baseline="0" dirty="0" smtClean="0"/>
                        <a:t> Sistemas de Información de la formación profesional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baseline="0" dirty="0" smtClean="0"/>
                        <a:t>GFC, GFI, GT, UMEFP, UPE, GIEFP, UACI, RH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104.5</a:t>
                      </a:r>
                      <a:endParaRPr lang="es-MX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9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90"/>
            <a:ext cx="8229600" cy="63408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Servicios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enerales</a:t>
            </a:r>
            <a:b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</a:t>
            </a:r>
            <a:r>
              <a:rPr lang="es-MX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MX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</a:t>
            </a:r>
            <a:r>
              <a:rPr lang="es-MX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MX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es-MX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Operativo Anual </a:t>
            </a:r>
            <a:r>
              <a:rPr lang="es-MX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SV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487635"/>
              </p:ext>
            </p:extLst>
          </p:nvPr>
        </p:nvGraphicFramePr>
        <p:xfrm>
          <a:off x="179511" y="649727"/>
          <a:ext cx="8712968" cy="5647614"/>
        </p:xfrm>
        <a:graphic>
          <a:graphicData uri="http://schemas.openxmlformats.org/drawingml/2006/table">
            <a:tbl>
              <a:tblPr/>
              <a:tblGrid>
                <a:gridCol w="1392155"/>
                <a:gridCol w="1464162"/>
                <a:gridCol w="1392155"/>
                <a:gridCol w="72008"/>
                <a:gridCol w="1044116"/>
                <a:gridCol w="420047"/>
                <a:gridCol w="696077"/>
                <a:gridCol w="768085"/>
                <a:gridCol w="348039"/>
                <a:gridCol w="1116124"/>
              </a:tblGrid>
              <a:tr h="200400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2016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2017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 DE MEDIDA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5659">
                <a:tc gridSpan="3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META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PROYECCIÓN CIERRE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2714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Consumo de metros cúbicos de agua de oficinas actuales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  <a:latin typeface="+mn-lt"/>
                        </a:rPr>
                        <a:t>3981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  <a:latin typeface="+mn-lt"/>
                        </a:rPr>
                        <a:t>3300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Metros</a:t>
                      </a:r>
                      <a:r>
                        <a:rPr lang="es-SV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cúbicos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52714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Consumo de </a:t>
                      </a:r>
                      <a:r>
                        <a:rPr kumimoji="0" lang="es-SV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kw</a:t>
                      </a:r>
                      <a:r>
                        <a:rPr kumimoji="0" lang="es-SV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-h energía eléctrica de edificio oficinas actuales.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397,146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366,730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325,000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Kilowatt-hora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52714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Consumo de </a:t>
                      </a:r>
                      <a:r>
                        <a:rPr kumimoji="0" lang="es-SV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kw</a:t>
                      </a:r>
                      <a:r>
                        <a:rPr kumimoji="0" lang="es-SV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de potencia de energía eléctrica de oficinas actuales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2062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1400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kilowatt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52714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Mantenimiento a los  vehículos Institucionales</a:t>
                      </a:r>
                      <a:endParaRPr kumimoji="0" lang="es-SV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Informe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52714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Requerimientos de transporte Institucional</a:t>
                      </a:r>
                      <a:endParaRPr kumimoji="0" lang="es-SV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informe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52714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Requerimientos de servicios  de taxis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informe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52714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Consumo de galones de combustible </a:t>
                      </a:r>
                      <a:r>
                        <a:rPr kumimoji="0" lang="es-SV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diesel</a:t>
                      </a:r>
                      <a:endParaRPr kumimoji="0" lang="es-SV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7,500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6,900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6,500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Galones</a:t>
                      </a:r>
                      <a:r>
                        <a:rPr lang="es-SV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de combustible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52714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Inventarios  de activos fijos</a:t>
                      </a:r>
                    </a:p>
                  </a:txBody>
                  <a:tcPr marL="7083" marR="7083" marT="7083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Informe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52714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Planificación y ejecución de nuevos proyectos de mejora continua</a:t>
                      </a:r>
                    </a:p>
                  </a:txBody>
                  <a:tcPr marL="7083" marR="7083" marT="7083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Informe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52714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Atender requerimientos de las diferentes auditorias (corte de cuentas, interna y externa)</a:t>
                      </a:r>
                    </a:p>
                  </a:txBody>
                  <a:tcPr marL="7083" marR="7083" marT="7083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 marL="25951" marR="25951" marT="0" marB="0" anchor="ctr"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Auditoria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52714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Actualizar documentos de control interno (plan de gestión de riesgos)</a:t>
                      </a:r>
                    </a:p>
                  </a:txBody>
                  <a:tcPr marL="7083" marR="7083" marT="7083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25951" marR="25951" marT="0" marB="0" anchor="ctr"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Documento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34538">
                <a:tc gridSpan="10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Presupuesto 2016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SV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 840,610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Cierre </a:t>
                      </a:r>
                      <a:r>
                        <a:rPr kumimoji="0" lang="es-SV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ppto</a:t>
                      </a: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 2016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</a:t>
                      </a:r>
                      <a:r>
                        <a:rPr lang="es-SV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737,572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Presupuesto 2017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$ 1,038,010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6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pPr>
              <a:lnSpc>
                <a:spcPct val="60000"/>
              </a:lnSpc>
            </a:pPr>
            <a:r>
              <a:rPr lang="es-MX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Servicios Generales</a:t>
            </a:r>
            <a:br>
              <a:rPr lang="es-MX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</a:t>
            </a:r>
            <a:r>
              <a:rPr lang="es-MX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Proyectos </a:t>
            </a:r>
            <a:endParaRPr lang="es-MX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722402"/>
              </p:ext>
            </p:extLst>
          </p:nvPr>
        </p:nvGraphicFramePr>
        <p:xfrm>
          <a:off x="143508" y="952939"/>
          <a:ext cx="8856984" cy="5237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212"/>
                <a:gridCol w="3492387"/>
                <a:gridCol w="1989048"/>
                <a:gridCol w="1467337"/>
              </a:tblGrid>
              <a:tr h="360040"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b="1" dirty="0" smtClean="0"/>
                        <a:t>PROYECTOS ESTRATÉGICOS</a:t>
                      </a:r>
                      <a:endParaRPr lang="es-MX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b="1" spc="-50" baseline="0" dirty="0" smtClean="0"/>
                        <a:t>CORRESPONSABLE</a:t>
                      </a:r>
                      <a:endParaRPr lang="es-MX" b="1" spc="-50" baseline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b="1" spc="-80" baseline="0" dirty="0" smtClean="0"/>
                        <a:t>PRESUP. 2017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b="1" dirty="0" smtClean="0"/>
                        <a:t>(miles US$)</a:t>
                      </a:r>
                      <a:endParaRPr lang="es-MX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4267">
                <a:tc gridSpan="2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s-SV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Montaje de sistema FOTOVOLTAICO</a:t>
                      </a:r>
                      <a:endParaRPr lang="es-MX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600" baseline="0" dirty="0" smtClean="0"/>
                        <a:t> N / A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600" dirty="0" smtClean="0"/>
                        <a:t>45</a:t>
                      </a:r>
                      <a:endParaRPr lang="es-MX" sz="1600" dirty="0"/>
                    </a:p>
                  </a:txBody>
                  <a:tcPr anchor="ctr"/>
                </a:tc>
              </a:tr>
              <a:tr h="277961">
                <a:tc gridSpan="2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s-SV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Cambio de tecnología en los sistemas de climatización sistema tipo INVERTER</a:t>
                      </a:r>
                      <a:endParaRPr lang="es-MX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600" baseline="0" smtClean="0"/>
                        <a:t> N / A</a:t>
                      </a:r>
                      <a:endParaRPr lang="es-MX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600" dirty="0" smtClean="0"/>
                        <a:t>25</a:t>
                      </a:r>
                      <a:endParaRPr lang="es-MX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20">
                <a:tc gridSpan="2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s-SV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Cambio en tecnología de sistemas de iluminación tipo LED</a:t>
                      </a:r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600" baseline="0" dirty="0" smtClean="0"/>
                        <a:t> N / A</a:t>
                      </a:r>
                      <a:endParaRPr lang="es-MX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600" dirty="0" smtClean="0"/>
                        <a:t>10</a:t>
                      </a:r>
                      <a:endParaRPr lang="es-MX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20">
                <a:tc gridSpan="3"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s-MX" sz="1600" dirty="0" smtClean="0"/>
                        <a:t>Proyectos</a:t>
                      </a:r>
                      <a:r>
                        <a:rPr lang="es-MX" sz="1600" baseline="0" dirty="0" smtClean="0"/>
                        <a:t> Estratégicos - SUBTOTAL</a:t>
                      </a:r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s-MX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600" dirty="0" smtClean="0"/>
                        <a:t>80</a:t>
                      </a:r>
                      <a:endParaRPr lang="es-MX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41">
                <a:tc gridSpan="4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s-MX" sz="10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55695">
                <a:tc gridSpan="4"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s-MX" b="1" dirty="0" smtClean="0"/>
                        <a:t>OTROS</a:t>
                      </a:r>
                      <a:r>
                        <a:rPr lang="es-MX" b="1" baseline="0" dirty="0" smtClean="0"/>
                        <a:t> PROYECTOS</a:t>
                      </a:r>
                      <a:endParaRPr lang="es-MX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39972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s-MX" b="1" dirty="0" smtClean="0"/>
                        <a:t>NOMBRE</a:t>
                      </a:r>
                      <a:endParaRPr lang="es-MX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s-MX" b="1" dirty="0" smtClean="0"/>
                        <a:t>ACTIVIDADES</a:t>
                      </a:r>
                      <a:endParaRPr lang="es-MX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s-MX" b="1" spc="-80" baseline="0" dirty="0" smtClean="0"/>
                        <a:t>PRESUP. 2017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 smtClean="0"/>
                        <a:t>(miles US$)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2634">
                <a:tc rowSpan="3"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es-MX" sz="1600" dirty="0" smtClean="0"/>
                        <a:t>1. Instalación de nueva planta telefónica</a:t>
                      </a:r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s-MX" sz="1600" dirty="0" smtClean="0"/>
                        <a:t>1.1 instalación de  cableado de la red de alimentación</a:t>
                      </a:r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600" dirty="0" smtClean="0"/>
                        <a:t>30</a:t>
                      </a:r>
                      <a:endParaRPr lang="es-MX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34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s-MX" sz="1600" dirty="0" smtClean="0"/>
                        <a:t>1.2 Instalación de equipos</a:t>
                      </a:r>
                      <a:r>
                        <a:rPr lang="es-MX" sz="1600" baseline="0" dirty="0" smtClean="0"/>
                        <a:t> en cada estación de trabajo</a:t>
                      </a:r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32634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s-MX" sz="1600" dirty="0" smtClean="0"/>
                        <a:t>1.3 Instalación de la planta telefónica</a:t>
                      </a:r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81584">
                <a:tc rowSpan="3"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es-MX" sz="1600" dirty="0" smtClean="0"/>
                        <a:t>2. Remodelación física de</a:t>
                      </a:r>
                      <a:r>
                        <a:rPr lang="es-MX" sz="1600" baseline="0" dirty="0" smtClean="0"/>
                        <a:t> las áreas de oficinas de nivel 1 y nivel 2 del edificio administrativo </a:t>
                      </a:r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s-MX" sz="1600" dirty="0" smtClean="0"/>
                        <a:t>2.1 Demolición</a:t>
                      </a:r>
                      <a:r>
                        <a:rPr lang="es-MX" sz="1600" baseline="0" dirty="0" smtClean="0"/>
                        <a:t> de las divisiones actuales,</a:t>
                      </a:r>
                      <a:r>
                        <a:rPr lang="es-MX" sz="1600" dirty="0" smtClean="0"/>
                        <a:t> modificación de la red</a:t>
                      </a:r>
                      <a:r>
                        <a:rPr lang="es-MX" sz="1600" baseline="0" dirty="0" smtClean="0"/>
                        <a:t> de datos, energía eléctrica, iluminación y aire acondicionado</a:t>
                      </a:r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600" dirty="0" smtClean="0"/>
                        <a:t>300</a:t>
                      </a:r>
                      <a:endParaRPr lang="es-MX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59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s-MX" sz="1600" dirty="0" smtClean="0"/>
                        <a:t>2.2 Construcción de las nuevas divisiones de espacios </a:t>
                      </a:r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2753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s-MX" sz="1600" dirty="0" smtClean="0"/>
                        <a:t>2.3 Compra de nuevo mobiliario de</a:t>
                      </a:r>
                      <a:r>
                        <a:rPr lang="es-MX" sz="1600" baseline="0" dirty="0" smtClean="0"/>
                        <a:t> oficinas</a:t>
                      </a:r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2753">
                <a:tc gridSpan="3"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s-MX" sz="1600" dirty="0" smtClean="0"/>
                        <a:t>Otros Proyectos - SUBTOTAL</a:t>
                      </a:r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600" dirty="0" smtClean="0"/>
                        <a:t>330</a:t>
                      </a:r>
                      <a:endParaRPr lang="es-MX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18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0857"/>
            <a:ext cx="8229600" cy="63408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s-MX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Planificación Estratégica</a:t>
            </a:r>
            <a:br>
              <a:rPr lang="es-MX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</a:t>
            </a:r>
            <a:r>
              <a:rPr lang="es-MX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MX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</a:t>
            </a:r>
            <a:r>
              <a:rPr lang="es-MX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MX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es-MX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Operativo Anual </a:t>
            </a:r>
            <a:r>
              <a:rPr lang="es-MX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SV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208856"/>
              </p:ext>
            </p:extLst>
          </p:nvPr>
        </p:nvGraphicFramePr>
        <p:xfrm>
          <a:off x="251520" y="1489368"/>
          <a:ext cx="8640960" cy="4472158"/>
        </p:xfrm>
        <a:graphic>
          <a:graphicData uri="http://schemas.openxmlformats.org/drawingml/2006/table">
            <a:tbl>
              <a:tblPr/>
              <a:tblGrid>
                <a:gridCol w="4176464"/>
                <a:gridCol w="1116124"/>
                <a:gridCol w="1116124"/>
                <a:gridCol w="1116124"/>
                <a:gridCol w="1116124"/>
              </a:tblGrid>
              <a:tr h="35195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2016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2107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 DE MEDIDA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19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META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PROYECCIÓN CIERRE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54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dirty="0" smtClean="0">
                          <a:effectLst/>
                          <a:latin typeface="+mn-lt"/>
                        </a:rPr>
                        <a:t>Elaboración del Plan Operativo Anual del</a:t>
                      </a:r>
                      <a:r>
                        <a:rPr lang="es-SV" sz="1600" b="0" baseline="0" dirty="0" smtClean="0">
                          <a:effectLst/>
                          <a:latin typeface="+mn-lt"/>
                        </a:rPr>
                        <a:t> próximo año</a:t>
                      </a:r>
                      <a:r>
                        <a:rPr lang="es-SV" sz="1600" b="0" dirty="0" smtClean="0">
                          <a:effectLst/>
                          <a:latin typeface="+mn-lt"/>
                        </a:rPr>
                        <a:t> conjuntamente con el resto de Unidades  y Gerencias Institucionales.</a:t>
                      </a:r>
                      <a:endParaRPr lang="es-SV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</a:t>
                      </a:r>
                      <a:endParaRPr lang="es-MX" sz="1600" dirty="0"/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Documento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1503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de Seguimiento al Avance del Plan Operativo Anual.</a:t>
                      </a:r>
                      <a:endParaRPr lang="es-MX" sz="1600" b="0" dirty="0" smtClean="0">
                        <a:effectLst/>
                        <a:latin typeface="+mn-lt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4</a:t>
                      </a:r>
                      <a:endParaRPr lang="es-MX" sz="1600" dirty="0"/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Documento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de Seguimiento al Avance del Plan Estratégico Institucional (PEI) 2015 – 2019.</a:t>
                      </a:r>
                      <a:endParaRPr lang="es-MX" sz="1600" b="0" dirty="0" smtClean="0">
                        <a:effectLst/>
                        <a:latin typeface="+mn-lt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</a:t>
                      </a:r>
                      <a:endParaRPr lang="es-MX" sz="1600" dirty="0"/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Documento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de Seguimiento al Avance del Plan Operativo Trianual del Plan Institucional de Igualdad y Equidad de Género.</a:t>
                      </a:r>
                      <a:endParaRPr lang="es-MX" sz="1600" b="1" dirty="0" smtClean="0">
                        <a:effectLst/>
                        <a:latin typeface="+mn-lt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4</a:t>
                      </a:r>
                      <a:endParaRPr lang="es-MX" sz="1600" dirty="0"/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Documento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>
                        <a:alpha val="49804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Formulación de Proyectos de Cooperación Internacional</a:t>
                      </a:r>
                      <a:r>
                        <a:rPr lang="es-SV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cumplimiento al PEI 2015 - 2019</a:t>
                      </a:r>
                      <a:endParaRPr lang="es-MX" sz="1600" b="0" dirty="0" smtClean="0">
                        <a:effectLst/>
                        <a:latin typeface="+mn-lt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</a:t>
                      </a:r>
                      <a:endParaRPr lang="es-MX" sz="1600" dirty="0"/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Proyecto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Atender requerimientos de las diferentes auditorias (corte de cuentas, interna y externa)</a:t>
                      </a:r>
                    </a:p>
                  </a:txBody>
                  <a:tcPr marL="7083" marR="7083" marT="7083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3</a:t>
                      </a:r>
                      <a:endParaRPr lang="es-MX" sz="1600" dirty="0"/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Auditoria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Actualizar documentos de control interno (plan de gestión de riesgos)</a:t>
                      </a:r>
                    </a:p>
                  </a:txBody>
                  <a:tcPr marL="7083" marR="7083" marT="7083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</a:t>
                      </a:r>
                      <a:endParaRPr lang="es-MX" sz="1600" dirty="0"/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Documento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s-MX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Planificación Estratégica</a:t>
            </a:r>
            <a:br>
              <a:rPr lang="es-MX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</a:t>
            </a:r>
            <a:r>
              <a:rPr lang="es-MX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MX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</a:t>
            </a:r>
            <a:r>
              <a:rPr lang="es-MX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MX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es-MX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Operativo Anual </a:t>
            </a:r>
            <a:r>
              <a:rPr lang="es-MX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SV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835734"/>
              </p:ext>
            </p:extLst>
          </p:nvPr>
        </p:nvGraphicFramePr>
        <p:xfrm>
          <a:off x="251520" y="1224193"/>
          <a:ext cx="8640960" cy="4450771"/>
        </p:xfrm>
        <a:graphic>
          <a:graphicData uri="http://schemas.openxmlformats.org/drawingml/2006/table">
            <a:tbl>
              <a:tblPr/>
              <a:tblGrid>
                <a:gridCol w="1320147"/>
                <a:gridCol w="1464162"/>
                <a:gridCol w="1392155"/>
                <a:gridCol w="72008"/>
                <a:gridCol w="1044116"/>
                <a:gridCol w="420047"/>
                <a:gridCol w="696077"/>
                <a:gridCol w="768085"/>
                <a:gridCol w="348039"/>
                <a:gridCol w="1116124"/>
              </a:tblGrid>
              <a:tr h="351955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2016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2107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 DE MEDIDA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1955">
                <a:tc gridSpan="3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META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PROYECCIÓN CIERRE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 smtClean="0">
                          <a:effectLst/>
                          <a:latin typeface="+mn-lt"/>
                        </a:rPr>
                        <a:t>“Plan Modular de competencias en género que responda a las necesidades específicas de cada una de las áreas de trabajo del INSAFORP” en cumplimiento al PIIEG.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s-SV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800" dirty="0" smtClean="0"/>
                        <a:t>1</a:t>
                      </a:r>
                      <a:endParaRPr lang="es-MX" sz="1800" dirty="0"/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Documento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>
                        <a:alpha val="49804"/>
                      </a:srgbClr>
                    </a:solidFill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 “Fortalecimiento de la UPE en</a:t>
                      </a:r>
                      <a:r>
                        <a:rPr lang="es-SV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Gestión de la Cooperación Internacional</a:t>
                      </a: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en cumplimiento al PEI 2015 - 2019</a:t>
                      </a:r>
                      <a:endParaRPr lang="es-MX" sz="1600" b="0" dirty="0" smtClean="0">
                        <a:effectLst/>
                        <a:latin typeface="+mn-lt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s-SV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800" dirty="0" smtClean="0"/>
                        <a:t>50</a:t>
                      </a:r>
                      <a:endParaRPr lang="es-MX" sz="1800" dirty="0"/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 de avance del proyecto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baseline="0" dirty="0" smtClean="0">
                          <a:effectLst/>
                          <a:latin typeface="+mn-lt"/>
                        </a:rPr>
                        <a:t>Proyecto “Sistematización de la mejora continua y certificación ISO 9000 de la gestión de la calidad de la adquisición y la contratación de bienes y servicios del INSAFORP”.</a:t>
                      </a:r>
                      <a:endParaRPr lang="es-MX" sz="1600" b="0" dirty="0" smtClean="0">
                        <a:effectLst/>
                        <a:latin typeface="+mn-lt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s-SV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800" dirty="0" smtClean="0"/>
                        <a:t>50</a:t>
                      </a:r>
                      <a:endParaRPr lang="es-MX" sz="1800" dirty="0"/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 de avance del proyecto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 </a:t>
                      </a: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“Implementación del sistema institucional de gestión de la Innovación” en cumplimiento al PEI 2015 - 2019</a:t>
                      </a:r>
                      <a:endParaRPr lang="es-MX" sz="1600" b="0" dirty="0" smtClean="0">
                        <a:effectLst/>
                        <a:latin typeface="+mn-lt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s-SV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800" dirty="0" smtClean="0"/>
                        <a:t>70</a:t>
                      </a:r>
                      <a:endParaRPr lang="es-MX" sz="1800" dirty="0"/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 de avance del proyecto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05986">
                <a:tc gridSpan="10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Presupuesto 2016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102,425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Cierre </a:t>
                      </a:r>
                      <a:r>
                        <a:rPr kumimoji="0" lang="es-SV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ppto</a:t>
                      </a: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2016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94,571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Presupuesto 2017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123,820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MX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Planificación Estratégica</a:t>
            </a:r>
            <a:br>
              <a:rPr lang="es-MX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</a:t>
            </a:r>
            <a:r>
              <a:rPr lang="es-MX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Proyectos </a:t>
            </a:r>
            <a:endParaRPr lang="es-MX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3"/>
          <a:stretch/>
        </p:blipFill>
        <p:spPr>
          <a:xfrm>
            <a:off x="0" y="6525343"/>
            <a:ext cx="9144000" cy="349817"/>
          </a:xfrm>
          <a:prstGeom prst="rect">
            <a:avLst/>
          </a:prstGeom>
        </p:spPr>
      </p:pic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332441"/>
              </p:ext>
            </p:extLst>
          </p:nvPr>
        </p:nvGraphicFramePr>
        <p:xfrm>
          <a:off x="323529" y="925328"/>
          <a:ext cx="8640960" cy="2071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39"/>
                <a:gridCol w="1584176"/>
                <a:gridCol w="12961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PROYECTOS ESTRATÉGICOS</a:t>
                      </a:r>
                      <a:endParaRPr lang="es-MX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baseline="0" dirty="0" smtClean="0"/>
                        <a:t>CORRESPONS.</a:t>
                      </a:r>
                      <a:endParaRPr lang="es-MX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PPTO. 2017</a:t>
                      </a:r>
                    </a:p>
                    <a:p>
                      <a:pPr algn="ctr"/>
                      <a:r>
                        <a:rPr lang="es-MX" b="1" dirty="0" smtClean="0"/>
                        <a:t>(miles US$)</a:t>
                      </a:r>
                      <a:endParaRPr lang="es-MX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Implementación del Sistema Institucional de Gestión de la Innovación – Etapa 2017</a:t>
                      </a:r>
                      <a:endParaRPr lang="es-MX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DE,</a:t>
                      </a:r>
                      <a:r>
                        <a:rPr lang="es-MX" baseline="0" dirty="0" smtClean="0"/>
                        <a:t> GRH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</a:t>
                      </a:r>
                      <a:endParaRPr lang="es-MX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Fortalecimiento de la UPE en</a:t>
                      </a:r>
                      <a:r>
                        <a:rPr lang="es-SV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Gestión de la Cooperación Internacional – Etapa 2017</a:t>
                      </a:r>
                      <a:endParaRPr lang="es-MX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</a:t>
                      </a:r>
                      <a:endParaRPr lang="es-MX" dirty="0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s-MX" b="1" dirty="0" smtClean="0"/>
                        <a:t>Proyectos Estratégicos - SUBTOTAL</a:t>
                      </a:r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22</a:t>
                      </a:r>
                      <a:endParaRPr lang="es-MX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968312"/>
              </p:ext>
            </p:extLst>
          </p:nvPr>
        </p:nvGraphicFramePr>
        <p:xfrm>
          <a:off x="335496" y="3140968"/>
          <a:ext cx="8640960" cy="325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8672"/>
                <a:gridCol w="1584176"/>
                <a:gridCol w="13081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PROYECTOS EMERGENTES</a:t>
                      </a:r>
                      <a:endParaRPr lang="es-MX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baseline="0" dirty="0" smtClean="0"/>
                        <a:t>CORRESPONS.</a:t>
                      </a:r>
                      <a:endParaRPr lang="es-MX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PPTO. 2017</a:t>
                      </a:r>
                    </a:p>
                    <a:p>
                      <a:pPr algn="ctr"/>
                      <a:r>
                        <a:rPr lang="es-MX" b="1" dirty="0" smtClean="0"/>
                        <a:t>(miles US$)</a:t>
                      </a:r>
                      <a:endParaRPr lang="es-MX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807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es-SV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Sistematización de la mejora continua de la adquisición y contratación de bienes y servicios del INSAFORP - </a:t>
                      </a:r>
                      <a:endParaRPr lang="es-MX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UACI, GRH, GT, UFI, GL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7</a:t>
                      </a:r>
                      <a:endParaRPr lang="es-MX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28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conceptual y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ampliación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sistema de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seguimiento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monitoreo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evaluación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formación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profesional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INSAFORP”.</a:t>
                      </a:r>
                      <a:endParaRPr lang="es-MX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UMEFP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</a:t>
                      </a:r>
                      <a:endParaRPr lang="es-MX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s-MX" b="1" dirty="0" smtClean="0"/>
                        <a:t>Proyectos Emergentes - SUBTOTAL</a:t>
                      </a:r>
                      <a:endParaRPr lang="es-MX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9</a:t>
                      </a:r>
                      <a:endParaRPr lang="es-MX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s-MX" sz="2000" b="1" dirty="0" smtClean="0"/>
                        <a:t>Unidad</a:t>
                      </a:r>
                      <a:r>
                        <a:rPr lang="es-MX" sz="2000" b="1" baseline="0" dirty="0" smtClean="0"/>
                        <a:t> de Planificación Estratégica – GRAN TOTAL</a:t>
                      </a:r>
                      <a:endParaRPr lang="es-MX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31</a:t>
                      </a:r>
                      <a:endParaRPr lang="es-MX" sz="20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06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63408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s-MX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Dirección Ejecutiva</a:t>
            </a:r>
            <a:br>
              <a:rPr lang="es-MX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</a:t>
            </a:r>
            <a:r>
              <a:rPr lang="es-MX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MX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</a:t>
            </a:r>
            <a:r>
              <a:rPr lang="es-MX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MX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es-MX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Operativo Anual </a:t>
            </a:r>
            <a:r>
              <a:rPr lang="es-MX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SV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160614"/>
              </p:ext>
            </p:extLst>
          </p:nvPr>
        </p:nvGraphicFramePr>
        <p:xfrm>
          <a:off x="251520" y="970069"/>
          <a:ext cx="8640960" cy="2433023"/>
        </p:xfrm>
        <a:graphic>
          <a:graphicData uri="http://schemas.openxmlformats.org/drawingml/2006/table">
            <a:tbl>
              <a:tblPr/>
              <a:tblGrid>
                <a:gridCol w="1320147"/>
                <a:gridCol w="1464162"/>
                <a:gridCol w="1392155"/>
                <a:gridCol w="72008"/>
                <a:gridCol w="1044116"/>
                <a:gridCol w="420047"/>
                <a:gridCol w="696077"/>
                <a:gridCol w="768085"/>
                <a:gridCol w="348039"/>
                <a:gridCol w="1116124"/>
              </a:tblGrid>
              <a:tr h="351955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ACTIVIDADES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2017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 DE MEDIDA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1955">
                <a:tc gridSpan="3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META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PROYECCIÓN CIERRE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866">
                <a:tc gridSpan="3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dirty="0" smtClean="0">
                          <a:effectLst/>
                          <a:latin typeface="+mn-lt"/>
                        </a:rPr>
                        <a:t>Reunión del Consejo Directivo y de Comisiones</a:t>
                      </a:r>
                      <a:endParaRPr lang="es-SV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96</a:t>
                      </a:r>
                      <a:endParaRPr lang="es-SV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Acta</a:t>
                      </a:r>
                      <a:endParaRPr lang="es-SV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32048">
                <a:tc gridSpan="3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 smtClean="0">
                          <a:effectLst/>
                          <a:latin typeface="+mn-lt"/>
                        </a:rPr>
                        <a:t>Contratación</a:t>
                      </a:r>
                      <a:r>
                        <a:rPr lang="es-MX" sz="1600" b="0" baseline="0" dirty="0" smtClean="0">
                          <a:effectLst/>
                          <a:latin typeface="+mn-lt"/>
                        </a:rPr>
                        <a:t> y Atención a Auditoría Externa</a:t>
                      </a:r>
                      <a:endParaRPr lang="es-MX" sz="1600" b="0" dirty="0" smtClean="0">
                        <a:effectLst/>
                        <a:latin typeface="+mn-lt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SV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Informe</a:t>
                      </a:r>
                      <a:endParaRPr lang="es-SV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32048">
                <a:tc gridSpan="10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Presupuesto 2016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$614,575*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Cierre </a:t>
                      </a:r>
                      <a:r>
                        <a:rPr kumimoji="0" lang="es-SV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ppto</a:t>
                      </a: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2016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$449,000*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Presupuesto 2017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s-SV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$576,860*</a:t>
                      </a:r>
                      <a:endParaRPr kumimoji="0" lang="es-SV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51520" y="5283205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*Incluye la asignación presupuestaria correspondiente 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Consejo Directivo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Dirección y Sub dirección Ejecutiva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Oficina de Acceso a la Información </a:t>
            </a:r>
            <a:endParaRPr lang="es-MX" sz="14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350171"/>
              </p:ext>
            </p:extLst>
          </p:nvPr>
        </p:nvGraphicFramePr>
        <p:xfrm>
          <a:off x="251520" y="3674890"/>
          <a:ext cx="8640960" cy="149297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888088"/>
                <a:gridCol w="1376436"/>
                <a:gridCol w="1376436"/>
              </a:tblGrid>
              <a:tr h="360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1" u="none" strike="noStrike" dirty="0">
                          <a:effectLst/>
                        </a:rPr>
                        <a:t>PROYECTOS </a:t>
                      </a:r>
                      <a:r>
                        <a:rPr lang="es-SV" sz="1800" b="1" u="none" strike="noStrike" dirty="0" smtClean="0">
                          <a:effectLst/>
                        </a:rPr>
                        <a:t>EMERGENTES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1" u="none" strike="noStrike" dirty="0" smtClean="0">
                          <a:effectLst/>
                        </a:rPr>
                        <a:t>CORRESP.</a:t>
                      </a:r>
                      <a:endParaRPr lang="es-SV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SV" sz="1600" b="1" u="none" strike="noStrike" dirty="0" smtClean="0">
                          <a:effectLst/>
                        </a:rPr>
                        <a:t>PPTO. </a:t>
                      </a:r>
                      <a:endParaRPr lang="es-SV" sz="1600" b="1" u="none" strike="noStrike" dirty="0">
                        <a:effectLst/>
                      </a:endParaRPr>
                    </a:p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SV" sz="1600" b="1" u="none" strike="noStrike" dirty="0" smtClean="0">
                          <a:effectLst/>
                        </a:rPr>
                        <a:t>2017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1" u="none" strike="noStrike" kern="1200" dirty="0" smtClean="0">
                          <a:effectLst/>
                        </a:rPr>
                        <a:t>(miles US$)</a:t>
                      </a:r>
                      <a:endParaRPr lang="es-SV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1542">
                <a:tc>
                  <a:txBody>
                    <a:bodyPr/>
                    <a:lstStyle/>
                    <a:p>
                      <a:pPr algn="just" rtl="0" fontAlgn="t"/>
                      <a:r>
                        <a:rPr lang="es-SV" sz="1600" u="none" strike="noStrike" dirty="0">
                          <a:effectLst/>
                        </a:rPr>
                        <a:t>Proyecto piloto de Otorgamiento del Premio a la Calidad de la </a:t>
                      </a:r>
                      <a:r>
                        <a:rPr lang="es-SV" sz="1600" u="none" strike="noStrike" dirty="0" smtClean="0">
                          <a:effectLst/>
                        </a:rPr>
                        <a:t>Formación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600" u="none" strike="noStrike" dirty="0" smtClean="0">
                          <a:effectLst/>
                        </a:rPr>
                        <a:t>Profesional.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 dirty="0" smtClean="0">
                          <a:effectLst/>
                        </a:rPr>
                        <a:t>UMEFP,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600" u="none" strike="noStrike" dirty="0" smtClean="0">
                          <a:effectLst/>
                        </a:rPr>
                        <a:t>GCI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 dirty="0" smtClean="0">
                          <a:effectLst/>
                        </a:rPr>
                        <a:t>5</a:t>
                      </a:r>
                      <a:endParaRPr lang="es-SV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433790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es-SV" sz="1600" b="1" u="none" strike="noStrike" dirty="0" smtClean="0">
                          <a:effectLst/>
                        </a:rPr>
                        <a:t>SUBTOTAL </a:t>
                      </a:r>
                      <a:r>
                        <a:rPr lang="es-SV" sz="1600" b="1" u="none" strike="noStrike" dirty="0">
                          <a:effectLst/>
                        </a:rPr>
                        <a:t>PROYECTOS </a:t>
                      </a:r>
                      <a:r>
                        <a:rPr lang="es-SV" sz="1600" b="1" u="none" strike="noStrike" dirty="0" smtClean="0">
                          <a:effectLst/>
                        </a:rPr>
                        <a:t>EMERGENTES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1" u="none" strike="noStrike" dirty="0" smtClean="0">
                          <a:effectLst/>
                        </a:rPr>
                        <a:t>5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" y="274638"/>
            <a:ext cx="9138899" cy="63408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Adquisiciones y Contrataciones </a:t>
            </a:r>
            <a:r>
              <a:rPr lang="es-MX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s-MX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nstitucional</a:t>
            </a:r>
            <a:r>
              <a:rPr lang="es-MX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</a:t>
            </a:r>
            <a:r>
              <a:rPr lang="es-MX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MX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</a:t>
            </a:r>
            <a:r>
              <a:rPr lang="es-MX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MX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es-MX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Operativo Anual </a:t>
            </a:r>
            <a:r>
              <a:rPr lang="es-MX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SV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324340"/>
              </p:ext>
            </p:extLst>
          </p:nvPr>
        </p:nvGraphicFramePr>
        <p:xfrm>
          <a:off x="179512" y="1219983"/>
          <a:ext cx="8712968" cy="4729297"/>
        </p:xfrm>
        <a:graphic>
          <a:graphicData uri="http://schemas.openxmlformats.org/drawingml/2006/table">
            <a:tbl>
              <a:tblPr/>
              <a:tblGrid>
                <a:gridCol w="1269116"/>
                <a:gridCol w="1488770"/>
                <a:gridCol w="1488771"/>
                <a:gridCol w="865911"/>
                <a:gridCol w="622860"/>
                <a:gridCol w="169228"/>
                <a:gridCol w="936104"/>
                <a:gridCol w="383438"/>
                <a:gridCol w="480658"/>
                <a:gridCol w="1008112"/>
              </a:tblGrid>
              <a:tr h="244629">
                <a:tc rowSpan="2" gridSpan="4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2016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MEDIDA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2449">
                <a:tc gridSpan="4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META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PROYECC.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CIERRE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2968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PLAN</a:t>
                      </a:r>
                      <a:r>
                        <a:rPr lang="es-SV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DE COMPRAS 2017</a:t>
                      </a:r>
                      <a:endParaRPr lang="es-SV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effectLst/>
                          <a:latin typeface="+mn-lt"/>
                        </a:rPr>
                        <a:t>1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effectLst/>
                          <a:latin typeface="+mn-lt"/>
                        </a:rPr>
                        <a:t>1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Documento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22968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200" dirty="0" smtClean="0">
                          <a:effectLst/>
                          <a:latin typeface="+mn-lt"/>
                        </a:rPr>
                        <a:t>MODIFICACIONES AL PLAN DE COMPRAS</a:t>
                      </a:r>
                      <a:endParaRPr lang="es-SV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Documento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75525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200" b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GESTIONAR </a:t>
                      </a:r>
                      <a:r>
                        <a:rPr lang="es-SV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PROCESOS DE ADQUISICIÓN POR LIBRE GESTIÓN (a</a:t>
                      </a:r>
                      <a:r>
                        <a:rPr lang="es-SV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demanda de diferentes Gerencias o Unidades)</a:t>
                      </a:r>
                      <a:endParaRPr lang="es-SV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4,000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4,000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Procesos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75525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GESTIONAR PROCESOS</a:t>
                      </a:r>
                      <a:r>
                        <a:rPr lang="es-SV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DE ADQUISICIÓN  POR LICITACIONES Y CONCURSOS (a demanda de las diferentes Gerencias o Unidades)</a:t>
                      </a:r>
                      <a:endParaRPr lang="es-SV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Procesos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75525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GESTIONAR PROCESOS DE ADQUISICIÓN POR CONTRATACIÓN DIRECTA (a demanda de las diferentes Gerencias o Unidades)</a:t>
                      </a:r>
                      <a:endParaRPr lang="es-SV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Procesos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75525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GESTIONAR</a:t>
                      </a:r>
                      <a:r>
                        <a:rPr lang="es-SV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SV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PROCESOS DE ADQUISICIÓN POR MEDIO DE MERCADO BURSÁTIL (a demanda</a:t>
                      </a:r>
                      <a:r>
                        <a:rPr lang="es-SV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de las diferentes Gerencias o Unidades)</a:t>
                      </a:r>
                      <a:endParaRPr lang="es-SV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Procesos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75525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PROCESO</a:t>
                      </a:r>
                      <a:r>
                        <a:rPr lang="es-SV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DE IMPLEMENTACIÓN DE COMPRASAL II  (Según avance de Módulos habilitados por la UNAC- MINISTERIO DE HACIENDA)</a:t>
                      </a:r>
                      <a:endParaRPr lang="es-SV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Procesos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51702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INFORMAR SOBRE LAS ADJUDICACIONES INSTITUCIONALES BAJO LAS DIFERENTES MODALIDADES A LA ADMINISTRACIÓN SUPERIOR Y A LA UNAC</a:t>
                      </a: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FBFBF"/>
                        </a:solidFill>
                        <a:effectLst/>
                        <a:latin typeface="+mn-lt"/>
                      </a:endParaRPr>
                    </a:p>
                  </a:txBody>
                  <a:tcPr marL="7083" marR="7083" marT="7083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Informes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81758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ATENDER REQUERIMIENTOS DE LAS DIFERENTES AUDITORIAS (CORTE DE CUENTAS, INTERNA Y EXTERNA)</a:t>
                      </a:r>
                    </a:p>
                  </a:txBody>
                  <a:tcPr marL="7083" marR="7083" marT="7083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Auditorias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75247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ACTUALIZAR DOCUMENTOS DE CONTROL INTERNO (Plan de Gestión de Riesgos-UACI)</a:t>
                      </a:r>
                    </a:p>
                  </a:txBody>
                  <a:tcPr marL="7083" marR="7083" marT="7083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Documento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27595">
                <a:tc gridSpan="10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4361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Presupuesto 2016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$232,990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Cierre </a:t>
                      </a:r>
                      <a:r>
                        <a:rPr kumimoji="0" lang="es-SV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ppto</a:t>
                      </a: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2016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$205,853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Presupuesto 2017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220,915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30"/>
          <a:stretch/>
        </p:blipFill>
        <p:spPr>
          <a:xfrm>
            <a:off x="-5101" y="6381328"/>
            <a:ext cx="9144000" cy="46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0927"/>
            <a:ext cx="8229600" cy="63408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s-MX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Legal</a:t>
            </a:r>
            <a:r>
              <a:rPr lang="es-MX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 </a:t>
            </a:r>
            <a:r>
              <a:rPr lang="es-MX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</a:t>
            </a:r>
            <a:r>
              <a:rPr lang="es-MX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MX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es-MX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Operativo Anual </a:t>
            </a:r>
            <a:r>
              <a:rPr lang="es-MX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SV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054514"/>
              </p:ext>
            </p:extLst>
          </p:nvPr>
        </p:nvGraphicFramePr>
        <p:xfrm>
          <a:off x="179512" y="1124744"/>
          <a:ext cx="8736104" cy="5152912"/>
        </p:xfrm>
        <a:graphic>
          <a:graphicData uri="http://schemas.openxmlformats.org/drawingml/2006/table">
            <a:tbl>
              <a:tblPr/>
              <a:tblGrid>
                <a:gridCol w="1268144"/>
                <a:gridCol w="187874"/>
                <a:gridCol w="1456017"/>
                <a:gridCol w="1456016"/>
                <a:gridCol w="1032549"/>
                <a:gridCol w="423469"/>
                <a:gridCol w="800667"/>
                <a:gridCol w="655351"/>
                <a:gridCol w="280753"/>
                <a:gridCol w="1175264"/>
              </a:tblGrid>
              <a:tr h="35759">
                <a:tc rowSpan="2" gridSpan="4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2016</a:t>
                      </a:r>
                      <a:endParaRPr lang="es-MX" sz="1600" b="1" dirty="0"/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2017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 DE MEDIDA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1955">
                <a:tc gridSpan="4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META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PROYECCIÓN CIERRE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4890">
                <a:tc rowSpan="3">
                  <a:txBody>
                    <a:bodyPr/>
                    <a:lstStyle/>
                    <a:p>
                      <a:pPr algn="just"/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Cumplimiento a Normativas aplicables al INSAFORP</a:t>
                      </a:r>
                      <a:endParaRPr lang="es-MX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083" marR="7083" marT="7083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Elaboración de</a:t>
                      </a:r>
                      <a:r>
                        <a:rPr lang="es-SV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contratos y resoluciones, derivados de libre gestión, licitaciones, concursos y contratación directa, evaluación de ofertas y Convenios-.</a:t>
                      </a:r>
                      <a:endParaRPr lang="es-SV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083" marR="7083" marT="70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083" marR="7083" marT="708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800</a:t>
                      </a:r>
                      <a:endParaRPr lang="es-MX" sz="1600" dirty="0"/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800</a:t>
                      </a:r>
                      <a:endParaRPr lang="es-MX" sz="16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800</a:t>
                      </a:r>
                      <a:endParaRPr lang="es-MX" sz="1600" dirty="0"/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Documento</a:t>
                      </a:r>
                      <a:endParaRPr lang="es-MX" sz="1600" dirty="0"/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96005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7083" marR="7083" marT="7083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Conformación y asistencia a reuniones de Comisiones de Ética, Género, Seguridad y Salud Ocupacional</a:t>
                      </a:r>
                    </a:p>
                  </a:txBody>
                  <a:tcPr marL="7083" marR="7083" marT="70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_trad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083" marR="7083" marT="708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30</a:t>
                      </a:r>
                      <a:endParaRPr lang="es-MX" sz="16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30</a:t>
                      </a:r>
                      <a:endParaRPr lang="es-MX" sz="16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30</a:t>
                      </a:r>
                      <a:endParaRPr lang="es-MX" sz="16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Reunión</a:t>
                      </a:r>
                      <a:endParaRPr lang="es-MX" sz="16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96005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7083" marR="7083" marT="7083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Actividad derivada de cumplimiento al POA del PIIEG 2014-2016.</a:t>
                      </a:r>
                      <a:endParaRPr kumimoji="0" lang="es-ES_trad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083" marR="7083" marT="70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_trad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083" marR="7083" marT="708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</a:t>
                      </a:r>
                      <a:endParaRPr lang="es-MX" sz="16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</a:t>
                      </a:r>
                      <a:endParaRPr lang="es-MX" sz="16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</a:t>
                      </a:r>
                      <a:endParaRPr lang="es-MX" sz="16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Documento</a:t>
                      </a:r>
                      <a:endParaRPr lang="es-MX" sz="16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96005">
                <a:tc rowSpan="2">
                  <a:txBody>
                    <a:bodyPr/>
                    <a:lstStyle/>
                    <a:p>
                      <a:pPr algn="just"/>
                      <a:r>
                        <a:rPr kumimoji="0" lang="es-MX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Asesoría y representación Judicial y Extrajudicial</a:t>
                      </a:r>
                      <a:endParaRPr kumimoji="0" lang="es-MX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83" marR="7083" marT="7083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Asesoría Administración</a:t>
                      </a:r>
                      <a:r>
                        <a:rPr lang="es-SV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Superior, unidades organizativas internas y entidades externas, certificaciones, capacitaciones.</a:t>
                      </a:r>
                      <a:endParaRPr kumimoji="0" lang="es-ES_trad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083" marR="7083" marT="70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_trad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083" marR="7083" marT="708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800</a:t>
                      </a:r>
                      <a:endParaRPr lang="es-MX" sz="16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1000</a:t>
                      </a:r>
                      <a:endParaRPr lang="es-MX" sz="16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1,000</a:t>
                      </a:r>
                      <a:endParaRPr lang="es-MX" sz="16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Informe</a:t>
                      </a:r>
                      <a:endParaRPr lang="es-MX" sz="16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96005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7083" marR="7083" marT="7083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Representación</a:t>
                      </a:r>
                      <a:r>
                        <a:rPr lang="es-SV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judicial y extrajudicial.</a:t>
                      </a:r>
                      <a:endParaRPr kumimoji="0" lang="es-ES_trad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083" marR="7083" marT="70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_trad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083" marR="7083" marT="708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10</a:t>
                      </a:r>
                      <a:endParaRPr lang="es-MX" sz="16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7</a:t>
                      </a:r>
                      <a:endParaRPr lang="es-MX" sz="16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7</a:t>
                      </a:r>
                      <a:endParaRPr lang="es-MX" sz="16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Expediente</a:t>
                      </a:r>
                      <a:endParaRPr lang="es-MX" sz="16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56539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Atender</a:t>
                      </a: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_tradnl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requerimientos de las diferentes auditorias (corte de cuentas, interna y externa)</a:t>
                      </a:r>
                      <a:endParaRPr kumimoji="0" lang="es-MX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83" marR="7083" marT="7083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_trad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083" marR="7083" marT="7083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3</a:t>
                      </a:r>
                      <a:endParaRPr lang="es-MX" sz="16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Auditoria</a:t>
                      </a:r>
                      <a:endParaRPr lang="es-MX" sz="16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96005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Actualizar documentos de control interno (plan de gestión de riesgos)</a:t>
                      </a:r>
                      <a:endParaRPr kumimoji="0" lang="es-MX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83" marR="7083" marT="7083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_trad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083" marR="7083" marT="7083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</a:t>
                      </a:r>
                      <a:endParaRPr lang="es-MX" sz="16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Documento</a:t>
                      </a:r>
                      <a:endParaRPr lang="es-MX" sz="16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32048">
                <a:tc gridSpan="10">
                  <a:txBody>
                    <a:bodyPr/>
                    <a:lstStyle/>
                    <a:p>
                      <a:endParaRPr lang="es-MX" dirty="0"/>
                    </a:p>
                  </a:txBody>
                  <a:tcPr marL="9525" marR="9525" marT="9525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475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Presupuesto 2016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$ 113,550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Cierre </a:t>
                      </a:r>
                      <a:r>
                        <a:rPr kumimoji="0" lang="es-SV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ppto</a:t>
                      </a: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2016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$ 106,653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Presupuesto 2017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$ 113,735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4"/>
          <a:stretch/>
        </p:blipFill>
        <p:spPr>
          <a:xfrm>
            <a:off x="0" y="6453335"/>
            <a:ext cx="9144000" cy="42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576064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s-MX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Financiera</a:t>
            </a:r>
            <a:r>
              <a:rPr lang="es-MX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 </a:t>
            </a:r>
            <a:r>
              <a:rPr lang="es-MX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</a:t>
            </a:r>
            <a:r>
              <a:rPr lang="es-MX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MX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es-MX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Operativo Anual </a:t>
            </a:r>
            <a:r>
              <a:rPr lang="es-MX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SV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0614"/>
            <a:ext cx="9144000" cy="537386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969036"/>
              </p:ext>
            </p:extLst>
          </p:nvPr>
        </p:nvGraphicFramePr>
        <p:xfrm>
          <a:off x="539552" y="951532"/>
          <a:ext cx="8208913" cy="5069756"/>
        </p:xfrm>
        <a:graphic>
          <a:graphicData uri="http://schemas.openxmlformats.org/drawingml/2006/table">
            <a:tbl>
              <a:tblPr/>
              <a:tblGrid>
                <a:gridCol w="1175425"/>
                <a:gridCol w="1829575"/>
                <a:gridCol w="1011888"/>
                <a:gridCol w="1379847"/>
                <a:gridCol w="1226530"/>
                <a:gridCol w="1585648"/>
              </a:tblGrid>
              <a:tr h="371109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ACTIVIDADES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</a:t>
                      </a:r>
                      <a:r>
                        <a:rPr lang="es-S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MEDIDA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7529"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PROYECCIÓN CIERRE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86408">
                <a:tc gridSpan="6">
                  <a:txBody>
                    <a:bodyPr/>
                    <a:lstStyle/>
                    <a:p>
                      <a:pPr algn="just" rtl="0" fontAlgn="ctr"/>
                      <a:r>
                        <a:rPr lang="es-S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INFORMES PARA TOMA DE DECISIONES</a:t>
                      </a:r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1" marR="6931" marT="69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467529">
                <a:tc gridSpan="2">
                  <a:txBody>
                    <a:bodyPr/>
                    <a:lstStyle/>
                    <a:p>
                      <a:pPr algn="just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Elaboración de Presupuesto Institucional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Documento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7529">
                <a:tc gridSpan="2">
                  <a:txBody>
                    <a:bodyPr/>
                    <a:lstStyle/>
                    <a:p>
                      <a:pPr algn="just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de Inversiones y Seguimiento Ejecución Presupuesto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Informe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896">
                <a:tc gridSpan="2">
                  <a:txBody>
                    <a:bodyPr/>
                    <a:lstStyle/>
                    <a:p>
                      <a:pPr algn="just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Liquidación Presupuesto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Documento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896">
                <a:tc gridSpan="2">
                  <a:txBody>
                    <a:bodyPr/>
                    <a:lstStyle/>
                    <a:p>
                      <a:pPr algn="just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Elaboración de Estados Financieros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Documento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015">
                <a:tc gridSpan="6">
                  <a:txBody>
                    <a:bodyPr/>
                    <a:lstStyle/>
                    <a:p>
                      <a:pPr algn="just" rtl="0" fontAlgn="ctr"/>
                      <a:r>
                        <a:rPr lang="es-S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AUDITORIAS</a:t>
                      </a: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rtl="0" fontAlgn="ctr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1" marR="6931" marT="69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339107">
                <a:tc gridSpan="2">
                  <a:txBody>
                    <a:bodyPr/>
                    <a:lstStyle/>
                    <a:p>
                      <a:pPr algn="just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Auditoría Externa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Opinión Limpia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9107">
                <a:tc gridSpan="2">
                  <a:txBody>
                    <a:bodyPr/>
                    <a:lstStyle/>
                    <a:p>
                      <a:pPr algn="just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Auditoría Corte de Cuentas 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Opinión Limpia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9107">
                <a:tc gridSpan="2">
                  <a:txBody>
                    <a:bodyPr/>
                    <a:lstStyle/>
                    <a:p>
                      <a:pPr algn="just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Auditoría Interna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 observación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89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04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1" marR="6931" marT="693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409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Presupuesto </a:t>
                      </a:r>
                      <a:r>
                        <a:rPr lang="es-SV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es-SV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US$866,055</a:t>
                      </a:r>
                      <a:endParaRPr lang="es-SV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Cierre</a:t>
                      </a:r>
                    </a:p>
                    <a:p>
                      <a:pPr algn="ctr" rtl="0" fontAlgn="ctr"/>
                      <a:r>
                        <a:rPr lang="es-SV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Ppto</a:t>
                      </a:r>
                      <a:r>
                        <a:rPr lang="es-SV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2016</a:t>
                      </a:r>
                      <a:endParaRPr lang="es-SV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US$ 897,555 </a:t>
                      </a:r>
                      <a:endParaRPr lang="es-SV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Presupuesto </a:t>
                      </a:r>
                      <a:endParaRPr lang="es-SV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es-SV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</a:t>
                      </a:r>
                      <a:endParaRPr lang="es-SV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US$911,380</a:t>
                      </a:r>
                      <a:endParaRPr lang="es-SV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931" marR="6931" marT="693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899592" y="65058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SV" dirty="0"/>
          </a:p>
        </p:txBody>
      </p:sp>
      <p:sp>
        <p:nvSpPr>
          <p:cNvPr id="4" name="CuadroTexto 3"/>
          <p:cNvSpPr txBox="1"/>
          <p:nvPr/>
        </p:nvSpPr>
        <p:spPr>
          <a:xfrm>
            <a:off x="395536" y="6404641"/>
            <a:ext cx="7195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Nota :Presupuesto 2017 incluye US$663,330 de Comisión del Seguro Social</a:t>
            </a:r>
            <a:endParaRPr lang="es-SV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Marcador de contenido"/>
          <p:cNvSpPr txBox="1">
            <a:spLocks/>
          </p:cNvSpPr>
          <p:nvPr/>
        </p:nvSpPr>
        <p:spPr bwMode="auto">
          <a:xfrm>
            <a:off x="468313" y="1730375"/>
            <a:ext cx="8135937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66737" indent="-4572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lang="es-SV" sz="1600" b="0" kern="0" dirty="0">
              <a:latin typeface="+mn-lt"/>
            </a:endParaRPr>
          </a:p>
        </p:txBody>
      </p:sp>
      <p:sp>
        <p:nvSpPr>
          <p:cNvPr id="46083" name="2 Título"/>
          <p:cNvSpPr>
            <a:spLocks noGrp="1"/>
          </p:cNvSpPr>
          <p:nvPr>
            <p:ph type="title"/>
          </p:nvPr>
        </p:nvSpPr>
        <p:spPr>
          <a:xfrm>
            <a:off x="596900" y="188640"/>
            <a:ext cx="7720013" cy="8636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s-SV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de </a:t>
            </a:r>
            <a:r>
              <a:rPr lang="es-SV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Mediano Plazo</a:t>
            </a:r>
            <a:br>
              <a:rPr lang="es-SV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SV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Estratégico Institucional 2015-2019 </a:t>
            </a:r>
            <a:endParaRPr lang="es-SV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16721-2BF3-4CB3-9FCF-97B109CE3AC5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11188" y="1773238"/>
            <a:ext cx="799306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1938" indent="-261938">
              <a:buFont typeface="Arial" pitchFamily="34" charset="0"/>
              <a:buChar char="•"/>
              <a:defRPr/>
            </a:pPr>
            <a:endParaRPr lang="es-ES" sz="2000" b="0" dirty="0">
              <a:latin typeface="+mn-lt"/>
            </a:endParaRPr>
          </a:p>
          <a:p>
            <a:pPr marL="261938" indent="-261938">
              <a:buFont typeface="Arial" pitchFamily="34" charset="0"/>
              <a:buChar char="•"/>
              <a:defRPr/>
            </a:pPr>
            <a:endParaRPr lang="es-ES" sz="2000" b="0" dirty="0">
              <a:latin typeface="+mn-lt"/>
            </a:endParaRPr>
          </a:p>
        </p:txBody>
      </p:sp>
      <p:sp>
        <p:nvSpPr>
          <p:cNvPr id="46086" name="12 Rectángulo"/>
          <p:cNvSpPr>
            <a:spLocks noChangeArrowheads="1"/>
          </p:cNvSpPr>
          <p:nvPr/>
        </p:nvSpPr>
        <p:spPr bwMode="auto">
          <a:xfrm>
            <a:off x="251520" y="1340768"/>
            <a:ext cx="8712968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buFont typeface="+mj-lt"/>
              <a:buAutoNum type="arabicPeriod"/>
            </a:pPr>
            <a:r>
              <a:rPr lang="es-MX" dirty="0" smtClean="0"/>
              <a:t>Capacitar </a:t>
            </a:r>
            <a:r>
              <a:rPr lang="es-MX" dirty="0"/>
              <a:t>al capital humano de las empresas, </a:t>
            </a:r>
            <a:r>
              <a:rPr lang="es-MX" b="1" dirty="0"/>
              <a:t>priorizando las de sectores económicos con mayor impacto previsto en nuevo empleo y en la competitividad del país</a:t>
            </a:r>
            <a:r>
              <a:rPr lang="es-MX" dirty="0" smtClean="0"/>
              <a:t>.</a:t>
            </a:r>
          </a:p>
          <a:p>
            <a:pPr algn="just">
              <a:lnSpc>
                <a:spcPct val="80000"/>
              </a:lnSpc>
            </a:pPr>
            <a:endParaRPr lang="es-MX" dirty="0"/>
          </a:p>
          <a:p>
            <a:pPr marL="342900" indent="-342900" algn="just">
              <a:lnSpc>
                <a:spcPct val="80000"/>
              </a:lnSpc>
              <a:buFont typeface="+mj-lt"/>
              <a:buAutoNum type="arabicPeriod" startAt="2"/>
            </a:pPr>
            <a:r>
              <a:rPr lang="es-MX" dirty="0" smtClean="0"/>
              <a:t>Formar </a:t>
            </a:r>
            <a:r>
              <a:rPr lang="es-MX" dirty="0"/>
              <a:t>personas en condiciones de vulnerabilidad buscando su inserción productiva, </a:t>
            </a:r>
            <a:r>
              <a:rPr lang="es-MX" b="1" dirty="0"/>
              <a:t>priorizando la mejora en la empleabilidad de </a:t>
            </a:r>
            <a:r>
              <a:rPr lang="es-MX" b="1" dirty="0" smtClean="0"/>
              <a:t>las mujeres y las juventudes.</a:t>
            </a:r>
          </a:p>
          <a:p>
            <a:pPr algn="just">
              <a:lnSpc>
                <a:spcPct val="80000"/>
              </a:lnSpc>
            </a:pPr>
            <a:endParaRPr lang="es-MX" b="1" dirty="0" smtClean="0"/>
          </a:p>
          <a:p>
            <a:pPr marL="342900" indent="-342900" algn="just">
              <a:lnSpc>
                <a:spcPct val="80000"/>
              </a:lnSpc>
              <a:buFont typeface="+mj-lt"/>
              <a:buAutoNum type="arabicPeriod" startAt="3"/>
            </a:pPr>
            <a:r>
              <a:rPr lang="es-MX" dirty="0" smtClean="0"/>
              <a:t>Fortalecer </a:t>
            </a:r>
            <a:r>
              <a:rPr lang="es-MX" dirty="0"/>
              <a:t>el Sistema de Formación Profesional para una mayor contribución a la </a:t>
            </a:r>
            <a:r>
              <a:rPr lang="es-MX" b="1" dirty="0"/>
              <a:t>productividad de las personas trabajadoras </a:t>
            </a:r>
            <a:r>
              <a:rPr lang="es-MX" dirty="0"/>
              <a:t>y a la </a:t>
            </a:r>
            <a:r>
              <a:rPr lang="es-MX" b="1" dirty="0"/>
              <a:t>empleabilidad de las personas en condiciones de </a:t>
            </a:r>
            <a:r>
              <a:rPr lang="es-MX" b="1" dirty="0" smtClean="0"/>
              <a:t>vulnerabilidad</a:t>
            </a:r>
            <a:r>
              <a:rPr lang="es-MX" dirty="0" smtClean="0"/>
              <a:t>.</a:t>
            </a:r>
          </a:p>
          <a:p>
            <a:pPr algn="just">
              <a:lnSpc>
                <a:spcPct val="80000"/>
              </a:lnSpc>
            </a:pPr>
            <a:endParaRPr lang="es-MX" dirty="0" smtClean="0"/>
          </a:p>
          <a:p>
            <a:pPr marL="342900" indent="-342900" algn="just">
              <a:lnSpc>
                <a:spcPct val="80000"/>
              </a:lnSpc>
              <a:buFont typeface="+mj-lt"/>
              <a:buAutoNum type="arabicPeriod" startAt="4"/>
            </a:pPr>
            <a:r>
              <a:rPr lang="es-ES_tradnl" b="1" dirty="0" smtClean="0"/>
              <a:t>Profesionalizar </a:t>
            </a:r>
            <a:r>
              <a:rPr lang="es-ES_tradnl" b="1" dirty="0"/>
              <a:t>la gestión institucional </a:t>
            </a:r>
            <a:r>
              <a:rPr lang="es-ES_tradnl" dirty="0"/>
              <a:t>para responder de forma  anticipada a las necesidades del país mediante el aumento en la </a:t>
            </a:r>
            <a:r>
              <a:rPr lang="es-ES_tradnl" dirty="0" smtClean="0"/>
              <a:t>eficiencia.</a:t>
            </a:r>
          </a:p>
          <a:p>
            <a:pPr algn="just">
              <a:lnSpc>
                <a:spcPct val="80000"/>
              </a:lnSpc>
            </a:pPr>
            <a:endParaRPr lang="es-ES_tradnl" dirty="0" smtClean="0"/>
          </a:p>
          <a:p>
            <a:pPr marL="342900" indent="-342900" algn="just">
              <a:lnSpc>
                <a:spcPct val="80000"/>
              </a:lnSpc>
              <a:buFont typeface="+mj-lt"/>
              <a:buAutoNum type="arabicPeriod" startAt="5"/>
            </a:pPr>
            <a:r>
              <a:rPr lang="es-MX" b="1" dirty="0" smtClean="0"/>
              <a:t>Fortalecer </a:t>
            </a:r>
            <a:r>
              <a:rPr lang="es-MX" b="1" dirty="0"/>
              <a:t>la investigación </a:t>
            </a:r>
            <a:r>
              <a:rPr lang="es-MX" dirty="0"/>
              <a:t>en la formación profesional, priorizando tanto la </a:t>
            </a:r>
            <a:r>
              <a:rPr lang="es-MX" b="1" dirty="0"/>
              <a:t>anticipación a los cambios tecnológicos</a:t>
            </a:r>
            <a:r>
              <a:rPr lang="es-MX" dirty="0"/>
              <a:t> emergentes de interés para los sectores clave en el desarrollo del país, como los </a:t>
            </a:r>
            <a:r>
              <a:rPr lang="es-MX" b="1" dirty="0"/>
              <a:t>impactos de los programas formativos del </a:t>
            </a:r>
            <a:r>
              <a:rPr lang="es-MX" b="1" dirty="0" smtClean="0"/>
              <a:t>INSAFORP.</a:t>
            </a:r>
          </a:p>
          <a:p>
            <a:pPr algn="just">
              <a:lnSpc>
                <a:spcPct val="80000"/>
              </a:lnSpc>
            </a:pPr>
            <a:endParaRPr lang="es-MX" b="1" dirty="0" smtClean="0"/>
          </a:p>
          <a:p>
            <a:pPr marL="342900" indent="-342900" algn="just">
              <a:lnSpc>
                <a:spcPct val="80000"/>
              </a:lnSpc>
              <a:buFont typeface="+mj-lt"/>
              <a:buAutoNum type="arabicPeriod" startAt="6"/>
            </a:pPr>
            <a:r>
              <a:rPr lang="es-MX" b="1" dirty="0" smtClean="0"/>
              <a:t>Implementar </a:t>
            </a:r>
            <a:r>
              <a:rPr lang="es-MX" b="1" dirty="0"/>
              <a:t>herramientas de gestión de la innovación </a:t>
            </a:r>
            <a:r>
              <a:rPr lang="es-MX" dirty="0"/>
              <a:t>para la generación de </a:t>
            </a:r>
            <a:r>
              <a:rPr lang="es-MX" b="1" dirty="0"/>
              <a:t>nuevos servicios exitosos de formación profesional</a:t>
            </a:r>
            <a:r>
              <a:rPr lang="es-MX" dirty="0"/>
              <a:t> y de nuevos procesos que permitan la </a:t>
            </a:r>
            <a:r>
              <a:rPr lang="es-MX" b="1" dirty="0"/>
              <a:t>mejora de la gestión institucional</a:t>
            </a:r>
            <a:r>
              <a:rPr lang="es-MX" dirty="0"/>
              <a:t>.</a:t>
            </a:r>
          </a:p>
        </p:txBody>
      </p:sp>
      <p:sp>
        <p:nvSpPr>
          <p:cNvPr id="7" name="6 CuadroTexto">
            <a:hlinkClick r:id="" action="ppaction://noaction"/>
          </p:cNvPr>
          <p:cNvSpPr txBox="1"/>
          <p:nvPr/>
        </p:nvSpPr>
        <p:spPr>
          <a:xfrm>
            <a:off x="7668344" y="5877272"/>
            <a:ext cx="147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SV" dirty="0"/>
          </a:p>
        </p:txBody>
      </p:sp>
      <p:pic>
        <p:nvPicPr>
          <p:cNvPr id="8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8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s-MX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</a:t>
            </a:r>
            <a:r>
              <a:rPr lang="es-MX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Financiera</a:t>
            </a:r>
            <a:r>
              <a:rPr lang="es-MX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 Presupuesto y Plan Operativo Anual 2017</a:t>
            </a:r>
            <a:endParaRPr lang="es-MX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248608"/>
              </p:ext>
            </p:extLst>
          </p:nvPr>
        </p:nvGraphicFramePr>
        <p:xfrm>
          <a:off x="241176" y="2132857"/>
          <a:ext cx="8579296" cy="13681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2952"/>
                <a:gridCol w="2035369"/>
                <a:gridCol w="1060975"/>
              </a:tblGrid>
              <a:tr h="457570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u="none" strike="noStrike" dirty="0">
                          <a:effectLst/>
                        </a:rPr>
                        <a:t>PROYECTOS </a:t>
                      </a:r>
                      <a:r>
                        <a:rPr lang="es-MX" sz="1600" b="1" u="none" strike="noStrike" dirty="0" smtClean="0">
                          <a:effectLst/>
                        </a:rPr>
                        <a:t>EMERGENTES</a:t>
                      </a:r>
                    </a:p>
                  </a:txBody>
                  <a:tcPr marL="7863" marR="7863" marT="78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u="none" strike="noStrike" dirty="0" smtClean="0">
                          <a:effectLst/>
                        </a:rPr>
                        <a:t>CORRESPONSABLES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u="none" strike="noStrike" dirty="0" smtClean="0">
                          <a:effectLst/>
                        </a:rPr>
                        <a:t>PPTO. 2017</a:t>
                      </a:r>
                    </a:p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u="none" strike="noStrike" dirty="0" smtClean="0">
                          <a:effectLst/>
                        </a:rPr>
                        <a:t> (miles</a:t>
                      </a:r>
                      <a:r>
                        <a:rPr lang="es-MX" sz="1600" b="1" u="none" strike="noStrike" baseline="0" dirty="0" smtClean="0">
                          <a:effectLst/>
                        </a:rPr>
                        <a:t> US$)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70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u="none" strike="noStrike" dirty="0" smtClean="0">
                          <a:effectLst/>
                        </a:rPr>
                        <a:t>Proyecto piloto sobre</a:t>
                      </a:r>
                      <a:r>
                        <a:rPr lang="es-MX" sz="1600" u="none" strike="noStrike" baseline="0" dirty="0" smtClean="0">
                          <a:effectLst/>
                        </a:rPr>
                        <a:t> costeo de la Formación Profesional</a:t>
                      </a:r>
                      <a:endParaRPr lang="es-MX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GFI, GFC</a:t>
                      </a:r>
                      <a:endParaRPr lang="es-MX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10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/>
                </a:tc>
              </a:tr>
              <a:tr h="453509">
                <a:tc gridSpan="2">
                  <a:txBody>
                    <a:bodyPr/>
                    <a:lstStyle/>
                    <a:p>
                      <a:pPr algn="r" fontAlgn="t">
                        <a:lnSpc>
                          <a:spcPct val="80000"/>
                        </a:lnSpc>
                      </a:pPr>
                      <a:r>
                        <a:rPr lang="es-MX" sz="1600" b="1" u="none" strike="noStrike" dirty="0">
                          <a:effectLst/>
                        </a:rPr>
                        <a:t> </a:t>
                      </a:r>
                      <a:r>
                        <a:rPr lang="es-MX" sz="1600" b="1" u="none" strike="noStrike" dirty="0" smtClean="0">
                          <a:effectLst/>
                        </a:rPr>
                        <a:t> Proyectos Emergentes - SUBTOTAL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>
                        <a:lnSpc>
                          <a:spcPct val="80000"/>
                        </a:lnSpc>
                      </a:pP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es-MX" sz="1600" b="1" u="none" strike="noStrike" dirty="0" smtClean="0">
                          <a:effectLst/>
                        </a:rPr>
                        <a:t>10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63408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s-MX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Auditoría Interna</a:t>
            </a:r>
            <a:r>
              <a:rPr lang="es-MX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 </a:t>
            </a:r>
            <a:r>
              <a:rPr lang="es-MX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</a:t>
            </a:r>
            <a:r>
              <a:rPr lang="es-MX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MX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es-MX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Operativo Anual </a:t>
            </a:r>
            <a:r>
              <a:rPr lang="es-MX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SV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875114"/>
              </p:ext>
            </p:extLst>
          </p:nvPr>
        </p:nvGraphicFramePr>
        <p:xfrm>
          <a:off x="159020" y="1385765"/>
          <a:ext cx="8784976" cy="4419499"/>
        </p:xfrm>
        <a:graphic>
          <a:graphicData uri="http://schemas.openxmlformats.org/drawingml/2006/table">
            <a:tbl>
              <a:tblPr/>
              <a:tblGrid>
                <a:gridCol w="1464163"/>
                <a:gridCol w="1464162"/>
                <a:gridCol w="1392155"/>
                <a:gridCol w="72008"/>
                <a:gridCol w="1044116"/>
                <a:gridCol w="420047"/>
                <a:gridCol w="696077"/>
                <a:gridCol w="768085"/>
                <a:gridCol w="348039"/>
                <a:gridCol w="1116124"/>
              </a:tblGrid>
              <a:tr h="351955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2016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2017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 DE MEDIDA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1955">
                <a:tc gridSpan="3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META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PROYECCIÓN CIERRE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85114">
                <a:tc gridSpan="3"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</a:rPr>
                        <a:t>Auditoría a los procesos de adquisición, evaluación del sistema de control interno,  registros </a:t>
                      </a:r>
                      <a:r>
                        <a:rPr lang="es-SV" sz="1600" baseline="0" dirty="0" smtClean="0">
                          <a:effectLst/>
                        </a:rPr>
                        <a:t> financieros y</a:t>
                      </a:r>
                      <a:r>
                        <a:rPr lang="es-SV" sz="1600" dirty="0" smtClean="0">
                          <a:effectLst/>
                        </a:rPr>
                        <a:t> la ejecución de las acciones formativas.</a:t>
                      </a:r>
                      <a:endParaRPr lang="es-SV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</a:t>
                      </a:r>
                      <a:endParaRPr lang="es-SV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Informe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785114">
                <a:tc gridSpan="3"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</a:rPr>
                        <a:t>Auditoría a la adquisición, evaluación del sistema de control interno, y registros financieros  de los Activos, Pasivos, Ingresos y Gastos.</a:t>
                      </a:r>
                      <a:endParaRPr lang="es-SV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es-SV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Informe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785114">
                <a:tc gridSpan="3"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</a:rPr>
                        <a:t>Requerimientos de Consejo Directivo y trabajos de consultoría.</a:t>
                      </a:r>
                      <a:endParaRPr lang="es-SV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_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_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3204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TOTALES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 gridSpan="10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Presupuesto 2016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US$ 256,960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Cierre </a:t>
                      </a:r>
                      <a:r>
                        <a:rPr kumimoji="0" lang="es-SV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ppto</a:t>
                      </a: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2016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US$ 217,000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Presupuesto 2017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US$ 256,910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387135"/>
              </p:ext>
            </p:extLst>
          </p:nvPr>
        </p:nvGraphicFramePr>
        <p:xfrm>
          <a:off x="70339" y="715107"/>
          <a:ext cx="8968152" cy="5907343"/>
        </p:xfrm>
        <a:graphic>
          <a:graphicData uri="http://schemas.openxmlformats.org/drawingml/2006/table">
            <a:tbl>
              <a:tblPr/>
              <a:tblGrid>
                <a:gridCol w="1447755"/>
                <a:gridCol w="1504079"/>
                <a:gridCol w="2272786"/>
                <a:gridCol w="303876"/>
                <a:gridCol w="267567"/>
                <a:gridCol w="878985"/>
                <a:gridCol w="263901"/>
                <a:gridCol w="618091"/>
                <a:gridCol w="264559"/>
                <a:gridCol w="1146553"/>
              </a:tblGrid>
              <a:tr h="221680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2016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2017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 DE MEDIDA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351965">
                <a:tc gridSpan="3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META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PROYECCIÓN CIERRE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94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Eventos institucionales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Evento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4694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Congreso de la Formación Profesional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SV" sz="160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Congreso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4694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Coberturas institucionales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112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Cobertura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4694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Entrevistas en medios de comunicación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Entrevista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4694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Comunicados de Prensa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Comunicado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4694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Publicity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32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Publicaciones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4694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Producción de material audiovisual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52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Vídeos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4694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Actualizaciones de página web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700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800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Actualizaciones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4694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Publicaciones en Redes Sociales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4,840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5,500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Publicaciones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4694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Diseño de materiales institucionales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150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4694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publicidad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1,100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1,500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Cuña/Anuncio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4694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Documentos institucionales: ML</a:t>
                      </a:r>
                      <a:r>
                        <a:rPr lang="es-SV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RD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Documento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55744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Investigación de las necesidades de información que requieren los públicos objetivos de INSAFORP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SV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1</a:t>
                      </a:r>
                      <a:endParaRPr lang="es-SV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Investigación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4694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 de estrategia para públicos objetivo</a:t>
                      </a:r>
                      <a:r>
                        <a:rPr lang="es-SV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INSAFORP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SV" sz="16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4694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Implementación</a:t>
                      </a:r>
                      <a:r>
                        <a:rPr lang="es-SV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</a:t>
                      </a:r>
                      <a:r>
                        <a:rPr lang="es-SV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estrategia 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SV" sz="160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Implementación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46946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Realización de Ferias para promover la oferta formativa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SV" sz="160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Feria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69440">
                <a:tc gridSpan="10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501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Presupuesto 2016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416,695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Cierre </a:t>
                      </a:r>
                      <a:r>
                        <a:rPr kumimoji="0" lang="es-SV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ppto</a:t>
                      </a: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. 2016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250,000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Presupuesto 2017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405,530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64123" y="35169"/>
            <a:ext cx="8874369" cy="6564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Comunicación Institucional</a:t>
            </a:r>
            <a:br>
              <a:rPr lang="es-MX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</a:t>
            </a:r>
            <a:r>
              <a:rPr lang="es-MX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MX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</a:t>
            </a:r>
            <a:r>
              <a:rPr lang="es-MX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MX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es-MX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Operativo Anual </a:t>
            </a:r>
            <a:r>
              <a:rPr lang="es-MX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SV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02" b="1"/>
          <a:stretch/>
        </p:blipFill>
        <p:spPr>
          <a:xfrm>
            <a:off x="0" y="6741368"/>
            <a:ext cx="9144000" cy="1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9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34815" y="260648"/>
            <a:ext cx="8874369" cy="6564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y prestaciones por Unidad Organizativa</a:t>
            </a:r>
            <a:endParaRPr lang="es-SV" sz="3200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1520" y="633478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000" dirty="0">
                <a:solidFill>
                  <a:prstClr val="white"/>
                </a:solidFill>
                <a:latin typeface="Arial" panose="020B0604020202020204" pitchFamily="34" charset="0"/>
              </a:rPr>
              <a:t>NOTA: Prestaciones de </a:t>
            </a:r>
            <a:r>
              <a:rPr lang="es-SV" sz="1000" dirty="0" smtClean="0">
                <a:solidFill>
                  <a:prstClr val="white"/>
                </a:solidFill>
                <a:latin typeface="Arial" panose="020B0604020202020204" pitchFamily="34" charset="0"/>
              </a:rPr>
              <a:t>Ley más adicionales; </a:t>
            </a:r>
            <a:r>
              <a:rPr lang="es-SV" sz="1000" dirty="0">
                <a:solidFill>
                  <a:prstClr val="white"/>
                </a:solidFill>
                <a:latin typeface="Arial" panose="020B0604020202020204" pitchFamily="34" charset="0"/>
              </a:rPr>
              <a:t>Seguros, Certificado, Ayuda para lentes, Ayuda Escolar y Uniformes</a:t>
            </a:r>
            <a:r>
              <a:rPr lang="es-SV" dirty="0">
                <a:solidFill>
                  <a:prstClr val="white"/>
                </a:solidFill>
              </a:rPr>
              <a:t> 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78904"/>
              </p:ext>
            </p:extLst>
          </p:nvPr>
        </p:nvGraphicFramePr>
        <p:xfrm>
          <a:off x="382089" y="1052736"/>
          <a:ext cx="8496944" cy="504056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750127"/>
                <a:gridCol w="1081084"/>
                <a:gridCol w="1403513"/>
                <a:gridCol w="1631110"/>
                <a:gridCol w="1631110"/>
              </a:tblGrid>
              <a:tr h="480053"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UNIDAD ORGANIZATIVA</a:t>
                      </a:r>
                      <a:endParaRPr lang="es-SV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PERSONAS</a:t>
                      </a:r>
                      <a:endParaRPr lang="es-SV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SALARIO ANUAL</a:t>
                      </a:r>
                      <a:endParaRPr lang="es-SV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PRESTACIONES</a:t>
                      </a:r>
                      <a:endParaRPr lang="es-SV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s-SV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Auditoria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</a:rPr>
                        <a:t>9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199,014.00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           61,696.24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    260,710.24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CFP San Bartolo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</a:rPr>
                        <a:t>10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144,504.00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           60,964.87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    205,468.87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Ciudad Mujer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</a:rPr>
                        <a:t>7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  67,128.00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           28,817.88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      95,945.88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Dirección Ejecutiva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</a:rPr>
                        <a:t>4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141,841.80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           36,467.58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         178,309.38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Comunicaciones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</a:rPr>
                        <a:t>5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103,740.00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      34,653.08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         138,393.08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Formación Continua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</a:rPr>
                        <a:t>13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227,988.00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      78,263.89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         306,251.89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Formación Inicial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</a:rPr>
                        <a:t>13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243,924.00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      82,064.02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         325,988.02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Investigación y Estudios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</a:rPr>
                        <a:t>9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168,408.00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      54,709.34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         223,117.34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Legal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</a:rPr>
                        <a:t>4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  82,248.00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      25,906.76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         108,154.76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Técnica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</a:rPr>
                        <a:t>13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248,628.00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      60,922.53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         254,194.53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Tecnologías de la Información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</a:rPr>
                        <a:t>8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158,736.00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      45,644.64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         204,380.64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Oficial Información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</a:rPr>
                        <a:t>1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  22,908.00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        7,348.44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           30,256.44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Recursos Humanos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</a:rPr>
                        <a:t>7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110,580.00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      38,528.83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    149,108.83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Servicios Generales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</a:rPr>
                        <a:t>14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133,740.00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      59,232.75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    192,972.75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Unidad Adquisiciones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</a:rPr>
                        <a:t>12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172,704.00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      62,979.85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    235,683.85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Unidad Financiera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</a:rPr>
                        <a:t>10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183,816.00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      60,680.35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    244,496.35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Unidad Monitoreo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</a:rPr>
                        <a:t>4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  81,372.00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      26,146.96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    107,518.96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Unidad de Planificación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</a:rPr>
                        <a:t>4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  75,156.00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      24,069.03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           99,225.03 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027"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147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2,566,435.80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849,097.04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3,360,176.84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4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2" y="2021240"/>
            <a:ext cx="8702675" cy="4058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2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s-ES_tradnl" sz="32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52" name="Rectangle 322"/>
          <p:cNvSpPr>
            <a:spLocks noChangeArrowheads="1"/>
          </p:cNvSpPr>
          <p:nvPr/>
        </p:nvSpPr>
        <p:spPr bwMode="auto">
          <a:xfrm>
            <a:off x="611560" y="404664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 </a:t>
            </a:r>
          </a:p>
          <a:p>
            <a:pPr algn="ctr"/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2017</a:t>
            </a:r>
            <a:endParaRPr lang="es-ES_tradnl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Fundamentos Legales y Técnicos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148"/>
            <a:ext cx="8229600" cy="4929188"/>
          </a:xfrm>
        </p:spPr>
        <p:txBody>
          <a:bodyPr/>
          <a:lstStyle/>
          <a:p>
            <a:pPr marL="609600" indent="-609600" algn="just" eaLnBrk="1" hangingPunct="1">
              <a:lnSpc>
                <a:spcPct val="115000"/>
              </a:lnSpc>
              <a:buFontTx/>
              <a:buNone/>
            </a:pPr>
            <a:r>
              <a:rPr lang="es-ES" sz="2000" dirty="0" smtClean="0"/>
              <a:t>1.  	Política y Normas Presupuestarias 2017. </a:t>
            </a:r>
          </a:p>
          <a:p>
            <a:pPr marL="609600" indent="-609600" algn="just" eaLnBrk="1" hangingPunct="1">
              <a:lnSpc>
                <a:spcPct val="115000"/>
              </a:lnSpc>
              <a:buFontTx/>
              <a:buAutoNum type="arabicPeriod" startAt="2"/>
            </a:pPr>
            <a:r>
              <a:rPr lang="es-ES" sz="2000" dirty="0" smtClean="0"/>
              <a:t>Ley Orgánica de Administración Financiera del Estado y su Reglamento con las reformas. </a:t>
            </a:r>
          </a:p>
          <a:p>
            <a:pPr marL="609600" indent="-609600" algn="just" eaLnBrk="1" hangingPunct="1">
              <a:lnSpc>
                <a:spcPct val="115000"/>
              </a:lnSpc>
              <a:buFontTx/>
              <a:buNone/>
            </a:pPr>
            <a:r>
              <a:rPr lang="es-ES" sz="2000" dirty="0" smtClean="0"/>
              <a:t>4.  	Manual de Clasificación para las Transacciones Financieras del Sector Público. </a:t>
            </a:r>
          </a:p>
          <a:p>
            <a:pPr marL="609600" indent="-609600" algn="just" eaLnBrk="1" hangingPunct="1">
              <a:lnSpc>
                <a:spcPct val="115000"/>
              </a:lnSpc>
              <a:buFontTx/>
              <a:buNone/>
            </a:pPr>
            <a:r>
              <a:rPr lang="es-ES" sz="2000" dirty="0" smtClean="0"/>
              <a:t>5.  	Manual Técnico del Sistema de Administración Financiero Integrado. </a:t>
            </a:r>
          </a:p>
          <a:p>
            <a:pPr marL="609600" indent="-609600" algn="just" eaLnBrk="1" hangingPunct="1">
              <a:lnSpc>
                <a:spcPct val="115000"/>
              </a:lnSpc>
              <a:buFontTx/>
              <a:buNone/>
            </a:pPr>
            <a:r>
              <a:rPr lang="es-ES" sz="2000" dirty="0" smtClean="0"/>
              <a:t>6.  	Plan Quinquenal de Desarrollo “El Salvador productivo, educado y seguro”.</a:t>
            </a:r>
          </a:p>
          <a:p>
            <a:pPr marL="609600" indent="-609600" algn="just" eaLnBrk="1" hangingPunct="1">
              <a:lnSpc>
                <a:spcPct val="115000"/>
              </a:lnSpc>
              <a:buFontTx/>
              <a:buNone/>
            </a:pPr>
            <a:r>
              <a:rPr lang="es-ES" sz="2000" dirty="0" smtClean="0"/>
              <a:t>7.  	Acuerdos, manuales, circulares y demás  normas técnicas y disposiciones legales expedidas sobre la materia. </a:t>
            </a:r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Marco Legal y Técnico INSAFORP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05075"/>
            <a:ext cx="7772400" cy="2363788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s-ES" sz="2000" dirty="0" smtClean="0"/>
              <a:t>Ley de Formación Profesional y su Reglamento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s-ES" sz="2000" dirty="0" smtClean="0"/>
              <a:t>Política Nacional de Formación Profesional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s-ES" sz="2000" dirty="0" smtClean="0"/>
              <a:t>Plan Estratégico 2015 –  2019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s-ES" sz="2000" dirty="0" smtClean="0"/>
              <a:t>Ejecución Presupuestaria y Plan de Trabajo 2016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s-ES" sz="2000" dirty="0" smtClean="0"/>
              <a:t>Plan de Ahorro</a:t>
            </a:r>
          </a:p>
          <a:p>
            <a:pPr marL="609600" indent="-609600" eaLnBrk="1" hangingPunct="1">
              <a:buFontTx/>
              <a:buAutoNum type="arabicPeriod"/>
            </a:pPr>
            <a:endParaRPr lang="es-ES" dirty="0" smtClean="0"/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6207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2800" dirty="0" smtClean="0"/>
              <a:t>Propuesta de Presupuesto 2017 </a:t>
            </a:r>
            <a:br>
              <a:rPr lang="es-MX" sz="2800" dirty="0" smtClean="0"/>
            </a:br>
            <a:endParaRPr lang="es-SV" sz="2800" dirty="0"/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6" name="4 CuadroTexto"/>
          <p:cNvSpPr txBox="1"/>
          <p:nvPr/>
        </p:nvSpPr>
        <p:spPr>
          <a:xfrm>
            <a:off x="395536" y="633777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SV" sz="1200" kern="0" dirty="0" smtClean="0">
                <a:solidFill>
                  <a:prstClr val="white"/>
                </a:solidFill>
              </a:rPr>
              <a:t>Nota: Para efectos operativos y comparativos para los años 2015 y  2016, solo se consideran US$105,500 para indemnizaciones. Presupuesto 2015 = US$ 43,440,100 y $ 2016 US$ 48,753,500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179512" y="620688"/>
          <a:ext cx="8784977" cy="5423735"/>
        </p:xfrm>
        <a:graphic>
          <a:graphicData uri="http://schemas.openxmlformats.org/drawingml/2006/table">
            <a:tbl>
              <a:tblPr/>
              <a:tblGrid>
                <a:gridCol w="3540348"/>
                <a:gridCol w="1094492"/>
                <a:gridCol w="871126"/>
                <a:gridCol w="759444"/>
                <a:gridCol w="616490"/>
                <a:gridCol w="616490"/>
                <a:gridCol w="757210"/>
                <a:gridCol w="529377"/>
              </a:tblGrid>
              <a:tr h="332057">
                <a:tc>
                  <a:txBody>
                    <a:bodyPr/>
                    <a:lstStyle/>
                    <a:p>
                      <a:pPr algn="ctr" fontAlgn="b"/>
                      <a:r>
                        <a:rPr lang="es-SV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Concepto </a:t>
                      </a:r>
                    </a:p>
                  </a:txBody>
                  <a:tcPr marL="5707" marR="5707" marT="5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Presupuesto 2015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 Aprobado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Cierre Presupuesto 2016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Presupuesto 2017 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87484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INGRESOS</a:t>
                      </a:r>
                    </a:p>
                  </a:txBody>
                  <a:tcPr marL="5707" marR="5707" marT="5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Contribuciones patronales</a:t>
                      </a:r>
                    </a:p>
                  </a:txBody>
                  <a:tcPr marL="5707" marR="5707" marT="5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28,000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31,500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32,852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33,333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30106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Ingresos financieros</a:t>
                      </a:r>
                    </a:p>
                  </a:txBody>
                  <a:tcPr marL="5707" marR="5707" marT="5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1,509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1,483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1,694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-41%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68200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ingresos</a:t>
                      </a:r>
                    </a:p>
                  </a:txBody>
                  <a:tcPr marL="5707" marR="5707" marT="5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29,509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32,983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34,546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34,332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63946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Refuerzo Presupuestario Original</a:t>
                      </a:r>
                    </a:p>
                  </a:txBody>
                  <a:tcPr marL="5707" marR="5707" marT="5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12,461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14,276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10,806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13,157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68200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TOTAL FUENTES FINANCIAMIENTO</a:t>
                      </a:r>
                    </a:p>
                  </a:txBody>
                  <a:tcPr marL="5707" marR="5707" marT="5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41,970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     47,259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45,352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       47,489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3642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EGRESOS</a:t>
                      </a:r>
                    </a:p>
                  </a:txBody>
                  <a:tcPr marL="5707" marR="5707" marT="5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Total Ejecución</a:t>
                      </a:r>
                    </a:p>
                  </a:txBody>
                  <a:tcPr marL="5707" marR="5707" marT="5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41,970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47,259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45,352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47,489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62428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FORMACIÓN PROFESIONAL</a:t>
                      </a:r>
                    </a:p>
                  </a:txBody>
                  <a:tcPr marL="5707" marR="5707" marT="5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36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Formacion Continua</a:t>
                      </a:r>
                    </a:p>
                  </a:txBody>
                  <a:tcPr marL="5707" marR="5707" marT="5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14,674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16,162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15,783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16,826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89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Formación Inicial</a:t>
                      </a:r>
                    </a:p>
                  </a:txBody>
                  <a:tcPr marL="5707" marR="5707" marT="5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12,876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13,973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14,268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13,817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89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Bartolo</a:t>
                      </a:r>
                    </a:p>
                  </a:txBody>
                  <a:tcPr marL="5707" marR="5707" marT="5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2,881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2,503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2,750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2,700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89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 Ciudad Mujer</a:t>
                      </a:r>
                    </a:p>
                  </a:txBody>
                  <a:tcPr marL="5707" marR="5707" marT="5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2,090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1,849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1,784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1,850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89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Formación Profesional</a:t>
                      </a:r>
                    </a:p>
                  </a:txBody>
                  <a:tcPr marL="5707" marR="5707" marT="5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32,521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34,487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34,585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35,192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03036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INVESTIGACION Y DESARROLLO  </a:t>
                      </a:r>
                    </a:p>
                  </a:txBody>
                  <a:tcPr marL="5707" marR="5707" marT="5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Gerencia Técnica</a:t>
                      </a:r>
                    </a:p>
                  </a:txBody>
                  <a:tcPr marL="5707" marR="5707" marT="5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1,549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2,603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2,140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2,387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89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Investigación y Estudios FP</a:t>
                      </a:r>
                    </a:p>
                  </a:txBody>
                  <a:tcPr marL="5707" marR="5707" marT="5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535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524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414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620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89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Monitoreo y Evaluación FP</a:t>
                      </a:r>
                    </a:p>
                  </a:txBody>
                  <a:tcPr marL="5707" marR="5707" marT="5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420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490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476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565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8200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Investigación y Desarrollo</a:t>
                      </a:r>
                    </a:p>
                  </a:txBody>
                  <a:tcPr marL="5707" marR="5707" marT="5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2,504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3,617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3,030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3,572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89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OPERACIÓN/FUNCIONAMIENTO</a:t>
                      </a:r>
                    </a:p>
                  </a:txBody>
                  <a:tcPr marL="5707" marR="5707" marT="5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</a:t>
                      </a:r>
                    </a:p>
                  </a:txBody>
                  <a:tcPr marL="5707" marR="5707" marT="5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4,510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4,757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3,874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6,279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89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Operación/Funcionamiento</a:t>
                      </a:r>
                    </a:p>
                  </a:txBody>
                  <a:tcPr marL="5707" marR="5707" marT="5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4,510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4,757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3,874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6,279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96267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Proyectos Fortalecimiento de la Formación Profesional</a:t>
                      </a:r>
                    </a:p>
                  </a:txBody>
                  <a:tcPr marL="5707" marR="5707" marT="5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2,435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4,398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3,863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2,446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22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6207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2800" dirty="0" smtClean="0"/>
              <a:t>Movimiento del Superávit</a:t>
            </a:r>
            <a:br>
              <a:rPr lang="es-MX" sz="2800" dirty="0" smtClean="0"/>
            </a:br>
            <a:endParaRPr lang="es-SV" sz="2800" dirty="0"/>
          </a:p>
        </p:txBody>
      </p:sp>
      <p:pic>
        <p:nvPicPr>
          <p:cNvPr id="7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395536" y="659352"/>
          <a:ext cx="8424936" cy="5494581"/>
        </p:xfrm>
        <a:graphic>
          <a:graphicData uri="http://schemas.openxmlformats.org/drawingml/2006/table">
            <a:tbl>
              <a:tblPr/>
              <a:tblGrid>
                <a:gridCol w="6621704"/>
                <a:gridCol w="1803232"/>
              </a:tblGrid>
              <a:tr h="217693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Conceptos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US $ 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10436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0436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Inicial  de Recursos Propios al 1 de enero de 2016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29,797,009 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36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36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Ingresos x Contribuciones, Productos Financieros y otros 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34,546,000 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36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0436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36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disponibles período 2016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64,730,024 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36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36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Presupuesto Ejecutado 2016 (Proyección de Cierre)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45,352,000 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36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0436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disponibles al 31 de diciembre de 2016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18,991,009 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36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36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Reserva Laboral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1,644,890 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36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36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Fondo de Garantía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16,732,268 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36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0436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disponibles para Ejecución 2017 - 2019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613,851 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36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36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(+) Reserva Laboral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1,644,890 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36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36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(-) Refuerzo Presupuestario 2017 (Incluye Reserva)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13,156,812 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36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7693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Estimados al 31 de diciembre de 2017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(10,898,071)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49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0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68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Proyectos Estratégicos</a:t>
            </a:r>
            <a:endParaRPr lang="es-SV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17646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SV" sz="1800" b="1" dirty="0" smtClean="0"/>
              <a:t>Desarrollo </a:t>
            </a:r>
            <a:r>
              <a:rPr lang="es-SV" sz="1800" b="1" dirty="0"/>
              <a:t>Profesional del Capital Humano </a:t>
            </a:r>
            <a:r>
              <a:rPr lang="es-SV" sz="1800" dirty="0"/>
              <a:t>del </a:t>
            </a:r>
            <a:r>
              <a:rPr lang="es-SV" sz="1800" dirty="0" smtClean="0"/>
              <a:t>INSAFORP.</a:t>
            </a:r>
            <a:endParaRPr lang="es-SV" sz="1800" dirty="0"/>
          </a:p>
          <a:p>
            <a:pPr marL="457200" indent="-457200">
              <a:buFont typeface="+mj-lt"/>
              <a:buAutoNum type="arabicPeriod"/>
            </a:pPr>
            <a:r>
              <a:rPr lang="es-SV" sz="1800" b="1" dirty="0"/>
              <a:t>Eficiencia en el uso de los servicios </a:t>
            </a:r>
            <a:r>
              <a:rPr lang="es-SV" sz="1800" b="1" dirty="0" smtClean="0"/>
              <a:t>básicos. “INSAFORP verde”</a:t>
            </a:r>
          </a:p>
          <a:p>
            <a:pPr marL="457200" indent="-457200">
              <a:buFont typeface="+mj-lt"/>
              <a:buAutoNum type="arabicPeriod"/>
            </a:pPr>
            <a:r>
              <a:rPr lang="es-SV" sz="1800" dirty="0" smtClean="0"/>
              <a:t>Fortalecimiento </a:t>
            </a:r>
            <a:r>
              <a:rPr lang="es-SV" sz="1800" dirty="0"/>
              <a:t>de </a:t>
            </a:r>
            <a:r>
              <a:rPr lang="es-SV" sz="1800" b="1" dirty="0"/>
              <a:t>proveedores de servicio de elaboración de Estudios de Evaluación de Impacto.</a:t>
            </a:r>
          </a:p>
          <a:p>
            <a:pPr marL="457200" indent="-457200">
              <a:buFont typeface="+mj-lt"/>
              <a:buAutoNum type="arabicPeriod"/>
            </a:pPr>
            <a:r>
              <a:rPr lang="es-SV" sz="1800" dirty="0"/>
              <a:t>Implementación de la </a:t>
            </a:r>
            <a:r>
              <a:rPr lang="es-SV" sz="1800" b="1" dirty="0"/>
              <a:t>F</a:t>
            </a:r>
            <a:r>
              <a:rPr lang="es-SV" sz="1800" b="1" dirty="0" smtClean="0"/>
              <a:t>ormación Profesional E </a:t>
            </a:r>
            <a:r>
              <a:rPr lang="es-SV" sz="1800" b="1" dirty="0"/>
              <a:t>– </a:t>
            </a:r>
            <a:r>
              <a:rPr lang="es-SV" sz="1800" b="1" dirty="0" err="1" smtClean="0"/>
              <a:t>learning</a:t>
            </a:r>
            <a:r>
              <a:rPr lang="es-SV" sz="1800" b="1" dirty="0" smtClean="0"/>
              <a:t>.</a:t>
            </a:r>
            <a:endParaRPr lang="es-SV" sz="1800" dirty="0"/>
          </a:p>
          <a:p>
            <a:pPr marL="457200" indent="-457200">
              <a:buFont typeface="+mj-lt"/>
              <a:buAutoNum type="arabicPeriod"/>
            </a:pPr>
            <a:r>
              <a:rPr lang="es-SV" sz="1800" b="1" dirty="0" smtClean="0"/>
              <a:t>Centro </a:t>
            </a:r>
            <a:r>
              <a:rPr lang="es-SV" sz="1800" b="1" dirty="0"/>
              <a:t>de </a:t>
            </a:r>
            <a:r>
              <a:rPr lang="es-SV" sz="1800" b="1" dirty="0" smtClean="0"/>
              <a:t>Excelencia: en </a:t>
            </a:r>
            <a:r>
              <a:rPr lang="es-SV" sz="1800" b="1" dirty="0" err="1" smtClean="0"/>
              <a:t>Autotrónica</a:t>
            </a:r>
            <a:r>
              <a:rPr lang="es-SV" sz="1800" b="1" dirty="0" smtClean="0"/>
              <a:t>, Energías Renovables</a:t>
            </a:r>
            <a:endParaRPr lang="es-SV" sz="1800" b="1" dirty="0"/>
          </a:p>
          <a:p>
            <a:pPr marL="457200" indent="-457200">
              <a:buFont typeface="+mj-lt"/>
              <a:buAutoNum type="arabicPeriod"/>
            </a:pPr>
            <a:r>
              <a:rPr lang="es-SV" sz="1800" b="1" dirty="0" smtClean="0"/>
              <a:t>Certificación </a:t>
            </a:r>
            <a:r>
              <a:rPr lang="es-SV" sz="1800" b="1" dirty="0"/>
              <a:t>de Competencias Laborales a nuevos sectores </a:t>
            </a:r>
            <a:r>
              <a:rPr lang="es-SV" sz="1800" dirty="0" smtClean="0"/>
              <a:t>productivos.</a:t>
            </a:r>
            <a:endParaRPr lang="es-SV" sz="1800" dirty="0"/>
          </a:p>
          <a:p>
            <a:pPr marL="457200" indent="-457200">
              <a:buFont typeface="+mj-lt"/>
              <a:buAutoNum type="arabicPeriod"/>
            </a:pPr>
            <a:r>
              <a:rPr lang="es-SV" sz="1800" dirty="0" smtClean="0"/>
              <a:t>Sistema </a:t>
            </a:r>
            <a:r>
              <a:rPr lang="es-SV" sz="1800" dirty="0"/>
              <a:t>Institucional de </a:t>
            </a:r>
            <a:r>
              <a:rPr lang="es-SV" sz="1800" b="1" dirty="0"/>
              <a:t>Gestión de la </a:t>
            </a:r>
            <a:r>
              <a:rPr lang="es-SV" sz="1800" b="1" dirty="0" smtClean="0"/>
              <a:t>Innovación.</a:t>
            </a:r>
            <a:endParaRPr lang="es-SV" sz="1800" b="1" dirty="0"/>
          </a:p>
          <a:p>
            <a:pPr marL="457200" indent="-457200">
              <a:buFont typeface="+mj-lt"/>
              <a:buAutoNum type="arabicPeriod"/>
            </a:pPr>
            <a:r>
              <a:rPr lang="es-SV" sz="1800" dirty="0"/>
              <a:t>Mejora de los </a:t>
            </a:r>
            <a:r>
              <a:rPr lang="es-SV" sz="1800" b="1" dirty="0"/>
              <a:t>programas formativos dirigidos a la </a:t>
            </a:r>
            <a:r>
              <a:rPr lang="es-SV" sz="1800" b="1" dirty="0" smtClean="0"/>
              <a:t>MYPE.</a:t>
            </a:r>
            <a:endParaRPr lang="es-SV" sz="1800" b="1" dirty="0"/>
          </a:p>
          <a:p>
            <a:pPr marL="457200" indent="-457200">
              <a:buFont typeface="+mj-lt"/>
              <a:buAutoNum type="arabicPeriod"/>
            </a:pPr>
            <a:r>
              <a:rPr lang="es-SV" sz="1800" dirty="0"/>
              <a:t>Mejora del </a:t>
            </a:r>
            <a:r>
              <a:rPr lang="es-SV" sz="1800" b="1" dirty="0"/>
              <a:t>Sistema de Información </a:t>
            </a:r>
            <a:r>
              <a:rPr lang="es-SV" sz="1800" dirty="0"/>
              <a:t>de la Formación </a:t>
            </a:r>
            <a:r>
              <a:rPr lang="es-SV" sz="1800" dirty="0" smtClean="0"/>
              <a:t>Profesional.</a:t>
            </a:r>
            <a:endParaRPr lang="es-SV" sz="1800" dirty="0"/>
          </a:p>
          <a:p>
            <a:pPr marL="457200" indent="-457200">
              <a:buFont typeface="+mj-lt"/>
              <a:buAutoNum type="arabicPeriod"/>
            </a:pPr>
            <a:r>
              <a:rPr lang="es-SV" sz="1800" dirty="0"/>
              <a:t>Promoción de la </a:t>
            </a:r>
            <a:r>
              <a:rPr lang="es-SV" sz="1800" b="1" dirty="0"/>
              <a:t>Cultura de Formación </a:t>
            </a:r>
            <a:r>
              <a:rPr lang="es-SV" sz="1800" b="1" dirty="0" smtClean="0"/>
              <a:t>Profesional.</a:t>
            </a:r>
            <a:endParaRPr lang="es-SV" sz="1800" b="1" dirty="0"/>
          </a:p>
          <a:p>
            <a:pPr marL="457200" indent="-457200">
              <a:buFont typeface="+mj-lt"/>
              <a:buAutoNum type="arabicPeriod"/>
            </a:pPr>
            <a:r>
              <a:rPr lang="es-SV" sz="1800" dirty="0"/>
              <a:t>Proyectos de </a:t>
            </a:r>
            <a:r>
              <a:rPr lang="es-SV" sz="1800" b="1" dirty="0"/>
              <a:t>Cooperación con </a:t>
            </a:r>
            <a:r>
              <a:rPr lang="es-SV" sz="1800" b="1" dirty="0" smtClean="0"/>
              <a:t>Institutos de Formación Profesional.</a:t>
            </a:r>
            <a:endParaRPr lang="es-SV" sz="1800" b="1" dirty="0"/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27984" y="4509120"/>
            <a:ext cx="4104456" cy="1440160"/>
          </a:xfrm>
        </p:spPr>
        <p:txBody>
          <a:bodyPr>
            <a:noAutofit/>
          </a:bodyPr>
          <a:lstStyle/>
          <a:p>
            <a:r>
              <a:rPr lang="es-SV" sz="2800" dirty="0"/>
              <a:t>GERENCIA DE </a:t>
            </a:r>
            <a:r>
              <a:rPr lang="es-SV" sz="2800" dirty="0" smtClean="0"/>
              <a:t>FORMACIÓN CONTINUA</a:t>
            </a:r>
          </a:p>
          <a:p>
            <a:r>
              <a:rPr lang="es-SV" sz="2000" dirty="0" smtClean="0"/>
              <a:t>Proyecto de Presupuesto y POA 2017</a:t>
            </a:r>
            <a:endParaRPr lang="es-SV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42672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13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412"/>
            <a:ext cx="8229600" cy="63408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s-MX" sz="3600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Formación </a:t>
            </a:r>
            <a:r>
              <a:rPr lang="es-MX" sz="360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Continua</a:t>
            </a:r>
            <a:r>
              <a:rPr lang="es-MX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200" b="0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 </a:t>
            </a:r>
            <a:r>
              <a:rPr lang="es-MX" sz="2200" b="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</a:t>
            </a:r>
            <a:r>
              <a:rPr lang="es-MX" sz="2200" b="0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MX" sz="2200" b="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es-MX" sz="2200" b="0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Operativo Anual </a:t>
            </a:r>
            <a:r>
              <a:rPr lang="es-MX" sz="2200" b="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SV" sz="4000" b="0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868497"/>
              </p:ext>
            </p:extLst>
          </p:nvPr>
        </p:nvGraphicFramePr>
        <p:xfrm>
          <a:off x="95472" y="818251"/>
          <a:ext cx="8928998" cy="5068832"/>
        </p:xfrm>
        <a:graphic>
          <a:graphicData uri="http://schemas.openxmlformats.org/drawingml/2006/table">
            <a:tbl>
              <a:tblPr/>
              <a:tblGrid>
                <a:gridCol w="3744416"/>
                <a:gridCol w="864097"/>
                <a:gridCol w="864097"/>
                <a:gridCol w="864097"/>
                <a:gridCol w="864097"/>
                <a:gridCol w="864097"/>
                <a:gridCol w="864097"/>
              </a:tblGrid>
              <a:tr h="24447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LÍNEAS GENERALES DE TRABAJO              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METAS Y PPTO. 2016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PROYECCION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CIERRE  2016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 Y PPTO. 2017</a:t>
                      </a: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41740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PARTICIP.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(miles US$)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PARTICIP.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(miles US$)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PARTICIP.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MONTO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(miles US$)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4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Programas y cursos para trabajadores técnicos y operativos</a:t>
                      </a:r>
                    </a:p>
                  </a:txBody>
                  <a:tcPr marL="7083" marR="7083" marT="7083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2,185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9476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Programas y cursos en temas gerenciales</a:t>
                      </a:r>
                    </a:p>
                  </a:txBody>
                  <a:tcPr marL="7083" marR="7083" marT="7083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11,000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1,615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9476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Programas y cursos en temas de habilidades directivas</a:t>
                      </a:r>
                    </a:p>
                  </a:txBody>
                  <a:tcPr marL="7083" marR="7083" marT="7083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2,000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2,000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94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Programa y cursos Inglés para el Trabajo</a:t>
                      </a:r>
                    </a:p>
                  </a:txBody>
                  <a:tcPr marL="7083" marR="7083" marT="7083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1,680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1,596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94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Programa y cursos Inglés para </a:t>
                      </a:r>
                      <a:r>
                        <a:rPr kumimoji="0" lang="es-ES_trad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Call</a:t>
                      </a: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Center</a:t>
                      </a:r>
                    </a:p>
                  </a:txBody>
                  <a:tcPr marL="7083" marR="7083" marT="7083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94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Programas y cursos para trabajadores de la MIPYME.</a:t>
                      </a:r>
                      <a:endParaRPr kumimoji="0" lang="es-SV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083" marR="7083" marT="7083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18,000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2,015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2,015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19,000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2,126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9476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Programas y cursos bajo la modalidad </a:t>
                      </a:r>
                      <a:r>
                        <a:rPr kumimoji="0" lang="es-ES_trad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On</a:t>
                      </a: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Line</a:t>
                      </a:r>
                      <a:endParaRPr kumimoji="0" lang="es-SV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083" marR="7083" marT="7083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2,000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6,000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94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Proyectos Especiales, Cursos Cerrados y Cursos Abiertos</a:t>
                      </a:r>
                    </a:p>
                  </a:txBody>
                  <a:tcPr marL="7083" marR="7083" marT="7083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111,000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7,200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109,450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111,000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7,200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TOTALES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200,000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16,162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196,550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15,783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207,000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16,826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3" name="Flecha derecha 2">
            <a:hlinkClick r:id="rId3" action="ppaction://hlinksldjump"/>
          </p:cNvPr>
          <p:cNvSpPr/>
          <p:nvPr/>
        </p:nvSpPr>
        <p:spPr>
          <a:xfrm>
            <a:off x="7524328" y="5976173"/>
            <a:ext cx="1440160" cy="361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31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4" r="25074"/>
          <a:stretch/>
        </p:blipFill>
        <p:spPr>
          <a:xfrm>
            <a:off x="4355976" y="667508"/>
            <a:ext cx="4248472" cy="5569804"/>
          </a:xfrm>
          <a:prstGeom prst="round2DiagRect">
            <a:avLst>
              <a:gd name="adj1" fmla="val 11438"/>
              <a:gd name="adj2" fmla="val 0"/>
            </a:avLst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27984" y="4509120"/>
            <a:ext cx="4104456" cy="144016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es-SV" dirty="0" smtClean="0"/>
              <a:t>GERENCIA DE FORMACIÓN INICIAL</a:t>
            </a:r>
          </a:p>
          <a:p>
            <a:r>
              <a:rPr lang="es-SV" dirty="0" smtClean="0"/>
              <a:t>Proyecto de presupuesto y POA 2017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0788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6086"/>
            <a:ext cx="8229600" cy="84904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2800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Formación Inicial</a:t>
            </a:r>
            <a:r>
              <a:rPr lang="es-MX" sz="280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80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400" b="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 Presupuesto y Plan Operativo Anual 2017</a:t>
            </a:r>
            <a:endParaRPr lang="es-SV" sz="2400" b="0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8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577350"/>
              </p:ext>
            </p:extLst>
          </p:nvPr>
        </p:nvGraphicFramePr>
        <p:xfrm>
          <a:off x="76642" y="885131"/>
          <a:ext cx="9072120" cy="4438570"/>
        </p:xfrm>
        <a:graphic>
          <a:graphicData uri="http://schemas.openxmlformats.org/drawingml/2006/table">
            <a:tbl>
              <a:tblPr/>
              <a:tblGrid>
                <a:gridCol w="3036216"/>
                <a:gridCol w="1005984"/>
                <a:gridCol w="1005984"/>
                <a:gridCol w="1005984"/>
                <a:gridCol w="1005984"/>
                <a:gridCol w="1005984"/>
                <a:gridCol w="1005984"/>
              </a:tblGrid>
              <a:tr h="4211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effectLst/>
                          <a:latin typeface="+mn-lt"/>
                        </a:rPr>
                        <a:t>LÍNEAS GENERALES DE TRABAJO </a:t>
                      </a:r>
                    </a:p>
                  </a:txBody>
                  <a:tcPr marL="9510" marR="9510" marT="951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METAS Y PPTO. 2016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SV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PROYECCION</a:t>
                      </a: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SV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CIERRE 2016</a:t>
                      </a:r>
                      <a:endParaRPr lang="es-SV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10" marR="9510" marT="951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 Y PPTO. 2017</a:t>
                      </a: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10" marR="9510" marT="951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12420">
                <a:tc vMerge="1">
                  <a:txBody>
                    <a:bodyPr/>
                    <a:lstStyle/>
                    <a:p>
                      <a:pPr algn="ctr" fontAlgn="ctr"/>
                      <a:endParaRPr lang="es-SV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510" marR="9510" marT="9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PARTICIP.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(miles US$)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PARTICIP.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(miles US$)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6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PARTICIP.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8164"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70000"/>
                        </a:lnSpc>
                      </a:pPr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Carreras ocupacionales y cursos de capacitación dirigidos a la juventud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67,102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7,679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67,095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7,343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71,841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8,343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70000"/>
                        </a:lnSpc>
                      </a:pPr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Programas permanentes y proyectos especiales dirigidos a población en condiciones de vulnerabilidad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34,068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4939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33,906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4,926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es-MX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34,500</a:t>
                      </a:r>
                      <a:endParaRPr lang="es-MX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es-MX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5,211</a:t>
                      </a:r>
                      <a:endParaRPr lang="es-MX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24"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70000"/>
                        </a:lnSpc>
                      </a:pPr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Capacitaciones en el marco de programas presidenciales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15,000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1,849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14,120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1,754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es-MX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15,000</a:t>
                      </a:r>
                      <a:endParaRPr lang="es-MX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es-MX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1,849</a:t>
                      </a:r>
                      <a:endParaRPr lang="es-MX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736"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70000"/>
                        </a:lnSpc>
                      </a:pPr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Programas y cursos de capacitación en el marco del proyecto gubernamental asocio para el crecimiento - APC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8,980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1,356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8,800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1,329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es-MX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s-MX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es-MX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s-MX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7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Proyecto piloto</a:t>
                      </a:r>
                      <a:r>
                        <a:rPr lang="es-SV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formación e – </a:t>
                      </a:r>
                      <a:r>
                        <a:rPr lang="es-SV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learning</a:t>
                      </a:r>
                      <a:r>
                        <a:rPr lang="es-SV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para personas jóvenes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es-MX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1,250</a:t>
                      </a:r>
                      <a:endParaRPr lang="es-MX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es-MX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127.5</a:t>
                      </a:r>
                      <a:endParaRPr lang="es-MX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oyecto piloto de implementación de Carreras Empresa – Centro para sectores: Textil y Confección, Químico Farmacéutico, </a:t>
                      </a:r>
                      <a:r>
                        <a:rPr lang="es-SV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Microfinanciero</a:t>
                      </a:r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 participantes)</a:t>
                      </a:r>
                      <a:endParaRPr lang="es-MX" sz="1400" dirty="0" smtClean="0">
                        <a:effectLst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es-MX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es-MX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es-MX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s-MX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16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effectLst/>
                          <a:latin typeface="+mn-lt"/>
                        </a:rPr>
                        <a:t>TOTALES</a:t>
                      </a:r>
                    </a:p>
                  </a:txBody>
                  <a:tcPr marL="9510" marR="9510" marT="951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125,150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123,921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122,641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6" name="Flecha derecha 5">
            <a:hlinkClick r:id="rId3" action="ppaction://hlinksldjump"/>
          </p:cNvPr>
          <p:cNvSpPr/>
          <p:nvPr/>
        </p:nvSpPr>
        <p:spPr>
          <a:xfrm>
            <a:off x="7236296" y="5877272"/>
            <a:ext cx="172819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81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27984" y="4509120"/>
            <a:ext cx="4104456" cy="1440160"/>
          </a:xfrm>
        </p:spPr>
        <p:txBody>
          <a:bodyPr>
            <a:normAutofit fontScale="62500" lnSpcReduction="20000"/>
          </a:bodyPr>
          <a:lstStyle/>
          <a:p>
            <a:r>
              <a:rPr lang="es-SV" dirty="0" smtClean="0"/>
              <a:t>GERENCIA CENTRO DE FORMACIÓN PROFESIONAL – SAN BARTOLO</a:t>
            </a:r>
          </a:p>
          <a:p>
            <a:endParaRPr lang="es-SV" sz="2600" dirty="0" smtClean="0"/>
          </a:p>
          <a:p>
            <a:r>
              <a:rPr lang="es-SV" sz="2900" dirty="0" smtClean="0"/>
              <a:t>Proyecto de presupuesto y POA 2017</a:t>
            </a:r>
            <a:endParaRPr lang="es-SV" sz="29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t="5233" r="13045"/>
          <a:stretch/>
        </p:blipFill>
        <p:spPr>
          <a:xfrm>
            <a:off x="4355976" y="692696"/>
            <a:ext cx="4275041" cy="3835787"/>
          </a:xfrm>
          <a:prstGeom prst="round2DiagRect">
            <a:avLst>
              <a:gd name="adj1" fmla="val 16667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193690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9825" y="3071"/>
            <a:ext cx="8856984" cy="864096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es-MX" sz="280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del Centro de Formación </a:t>
            </a:r>
            <a:br>
              <a:rPr lang="es-MX" sz="280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Profesional del INSAFORP en San Bartolo</a:t>
            </a:r>
            <a:r>
              <a:rPr lang="es-MX" sz="2800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800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400" b="0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 </a:t>
            </a:r>
            <a:r>
              <a:rPr lang="es-MX" sz="2400" b="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y Plan </a:t>
            </a:r>
            <a:r>
              <a:rPr lang="es-MX" sz="2400" b="0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Operativo Anual </a:t>
            </a:r>
            <a:r>
              <a:rPr lang="es-MX" sz="2400" b="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SV" sz="2800" b="0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" y="6354205"/>
            <a:ext cx="9108504" cy="488533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311605"/>
              </p:ext>
            </p:extLst>
          </p:nvPr>
        </p:nvGraphicFramePr>
        <p:xfrm>
          <a:off x="137440" y="877926"/>
          <a:ext cx="8869374" cy="5517918"/>
        </p:xfrm>
        <a:graphic>
          <a:graphicData uri="http://schemas.openxmlformats.org/drawingml/2006/table">
            <a:tbl>
              <a:tblPr/>
              <a:tblGrid>
                <a:gridCol w="2418336"/>
                <a:gridCol w="1584176"/>
                <a:gridCol w="792088"/>
                <a:gridCol w="936104"/>
                <a:gridCol w="792088"/>
                <a:gridCol w="792088"/>
                <a:gridCol w="720080"/>
                <a:gridCol w="834414"/>
              </a:tblGrid>
              <a:tr h="245068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PROGRAMAS Y CURSOS</a:t>
                      </a:r>
                    </a:p>
                  </a:txBody>
                  <a:tcPr marL="8584" marR="8584" marT="858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METAS Y PPTO. 2016</a:t>
                      </a:r>
                    </a:p>
                  </a:txBody>
                  <a:tcPr marL="8584" marR="8584" marT="858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PROYECCIÓN </a:t>
                      </a:r>
                    </a:p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CIERRE 2016</a:t>
                      </a:r>
                    </a:p>
                  </a:txBody>
                  <a:tcPr marL="8584" marR="8584" marT="858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METAS Y PPTO. 2017</a:t>
                      </a:r>
                    </a:p>
                  </a:txBody>
                  <a:tcPr marL="8584" marR="8584" marT="858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97396"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PARTICIP.</a:t>
                      </a:r>
                    </a:p>
                  </a:txBody>
                  <a:tcPr marL="8584" marR="8584" marT="858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MONTO </a:t>
                      </a:r>
                    </a:p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(miles US$)</a:t>
                      </a:r>
                    </a:p>
                  </a:txBody>
                  <a:tcPr marL="8584" marR="8584" marT="8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PARTICIP.</a:t>
                      </a:r>
                    </a:p>
                  </a:txBody>
                  <a:tcPr marL="8584" marR="8584" marT="858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MONTO </a:t>
                      </a:r>
                    </a:p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(miles US$)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PARTICIP.</a:t>
                      </a:r>
                    </a:p>
                  </a:txBody>
                  <a:tcPr marL="8584" marR="8584" marT="858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MONTO </a:t>
                      </a:r>
                    </a:p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(miles US$)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280077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Cursos técnicos de habilitación desarrollados con la capacidad instalada del CFP </a:t>
                      </a:r>
                    </a:p>
                  </a:txBody>
                  <a:tcPr marL="8584" marR="8584" marT="858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6,060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077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Cursos técnicos permanentes de habilitación. </a:t>
                      </a:r>
                    </a:p>
                  </a:txBody>
                  <a:tcPr marL="8584" marR="8584" marT="858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1,790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077">
                <a:tc rowSpan="2"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Complementación técnica a trabajadores de empresas y jóvenes del programa Empresa - Centro.</a:t>
                      </a:r>
                    </a:p>
                  </a:txBody>
                  <a:tcPr marL="8584" marR="8584" marT="858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Jóvenes Empresa Centro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07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Trabajadores de Empresas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077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Cursos técnicos de Ofimática y Software aplicado - CETI</a:t>
                      </a:r>
                    </a:p>
                  </a:txBody>
                  <a:tcPr marL="8584" marR="8584" marT="858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2,676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2,960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737">
                <a:tc gridSpan="2">
                  <a:txBody>
                    <a:bodyPr/>
                    <a:lstStyle/>
                    <a:p>
                      <a:pPr algn="r" rtl="0" fontAlgn="ctr">
                        <a:lnSpc>
                          <a:spcPct val="80000"/>
                        </a:lnSpc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SUBTOTAL</a:t>
                      </a:r>
                    </a:p>
                  </a:txBody>
                  <a:tcPr marL="8584" marR="8584" marT="858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11,166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11,430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42892">
                <a:tc gridSpan="8"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8584" marR="8584" marT="85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8584" marR="8584" marT="85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 marL="8584" marR="8584" marT="85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 marL="8584" marR="8584" marT="85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 marL="8584" marR="8584" marT="85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8584" marR="8584" marT="85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737">
                <a:tc gridSpan="8"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CARRERAS EMPRESA – CENTRO PARA LA INDUSTRIA DEL PLÁSTICO</a:t>
                      </a:r>
                    </a:p>
                  </a:txBody>
                  <a:tcPr marL="8584" marR="8584" marT="858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0077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Operador MOLDEO POR INYECCION</a:t>
                      </a:r>
                    </a:p>
                  </a:txBody>
                  <a:tcPr marL="8584" marR="8584" marT="858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077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Operador EXTRUCCÍON DE PELICULA </a:t>
                      </a:r>
                    </a:p>
                  </a:txBody>
                  <a:tcPr marL="8584" marR="8584" marT="858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077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Operador MOLDEO POR SOPLADO </a:t>
                      </a:r>
                    </a:p>
                  </a:txBody>
                  <a:tcPr marL="8584" marR="8584" marT="858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077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Operador IMPRESIÓN FLEXOGRAFÍCA </a:t>
                      </a:r>
                    </a:p>
                  </a:txBody>
                  <a:tcPr marL="8584" marR="8584" marT="858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077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Técnico en reciclado de plástico y operario en corte y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sellado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737">
                <a:tc gridSpan="2">
                  <a:txBody>
                    <a:bodyPr/>
                    <a:lstStyle/>
                    <a:p>
                      <a:pPr algn="r" rtl="0" fontAlgn="ctr">
                        <a:lnSpc>
                          <a:spcPct val="80000"/>
                        </a:lnSpc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SUBTOTAL</a:t>
                      </a:r>
                    </a:p>
                  </a:txBody>
                  <a:tcPr marL="8584" marR="8584" marT="858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134138">
                <a:tc gridSpan="8"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737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FORMACIÓN  PROFESIONAL</a:t>
                      </a:r>
                    </a:p>
                  </a:txBody>
                  <a:tcPr marL="8584" marR="8584" marT="858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11,386</a:t>
                      </a:r>
                    </a:p>
                  </a:txBody>
                  <a:tcPr marL="8584" marR="8584" marT="858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2,091</a:t>
                      </a:r>
                    </a:p>
                  </a:txBody>
                  <a:tcPr marL="8584" marR="8584" marT="858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10,402</a:t>
                      </a:r>
                    </a:p>
                  </a:txBody>
                  <a:tcPr marL="8584" marR="8584" marT="858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1,787</a:t>
                      </a:r>
                      <a:endParaRPr lang="es-MX" sz="16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11,710</a:t>
                      </a:r>
                      <a:endParaRPr lang="es-MX" sz="16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2,217</a:t>
                      </a:r>
                      <a:endParaRPr lang="es-MX" sz="16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84" marR="8584" marT="858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0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-27384"/>
            <a:ext cx="8856984" cy="864096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es-MX" sz="280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del Centro de Formación </a:t>
            </a:r>
            <a:br>
              <a:rPr lang="es-MX" sz="280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Profesional del INSAFORP en San Bartolo</a:t>
            </a:r>
            <a:r>
              <a:rPr lang="es-MX" sz="2800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800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400" b="0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 </a:t>
            </a:r>
            <a:r>
              <a:rPr lang="es-MX" sz="2400" b="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y Plan </a:t>
            </a:r>
            <a:r>
              <a:rPr lang="es-MX" sz="2400" b="0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Operativo Anual </a:t>
            </a:r>
            <a:r>
              <a:rPr lang="es-MX" sz="2400" b="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SV" sz="2800" b="0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583428"/>
              </p:ext>
            </p:extLst>
          </p:nvPr>
        </p:nvGraphicFramePr>
        <p:xfrm>
          <a:off x="120951" y="836712"/>
          <a:ext cx="8843537" cy="5460245"/>
        </p:xfrm>
        <a:graphic>
          <a:graphicData uri="http://schemas.openxmlformats.org/drawingml/2006/table">
            <a:tbl>
              <a:tblPr/>
              <a:tblGrid>
                <a:gridCol w="1858761"/>
                <a:gridCol w="744426"/>
                <a:gridCol w="2603187"/>
                <a:gridCol w="1289429"/>
                <a:gridCol w="1289429"/>
                <a:gridCol w="1058305"/>
              </a:tblGrid>
              <a:tr h="469221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“CENTROS DE EXCELENCIA”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PRESUP. 2016 (miles US$)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PROYEC. CIERRE 2016 (miles US$)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PRESUP. 2017 (miles US$)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217088">
                <a:tc rowSpan="5"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Excelencia en Tecnología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Autotrónica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Diagnóstico y Estudio de Factibilidad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rtl="0" fontAlgn="ctr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0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Infraestructura y equipamiento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rtl="0" fontAlgn="ctr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1,475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0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Curric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y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instructores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rtl="0" fontAlgn="ctr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0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promoción y divulgación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rtl="0" fontAlgn="ctr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0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Instalac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y puesta en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funcionam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del CE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rtl="0" fontAlgn="ctr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088"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es-MX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 TOTAL 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7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1,545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7F9"/>
                    </a:solidFill>
                  </a:tcPr>
                </a:tc>
              </a:tr>
              <a:tr h="217088">
                <a:tc rowSpan="5"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Excelencia en Energías Renovables.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Diagnóstico y Estudio de Factibilidad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rtl="0" fontAlgn="ctr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0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Infraestructura y equipamiento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rtl="0" fontAlgn="ctr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0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Curric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y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instructores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rtl="0" fontAlgn="ctr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0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promoción y divulgación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rtl="0" fontAlgn="ctr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0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Instalac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y puesta en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funcionam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del CE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rtl="0" fontAlgn="ctr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088"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340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110439">
                <a:tc gridSpan="6">
                  <a:txBody>
                    <a:bodyPr/>
                    <a:lstStyle/>
                    <a:p>
                      <a:pPr algn="l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5" marR="8365" marT="83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5" marR="8365" marT="83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5" marR="8365" marT="83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5" marR="8365" marT="83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088"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PROYECTO “CENTROS DE EXCELENCIA”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840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630</a:t>
                      </a:r>
                      <a:endParaRPr lang="es-MX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1,545</a:t>
                      </a:r>
                      <a:endParaRPr lang="es-MX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176823">
                <a:tc gridSpan="2"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5" marR="8365" marT="83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5" marR="8365" marT="83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5" marR="8365" marT="83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5" marR="8365" marT="83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5" marR="8365" marT="83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21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PRESUP. 2016 (miles US$)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PROYEC. CIERRE 2016 (miles US$)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PRESUP. 2017 (miles US$)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217088">
                <a:tc gridSpan="3"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de operación y mantenimiento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362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290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088">
                <a:tc gridSpan="3"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088"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OTROS 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412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340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174370">
                <a:tc gridSpan="6">
                  <a:txBody>
                    <a:bodyPr/>
                    <a:lstStyle/>
                    <a:p>
                      <a:pPr algn="l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5" marR="8365" marT="83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5" marR="8365" marT="83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5" marR="8365" marT="83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5" marR="8365" marT="83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5" marR="8365" marT="83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616"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GRAN TOTAL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3,343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2,756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4,012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  <p:sp>
        <p:nvSpPr>
          <p:cNvPr id="5" name="Flecha derecha 4">
            <a:hlinkClick r:id="rId3" action="ppaction://hlinksldjump"/>
          </p:cNvPr>
          <p:cNvSpPr/>
          <p:nvPr/>
        </p:nvSpPr>
        <p:spPr>
          <a:xfrm>
            <a:off x="7698153" y="6309955"/>
            <a:ext cx="1266335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9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1" r="27910" b="10672"/>
          <a:stretch/>
        </p:blipFill>
        <p:spPr>
          <a:xfrm>
            <a:off x="4355976" y="692696"/>
            <a:ext cx="4303218" cy="4032448"/>
          </a:xfrm>
          <a:prstGeom prst="round2Diag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27984" y="4509120"/>
            <a:ext cx="4104456" cy="144016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s-SV" dirty="0" smtClean="0"/>
              <a:t>GERENCIA TÉCNICA</a:t>
            </a:r>
          </a:p>
          <a:p>
            <a:endParaRPr lang="es-SV" sz="1700" dirty="0" smtClean="0"/>
          </a:p>
          <a:p>
            <a:r>
              <a:rPr lang="es-SV" sz="2600" dirty="0" smtClean="0"/>
              <a:t>Proyecto de presupuesto y POA 2017</a:t>
            </a:r>
            <a:endParaRPr lang="es-SV" sz="2600" dirty="0"/>
          </a:p>
        </p:txBody>
      </p:sp>
    </p:spTree>
    <p:extLst>
      <p:ext uri="{BB962C8B-B14F-4D97-AF65-F5344CB8AC3E}">
        <p14:creationId xmlns:p14="http://schemas.microsoft.com/office/powerpoint/2010/main" val="43425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85800"/>
            <a:ext cx="9144000" cy="63894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Técnica</a:t>
            </a:r>
            <a:br>
              <a:rPr lang="es-MX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 Presupuesto y Plan Operativo Anual 2017</a:t>
            </a:r>
            <a:endParaRPr lang="es-SV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1637179"/>
          <a:ext cx="8784978" cy="4022173"/>
        </p:xfrm>
        <a:graphic>
          <a:graphicData uri="http://schemas.openxmlformats.org/drawingml/2006/table">
            <a:tbl>
              <a:tblPr/>
              <a:tblGrid>
                <a:gridCol w="2160240"/>
                <a:gridCol w="1104123"/>
                <a:gridCol w="1104123"/>
                <a:gridCol w="1104123"/>
                <a:gridCol w="1104123"/>
                <a:gridCol w="1104123"/>
                <a:gridCol w="1104123"/>
              </a:tblGrid>
              <a:tr h="3048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LÍNEAS GENERALES DE TRABAJO                      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rtl="0" eaLnBrk="0" fontAlgn="ctr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i="0" u="none" strike="noStrike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 Y PPTO. </a:t>
                      </a:r>
                      <a:r>
                        <a:rPr lang="es-MX" sz="16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  <a:endParaRPr lang="es-MX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PROYECCIÓN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CIERRE 2016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 Y PPTO. 2017</a:t>
                      </a: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ctr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MX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PRODUCTOS</a:t>
                      </a:r>
                      <a:endParaRPr kumimoji="0" lang="es-SV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MONTO </a:t>
                      </a:r>
                    </a:p>
                    <a:p>
                      <a:pPr marL="0" marR="0" indent="0" algn="ctr" rtl="0" eaLnBrk="0" fontAlgn="ctr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600" b="1" i="0" u="none" strike="noStrike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(miles US$)</a:t>
                      </a:r>
                      <a:endParaRPr lang="es-SV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PRODUCTOS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MONTO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PRODUCTOS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86995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90000"/>
                        </a:lnSpc>
                      </a:pPr>
                      <a:r>
                        <a:rPr lang="es-SV" sz="16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Formación, </a:t>
                      </a:r>
                      <a:r>
                        <a:rPr lang="es-SV" sz="16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Evaluación </a:t>
                      </a:r>
                      <a:r>
                        <a:rPr lang="es-SV" sz="16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  <a:r>
                        <a:rPr lang="es-SV" sz="1600" b="0" i="0" u="none" strike="noStrike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Certificación de Actores del Sistema de FP.</a:t>
                      </a:r>
                      <a:endParaRPr lang="es-SV" sz="1600" b="0" i="0" u="none" strike="noStrike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1" marR="9171" marT="917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6,900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71" marR="9171" marT="917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1,573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6, 500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71" marR="9171" marT="917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1,573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8, 900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71" marR="9171" marT="917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2115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6995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90000"/>
                        </a:lnSpc>
                      </a:pPr>
                      <a:r>
                        <a:rPr lang="es-SV" sz="16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Diseño</a:t>
                      </a:r>
                      <a:r>
                        <a:rPr lang="es-SV" sz="1600" b="0" i="0" u="none" strike="noStrike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Elaboración y Actualización de   Programas de la Formación Profesional</a:t>
                      </a:r>
                      <a:endParaRPr lang="es-SV" sz="1600" b="0" i="0" u="none" strike="noStrike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1" marR="9171" marT="917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71" marR="9171" marT="917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71" marR="9171" marT="917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71" marR="9171" marT="917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1349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6995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90000"/>
                        </a:lnSpc>
                      </a:pPr>
                      <a:r>
                        <a:rPr lang="es-SV" sz="16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Acreditación y Validación Técnica de los actores de FP.</a:t>
                      </a:r>
                      <a:r>
                        <a:rPr lang="es-SV" sz="1600" b="0" i="0" u="none" strike="noStrike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sz="16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s-SV" sz="1600" b="0" i="0" u="none" strike="noStrike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1" marR="9171" marT="917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3,055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71" marR="9171" marT="917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413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2,900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71" marR="9171" marT="917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3, 250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71" marR="9171" marT="917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2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TOTALES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10,685</a:t>
                      </a:r>
                      <a:endParaRPr lang="es-SV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71" marR="9171" marT="917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2,557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</a:t>
                      </a:r>
                      <a:r>
                        <a:rPr lang="es-SV" sz="18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s-SV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71" marR="9171" marT="917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2, 498</a:t>
                      </a:r>
                      <a:endParaRPr lang="es-SV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12, 844</a:t>
                      </a:r>
                      <a:endParaRPr lang="es-SV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71" marR="9171" marT="917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4, 404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08" y="44624"/>
            <a:ext cx="8856984" cy="70527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Técnica</a:t>
            </a:r>
            <a:br>
              <a:rPr lang="es-MX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5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 Presupuesto y Plan Operativo Anual 2017</a:t>
            </a:r>
            <a:endParaRPr lang="es-MX" sz="25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207243" y="979520"/>
          <a:ext cx="8820979" cy="49697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564557"/>
                <a:gridCol w="1042737"/>
                <a:gridCol w="1042737"/>
                <a:gridCol w="1042737"/>
                <a:gridCol w="1042737"/>
                <a:gridCol w="1042737"/>
                <a:gridCol w="1042737"/>
              </a:tblGrid>
              <a:tr h="70849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u="none" strike="noStrike" dirty="0" smtClean="0">
                          <a:effectLst/>
                        </a:rPr>
                        <a:t>IMPLEMENTACIÓN DE UN NUEVO MODELO DE CERTIFICACIÓN*</a:t>
                      </a:r>
                      <a:endParaRPr lang="es-MX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MX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METAS Y PPTO. 2016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spc="-100" dirty="0" smtClean="0"/>
                        <a:t>PROYECCIÓN</a:t>
                      </a:r>
                      <a:r>
                        <a:rPr lang="es-MX" sz="1600" spc="-100" baseline="0" dirty="0" smtClean="0"/>
                        <a:t> CIERRE 2016</a:t>
                      </a:r>
                      <a:endParaRPr lang="es-MX" sz="1600" spc="-100" dirty="0"/>
                    </a:p>
                  </a:txBody>
                  <a:tcPr marL="0" marR="0" marT="0" marB="0"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MX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METAS Y PPTO. 2017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70849">
                <a:tc vMerge="1"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MX" sz="1400" u="none" strike="noStrike" dirty="0" smtClean="0">
                          <a:effectLst/>
                        </a:rPr>
                        <a:t>PRODUCTOS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MX" sz="1400" u="none" strike="noStrike" dirty="0" smtClean="0">
                          <a:effectLst/>
                        </a:rPr>
                        <a:t>INVERSIÓN </a:t>
                      </a: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MX" sz="1400" u="none" strike="noStrike" dirty="0" smtClean="0">
                          <a:effectLst/>
                        </a:rPr>
                        <a:t>(miles US$)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MX" sz="1400" u="none" strike="noStrike" dirty="0" smtClean="0">
                          <a:effectLst/>
                        </a:rPr>
                        <a:t>PRODUCTOS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MX" sz="1400" u="none" strike="noStrike" dirty="0" smtClean="0">
                          <a:effectLst/>
                        </a:rPr>
                        <a:t>INVERSIÓN </a:t>
                      </a: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MX" sz="1400" u="none" strike="noStrike" dirty="0" smtClean="0">
                          <a:effectLst/>
                        </a:rPr>
                        <a:t>(miles US$)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MX" sz="1400" u="none" strike="noStrike" dirty="0" smtClean="0">
                          <a:effectLst/>
                        </a:rPr>
                        <a:t>PRODUCTOS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MX" sz="1400" u="none" strike="noStrike" dirty="0" smtClean="0">
                          <a:effectLst/>
                        </a:rPr>
                        <a:t>INVERSIÓN </a:t>
                      </a: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MX" sz="1400" u="none" strike="noStrike" dirty="0" smtClean="0">
                          <a:effectLst/>
                        </a:rPr>
                        <a:t>(miles US$)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ECFF"/>
                    </a:solidFill>
                  </a:tcPr>
                </a:tc>
              </a:tr>
              <a:tr h="585216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Formación y evaluación de competencias </a:t>
                      </a:r>
                      <a:r>
                        <a:rPr lang="es-MX" sz="1600" u="none" strike="noStrike" baseline="0" dirty="0" smtClean="0">
                          <a:effectLst/>
                        </a:rPr>
                        <a:t> del Formador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+mn-lt"/>
                        </a:rPr>
                        <a:t>50</a:t>
                      </a:r>
                      <a:endParaRPr lang="es-MX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585216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Formación y evaluación de competencias del</a:t>
                      </a:r>
                      <a:r>
                        <a:rPr lang="es-MX" sz="1600" u="none" strike="noStrike" baseline="0" dirty="0" smtClean="0">
                          <a:effectLst/>
                        </a:rPr>
                        <a:t> Evaluador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+mn-lt"/>
                        </a:rPr>
                        <a:t>50</a:t>
                      </a:r>
                      <a:endParaRPr lang="es-MX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585216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Evaluación de competencias Técnicas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+mn-lt"/>
                        </a:rPr>
                        <a:t>150</a:t>
                      </a:r>
                      <a:endParaRPr lang="es-MX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585216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Diseño de carreras de aprendizaje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+mn-lt"/>
                        </a:rPr>
                        <a:t>5</a:t>
                      </a:r>
                      <a:endParaRPr lang="es-MX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585216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Diseño de instrumentos de evaluación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+mn-lt"/>
                        </a:rPr>
                        <a:t>30</a:t>
                      </a:r>
                      <a:endParaRPr lang="es-MX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585216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Sensibilización, promoción y divulgación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+mn-lt"/>
                        </a:rPr>
                        <a:t>600</a:t>
                      </a:r>
                      <a:endParaRPr lang="es-MX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585216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Publicaciones de apoyo para la formación y evaluación por competencias laborales.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+mn-lt"/>
                        </a:rPr>
                        <a:t>1,000</a:t>
                      </a:r>
                      <a:endParaRPr lang="es-MX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+mn-lt"/>
                        </a:rPr>
                        <a:t>1,885</a:t>
                      </a:r>
                      <a:endParaRPr lang="es-MX"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1,464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248.5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4" name="Flecha derecha 3">
            <a:hlinkClick r:id="rId3" action="ppaction://hlinksldjump"/>
          </p:cNvPr>
          <p:cNvSpPr/>
          <p:nvPr/>
        </p:nvSpPr>
        <p:spPr>
          <a:xfrm>
            <a:off x="7308304" y="6093296"/>
            <a:ext cx="16921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594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96944" cy="60303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resultados esperados para 2015 - 2019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290398"/>
            <a:ext cx="8496944" cy="4658882"/>
          </a:xfrm>
        </p:spPr>
        <p:txBody>
          <a:bodyPr>
            <a:noAutofit/>
          </a:bodyPr>
          <a:lstStyle/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1800" b="1" i="1" dirty="0" smtClean="0"/>
              <a:t>“INSAFORP </a:t>
            </a:r>
            <a:r>
              <a:rPr lang="es-ES_tradnl" sz="1800" b="1" i="1" dirty="0"/>
              <a:t>JOVEN” </a:t>
            </a:r>
            <a:r>
              <a:rPr lang="es-ES_tradnl" sz="1800" dirty="0"/>
              <a:t>aporte a la empleabilidad de </a:t>
            </a:r>
            <a:r>
              <a:rPr lang="es-ES_tradnl" sz="1800" dirty="0" smtClean="0"/>
              <a:t>45,000 </a:t>
            </a:r>
            <a:r>
              <a:rPr lang="es-ES_tradnl" sz="1800" dirty="0"/>
              <a:t>jóvenes</a:t>
            </a:r>
            <a:r>
              <a:rPr lang="es-ES_tradnl" sz="1800" dirty="0" smtClean="0"/>
              <a:t>.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1800" dirty="0"/>
              <a:t>5 </a:t>
            </a:r>
            <a:r>
              <a:rPr lang="es-ES_tradnl" sz="1800" b="1" i="1" dirty="0"/>
              <a:t>centros de innovación </a:t>
            </a:r>
            <a:r>
              <a:rPr lang="es-ES_tradnl" sz="1800" dirty="0"/>
              <a:t>para la formación de </a:t>
            </a:r>
            <a:r>
              <a:rPr lang="es-ES_tradnl" sz="1800" dirty="0" smtClean="0"/>
              <a:t>12,700 </a:t>
            </a:r>
            <a:r>
              <a:rPr lang="es-ES_tradnl" sz="1800" dirty="0"/>
              <a:t>personas</a:t>
            </a:r>
            <a:r>
              <a:rPr lang="es-ES_tradnl" sz="1800" dirty="0" smtClean="0"/>
              <a:t>.</a:t>
            </a:r>
          </a:p>
          <a:p>
            <a:pPr marL="514350" lvl="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1800" b="1" i="1" dirty="0"/>
              <a:t>Inversión</a:t>
            </a:r>
            <a:r>
              <a:rPr lang="es-ES_tradnl" sz="1800" dirty="0" smtClean="0"/>
              <a:t> en transformación de Capital Humano salvadoreño </a:t>
            </a:r>
            <a:r>
              <a:rPr lang="es-ES_tradnl" sz="1800" b="1" i="1" dirty="0"/>
              <a:t>USD 159 Mill.</a:t>
            </a:r>
          </a:p>
          <a:p>
            <a:pPr marL="514350" lvl="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1800" b="1" i="1" dirty="0"/>
              <a:t>Cobertura en los 262 municipios </a:t>
            </a:r>
            <a:r>
              <a:rPr lang="es-ES_tradnl" sz="1800" dirty="0" smtClean="0"/>
              <a:t>de El Salvador.</a:t>
            </a:r>
          </a:p>
          <a:p>
            <a:pPr marL="514350" lvl="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1800" dirty="0" smtClean="0"/>
              <a:t>Formación </a:t>
            </a:r>
            <a:r>
              <a:rPr lang="es-ES_tradnl" sz="1800" b="1" i="1" dirty="0"/>
              <a:t>virtual de </a:t>
            </a:r>
            <a:r>
              <a:rPr lang="es-ES_tradnl" sz="1800" b="1" i="1" dirty="0" smtClean="0"/>
              <a:t>28,000 </a:t>
            </a:r>
            <a:r>
              <a:rPr lang="es-ES_tradnl" sz="1800" dirty="0" smtClean="0"/>
              <a:t>personas.</a:t>
            </a:r>
          </a:p>
          <a:p>
            <a:pPr marL="514350" lvl="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1800" dirty="0" smtClean="0"/>
              <a:t>Atención anual de </a:t>
            </a:r>
            <a:r>
              <a:rPr lang="es-ES_tradnl" sz="1800" b="1" i="1" dirty="0" smtClean="0"/>
              <a:t>6,200 </a:t>
            </a:r>
            <a:r>
              <a:rPr lang="es-ES_tradnl" sz="1800" b="1" i="1" dirty="0"/>
              <a:t>Empresas en 2019</a:t>
            </a:r>
            <a:r>
              <a:rPr lang="es-ES_tradnl" sz="1800" b="1" dirty="0" smtClean="0"/>
              <a:t>.</a:t>
            </a:r>
          </a:p>
          <a:p>
            <a:pPr marL="514350" lvl="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1800" b="1" i="1" dirty="0" smtClean="0"/>
              <a:t>“</a:t>
            </a:r>
            <a:r>
              <a:rPr lang="es-ES_tradnl" sz="1800" b="1" i="1" dirty="0"/>
              <a:t>INSAFORP Innovador</a:t>
            </a:r>
            <a:r>
              <a:rPr lang="es-ES_tradnl" sz="1800" b="1" i="1" dirty="0" smtClean="0"/>
              <a:t>” </a:t>
            </a:r>
            <a:r>
              <a:rPr lang="es-ES_tradnl" sz="1800" dirty="0" smtClean="0"/>
              <a:t>organización orientada a resultados que se </a:t>
            </a:r>
            <a:r>
              <a:rPr lang="es-ES_tradnl" sz="1800" b="1" i="1" dirty="0"/>
              <a:t>anticipa a las necesidades</a:t>
            </a:r>
            <a:r>
              <a:rPr lang="es-ES_tradnl" sz="1800" b="1" i="1" dirty="0">
                <a:solidFill>
                  <a:srgbClr val="0000CC"/>
                </a:solidFill>
              </a:rPr>
              <a:t> </a:t>
            </a:r>
            <a:r>
              <a:rPr lang="es-ES_tradnl" sz="1800" dirty="0" smtClean="0"/>
              <a:t>de El Salvador.</a:t>
            </a:r>
          </a:p>
          <a:p>
            <a:pPr marL="514350" lvl="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1800" b="1" i="1" dirty="0"/>
              <a:t>Alianzas con 100 instituciones</a:t>
            </a:r>
            <a:r>
              <a:rPr lang="es-ES_tradnl" sz="1800" b="1" dirty="0" smtClean="0"/>
              <a:t> </a:t>
            </a:r>
            <a:r>
              <a:rPr lang="es-ES_tradnl" sz="1800" dirty="0" smtClean="0"/>
              <a:t>públicas, privadas, </a:t>
            </a:r>
            <a:r>
              <a:rPr lang="es-ES_tradnl" sz="1800" dirty="0"/>
              <a:t>internacionales</a:t>
            </a:r>
            <a:r>
              <a:rPr lang="es-ES_tradnl" sz="1800" dirty="0" smtClean="0"/>
              <a:t> y ONG.</a:t>
            </a:r>
          </a:p>
          <a:p>
            <a:pPr marL="514350" lvl="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1800" dirty="0" smtClean="0"/>
              <a:t>Líder de una </a:t>
            </a:r>
            <a:r>
              <a:rPr lang="es-ES_tradnl" sz="1800" b="1" i="1" dirty="0"/>
              <a:t>r</a:t>
            </a:r>
            <a:r>
              <a:rPr lang="es-ES_tradnl" sz="1800" b="1" i="1" dirty="0" smtClean="0"/>
              <a:t>ed </a:t>
            </a:r>
            <a:r>
              <a:rPr lang="es-ES_tradnl" sz="1800" b="1" i="1" dirty="0"/>
              <a:t>de </a:t>
            </a:r>
            <a:r>
              <a:rPr lang="es-ES_tradnl" sz="1800" b="1" i="1" dirty="0" smtClean="0"/>
              <a:t>más </a:t>
            </a:r>
            <a:r>
              <a:rPr lang="es-ES_tradnl" sz="1800" b="1" i="1" dirty="0"/>
              <a:t>de 200 centros de formación </a:t>
            </a:r>
            <a:r>
              <a:rPr lang="es-ES_tradnl" sz="1800" dirty="0" smtClean="0"/>
              <a:t>profesional.</a:t>
            </a:r>
          </a:p>
          <a:p>
            <a:pPr marL="514350" lvl="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1800" b="1" i="1" dirty="0" smtClean="0"/>
              <a:t>“</a:t>
            </a:r>
            <a:r>
              <a:rPr lang="es-ES_tradnl" sz="1800" b="1" i="1" dirty="0"/>
              <a:t>Posicionamiento</a:t>
            </a:r>
            <a:r>
              <a:rPr lang="es-ES_tradnl" sz="1800" b="1" dirty="0" smtClean="0"/>
              <a:t> </a:t>
            </a:r>
            <a:r>
              <a:rPr lang="es-ES_tradnl" sz="1800" dirty="0" smtClean="0"/>
              <a:t>de la </a:t>
            </a:r>
            <a:r>
              <a:rPr lang="es-ES_tradnl" sz="1800" b="1" i="1" dirty="0"/>
              <a:t>Formación profesional</a:t>
            </a:r>
            <a:r>
              <a:rPr lang="es-ES_tradnl" sz="1800" b="1" dirty="0" smtClean="0"/>
              <a:t> </a:t>
            </a:r>
            <a:r>
              <a:rPr lang="es-ES_tradnl" sz="1800" dirty="0" smtClean="0"/>
              <a:t>que aporta a la </a:t>
            </a:r>
            <a:r>
              <a:rPr lang="es-ES_tradnl" sz="1800" b="1" i="1" dirty="0"/>
              <a:t>competitividad</a:t>
            </a:r>
            <a:r>
              <a:rPr lang="es-ES" sz="1800" b="1" i="1" dirty="0" smtClean="0"/>
              <a:t>.</a:t>
            </a:r>
            <a:endParaRPr lang="es-ES_tradnl" sz="2000" b="1" dirty="0" smtClean="0"/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es-ES_tradnl" sz="2000" dirty="0"/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8" r="8955"/>
          <a:stretch/>
        </p:blipFill>
        <p:spPr>
          <a:xfrm>
            <a:off x="4355976" y="692695"/>
            <a:ext cx="4248472" cy="4127391"/>
          </a:xfrm>
          <a:prstGeom prst="round2DiagRect">
            <a:avLst>
              <a:gd name="adj1" fmla="val 14599"/>
              <a:gd name="adj2" fmla="val 0"/>
            </a:avLst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27984" y="4509120"/>
            <a:ext cx="4104456" cy="144016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es-SV" sz="2900" dirty="0" smtClean="0"/>
              <a:t>GERENCIA DE INVESTIGACIONES Y ESTUDIOS DE LA FORMACIÓN PROFESIONAL</a:t>
            </a:r>
          </a:p>
          <a:p>
            <a:r>
              <a:rPr lang="es-SV" sz="2600" dirty="0" smtClean="0"/>
              <a:t>Proyecto de presupuesto y POA 2017</a:t>
            </a:r>
            <a:endParaRPr lang="es-SV" sz="2600" dirty="0"/>
          </a:p>
        </p:txBody>
      </p:sp>
    </p:spTree>
    <p:extLst>
      <p:ext uri="{BB962C8B-B14F-4D97-AF65-F5344CB8AC3E}">
        <p14:creationId xmlns:p14="http://schemas.microsoft.com/office/powerpoint/2010/main" val="95372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9380" y="83298"/>
            <a:ext cx="869122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MX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Investigaciones y Estudios de la Formación Profesional</a:t>
            </a:r>
          </a:p>
          <a:p>
            <a:pPr algn="ctr">
              <a:lnSpc>
                <a:spcPct val="70000"/>
              </a:lnSpc>
            </a:pPr>
            <a:r>
              <a:rPr lang="es-MX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 Presupuesto y Plan Operativo Anual </a:t>
            </a:r>
            <a:r>
              <a:rPr lang="es-MX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5 Marcador de contenido"/>
          <p:cNvGraphicFramePr>
            <a:graphicFrameLocks/>
          </p:cNvGraphicFramePr>
          <p:nvPr>
            <p:extLst/>
          </p:nvPr>
        </p:nvGraphicFramePr>
        <p:xfrm>
          <a:off x="35493" y="692696"/>
          <a:ext cx="9073014" cy="511547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600403"/>
                <a:gridCol w="864096"/>
                <a:gridCol w="1008112"/>
                <a:gridCol w="936104"/>
                <a:gridCol w="864096"/>
                <a:gridCol w="972110"/>
                <a:gridCol w="828093"/>
              </a:tblGrid>
              <a:tr h="3048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r>
                        <a:rPr kumimoji="0" lang="es-SV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LÍNEAS GENERALES DE TRABAJO        </a:t>
                      </a:r>
                      <a:r>
                        <a:rPr kumimoji="0" lang="es-SV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</a:t>
                      </a:r>
                      <a:endParaRPr kumimoji="0" lang="es-SV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METAS Y PPTO. 2016</a:t>
                      </a:r>
                      <a:endParaRPr kumimoji="0" lang="es-SV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PROYECCIÓN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CIERRE 2016</a:t>
                      </a: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METAS Y PPTO. 2017</a:t>
                      </a:r>
                      <a:endParaRPr kumimoji="0" lang="es-SV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PRODUCTOS</a:t>
                      </a:r>
                      <a:endParaRPr kumimoji="0" lang="es-SV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MONTO</a:t>
                      </a:r>
                      <a:r>
                        <a:rPr kumimoji="0" lang="es-SV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(miles US$)</a:t>
                      </a:r>
                      <a:endParaRPr kumimoji="0" lang="es-SV" sz="12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PRODUCTOS</a:t>
                      </a:r>
                      <a:endParaRPr kumimoji="0" lang="es-SV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u="none" strike="noStrike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(miles US$)</a:t>
                      </a:r>
                      <a:endParaRPr kumimoji="0" lang="es-SV" sz="12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PRODUCTOS</a:t>
                      </a:r>
                      <a:endParaRPr kumimoji="0" lang="es-SV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u="none" strike="noStrike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(miles US$)</a:t>
                      </a:r>
                      <a:endParaRPr kumimoji="0" lang="es-SV" sz="12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/>
                </a:tc>
              </a:tr>
              <a:tr h="405139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s-SV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Estudios E Investigaciones   - SUBTOTAL</a:t>
                      </a:r>
                      <a:endParaRPr lang="es-SV" sz="16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 dirty="0" smtClean="0">
                          <a:effectLst/>
                        </a:rPr>
                        <a:t>14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305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 dirty="0" smtClean="0">
                          <a:effectLst/>
                        </a:rPr>
                        <a:t>13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250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 dirty="0" smtClean="0">
                          <a:effectLst/>
                        </a:rPr>
                        <a:t>22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241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513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kern="1200" baseline="0" dirty="0" smtClean="0">
                          <a:effectLst/>
                        </a:rPr>
                        <a:t>Diagnósticos Para Identificación De Necesidades De Capacitación - SUBTOTAL</a:t>
                      </a:r>
                      <a:endParaRPr lang="es-MX" sz="1600" b="0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 dirty="0" smtClean="0">
                          <a:effectLst/>
                        </a:rPr>
                        <a:t>10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20 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 dirty="0" smtClean="0">
                          <a:effectLst/>
                        </a:rPr>
                        <a:t>18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30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 dirty="0" smtClean="0">
                          <a:effectLst/>
                        </a:rPr>
                        <a:t>45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134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513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kern="1200" baseline="0" dirty="0" smtClean="0">
                          <a:effectLst/>
                        </a:rPr>
                        <a:t>Actualización E Implementación De La Clasificación De Ocupaciones Para La Formación Profesional - SUBTOTAL</a:t>
                      </a:r>
                      <a:endParaRPr lang="es-SV" sz="16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 dirty="0" smtClean="0">
                          <a:effectLst/>
                        </a:rPr>
                        <a:t>4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10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 dirty="0" smtClean="0">
                          <a:effectLst/>
                        </a:rPr>
                        <a:t>6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16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 dirty="0" smtClean="0">
                          <a:effectLst/>
                        </a:rPr>
                        <a:t>4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8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513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kern="1200" baseline="0" dirty="0" smtClean="0">
                          <a:effectLst/>
                        </a:rPr>
                        <a:t>Apoyo Técnico A La Gestión Institucional - SUBTOTAL</a:t>
                      </a:r>
                      <a:endParaRPr lang="es-MX" sz="1600" b="0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 dirty="0" smtClean="0">
                          <a:effectLst/>
                        </a:rPr>
                        <a:t>10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10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 dirty="0" smtClean="0">
                          <a:effectLst/>
                        </a:rPr>
                        <a:t>12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15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 dirty="0" smtClean="0">
                          <a:effectLst/>
                        </a:rPr>
                        <a:t>3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80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513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kern="1200" baseline="0" dirty="0" smtClean="0">
                          <a:effectLst/>
                        </a:rPr>
                        <a:t>Apoyo A Proyectos Interinstitucionales Relacionados Con El Empleo Y La Formación Profesional - SUBTOTAL</a:t>
                      </a:r>
                      <a:endParaRPr lang="es-MX" sz="1600" b="0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 dirty="0" smtClean="0">
                          <a:effectLst/>
                        </a:rPr>
                        <a:t>29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70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 dirty="0" smtClean="0">
                          <a:effectLst/>
                        </a:rPr>
                        <a:t>30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75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 dirty="0" smtClean="0">
                          <a:effectLst/>
                        </a:rPr>
                        <a:t>2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19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513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kern="1200" baseline="0" dirty="0" smtClean="0">
                          <a:effectLst/>
                        </a:rPr>
                        <a:t>Fortalecimiento De La Oferta De Servicios De Consultoría Para La Evaluación De Impacto  - SUBTOTAL</a:t>
                      </a:r>
                      <a:endParaRPr lang="es-MX" sz="1600" b="0" i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 dirty="0" smtClean="0">
                          <a:effectLst/>
                        </a:rPr>
                        <a:t>1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25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 dirty="0" smtClean="0">
                          <a:effectLst/>
                        </a:rPr>
                        <a:t>1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25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 dirty="0" smtClean="0">
                          <a:effectLst/>
                        </a:rPr>
                        <a:t>1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19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513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kern="1200" baseline="0" dirty="0" smtClean="0">
                          <a:effectLst/>
                        </a:rPr>
                        <a:t>Centro De Documentación Y Archivo Institucional - SUBTOTAL</a:t>
                      </a:r>
                      <a:endParaRPr lang="es-MX" sz="1600" b="0" i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 dirty="0" smtClean="0">
                          <a:effectLst/>
                        </a:rPr>
                        <a:t>7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87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 dirty="0" smtClean="0">
                          <a:effectLst/>
                        </a:rPr>
                        <a:t>4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33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 dirty="0" smtClean="0">
                          <a:effectLst/>
                        </a:rPr>
                        <a:t>7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120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6431">
                <a:tc gridSpan="7">
                  <a:txBody>
                    <a:bodyPr/>
                    <a:lstStyle/>
                    <a:p>
                      <a:endParaRPr lang="es-MX" sz="600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9525" marR="9525" marT="9525" marB="0" anchor="ctr"/>
                </a:tc>
              </a:tr>
              <a:tr h="405139"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800" b="1" u="none" strike="noStrike" spc="-100" baseline="0" dirty="0" smtClean="0">
                          <a:effectLst/>
                        </a:rPr>
                        <a:t>Gerencia de Investigación y Estudios de la Formación Profesional – GRAN TOTAL</a:t>
                      </a:r>
                      <a:endParaRPr lang="es-SV" sz="18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1" u="none" strike="noStrike" dirty="0" smtClean="0">
                          <a:effectLst/>
                        </a:rPr>
                        <a:t>75</a:t>
                      </a:r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 smtClean="0">
                          <a:effectLst/>
                        </a:rPr>
                        <a:t>527</a:t>
                      </a:r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1" u="none" strike="noStrike" dirty="0" smtClean="0">
                          <a:effectLst/>
                        </a:rPr>
                        <a:t>84</a:t>
                      </a:r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 smtClean="0">
                          <a:effectLst/>
                        </a:rPr>
                        <a:t>444</a:t>
                      </a:r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1" u="none" strike="noStrike" dirty="0" smtClean="0">
                          <a:effectLst/>
                        </a:rPr>
                        <a:t>84</a:t>
                      </a:r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 smtClean="0">
                          <a:effectLst/>
                        </a:rPr>
                        <a:t>620</a:t>
                      </a:r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3263" y="227314"/>
            <a:ext cx="869122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MX" sz="2400" b="1" dirty="0" smtClean="0"/>
              <a:t>Gerencia de Investigaciones y Estudios de la Formación Profesional</a:t>
            </a:r>
          </a:p>
          <a:p>
            <a:pPr algn="ctr">
              <a:lnSpc>
                <a:spcPct val="70000"/>
              </a:lnSpc>
            </a:pPr>
            <a:r>
              <a:rPr lang="es-MX" sz="2400" dirty="0"/>
              <a:t>Propuesta de Presupuesto y Plan Operativo Anual </a:t>
            </a:r>
            <a:r>
              <a:rPr lang="es-MX" sz="2400" dirty="0" smtClean="0"/>
              <a:t>2017</a:t>
            </a:r>
            <a:endParaRPr lang="es-ES" sz="2400" b="1" dirty="0"/>
          </a:p>
        </p:txBody>
      </p:sp>
      <p:graphicFrame>
        <p:nvGraphicFramePr>
          <p:cNvPr id="4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031984"/>
              </p:ext>
            </p:extLst>
          </p:nvPr>
        </p:nvGraphicFramePr>
        <p:xfrm>
          <a:off x="35493" y="1052736"/>
          <a:ext cx="9073014" cy="5078660"/>
        </p:xfrm>
        <a:graphic>
          <a:graphicData uri="http://schemas.openxmlformats.org/drawingml/2006/table">
            <a:tbl>
              <a:tblPr/>
              <a:tblGrid>
                <a:gridCol w="4104456"/>
                <a:gridCol w="828093"/>
                <a:gridCol w="828093"/>
                <a:gridCol w="828093"/>
                <a:gridCol w="828093"/>
                <a:gridCol w="828093"/>
                <a:gridCol w="828093"/>
              </a:tblGrid>
              <a:tr h="3048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LÍNEAS GENERALES DE TRABAJO        </a:t>
                      </a: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</a:t>
                      </a:r>
                      <a:endParaRPr kumimoji="0" lang="es-SV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 Y PPTO. 2016</a:t>
                      </a:r>
                      <a:endParaRPr kumimoji="0" lang="es-SV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PROYECCIÓN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CIERRE 2016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 Y PPTO. 2017</a:t>
                      </a:r>
                      <a:endParaRPr kumimoji="0" lang="es-SV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PRODUCTOS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MONTO</a:t>
                      </a: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PRODUCTOS</a:t>
                      </a:r>
                      <a:endParaRPr kumimoji="0" lang="es-SV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PRODUCTOS</a:t>
                      </a:r>
                      <a:endParaRPr kumimoji="0" lang="es-SV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1118">
                <a:tc gridSpan="7">
                  <a:txBody>
                    <a:bodyPr/>
                    <a:lstStyle/>
                    <a:p>
                      <a:pPr algn="just" rtl="0" fontAlgn="b">
                        <a:lnSpc>
                          <a:spcPct val="90000"/>
                        </a:lnSpc>
                      </a:pPr>
                      <a:r>
                        <a:rPr lang="es-SV" sz="16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ESTUDIOS E INVESTIGACIONES</a:t>
                      </a:r>
                      <a:endParaRPr lang="es-SV" sz="16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204"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Estudios </a:t>
                      </a:r>
                      <a:r>
                        <a:rPr lang="es-SV" sz="16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Prospectiva de la Formación Profesional.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570"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Estudios de la Oferta y la Demanda de Formación Continua.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866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90000"/>
                        </a:lnSpc>
                      </a:pPr>
                      <a:r>
                        <a:rPr lang="es-SV" sz="16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Sistema de Estadísticas Institucionales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813"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Estudios de Seguimiento de la Formación Profesional.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570"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Estudios de evaluación de impacto de la formación profesional.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116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570"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Estudios de línea de base para los programas de formación continua</a:t>
                      </a:r>
                      <a:endParaRPr lang="es-SV" sz="16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57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Investigaciones sobre los efectos  de la formación profesional en las necesidades prácticas y </a:t>
                      </a:r>
                      <a:r>
                        <a:rPr lang="es-SV" sz="16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estratégicas </a:t>
                      </a:r>
                      <a:r>
                        <a:rPr lang="es-SV" sz="16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las mujeres.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257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Investigaciones en algunos sectores de la economía sobre la participación de las mujeres y la formación profesional</a:t>
                      </a:r>
                      <a:endParaRPr lang="es-SV" sz="16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5139"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Estudios para determinar demandas  de capacitación en el sector agropecuario.</a:t>
                      </a:r>
                      <a:endParaRPr lang="es-SV" sz="16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163"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4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 TOTAL  </a:t>
                      </a:r>
                      <a:endParaRPr lang="es-SV" sz="14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s-SV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305</a:t>
                      </a:r>
                      <a:endParaRPr lang="es-SV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s-SV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es-SV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s-SV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241</a:t>
                      </a:r>
                      <a:endParaRPr lang="es-SV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9380" y="11290"/>
            <a:ext cx="869122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MX" sz="2400" b="1" dirty="0" smtClean="0"/>
              <a:t>Gerencia de Investigaciones y Estudios de la Formación Profesional</a:t>
            </a:r>
          </a:p>
          <a:p>
            <a:pPr algn="ctr">
              <a:lnSpc>
                <a:spcPct val="70000"/>
              </a:lnSpc>
            </a:pPr>
            <a:r>
              <a:rPr lang="es-MX" sz="2400" dirty="0"/>
              <a:t>Propuesta de Presupuesto y Plan Operativo Anual </a:t>
            </a:r>
            <a:r>
              <a:rPr lang="es-MX" sz="2400" dirty="0" smtClean="0"/>
              <a:t>2017</a:t>
            </a:r>
            <a:endParaRPr lang="es-ES" sz="2400" b="1" dirty="0"/>
          </a:p>
        </p:txBody>
      </p:sp>
      <p:graphicFrame>
        <p:nvGraphicFramePr>
          <p:cNvPr id="4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081133"/>
              </p:ext>
            </p:extLst>
          </p:nvPr>
        </p:nvGraphicFramePr>
        <p:xfrm>
          <a:off x="70986" y="732051"/>
          <a:ext cx="9073014" cy="4968116"/>
        </p:xfrm>
        <a:graphic>
          <a:graphicData uri="http://schemas.openxmlformats.org/drawingml/2006/table">
            <a:tbl>
              <a:tblPr/>
              <a:tblGrid>
                <a:gridCol w="4104456"/>
                <a:gridCol w="828093"/>
                <a:gridCol w="828093"/>
                <a:gridCol w="828093"/>
                <a:gridCol w="828093"/>
                <a:gridCol w="828093"/>
                <a:gridCol w="828093"/>
              </a:tblGrid>
              <a:tr h="340499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LÍNEAS GENERALES DE TRABAJO                      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 Y PPTO. 2016</a:t>
                      </a:r>
                      <a:endParaRPr kumimoji="0" lang="es-SV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PROYECCIÓN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CIERRE 2016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 Y PPTO. 2017</a:t>
                      </a:r>
                      <a:endParaRPr kumimoji="0" lang="es-SV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420559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PRODUCTOS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MONTO</a:t>
                      </a: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PRODUCTOS</a:t>
                      </a:r>
                      <a:endParaRPr kumimoji="0" lang="es-SV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PRODUCTOS</a:t>
                      </a:r>
                      <a:endParaRPr kumimoji="0" lang="es-SV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2657">
                <a:tc gridSpan="7"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5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DIAGNÓSTICOS PARA IDENTIFICACIÓN DE NECESIDADES DE CAPACITACIÓN</a:t>
                      </a:r>
                      <a:endParaRPr lang="es-SV" sz="15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130"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5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Diagnósticos </a:t>
                      </a:r>
                      <a:r>
                        <a:rPr lang="es-SV" sz="15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para </a:t>
                      </a:r>
                      <a:r>
                        <a:rPr lang="es-SV" sz="15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 identificación de necesidades de </a:t>
                      </a:r>
                      <a:r>
                        <a:rPr lang="es-SV" sz="15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capacitación del personal de las empresas.</a:t>
                      </a:r>
                      <a:endParaRPr lang="es-SV" sz="15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SV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</a:t>
                      </a:r>
                      <a:endParaRPr lang="es-SV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s-SV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</a:t>
                      </a:r>
                      <a:endParaRPr lang="es-SV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SV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18</a:t>
                      </a:r>
                      <a:endParaRPr lang="es-SV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s-SV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30</a:t>
                      </a:r>
                      <a:endParaRPr lang="es-SV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500" dirty="0" smtClean="0">
                          <a:latin typeface="+mn-lt"/>
                        </a:rPr>
                        <a:t>20</a:t>
                      </a:r>
                      <a:endParaRPr lang="es-MX" sz="1500" dirty="0"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500" dirty="0" smtClean="0">
                          <a:latin typeface="+mn-lt"/>
                        </a:rPr>
                        <a:t>38</a:t>
                      </a:r>
                      <a:endParaRPr lang="es-MX" sz="15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7"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5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Identificación de necesidades de capacitación en municipios con baja cobertura de programas de capacitación.</a:t>
                      </a:r>
                      <a:endParaRPr lang="es-SV" sz="15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_</a:t>
                      </a:r>
                      <a:endParaRPr lang="es-SV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s-MX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_</a:t>
                      </a:r>
                      <a:endParaRPr lang="es-SV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SV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_</a:t>
                      </a:r>
                      <a:endParaRPr lang="es-SV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s-SV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_</a:t>
                      </a:r>
                      <a:endParaRPr lang="es-SV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500" dirty="0" smtClean="0">
                          <a:latin typeface="+mn-lt"/>
                        </a:rPr>
                        <a:t>25</a:t>
                      </a:r>
                      <a:endParaRPr lang="es-MX" sz="1500" dirty="0"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500" dirty="0" smtClean="0">
                          <a:latin typeface="+mn-lt"/>
                        </a:rPr>
                        <a:t>96</a:t>
                      </a:r>
                      <a:endParaRPr lang="es-MX" sz="15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19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5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 TOTAL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SV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</a:t>
                      </a:r>
                      <a:endParaRPr lang="es-SV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s-SV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</a:t>
                      </a:r>
                      <a:endParaRPr lang="es-SV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SV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18</a:t>
                      </a:r>
                      <a:endParaRPr lang="es-SV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s-SV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30</a:t>
                      </a:r>
                      <a:endParaRPr lang="es-SV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500" b="1" dirty="0" smtClean="0">
                          <a:latin typeface="+mn-lt"/>
                        </a:rPr>
                        <a:t>45</a:t>
                      </a:r>
                      <a:endParaRPr lang="es-MX" sz="15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500" b="1" dirty="0" smtClean="0">
                          <a:latin typeface="+mn-lt"/>
                        </a:rPr>
                        <a:t>134</a:t>
                      </a:r>
                      <a:endParaRPr lang="es-MX" sz="15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532">
                <a:tc gridSpan="7"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5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ACTUALIZACIÓN E IMPLEMENTACIÓN DE LA CLASIFICACIÓN DE OCUPACIONES PARA LA FORMACIÓN PROFESIONAL.</a:t>
                      </a:r>
                      <a:endParaRPr lang="es-SV" sz="15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800" dirty="0"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8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130"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5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Actualización e implementación de la Clasificación de Ocupaciones para la Formación Profesional.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SV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</a:t>
                      </a:r>
                      <a:endParaRPr lang="es-SV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s-SV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</a:t>
                      </a:r>
                      <a:endParaRPr lang="es-SV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SV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</a:t>
                      </a:r>
                      <a:endParaRPr lang="es-SV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s-SV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</a:t>
                      </a:r>
                      <a:endParaRPr lang="es-SV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500" dirty="0" smtClean="0">
                          <a:latin typeface="+mn-lt"/>
                        </a:rPr>
                        <a:t>4</a:t>
                      </a:r>
                      <a:endParaRPr lang="es-MX" sz="1500" dirty="0"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500" dirty="0" smtClean="0">
                          <a:latin typeface="+mn-lt"/>
                        </a:rPr>
                        <a:t>8</a:t>
                      </a:r>
                      <a:endParaRPr lang="es-MX" sz="15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19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5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 TOTAL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SV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</a:t>
                      </a:r>
                      <a:endParaRPr lang="es-SV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s-SV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</a:t>
                      </a:r>
                      <a:endParaRPr lang="es-SV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SV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</a:t>
                      </a:r>
                      <a:endParaRPr lang="es-SV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s-SV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</a:t>
                      </a:r>
                      <a:endParaRPr lang="es-SV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500" b="1" dirty="0" smtClean="0">
                          <a:latin typeface="+mn-lt"/>
                        </a:rPr>
                        <a:t>4</a:t>
                      </a:r>
                      <a:endParaRPr lang="es-MX" sz="15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500" b="1" dirty="0" smtClean="0">
                          <a:latin typeface="+mn-lt"/>
                        </a:rPr>
                        <a:t>8</a:t>
                      </a:r>
                      <a:endParaRPr lang="es-MX" sz="15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532">
                <a:tc gridSpan="7"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5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APOYO TÉCNICO A LA GESTIÓN INSTITUCIONAL</a:t>
                      </a:r>
                      <a:endParaRPr lang="es-SV" sz="15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800" dirty="0"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8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111"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5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Asesoría y apoyo técnico a la gestión institucional, mediante investigación documental sobre oportunidades de empleo vinculadas a la formación profesional.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SV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s-SV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</a:t>
                      </a:r>
                      <a:endParaRPr lang="es-SV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SV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</a:t>
                      </a:r>
                      <a:endParaRPr lang="es-SV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s-SV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</a:t>
                      </a:r>
                      <a:endParaRPr lang="es-SV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500" dirty="0" smtClean="0">
                          <a:latin typeface="+mn-lt"/>
                        </a:rPr>
                        <a:t>_</a:t>
                      </a:r>
                      <a:endParaRPr lang="es-MX" sz="1500" dirty="0"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500" dirty="0" smtClean="0">
                          <a:latin typeface="+mn-lt"/>
                        </a:rPr>
                        <a:t>_</a:t>
                      </a:r>
                      <a:endParaRPr lang="es-MX" sz="15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130">
                <a:tc>
                  <a:txBody>
                    <a:bodyPr/>
                    <a:lstStyle/>
                    <a:p>
                      <a:pPr marL="0" lvl="1" indent="0" algn="just" defTabSz="914400" rtl="0" eaLnBrk="1" fontAlgn="b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SV" sz="1500" b="0" i="0" u="none" strike="noStrike" kern="1200" spc="-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Elaboración de Catálogo de Programas de Formación  Institucional.</a:t>
                      </a:r>
                      <a:endParaRPr lang="es-SV" sz="1500" b="0" i="0" u="none" strike="noStrike" kern="1200" spc="-1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SV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_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s-SV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_</a:t>
                      </a:r>
                      <a:endParaRPr lang="es-SV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SV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_</a:t>
                      </a:r>
                      <a:endParaRPr lang="es-SV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s-SV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_</a:t>
                      </a:r>
                      <a:endParaRPr lang="es-SV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500" dirty="0" smtClean="0">
                          <a:latin typeface="+mn-lt"/>
                        </a:rPr>
                        <a:t>1</a:t>
                      </a:r>
                      <a:endParaRPr lang="es-MX" sz="1500" dirty="0"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500" dirty="0" smtClean="0">
                          <a:latin typeface="+mn-lt"/>
                        </a:rPr>
                        <a:t>15</a:t>
                      </a:r>
                      <a:endParaRPr lang="es-MX" sz="15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130">
                <a:tc>
                  <a:txBody>
                    <a:bodyPr/>
                    <a:lstStyle/>
                    <a:p>
                      <a:pPr marL="0" lvl="1" indent="0" algn="just" defTabSz="914400" rtl="0" eaLnBrk="1" fontAlgn="b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SV" sz="1500" b="0" i="0" u="none" strike="noStrike" kern="1200" spc="-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Investigación de causas de limitada participación de la MYPE en la Formación Profesional (</a:t>
                      </a:r>
                      <a:r>
                        <a:rPr lang="es-SV" sz="1500" b="0" i="0" u="none" strike="noStrike" kern="1200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conjunt</a:t>
                      </a:r>
                      <a:r>
                        <a:rPr lang="es-SV" sz="1500" b="0" i="0" u="none" strike="noStrike" kern="1200" spc="-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GFC)</a:t>
                      </a:r>
                      <a:endParaRPr lang="es-SV" sz="1500" b="0" i="0" u="none" strike="noStrike" kern="1200" spc="-1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SV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_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s-SV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_</a:t>
                      </a:r>
                      <a:endParaRPr lang="es-SV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SV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_</a:t>
                      </a:r>
                      <a:endParaRPr lang="es-SV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s-SV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_</a:t>
                      </a:r>
                      <a:endParaRPr lang="es-SV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500" dirty="0" smtClean="0">
                          <a:latin typeface="+mn-lt"/>
                        </a:rPr>
                        <a:t>1</a:t>
                      </a:r>
                      <a:endParaRPr lang="es-MX" sz="1500" dirty="0"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500" dirty="0" smtClean="0">
                          <a:latin typeface="+mn-lt"/>
                        </a:rPr>
                        <a:t>40</a:t>
                      </a:r>
                      <a:endParaRPr lang="es-MX" sz="15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130">
                <a:tc>
                  <a:txBody>
                    <a:bodyPr/>
                    <a:lstStyle/>
                    <a:p>
                      <a:pPr marL="0" lvl="1" indent="0" algn="just" defTabSz="914400" rtl="0" eaLnBrk="1" fontAlgn="b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SV" sz="1500" b="0" i="0" u="none" strike="noStrike" kern="1200" spc="-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Estudio de factibilidad del diseño e implementación de un MNC en El Salvador</a:t>
                      </a:r>
                      <a:endParaRPr lang="es-SV" sz="1500" b="0" i="0" u="none" strike="noStrike" kern="1200" spc="-1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SV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_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s-SV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_</a:t>
                      </a:r>
                      <a:endParaRPr lang="es-SV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SV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_</a:t>
                      </a:r>
                      <a:endParaRPr lang="es-SV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s-SV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_</a:t>
                      </a:r>
                      <a:endParaRPr lang="es-SV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500" dirty="0" smtClean="0">
                          <a:latin typeface="+mn-lt"/>
                        </a:rPr>
                        <a:t>1</a:t>
                      </a:r>
                      <a:endParaRPr lang="es-MX" sz="1500" dirty="0"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500" dirty="0" smtClean="0">
                          <a:latin typeface="+mn-lt"/>
                        </a:rPr>
                        <a:t>25</a:t>
                      </a:r>
                      <a:endParaRPr lang="es-MX" sz="15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079">
                <a:tc>
                  <a:txBody>
                    <a:bodyPr/>
                    <a:lstStyle/>
                    <a:p>
                      <a:pPr marL="0" marR="0" lvl="1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SV" sz="15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 TOTAL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SV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s-SV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</a:t>
                      </a:r>
                      <a:endParaRPr lang="es-SV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SV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</a:t>
                      </a:r>
                      <a:endParaRPr lang="es-SV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s-SV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</a:t>
                      </a:r>
                      <a:endParaRPr lang="es-SV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500" b="1" dirty="0" smtClean="0">
                          <a:latin typeface="+mn-lt"/>
                        </a:rPr>
                        <a:t>3</a:t>
                      </a:r>
                      <a:endParaRPr lang="es-MX" sz="15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500" b="1" dirty="0" smtClean="0">
                          <a:latin typeface="+mn-lt"/>
                        </a:rPr>
                        <a:t>80</a:t>
                      </a:r>
                      <a:endParaRPr lang="es-MX" sz="15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9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9380" y="116632"/>
            <a:ext cx="869122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MX" sz="2400" b="1" dirty="0" smtClean="0"/>
              <a:t>Gerencia de Investigaciones y Estudios de la Formación Profesional</a:t>
            </a:r>
          </a:p>
          <a:p>
            <a:pPr algn="ctr">
              <a:lnSpc>
                <a:spcPct val="70000"/>
              </a:lnSpc>
            </a:pPr>
            <a:r>
              <a:rPr lang="es-MX" sz="2400" dirty="0"/>
              <a:t>Propuesta de Presupuesto y Plan Operativo Anual </a:t>
            </a:r>
            <a:r>
              <a:rPr lang="es-MX" sz="2400" dirty="0" smtClean="0"/>
              <a:t>2017</a:t>
            </a:r>
            <a:endParaRPr lang="es-ES" sz="2400" b="1" dirty="0"/>
          </a:p>
        </p:txBody>
      </p:sp>
      <p:graphicFrame>
        <p:nvGraphicFramePr>
          <p:cNvPr id="4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59146"/>
              </p:ext>
            </p:extLst>
          </p:nvPr>
        </p:nvGraphicFramePr>
        <p:xfrm>
          <a:off x="35493" y="786196"/>
          <a:ext cx="9073014" cy="5280812"/>
        </p:xfrm>
        <a:graphic>
          <a:graphicData uri="http://schemas.openxmlformats.org/drawingml/2006/table">
            <a:tbl>
              <a:tblPr/>
              <a:tblGrid>
                <a:gridCol w="4104456"/>
                <a:gridCol w="828093"/>
                <a:gridCol w="828093"/>
                <a:gridCol w="828093"/>
                <a:gridCol w="828093"/>
                <a:gridCol w="828093"/>
                <a:gridCol w="828093"/>
              </a:tblGrid>
              <a:tr h="3048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LÍNEAS GENERALES DE TRABAJO                      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 Y PPTO. 2016</a:t>
                      </a:r>
                      <a:endParaRPr kumimoji="0" lang="es-SV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PROYECCIÓN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CIERRE 2016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 Y PPTO. 2017</a:t>
                      </a:r>
                      <a:endParaRPr kumimoji="0" lang="es-SV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PRODUCTOS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MONTO</a:t>
                      </a: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PRODUCTOS</a:t>
                      </a:r>
                      <a:endParaRPr kumimoji="0" lang="es-SV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PRODUCTOS</a:t>
                      </a:r>
                      <a:endParaRPr kumimoji="0" lang="es-SV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6353">
                <a:tc gridSpan="7"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6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APOYO A PROYECTOS INTERINSTITUCIONALES RELACIONADOS CON EL EMPLEO Y LA FORMACIÓN PROFESIONAL.</a:t>
                      </a:r>
                      <a:endParaRPr lang="es-SV" sz="16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6353"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6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Apoyo a proyectos interinstitucionales relacionados con el empleo y la formación profesional.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800" dirty="0" smtClean="0">
                          <a:latin typeface="+mn-lt"/>
                        </a:rPr>
                        <a:t>_</a:t>
                      </a:r>
                      <a:endParaRPr lang="es-MX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800" dirty="0" smtClean="0">
                          <a:latin typeface="+mn-lt"/>
                        </a:rPr>
                        <a:t>_</a:t>
                      </a:r>
                      <a:endParaRPr lang="es-MX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6353"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6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Diagnósticos en el marco del Programa de Empleo y Empleabilidad Juvenil</a:t>
                      </a:r>
                      <a:endParaRPr lang="es-SV" sz="16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50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50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800" dirty="0" smtClean="0">
                          <a:latin typeface="+mn-lt"/>
                        </a:rPr>
                        <a:t>_</a:t>
                      </a:r>
                      <a:endParaRPr lang="es-MX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800" dirty="0" smtClean="0">
                          <a:latin typeface="+mn-lt"/>
                        </a:rPr>
                        <a:t>_</a:t>
                      </a:r>
                      <a:endParaRPr lang="es-MX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6353">
                <a:tc>
                  <a:txBody>
                    <a:bodyPr/>
                    <a:lstStyle/>
                    <a:p>
                      <a:pPr marL="0" lvl="1" indent="0" algn="just" defTabSz="914400" rtl="0" eaLnBrk="1" fontAlgn="b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SV" sz="1600" b="0" i="0" u="none" strike="noStrike" kern="1200" spc="-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 de Orientación a la población sobre los perfiles ocupacionales que demanda el mercado laboral (2017)</a:t>
                      </a:r>
                      <a:endParaRPr lang="es-SV" sz="1600" b="0" i="0" u="none" strike="noStrike" kern="1200" spc="-1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es-SV" sz="1600" b="0" i="0" u="none" strike="noStrike" kern="1200" spc="-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  <a:endParaRPr lang="es-SV" sz="1600" b="0" i="0" u="none" strike="noStrike" kern="1200" spc="-1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_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_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_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800" dirty="0" smtClean="0">
                          <a:latin typeface="+mn-lt"/>
                        </a:rPr>
                        <a:t>2</a:t>
                      </a:r>
                      <a:endParaRPr lang="es-MX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800" dirty="0" smtClean="0">
                          <a:latin typeface="+mn-lt"/>
                        </a:rPr>
                        <a:t>19</a:t>
                      </a:r>
                      <a:endParaRPr lang="es-MX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61931">
                <a:tc>
                  <a:txBody>
                    <a:bodyPr/>
                    <a:lstStyle/>
                    <a:p>
                      <a:pPr marL="0" marR="0" lvl="1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SV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 TOTAL </a:t>
                      </a:r>
                      <a:endParaRPr lang="es-MX" sz="16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es-SV" sz="1600" b="1" i="0" u="none" strike="noStrike" kern="1200" spc="-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s-SV" sz="1600" b="1" i="0" u="none" strike="noStrike" kern="1200" spc="-1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s-SV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70</a:t>
                      </a:r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SV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30</a:t>
                      </a:r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s-SV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75</a:t>
                      </a:r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800" b="1" dirty="0" smtClean="0">
                          <a:latin typeface="+mn-lt"/>
                        </a:rPr>
                        <a:t>2</a:t>
                      </a:r>
                      <a:endParaRPr lang="es-MX" sz="1800" b="1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s-MX" sz="1800" b="1" dirty="0" smtClean="0">
                          <a:latin typeface="+mn-lt"/>
                        </a:rPr>
                        <a:t>19</a:t>
                      </a:r>
                      <a:endParaRPr lang="es-MX" sz="1800" b="1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353">
                <a:tc gridSpan="7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FORTALECIMIENTO DE LA OFERTA DE SERVICIOS DE CONSULTORÍA PARA LA EVALUACIÓN DE IMPACTO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800" dirty="0"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8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139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90000"/>
                        </a:lnSpc>
                      </a:pPr>
                      <a:r>
                        <a:rPr lang="es-SV" sz="16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Fortalecimiento de la Oferta de Servicios de Consultoría para la Evaluación de Impacto</a:t>
                      </a:r>
                      <a:endParaRPr lang="es-SV" sz="16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+mn-lt"/>
                        </a:rPr>
                        <a:t>1</a:t>
                      </a:r>
                      <a:endParaRPr lang="es-MX" sz="1800" dirty="0"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+mn-lt"/>
                        </a:rPr>
                        <a:t>19</a:t>
                      </a:r>
                      <a:endParaRPr lang="es-MX" sz="18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548"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 TOTAL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</a:t>
                      </a:r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</a:t>
                      </a:r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latin typeface="+mn-lt"/>
                        </a:rPr>
                        <a:t>1</a:t>
                      </a:r>
                      <a:endParaRPr lang="es-MX" sz="18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latin typeface="+mn-lt"/>
                        </a:rPr>
                        <a:t>19</a:t>
                      </a:r>
                      <a:endParaRPr lang="es-MX" sz="18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619">
                <a:tc gridSpan="7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1" i="0" u="none" strike="noStrike" kern="1200" spc="-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 DE DOCUMENTACIÓN Y ARCHIVO INSTITUCIONAL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800" dirty="0"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8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139"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 de Documentación e Información</a:t>
                      </a:r>
                      <a:endParaRPr lang="es-SV" sz="16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+mn-lt"/>
                        </a:rPr>
                        <a:t>4</a:t>
                      </a:r>
                      <a:endParaRPr lang="es-MX" sz="1800" dirty="0"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+mn-lt"/>
                        </a:rPr>
                        <a:t>22</a:t>
                      </a:r>
                      <a:endParaRPr lang="es-MX" sz="18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139"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Archivo Institucional</a:t>
                      </a:r>
                      <a:endParaRPr lang="es-SV" sz="16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83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30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+mn-lt"/>
                        </a:rPr>
                        <a:t>3</a:t>
                      </a:r>
                      <a:endParaRPr lang="es-MX" sz="1800" dirty="0"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+mn-lt"/>
                        </a:rPr>
                        <a:t>98</a:t>
                      </a:r>
                      <a:endParaRPr lang="es-MX" sz="18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163"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 TOTAL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</a:t>
                      </a:r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87</a:t>
                      </a:r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4</a:t>
                      </a:r>
                      <a:endParaRPr lang="es-SV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33</a:t>
                      </a:r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latin typeface="+mn-lt"/>
                        </a:rPr>
                        <a:t>7</a:t>
                      </a:r>
                      <a:endParaRPr lang="es-MX" sz="18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latin typeface="+mn-lt"/>
                        </a:rPr>
                        <a:t>120</a:t>
                      </a:r>
                      <a:endParaRPr lang="es-MX" sz="18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9163">
                <a:tc gridSpan="7">
                  <a:txBody>
                    <a:bodyPr/>
                    <a:lstStyle/>
                    <a:p>
                      <a:pPr algn="r" rtl="0" fontAlgn="ctr"/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SV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8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8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9163"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 TOTAL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75</a:t>
                      </a:r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527</a:t>
                      </a:r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83</a:t>
                      </a:r>
                      <a:endParaRPr lang="es-SV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414</a:t>
                      </a:r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latin typeface="+mn-lt"/>
                        </a:rPr>
                        <a:t>84</a:t>
                      </a:r>
                      <a:endParaRPr lang="es-MX" sz="18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latin typeface="+mn-lt"/>
                        </a:rPr>
                        <a:t>620</a:t>
                      </a:r>
                      <a:endParaRPr lang="es-MX" sz="18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2" name="Flecha derecha 1">
            <a:hlinkClick r:id="rId4" action="ppaction://hlinksldjump"/>
          </p:cNvPr>
          <p:cNvSpPr/>
          <p:nvPr/>
        </p:nvSpPr>
        <p:spPr>
          <a:xfrm>
            <a:off x="7680222" y="6021288"/>
            <a:ext cx="1428285" cy="316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08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76"/>
          <a:stretch/>
        </p:blipFill>
        <p:spPr>
          <a:xfrm>
            <a:off x="4355976" y="692695"/>
            <a:ext cx="4248472" cy="4344621"/>
          </a:xfrm>
          <a:prstGeom prst="round2Diag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27984" y="4509120"/>
            <a:ext cx="4104456" cy="1440160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r>
              <a:rPr lang="es-SV" dirty="0" smtClean="0"/>
              <a:t>UNIDAD DE MONITOREO Y EVALUACIÓN DE LA FORMACIÓN PROFESIONAL</a:t>
            </a:r>
          </a:p>
          <a:p>
            <a:endParaRPr lang="es-SV" dirty="0" smtClean="0"/>
          </a:p>
          <a:p>
            <a:r>
              <a:rPr lang="es-SV" dirty="0" smtClean="0"/>
              <a:t>Proyecto de presupuesto y POA 2017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3097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197956"/>
            <a:ext cx="9144000" cy="56674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Monitoreo y Evaluación </a:t>
            </a:r>
            <a:r>
              <a:rPr lang="es-MX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Formación Profesional</a:t>
            </a:r>
            <a:br>
              <a:rPr lang="es-MX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0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 Presupuesto y Plan Operativo Anual </a:t>
            </a:r>
            <a:r>
              <a:rPr lang="es-MX" sz="20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r>
              <a:rPr lang="es-SV" sz="20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SV" sz="20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SV" sz="28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089628"/>
              </p:ext>
            </p:extLst>
          </p:nvPr>
        </p:nvGraphicFramePr>
        <p:xfrm>
          <a:off x="-2" y="700382"/>
          <a:ext cx="9144006" cy="4960866"/>
        </p:xfrm>
        <a:graphic>
          <a:graphicData uri="http://schemas.openxmlformats.org/drawingml/2006/table">
            <a:tbl>
              <a:tblPr/>
              <a:tblGrid>
                <a:gridCol w="2555778"/>
                <a:gridCol w="1098038"/>
                <a:gridCol w="1098038"/>
                <a:gridCol w="1098038"/>
                <a:gridCol w="1098038"/>
                <a:gridCol w="1098038"/>
                <a:gridCol w="1098038"/>
              </a:tblGrid>
              <a:tr h="45155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s-S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LINEAS </a:t>
                      </a:r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GENERALES DE TRABAJO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 Y PPTO. 2016</a:t>
                      </a: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PROYECCIÓN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CIERRE 2016</a:t>
                      </a:r>
                      <a:endParaRPr kumimoji="0" lang="es-SV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 Y PPTO. 2017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28022">
                <a:tc vMerge="1">
                  <a:txBody>
                    <a:bodyPr/>
                    <a:lstStyle/>
                    <a:p>
                      <a:pPr algn="ctr" rtl="0" fontAlgn="ctr"/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PRODUCTOS</a:t>
                      </a:r>
                    </a:p>
                  </a:txBody>
                  <a:tcPr marL="7144" marR="7144" marT="714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MONTO</a:t>
                      </a: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7144" marR="7144" marT="714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PRODUCTOS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MONTO </a:t>
                      </a:r>
                      <a:endParaRPr lang="es-SV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es-SV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(miles </a:t>
                      </a:r>
                      <a:r>
                        <a:rPr lang="es-S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 US</a:t>
                      </a:r>
                      <a:r>
                        <a:rPr lang="es-SV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PRODUCTOS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MONTO </a:t>
                      </a:r>
                    </a:p>
                    <a:p>
                      <a:pPr algn="ctr" rtl="0" fontAlgn="ctr"/>
                      <a:r>
                        <a:rPr lang="es-SV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(miles de US$)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Aseguramiento de la calidad de los procesos metodológico – didácticos de las acciones formativas. (</a:t>
                      </a:r>
                      <a:r>
                        <a:rPr lang="es-S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Monitoreos</a:t>
                      </a: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3,400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3,415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3,800</a:t>
                      </a:r>
                      <a:endParaRPr lang="es-MX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</a:pP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Sistema de calidad de la formación profesional para la evaluación </a:t>
                      </a:r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metodológica de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acciones formativas. (</a:t>
                      </a:r>
                      <a:r>
                        <a:rPr lang="es-SV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Evaluaciones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1,215</a:t>
                      </a:r>
                      <a:endParaRPr lang="es-SV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79.3</a:t>
                      </a:r>
                      <a:endParaRPr lang="es-SV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    1,400</a:t>
                      </a:r>
                      <a:endParaRPr lang="es-MX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   154.6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Fortalecimiento metodológico a los actores del Sistema de Formación Profesional y realimentación de resultados. (</a:t>
                      </a:r>
                      <a:r>
                        <a:rPr lang="es-S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Asesorías</a:t>
                      </a: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-</a:t>
                      </a:r>
                      <a:endParaRPr lang="es-MX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-</a:t>
                      </a:r>
                      <a:endParaRPr lang="es-MX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23692"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TOTALES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4,900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490</a:t>
                      </a:r>
                      <a:endParaRPr lang="es-SV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4,960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476.1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5,200</a:t>
                      </a:r>
                      <a:endParaRPr lang="es-MX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   </a:t>
                      </a:r>
                      <a:r>
                        <a:rPr lang="es-MX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509.7</a:t>
                      </a:r>
                      <a:endParaRPr lang="es-MX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2" name="Flecha derecha 1">
            <a:hlinkClick r:id="rId3" action="ppaction://hlinksldjump"/>
          </p:cNvPr>
          <p:cNvSpPr/>
          <p:nvPr/>
        </p:nvSpPr>
        <p:spPr>
          <a:xfrm>
            <a:off x="7596336" y="5805264"/>
            <a:ext cx="144016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54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599479" y="857250"/>
            <a:ext cx="7842647" cy="48577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s-SV"/>
            </a:defPPr>
            <a:lvl1pPr marL="228600" indent="-228600" algn="ctr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000" b="1">
                <a:solidFill>
                  <a:srgbClr val="002060"/>
                </a:solidFill>
                <a:latin typeface="Futura-CondensedMedium" panose="020B0600000000000000" pitchFamily="34" charset="0"/>
                <a:ea typeface="+mj-ea"/>
                <a:cs typeface="+mj-cs"/>
              </a:defRPr>
            </a:lvl1pPr>
          </a:lstStyle>
          <a:p>
            <a:r>
              <a:rPr lang="es-SV" sz="2700" dirty="0"/>
              <a:t>PROYECTOS ESTRATÉGICOS 2017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293572"/>
              </p:ext>
            </p:extLst>
          </p:nvPr>
        </p:nvGraphicFramePr>
        <p:xfrm>
          <a:off x="799840" y="1343025"/>
          <a:ext cx="7478721" cy="4107524"/>
        </p:xfrm>
        <a:graphic>
          <a:graphicData uri="http://schemas.openxmlformats.org/drawingml/2006/table">
            <a:tbl>
              <a:tblPr/>
              <a:tblGrid>
                <a:gridCol w="6387098"/>
                <a:gridCol w="1091623"/>
              </a:tblGrid>
              <a:tr h="21641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SV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PROYECTOS </a:t>
                      </a:r>
                      <a:r>
                        <a:rPr lang="es-SV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ESTRATÉGICOS UMEFP</a:t>
                      </a:r>
                      <a:endParaRPr lang="es-SV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PRESUPUESTO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  <a:tr h="22028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20283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Medición del aseguramiento la calidad de los servicios del </a:t>
                      </a:r>
                      <a:r>
                        <a:rPr lang="es-S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INSAFORP</a:t>
                      </a:r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entre sus usuarios.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SV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15,000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41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Diseño del proyecto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0541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 del aseguramiento de la calidad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6242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Análisis de la satisfacción de participantes (encuestas</a:t>
                      </a:r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procesamiento, </a:t>
                      </a:r>
                      <a:r>
                        <a:rPr lang="es-S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síntesis)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20283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piloto de Monitoreo y Evaluación de la gestión de instituciones de la FP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rtl="0" fontAlgn="ctr"/>
                      <a:endParaRPr lang="es-SV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endParaRPr lang="es-SV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endParaRPr lang="es-SV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s-SV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40,000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41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Formulación del proyecto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 cualitativo de servicios de capacitación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0541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Elaboración de </a:t>
                      </a:r>
                      <a:r>
                        <a:rPr lang="es-S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estándar </a:t>
                      </a:r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gestión institucional (Selección, </a:t>
                      </a:r>
                      <a:r>
                        <a:rPr lang="es-S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orientación, matricula)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0541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a coordinadores y directores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0541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estratégico del Centro de Formación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0541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Definición</a:t>
                      </a:r>
                      <a:r>
                        <a:rPr lang="es-SV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indicadores para la evaluación de la gestión del Centro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0541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al proceso de fortalecimiento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41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piloto de reconocimiento a la Calidad de la FP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endParaRPr lang="es-SV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s-SV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Elaboración de propuesta de </a:t>
                      </a:r>
                      <a:r>
                        <a:rPr lang="es-S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estándar </a:t>
                      </a:r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verificación de los aspectos evaluativos para entregar el reconocimiento a la calidad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0541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Diseño de instrumentos basados en el </a:t>
                      </a:r>
                      <a:r>
                        <a:rPr lang="es-S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estándar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05410"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PROYECTOS ESTRATÉGICOS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55,000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410"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 TOTAL PRESUPUESTO 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564,700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9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470" y="202928"/>
            <a:ext cx="9131530" cy="50405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2000" dirty="0" smtClean="0"/>
              <a:t>Principales articulaciones en las Áreas </a:t>
            </a:r>
            <a:r>
              <a:rPr lang="es-MX" sz="2000" dirty="0"/>
              <a:t>Económica y </a:t>
            </a:r>
            <a:r>
              <a:rPr lang="es-MX" sz="2000" dirty="0" smtClean="0"/>
              <a:t>Social de la Formación Profesional con el Plan Quinquenal de Desarrollo 2014 – 2019 «El Salvador productivo, educado y seguro» </a:t>
            </a:r>
            <a:endParaRPr lang="es-SV" sz="20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/>
          </p:nvPr>
        </p:nvGraphicFramePr>
        <p:xfrm>
          <a:off x="97625" y="874190"/>
          <a:ext cx="8964487" cy="507919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702681"/>
                <a:gridCol w="4261806"/>
              </a:tblGrid>
              <a:tr h="2956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1</a:t>
                      </a:r>
                    </a:p>
                    <a:p>
                      <a:pPr algn="just" rtl="0" eaLnBrk="1" fontAlgn="auto" latinLnBrk="0" hangingPunct="1">
                        <a:lnSpc>
                          <a:spcPct val="80000"/>
                        </a:lnSpc>
                      </a:pPr>
                      <a:r>
                        <a:rPr lang="es-SV" sz="1400" b="1" kern="1200" spc="-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Dinamizar la economía nacional para generar oportunidades y prosperidad a las familias, las empresas y el país</a:t>
                      </a:r>
                      <a:r>
                        <a:rPr lang="es-SV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MX" sz="1400" dirty="0">
                        <a:effectLst/>
                      </a:endParaRPr>
                    </a:p>
                  </a:txBody>
                  <a:tcPr marL="25520" marR="25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Programas de Formación Profesional/ Elemento/Acciones Articuladas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520" marR="25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504306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MX" sz="1400" b="1" spc="-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Estrategia 1.1 </a:t>
                      </a:r>
                    </a:p>
                    <a:p>
                      <a:pPr algn="just" rtl="0" eaLnBrk="1" latinLnBrk="0" hangingPunct="1">
                        <a:lnSpc>
                          <a:spcPct val="80000"/>
                        </a:lnSpc>
                      </a:pPr>
                      <a:r>
                        <a:rPr lang="es-SV" sz="1400" b="1" kern="1200" spc="-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Diversificación de la matriz productiva con énfasis en la producción de bienes y servicios transables y la seguridad alimentaria.</a:t>
                      </a:r>
                      <a:endParaRPr lang="es-MX" sz="1400" b="1" kern="1200" spc="-1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 rtl="0" eaLnBrk="1" latinLnBrk="0" hangingPunct="1">
                        <a:lnSpc>
                          <a:spcPct val="80000"/>
                        </a:lnSpc>
                      </a:pPr>
                      <a:endParaRPr lang="es-MX" sz="1400" b="1" kern="1200" spc="-1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 rtl="0" eaLnBrk="1" latinLnBrk="0" hangingPunct="1">
                        <a:lnSpc>
                          <a:spcPct val="80000"/>
                        </a:lnSpc>
                      </a:pPr>
                      <a:r>
                        <a:rPr lang="es-MX" sz="1400" b="0" kern="1200" spc="-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Lineamientos:</a:t>
                      </a:r>
                      <a:endParaRPr lang="es-MX" sz="1400" b="0" spc="-1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 rtl="0" eaLnBrk="1" latinLnBrk="0" hangingPunct="1">
                        <a:lnSpc>
                          <a:spcPct val="80000"/>
                        </a:lnSpc>
                      </a:pPr>
                      <a:r>
                        <a:rPr lang="es-SV" sz="1400" kern="1200" spc="-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L.1.1.1. Impulsar la transformación productiva: es decir, reconvertir, dinamizar y diversificar la industria y los servicios con potencial exportador y alto valor agregado, articulados al tejido productivo nacional.</a:t>
                      </a:r>
                      <a:endParaRPr lang="es-MX" sz="1400" kern="1200" spc="-1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es-SV" sz="1400" kern="1200" spc="-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L.1.1.6. Fortalecer los procesos de calidad, innovación, ciencia y tecnología.</a:t>
                      </a:r>
                      <a:endParaRPr lang="es-MX" sz="1400" kern="1200" spc="-1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7"/>
                        <a:tabLst/>
                        <a:defRPr/>
                      </a:pPr>
                      <a:endParaRPr lang="es-SV" sz="1400" kern="1200" spc="-1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28" marR="35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es-MX" sz="1400" spc="-100" dirty="0" smtClean="0">
                          <a:solidFill>
                            <a:schemeClr val="tx1"/>
                          </a:solidFill>
                        </a:rPr>
                        <a:t>Continuar y fortalecer:</a:t>
                      </a:r>
                    </a:p>
                    <a:p>
                      <a:pPr algn="just">
                        <a:lnSpc>
                          <a:spcPct val="80000"/>
                        </a:lnSpc>
                      </a:pPr>
                      <a:endParaRPr lang="es-MX" sz="1400" spc="-1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92075" indent="-92075" algn="just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400" spc="-100" dirty="0" smtClean="0">
                          <a:solidFill>
                            <a:schemeClr val="tx1"/>
                          </a:solidFill>
                        </a:rPr>
                        <a:t>Formación continua, priorizando la orientada a sectores económicos</a:t>
                      </a:r>
                      <a:r>
                        <a:rPr lang="es-MX" sz="1400" spc="-100" baseline="0" dirty="0" smtClean="0">
                          <a:solidFill>
                            <a:schemeClr val="tx1"/>
                          </a:solidFill>
                        </a:rPr>
                        <a:t> con mayor impacto previsto en nuevo empleo y en la competitividad del país.</a:t>
                      </a:r>
                      <a:endParaRPr lang="es-MX" sz="1400" spc="-1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92075" indent="-92075" algn="just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400" spc="-100" dirty="0" smtClean="0">
                          <a:solidFill>
                            <a:schemeClr val="tx1"/>
                          </a:solidFill>
                        </a:rPr>
                        <a:t>Programa Empresa – Centro.</a:t>
                      </a:r>
                    </a:p>
                    <a:p>
                      <a:pPr marL="92075" indent="-92075" algn="just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400" kern="1200" spc="-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Implementación de Centros de Excelencia de Formación Profesional.</a:t>
                      </a:r>
                    </a:p>
                    <a:p>
                      <a:pPr marL="92075" indent="-92075" algn="just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endParaRPr lang="es-MX" sz="1400" kern="1200" spc="-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lnSpc>
                          <a:spcPct val="80000"/>
                        </a:lnSpc>
                        <a:buFont typeface="Arial" pitchFamily="34" charset="0"/>
                        <a:buNone/>
                      </a:pPr>
                      <a:r>
                        <a:rPr lang="es-MX" sz="1400" kern="1200" spc="-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Iniciar</a:t>
                      </a:r>
                      <a:r>
                        <a:rPr lang="es-MX" sz="1400" kern="1200" spc="-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implementación:</a:t>
                      </a:r>
                    </a:p>
                    <a:p>
                      <a:pPr marL="92075" indent="-92075" algn="just" defTabSz="914400" rtl="0" eaLnBrk="1" latinLnBrk="0" hangingPunct="1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400" kern="1200" spc="-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Sistema de gestión de la innovación.</a:t>
                      </a:r>
                    </a:p>
                    <a:p>
                      <a:pPr marL="92075" indent="-92075" algn="just" defTabSz="914400" rtl="0" eaLnBrk="1" latinLnBrk="0" hangingPunct="1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400" kern="1200" spc="-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Explorar  la factibilidad de implementar estrategias de </a:t>
                      </a:r>
                      <a:r>
                        <a:rPr lang="es-MX" sz="1400" kern="1200" spc="-1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I+D+i</a:t>
                      </a:r>
                      <a:r>
                        <a:rPr lang="es-MX" sz="1400" kern="1200" spc="-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instituciones homólogas  para apoyar, desde la </a:t>
                      </a:r>
                      <a:r>
                        <a:rPr lang="es-MX" sz="1400" kern="1200" spc="-1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fp</a:t>
                      </a:r>
                      <a:r>
                        <a:rPr lang="es-MX" sz="1400" kern="1200" spc="-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a la innovación empresarial.</a:t>
                      </a:r>
                    </a:p>
                  </a:txBody>
                  <a:tcPr marL="35428" marR="35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384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400" b="1" spc="-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Estrategia 1.2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es-SV" sz="1400" b="1" kern="1200" spc="-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Desarrollo de las capacidades productivas y competitivas de las medianas, pequeñas y micro empresas (MIPYMES) y su articulación a las dinámicas de la economía territorial, nacional e internacional.</a:t>
                      </a:r>
                      <a:endParaRPr lang="es-MX" sz="1400" b="1" kern="1200" spc="-1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s-MX" sz="1400" spc="-1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400" spc="-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Lineamientos: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es-SV" sz="1400" kern="1200" spc="-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L.1.2.1. Desarrollar la diversificación, industrialización y las capacidades tecnológicas de la micro, pequeña y mediana empresa (MIPYMES).</a:t>
                      </a:r>
                      <a:endParaRPr lang="es-MX" sz="1400" kern="1200" spc="-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28" marR="35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es-MX" sz="1400" spc="-100" baseline="0" dirty="0" smtClean="0">
                          <a:solidFill>
                            <a:schemeClr val="tx1"/>
                          </a:solidFill>
                        </a:rPr>
                        <a:t>Continuar y fortalecer:</a:t>
                      </a:r>
                    </a:p>
                    <a:p>
                      <a:pPr algn="just">
                        <a:lnSpc>
                          <a:spcPct val="80000"/>
                        </a:lnSpc>
                      </a:pPr>
                      <a:endParaRPr lang="es-MX" sz="1400" spc="-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92075" marR="0" indent="-92075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400" spc="-100" baseline="0" dirty="0" smtClean="0">
                          <a:solidFill>
                            <a:schemeClr val="tx1"/>
                          </a:solidFill>
                        </a:rPr>
                        <a:t>Programa Nacional de Formación de la MYPE.</a:t>
                      </a:r>
                    </a:p>
                    <a:p>
                      <a:pPr marL="92075" marR="0" indent="-92075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400" spc="-100" baseline="0" dirty="0" smtClean="0">
                          <a:solidFill>
                            <a:schemeClr val="tx1"/>
                          </a:solidFill>
                        </a:rPr>
                        <a:t>Módulo «Emprendedurismo» ofrecido a población en condiciones de vulnerabilidad como parte de cursos del Programa Hábil Técnico Permanente.</a:t>
                      </a:r>
                    </a:p>
                    <a:p>
                      <a:pPr marL="92075" marR="0" indent="-92075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400" spc="-100" baseline="0" dirty="0" smtClean="0">
                          <a:solidFill>
                            <a:schemeClr val="tx1"/>
                          </a:solidFill>
                        </a:rPr>
                        <a:t>Programas de formación mediante cursos abiertos, y el Programa Nacional de Formación Continua Área Técnica (ambos con alta participación de MYPES).</a:t>
                      </a:r>
                    </a:p>
                  </a:txBody>
                  <a:tcPr marL="35428" marR="35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3 CuadroTexto">
            <a:hlinkClick r:id="" action="ppaction://noaction"/>
          </p:cNvPr>
          <p:cNvSpPr txBox="1"/>
          <p:nvPr/>
        </p:nvSpPr>
        <p:spPr>
          <a:xfrm>
            <a:off x="7668344" y="5877272"/>
            <a:ext cx="147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SV" dirty="0"/>
          </a:p>
        </p:txBody>
      </p:sp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8511"/>
            <a:ext cx="9144000" cy="50405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2000" dirty="0"/>
              <a:t>Principales articulaciones en las Áreas Económica y Social de la Formación Profesional con el Plan Quinquenal de Desarrollo 2014 – 2019 «El Salvador productivo, educado y seguro» </a:t>
            </a:r>
            <a:endParaRPr lang="es-SV" sz="24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/>
          </p:nvPr>
        </p:nvGraphicFramePr>
        <p:xfrm>
          <a:off x="97625" y="914871"/>
          <a:ext cx="8964487" cy="464691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618391"/>
                <a:gridCol w="4346096"/>
              </a:tblGrid>
              <a:tr h="4569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Eje 1</a:t>
                      </a:r>
                    </a:p>
                    <a:p>
                      <a:pPr algn="just" rtl="0" eaLnBrk="1" fontAlgn="auto" latinLnBrk="0" hangingPunct="1">
                        <a:lnSpc>
                          <a:spcPct val="80000"/>
                        </a:lnSpc>
                      </a:pPr>
                      <a:r>
                        <a:rPr lang="es-SV" sz="1600" b="1" kern="1200" spc="-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Dinamizar la economía nacional para generar oportunidades y prosperidad a las familias, las empresas y el país</a:t>
                      </a:r>
                      <a:r>
                        <a:rPr lang="es-SV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MX" sz="1600" dirty="0">
                        <a:effectLst/>
                      </a:endParaRPr>
                    </a:p>
                  </a:txBody>
                  <a:tcPr marL="25520" marR="25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Programas de Formación Profesional/ Elemento/Acciones Articuladas</a:t>
                      </a:r>
                      <a:endParaRPr lang="es-SV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520" marR="25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594003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MX" sz="1400" b="1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Estrategia 1.3</a:t>
                      </a:r>
                    </a:p>
                    <a:p>
                      <a:pPr algn="just" rtl="0" eaLnBrk="1" fontAlgn="auto" latinLnBrk="0" hangingPunct="1">
                        <a:lnSpc>
                          <a:spcPct val="80000"/>
                        </a:lnSpc>
                      </a:pPr>
                      <a:r>
                        <a:rPr lang="es-SV" sz="1400" b="1" kern="1200" spc="-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Dinamizar la economía nacional para generar oportunidades y prosperidad a las familias, las empresas y el país</a:t>
                      </a:r>
                      <a:r>
                        <a:rPr lang="es-SV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MX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MX" sz="140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Lineamientos:</a:t>
                      </a:r>
                    </a:p>
                    <a:p>
                      <a:pPr algn="just" rtl="0" eaLnBrk="1" latinLnBrk="0" hangingPunct="1">
                        <a:lnSpc>
                          <a:spcPct val="80000"/>
                        </a:lnSpc>
                      </a:pPr>
                      <a:r>
                        <a:rPr lang="es-SV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L.1.4.1. Incrementar la producción, así como el uso eficiente y ahorro de energías renovables y alternativas.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L.1.4.3. Ampliar la producción de energía con fuentes renovables (geotérmica, eólica y solar).</a:t>
                      </a:r>
                      <a:endParaRPr lang="es-MX" sz="1400" kern="1200" spc="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28" marR="35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spc="-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Iniciar</a:t>
                      </a:r>
                      <a:r>
                        <a:rPr lang="es-MX" sz="1400" kern="1200" spc="-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implementación:</a:t>
                      </a:r>
                    </a:p>
                    <a:p>
                      <a:pPr algn="just">
                        <a:lnSpc>
                          <a:spcPct val="80000"/>
                        </a:lnSpc>
                      </a:pPr>
                      <a:endParaRPr lang="es-MX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400" b="0" i="0" baseline="0" dirty="0" smtClean="0">
                          <a:solidFill>
                            <a:schemeClr val="tx1"/>
                          </a:solidFill>
                        </a:rPr>
                        <a:t>Centro de Excelencia en Energías Renovables (proyecto plurianual).</a:t>
                      </a:r>
                    </a:p>
                    <a:p>
                      <a:pPr marL="0" indent="0" algn="just">
                        <a:lnSpc>
                          <a:spcPct val="80000"/>
                        </a:lnSpc>
                        <a:buFont typeface="Arial" pitchFamily="34" charset="0"/>
                        <a:buNone/>
                      </a:pPr>
                      <a:endParaRPr lang="es-MX" sz="14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5428" marR="35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6287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400" b="1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Estrategia 1.4</a:t>
                      </a:r>
                    </a:p>
                    <a:p>
                      <a:pPr marL="0" algn="just" defTabSz="914400" rtl="0" eaLnBrk="1" fontAlgn="auto" latinLnBrk="0" hangingPunct="1">
                        <a:lnSpc>
                          <a:spcPct val="80000"/>
                        </a:lnSpc>
                      </a:pPr>
                      <a:r>
                        <a:rPr lang="es-SV" sz="1400" b="1" kern="1200" spc="-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E.1.5. Desarrollo inclusivo en los territorios con base en sus vocaciones ambientales y potencialidades productivas.</a:t>
                      </a:r>
                      <a:endParaRPr lang="es-MX" sz="1400" b="1" kern="1200" spc="-1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s-MX" sz="1400" b="1" kern="1200" spc="-1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40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Lineamientos: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es-SV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L.1.5.1. Desarrollar de manera sustentable la franja costero-marina y velar por su protección para el aprovechamiento de los recursos en el mar territorial.</a:t>
                      </a:r>
                      <a:endParaRPr lang="es-MX" sz="1400" kern="1200" spc="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es-SV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L.1.5.2. Fortalecer la articulación e inclusión productiva de la zona norte del país.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L.1.5.3. Desarrollar el Golfo de Fonseca como zona </a:t>
                      </a:r>
                      <a:r>
                        <a:rPr lang="es-SV" sz="1400" kern="1200" spc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trinacional</a:t>
                      </a:r>
                      <a:r>
                        <a:rPr lang="es-SV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de paz y desarrollo.</a:t>
                      </a:r>
                      <a:endParaRPr lang="es-MX" sz="1400" kern="1200" spc="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28" marR="35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Continuar y fortalecer:</a:t>
                      </a:r>
                    </a:p>
                    <a:p>
                      <a:pPr algn="just">
                        <a:lnSpc>
                          <a:spcPct val="80000"/>
                        </a:lnSpc>
                      </a:pPr>
                      <a:endParaRPr lang="es-MX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92075" indent="-92075" algn="just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Participación dentro del </a:t>
                      </a:r>
                      <a:r>
                        <a:rPr lang="es-MX" sz="1400" dirty="0" err="1" smtClean="0">
                          <a:solidFill>
                            <a:schemeClr val="tx1"/>
                          </a:solidFill>
                        </a:rPr>
                        <a:t>Macroproyecto</a:t>
                      </a: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 FOMILENIO II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 y otros proyectos con énfasis en el desarrollo local.</a:t>
                      </a:r>
                      <a:endParaRPr lang="es-MX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92075" indent="-92075" algn="just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Llegar a más municipios con </a:t>
                      </a:r>
                      <a:r>
                        <a:rPr lang="es-MX" sz="1400" dirty="0" err="1" smtClean="0">
                          <a:solidFill>
                            <a:schemeClr val="tx1"/>
                          </a:solidFill>
                        </a:rPr>
                        <a:t>fp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 coherente con sus vocaciones ambientales y potencialidades productivas.</a:t>
                      </a:r>
                    </a:p>
                    <a:p>
                      <a:pPr marL="92075" indent="-92075" algn="just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Fortalecer la </a:t>
                      </a:r>
                      <a:r>
                        <a:rPr lang="es-MX" sz="1400" baseline="0" dirty="0" err="1" smtClean="0">
                          <a:solidFill>
                            <a:schemeClr val="tx1"/>
                          </a:solidFill>
                        </a:rPr>
                        <a:t>fp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 mediante acciones móviles.</a:t>
                      </a:r>
                    </a:p>
                    <a:p>
                      <a:pPr marL="92075" indent="-92075" algn="just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Establecer alianzas con municipalidades y otras instituciones GOES con fuerte presencia en los territorios.</a:t>
                      </a:r>
                    </a:p>
                  </a:txBody>
                  <a:tcPr marL="35428" marR="35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3 CuadroTexto">
            <a:hlinkClick r:id="" action="ppaction://noaction"/>
          </p:cNvPr>
          <p:cNvSpPr txBox="1"/>
          <p:nvPr/>
        </p:nvSpPr>
        <p:spPr>
          <a:xfrm>
            <a:off x="7668344" y="5877272"/>
            <a:ext cx="147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SV" dirty="0"/>
          </a:p>
        </p:txBody>
      </p:sp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Proyectos Emergentes</a:t>
            </a:r>
            <a:endParaRPr lang="es-MX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s-MX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FORMACIÓN INICIAL</a:t>
            </a:r>
            <a:endParaRPr lang="es-MX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80000"/>
              </a:lnSpc>
              <a:buFont typeface="+mj-lt"/>
              <a:buAutoNum type="arabicPeriod"/>
            </a:pPr>
            <a:r>
              <a:rPr lang="es-MX" sz="1800" dirty="0"/>
              <a:t>Prueba piloto de validación de empresas formadoras para E – C  por  proveedor especializado</a:t>
            </a:r>
          </a:p>
          <a:p>
            <a:pPr lvl="0" algn="just">
              <a:lnSpc>
                <a:spcPct val="80000"/>
              </a:lnSpc>
              <a:buFont typeface="+mj-lt"/>
              <a:buAutoNum type="arabicPeriod"/>
            </a:pPr>
            <a:r>
              <a:rPr lang="es-MX" sz="1800" dirty="0"/>
              <a:t>Estudio para la identificación de cursos tecnológicos innovadores para formación inicial</a:t>
            </a:r>
          </a:p>
          <a:p>
            <a:pPr lvl="0" algn="just">
              <a:lnSpc>
                <a:spcPct val="80000"/>
              </a:lnSpc>
              <a:buFont typeface="+mj-lt"/>
              <a:buAutoNum type="arabicPeriod"/>
            </a:pPr>
            <a:r>
              <a:rPr lang="es-SV" sz="1800" dirty="0"/>
              <a:t>Proyecto piloto de formación e – </a:t>
            </a:r>
            <a:r>
              <a:rPr lang="es-SV" sz="1800" dirty="0" err="1"/>
              <a:t>learning</a:t>
            </a:r>
            <a:r>
              <a:rPr lang="es-SV" sz="1800" dirty="0"/>
              <a:t> para personas </a:t>
            </a:r>
            <a:r>
              <a:rPr lang="es-SV" sz="1800" dirty="0" smtClean="0"/>
              <a:t>jóvenes.</a:t>
            </a:r>
          </a:p>
          <a:p>
            <a:pPr lvl="0" algn="just">
              <a:lnSpc>
                <a:spcPct val="80000"/>
              </a:lnSpc>
              <a:buFont typeface="+mj-lt"/>
              <a:buAutoNum type="arabicPeriod"/>
            </a:pPr>
            <a:r>
              <a:rPr lang="es-SV" sz="1800" dirty="0"/>
              <a:t>Proyecto piloto de implementación de Carreras Empresa – Centro para sectores: Textil y Confección, Químico Farmacéutico, </a:t>
            </a:r>
            <a:r>
              <a:rPr lang="es-SV" sz="1800" dirty="0" err="1"/>
              <a:t>Microfinanciero</a:t>
            </a:r>
            <a:r>
              <a:rPr lang="es-SV" sz="1800" dirty="0" smtClean="0"/>
              <a:t>. *</a:t>
            </a:r>
            <a:endParaRPr lang="es-SV" sz="1800" dirty="0"/>
          </a:p>
          <a:p>
            <a:pPr lvl="0" algn="just">
              <a:lnSpc>
                <a:spcPct val="80000"/>
              </a:lnSpc>
              <a:buFont typeface="+mj-lt"/>
              <a:buAutoNum type="arabicPeriod"/>
            </a:pPr>
            <a:endParaRPr lang="es-SV" sz="1800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es-MX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DE FORMACIÓN PROFESIONAL EN SAN BARTOLO</a:t>
            </a:r>
          </a:p>
          <a:p>
            <a:pPr algn="just">
              <a:lnSpc>
                <a:spcPct val="80000"/>
              </a:lnSpc>
              <a:buFont typeface="+mj-lt"/>
              <a:buAutoNum type="arabicPeriod"/>
            </a:pPr>
            <a:r>
              <a:rPr lang="es-MX" sz="1800" dirty="0"/>
              <a:t>Implementación de Carrera Técnico en reciclado de plástico (Diseño de Bases de Licitación)</a:t>
            </a:r>
          </a:p>
          <a:p>
            <a:pPr algn="just">
              <a:lnSpc>
                <a:spcPct val="80000"/>
              </a:lnSpc>
              <a:buFont typeface="+mj-lt"/>
              <a:buAutoNum type="arabicPeriod"/>
            </a:pPr>
            <a:r>
              <a:rPr lang="es-MX" sz="1800" dirty="0"/>
              <a:t>Implementación de Carrera Operario en corte y sellado (Diseño de Bases de Licitación)</a:t>
            </a:r>
          </a:p>
          <a:p>
            <a:pPr algn="just">
              <a:lnSpc>
                <a:spcPct val="80000"/>
              </a:lnSpc>
              <a:buFont typeface="+mj-lt"/>
              <a:buAutoNum type="arabicPeriod"/>
            </a:pPr>
            <a:r>
              <a:rPr lang="es-MX" sz="1800" dirty="0"/>
              <a:t>Diseño e Implementación de carrera de Técnico Asesor en Energías Renovables – GIZ</a:t>
            </a:r>
          </a:p>
          <a:p>
            <a:pPr algn="just">
              <a:lnSpc>
                <a:spcPct val="80000"/>
              </a:lnSpc>
              <a:buFont typeface="+mj-lt"/>
              <a:buAutoNum type="arabicPeriod"/>
            </a:pPr>
            <a:r>
              <a:rPr lang="es-MX" sz="1800" dirty="0"/>
              <a:t>Implementación de Centros de Evaluación para la Certificación de Competencias Laborales</a:t>
            </a:r>
            <a:r>
              <a:rPr lang="es-MX" sz="1800" dirty="0" smtClean="0"/>
              <a:t>.*</a:t>
            </a:r>
            <a:endParaRPr lang="es-MX" sz="1800" dirty="0"/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97719"/>
            <a:ext cx="9144000" cy="504056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s-MX" sz="2800" dirty="0"/>
              <a:t>Principales articulaciones en las Áreas Económica y Social de la Formación Profesional con el Plan Quinquenal de Desarrollo 2014 – 2019 «El Salvador productivo, educado y seguro» </a:t>
            </a:r>
            <a:endParaRPr lang="es-SV" sz="28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/>
          </p:nvPr>
        </p:nvGraphicFramePr>
        <p:xfrm>
          <a:off x="107504" y="1124744"/>
          <a:ext cx="8964487" cy="503021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702681"/>
                <a:gridCol w="4261806"/>
              </a:tblGrid>
              <a:tr h="3129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Eje 1</a:t>
                      </a:r>
                    </a:p>
                    <a:p>
                      <a:pPr marL="0" algn="just" defTabSz="914400" rtl="0" eaLnBrk="1" fontAlgn="auto" latinLnBrk="0" hangingPunct="1">
                        <a:lnSpc>
                          <a:spcPct val="80000"/>
                        </a:lnSpc>
                      </a:pPr>
                      <a:r>
                        <a:rPr lang="es-SV" sz="1800" b="1" kern="1200" spc="-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Dinamizar la economía nacional para generar oportunidades y prosperidad a las familias, las empresas y el país.</a:t>
                      </a:r>
                      <a:endParaRPr lang="es-MX" sz="1800" b="1" kern="1200" spc="-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520" marR="25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Programas de Formación Profesional/ Elemento/Acciones Articuladas</a:t>
                      </a:r>
                      <a:endParaRPr lang="es-SV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520" marR="25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863970">
                <a:tc>
                  <a:txBody>
                    <a:bodyPr/>
                    <a:lstStyle/>
                    <a:p>
                      <a:pPr marL="0" algn="just" defTabSz="914400" rtl="0" eaLnBrk="1" fontAlgn="auto" latinLnBrk="0" hangingPunct="1">
                        <a:lnSpc>
                          <a:spcPct val="80000"/>
                        </a:lnSpc>
                      </a:pPr>
                      <a:r>
                        <a:rPr lang="es-SV" sz="1600" b="1" kern="120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Estrategia 1.7. </a:t>
                      </a:r>
                    </a:p>
                    <a:p>
                      <a:pPr marL="0" algn="just" defTabSz="914400" rtl="0" eaLnBrk="1" fontAlgn="auto" latinLnBrk="0" hangingPunct="1">
                        <a:lnSpc>
                          <a:spcPct val="80000"/>
                        </a:lnSpc>
                      </a:pPr>
                      <a:r>
                        <a:rPr lang="es-SV" sz="1600" b="1" kern="120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Promoción y atracción de inversiones nacionales y extranjeras.</a:t>
                      </a:r>
                      <a:endParaRPr lang="es-MX" sz="1600" b="1" kern="1200" spc="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es-MX" sz="1600" b="1" kern="1200" spc="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MX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Lineamientos: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L.1.7.6 Fortalecer las capacidades institucionales y del sector productivo para insertarse en los mercados internacionales, en el marco de las nuevas reglas derivadas de acuerdos comerciales y ambientales.</a:t>
                      </a:r>
                      <a:endParaRPr lang="es-MX" sz="1600" b="0" kern="1200" spc="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28" marR="35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Continuar y fortalecer:</a:t>
                      </a:r>
                    </a:p>
                    <a:p>
                      <a:pPr algn="just">
                        <a:lnSpc>
                          <a:spcPct val="80000"/>
                        </a:lnSpc>
                      </a:pPr>
                      <a:endParaRPr lang="es-MX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92075" indent="-92075" algn="just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Cursos 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</a:rPr>
                        <a:t>de formación continua orientados a actualizar a las empresas en cómo exportar y cómo </a:t>
                      </a:r>
                      <a:r>
                        <a:rPr lang="es-SV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insertarse en los mercados internacionales, en el marco de las nuevas reglas derivadas de acuerdos comerciales y ambientales.</a:t>
                      </a:r>
                    </a:p>
                    <a:p>
                      <a:pPr marL="92075" indent="-92075" algn="just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s-SV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Buscar el establecimiento de coordinación con PROESA para el establecimiento de programas de capacitación orientados a la atracción de inversiones.</a:t>
                      </a:r>
                      <a:endParaRPr lang="es-MX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5428" marR="35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0660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es-SV" sz="1600" b="1" kern="120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Estrategia 1.8. 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es-SV" sz="1600" b="1" kern="120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Impulso de la empleabilidad y el empleo, con énfasis en la juventud y en las mujeres.</a:t>
                      </a:r>
                      <a:endParaRPr lang="es-MX" sz="1600" b="1" kern="1200" spc="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s-MX" sz="1600" b="1" kern="1200" spc="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Lineamientos: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es-SV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L.1.8.1. Diseñar e implementar el sistema nacional de formación técnico-profesional.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L.1.8.2. Diseñar y poner en marcha el sistema nacional de acreditación de competencias.</a:t>
                      </a:r>
                      <a:endParaRPr lang="es-MX" sz="1600" b="0" kern="1200" spc="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s-MX" sz="1600" kern="1200" spc="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28" marR="35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Continuar y fortalecer:</a:t>
                      </a:r>
                    </a:p>
                    <a:p>
                      <a:pPr algn="just">
                        <a:lnSpc>
                          <a:spcPct val="80000"/>
                        </a:lnSpc>
                      </a:pPr>
                      <a:endParaRPr lang="es-MX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92075" indent="-92075" algn="just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Programa Empresa – Centro.</a:t>
                      </a:r>
                    </a:p>
                    <a:p>
                      <a:pPr marL="92075" indent="-92075" algn="just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Participación dentro del </a:t>
                      </a:r>
                      <a:r>
                        <a:rPr lang="es-MX" sz="1600" dirty="0" err="1" smtClean="0">
                          <a:solidFill>
                            <a:schemeClr val="tx1"/>
                          </a:solidFill>
                        </a:rPr>
                        <a:t>Macroproyecto</a:t>
                      </a:r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 FOMILENIO II.</a:t>
                      </a:r>
                    </a:p>
                    <a:p>
                      <a:pPr marL="92075" indent="-92075" algn="just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Participación en otros programas y proyectos de instituciones del GOES orientados a la empleabilidad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</a:rPr>
                        <a:t> y el empleo de la juventud (Programa Jóvenes con Todo) y de las mujeres.</a:t>
                      </a:r>
                    </a:p>
                    <a:p>
                      <a:pPr marL="92075" indent="-92075" algn="just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</a:rPr>
                        <a:t>Participación en programa “Ciudad Mujer”</a:t>
                      </a:r>
                    </a:p>
                  </a:txBody>
                  <a:tcPr marL="35428" marR="35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3 CuadroTexto">
            <a:hlinkClick r:id="" action="ppaction://noaction"/>
          </p:cNvPr>
          <p:cNvSpPr txBox="1"/>
          <p:nvPr/>
        </p:nvSpPr>
        <p:spPr>
          <a:xfrm>
            <a:off x="7668344" y="5877272"/>
            <a:ext cx="147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SV" dirty="0"/>
          </a:p>
        </p:txBody>
      </p:sp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2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04056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s-MX" sz="2800" dirty="0"/>
              <a:t>Principales articulaciones en las Áreas Económica y Social de la Formación Profesional con el Plan Quinquenal de Desarrollo 2014 – 2019 «El Salvador productivo, educado y seguro» </a:t>
            </a:r>
            <a:endParaRPr lang="es-SV" sz="28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/>
          </p:nvPr>
        </p:nvGraphicFramePr>
        <p:xfrm>
          <a:off x="107504" y="1488916"/>
          <a:ext cx="8964487" cy="274179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702681"/>
                <a:gridCol w="4261806"/>
              </a:tblGrid>
              <a:tr h="3129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Eje 1</a:t>
                      </a:r>
                    </a:p>
                    <a:p>
                      <a:pPr marL="0" algn="just" defTabSz="914400" rtl="0" eaLnBrk="1" fontAlgn="auto" latinLnBrk="0" hangingPunct="1">
                        <a:lnSpc>
                          <a:spcPct val="80000"/>
                        </a:lnSpc>
                      </a:pPr>
                      <a:r>
                        <a:rPr lang="es-SV" sz="1800" b="1" kern="1200" spc="-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Dinamizar la economía nacional para generar oportunidades y prosperidad a las familias, las empresas y el país.</a:t>
                      </a:r>
                      <a:endParaRPr lang="es-MX" sz="1800" b="1" kern="1200" spc="-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520" marR="25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Programas de Formación Profesional/ Elemento/Acciones Articuladas</a:t>
                      </a:r>
                      <a:endParaRPr lang="es-SV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520" marR="25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863970">
                <a:tc>
                  <a:txBody>
                    <a:bodyPr/>
                    <a:lstStyle/>
                    <a:p>
                      <a:pPr marL="0" algn="just" defTabSz="914400" rtl="0" eaLnBrk="1" fontAlgn="auto" latinLnBrk="0" hangingPunct="1">
                        <a:lnSpc>
                          <a:spcPct val="80000"/>
                        </a:lnSpc>
                      </a:pPr>
                      <a:r>
                        <a:rPr lang="es-SV" sz="1600" b="1" kern="120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Estrategia 1.10. 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es-SV" sz="1600" b="1" kern="120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Desarrollo del turismo sostenible: “El Salvador: un destino encantador”.</a:t>
                      </a:r>
                      <a:endParaRPr lang="es-MX" sz="1600" b="1" kern="1200" spc="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es-MX" sz="1600" b="1" kern="1200" spc="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MX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Lineamientos: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es-SV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L.1.10.4. Fortalecer la calidad de los servicios turísticos, brindando la formación turística a las empresas del sector y ampliando la asistencia y seguridad a los y las turistas.</a:t>
                      </a:r>
                      <a:endParaRPr lang="es-MX" sz="1600" b="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28" marR="35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Continuar y fortalecer:</a:t>
                      </a:r>
                    </a:p>
                    <a:p>
                      <a:pPr algn="just">
                        <a:lnSpc>
                          <a:spcPct val="80000"/>
                        </a:lnSpc>
                      </a:pPr>
                      <a:endParaRPr lang="es-MX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92075" indent="-92075" algn="just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Cursos 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</a:rPr>
                        <a:t>de formación continua e inicial orientados a la formación en funciones propias de los servicios turísticos.</a:t>
                      </a:r>
                      <a:endParaRPr lang="es-MX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5428" marR="35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" name="3 CuadroTexto">
            <a:hlinkClick r:id="" action="ppaction://noaction"/>
          </p:cNvPr>
          <p:cNvSpPr txBox="1"/>
          <p:nvPr/>
        </p:nvSpPr>
        <p:spPr>
          <a:xfrm>
            <a:off x="7668344" y="5877272"/>
            <a:ext cx="147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SV" dirty="0"/>
          </a:p>
        </p:txBody>
      </p:sp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9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04056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s-MX" sz="2800" dirty="0"/>
              <a:t>Principales articulaciones en las Áreas Económica y Social de la Formación Profesional con el Plan Quinquenal de Desarrollo 2014 – 2019 «El Salvador productivo, educado y seguro» </a:t>
            </a:r>
            <a:endParaRPr lang="es-SV" sz="28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/>
          </p:nvPr>
        </p:nvGraphicFramePr>
        <p:xfrm>
          <a:off x="107504" y="1488916"/>
          <a:ext cx="8964487" cy="378980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702681"/>
                <a:gridCol w="4261806"/>
              </a:tblGrid>
              <a:tr h="312961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80000"/>
                        </a:lnSpc>
                      </a:pPr>
                      <a:r>
                        <a:rPr lang="es-SV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Objetivo 2</a:t>
                      </a:r>
                    </a:p>
                    <a:p>
                      <a:pPr marL="0" algn="just" defTabSz="914400" rtl="0" eaLnBrk="1" fontAlgn="auto" latinLnBrk="0" hangingPunct="1">
                        <a:lnSpc>
                          <a:spcPct val="80000"/>
                        </a:lnSpc>
                      </a:pPr>
                      <a:r>
                        <a:rPr lang="es-SV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Desarrollar el potencial humano</a:t>
                      </a:r>
                      <a:r>
                        <a:rPr lang="es-SV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población salvadoreña.</a:t>
                      </a:r>
                      <a:endParaRPr lang="es-MX" sz="1800" b="1" kern="1200" spc="-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520" marR="25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Programas de Formación Profesional/ Elemento/Acciones Articuladas</a:t>
                      </a:r>
                      <a:endParaRPr lang="es-SV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520" marR="25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863970">
                <a:tc>
                  <a:txBody>
                    <a:bodyPr/>
                    <a:lstStyle/>
                    <a:p>
                      <a:pPr marL="0" algn="just" defTabSz="914400" rtl="0" eaLnBrk="1" fontAlgn="auto" latinLnBrk="0" hangingPunct="1">
                        <a:lnSpc>
                          <a:spcPct val="80000"/>
                        </a:lnSpc>
                      </a:pPr>
                      <a:r>
                        <a:rPr lang="es-SV" sz="1600" b="1" kern="120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Estrategia 2.5. 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es-SV" sz="1600" b="1" kern="120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Impulso de la innovación, ciencia y tecnología.</a:t>
                      </a:r>
                      <a:endParaRPr lang="es-MX" sz="1600" b="1" kern="1200" spc="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es-MX" sz="1600" b="1" kern="1200" spc="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MX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Lineamientos: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es-SV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L.2.5.3. Impulsar alianzas regionales e internacionales para impulsar la investigación, la transferencia tecnológica y el desarrollo de la I+D+i.*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L.2.5.4. Apoyar a las empresas y a los asocio público-privados con el fin de impulsar la innovación empresarial para el incremento de la productividad y competitividad.</a:t>
                      </a:r>
                      <a:endParaRPr lang="es-MX" sz="1600" b="0" kern="1200" spc="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rtl="0" eaLnBrk="1" latinLnBrk="0" hangingPunct="1"/>
                      <a:endParaRPr lang="es-MX" sz="1600" dirty="0">
                        <a:effectLst/>
                      </a:endParaRPr>
                    </a:p>
                  </a:txBody>
                  <a:tcPr marL="35428" marR="35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Iniciar:</a:t>
                      </a:r>
                    </a:p>
                    <a:p>
                      <a:pPr algn="just">
                        <a:lnSpc>
                          <a:spcPct val="80000"/>
                        </a:lnSpc>
                      </a:pPr>
                      <a:endParaRPr lang="es-MX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92075" indent="-92075" algn="just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Acciones exploratorias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</a:rPr>
                        <a:t> y de transferencia de conocimientos de instituciones homólogas de América Latina en el establecimiento de estrategias de </a:t>
                      </a:r>
                      <a:r>
                        <a:rPr lang="es-MX" sz="1600" baseline="0" dirty="0" err="1" smtClean="0">
                          <a:solidFill>
                            <a:schemeClr val="tx1"/>
                          </a:solidFill>
                        </a:rPr>
                        <a:t>I+D+i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</a:rPr>
                        <a:t> en la </a:t>
                      </a:r>
                      <a:r>
                        <a:rPr lang="es-MX" sz="1600" baseline="0" dirty="0" err="1" smtClean="0">
                          <a:solidFill>
                            <a:schemeClr val="tx1"/>
                          </a:solidFill>
                        </a:rPr>
                        <a:t>fp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</a:rPr>
                        <a:t>, evaluando su pertinencia y posibilidad de adaptación al contexto nacional e institucional, con énfasis en el fomento a la innovación empresarial del país.</a:t>
                      </a:r>
                    </a:p>
                    <a:p>
                      <a:pPr marL="92075" indent="-92075" algn="just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endParaRPr lang="es-MX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92075" indent="-92075" algn="just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</a:rPr>
                        <a:t>Ejecutar directamente acciones de </a:t>
                      </a:r>
                      <a:r>
                        <a:rPr lang="es-MX" sz="1600" baseline="0" dirty="0" err="1" smtClean="0">
                          <a:solidFill>
                            <a:schemeClr val="tx1"/>
                          </a:solidFill>
                        </a:rPr>
                        <a:t>fp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</a:rPr>
                        <a:t> en áreas de conocimientos estratégicos para el país y que permitan la experimentación de nuevos modelos pedagógicos como el aprendizaje por proyectos y el </a:t>
                      </a:r>
                      <a:r>
                        <a:rPr lang="es-MX" sz="1600" baseline="0" dirty="0" err="1" smtClean="0">
                          <a:solidFill>
                            <a:schemeClr val="tx1"/>
                          </a:solidFill>
                        </a:rPr>
                        <a:t>emprendedurismo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92075" indent="-92075" algn="just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endParaRPr lang="es-MX" sz="16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5428" marR="35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" name="3 CuadroTexto">
            <a:hlinkClick r:id="" action="ppaction://noaction"/>
          </p:cNvPr>
          <p:cNvSpPr txBox="1"/>
          <p:nvPr/>
        </p:nvSpPr>
        <p:spPr>
          <a:xfrm>
            <a:off x="7668344" y="5877272"/>
            <a:ext cx="147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SV" dirty="0"/>
          </a:p>
        </p:txBody>
      </p:sp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7504" y="5589240"/>
            <a:ext cx="8928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* El INSAFORP juega un rol importante en la transferencia tecnológica, el cual debe ser fortalecido.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413667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62074"/>
          </a:xfrm>
        </p:spPr>
        <p:txBody>
          <a:bodyPr>
            <a:noAutofit/>
          </a:bodyPr>
          <a:lstStyle/>
          <a:p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Proyectos Emergentes</a:t>
            </a:r>
            <a:endParaRPr lang="es-MX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s-MX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TÉCNICA</a:t>
            </a:r>
            <a:endParaRPr lang="es-MX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80000"/>
              </a:lnSpc>
              <a:buFont typeface="+mj-lt"/>
              <a:buAutoNum type="arabicPeriod"/>
            </a:pPr>
            <a:r>
              <a:rPr lang="es-MX" sz="1800" dirty="0"/>
              <a:t>Programa de Formación de Monitores de Empresa – </a:t>
            </a:r>
            <a:r>
              <a:rPr lang="es-MX" sz="1800" dirty="0" smtClean="0"/>
              <a:t>centro.</a:t>
            </a:r>
          </a:p>
          <a:p>
            <a:pPr lvl="0" algn="just">
              <a:lnSpc>
                <a:spcPct val="80000"/>
              </a:lnSpc>
              <a:buFont typeface="+mj-lt"/>
              <a:buAutoNum type="arabicPeriod"/>
            </a:pPr>
            <a:r>
              <a:rPr lang="es-MX" sz="1800" dirty="0" smtClean="0"/>
              <a:t>Proyectos </a:t>
            </a:r>
            <a:r>
              <a:rPr lang="es-MX" sz="1800" dirty="0"/>
              <a:t>piloto de nuevas modalidades de formación </a:t>
            </a:r>
            <a:r>
              <a:rPr lang="es-MX" sz="1800" dirty="0" smtClean="0"/>
              <a:t>profesional.*</a:t>
            </a:r>
            <a:endParaRPr lang="es-MX" sz="1800" dirty="0"/>
          </a:p>
          <a:p>
            <a:pPr lvl="0" algn="just">
              <a:lnSpc>
                <a:spcPct val="80000"/>
              </a:lnSpc>
              <a:buFont typeface="+mj-lt"/>
              <a:buAutoNum type="arabicPeriod"/>
            </a:pPr>
            <a:r>
              <a:rPr lang="es-MX" sz="1800" dirty="0"/>
              <a:t>Programa de formación de competencias transversales para facilitadores e instructores (innovación, género, </a:t>
            </a:r>
            <a:r>
              <a:rPr lang="es-MX" sz="1800" dirty="0" smtClean="0"/>
              <a:t>sustentabilidad, industria 4.0, entre </a:t>
            </a:r>
            <a:r>
              <a:rPr lang="es-MX" sz="1800" dirty="0"/>
              <a:t>otras</a:t>
            </a:r>
            <a:r>
              <a:rPr lang="es-MX" sz="1800" dirty="0" smtClean="0"/>
              <a:t>).*</a:t>
            </a:r>
            <a:endParaRPr lang="es-MX" sz="1800" dirty="0"/>
          </a:p>
          <a:p>
            <a:pPr lvl="0" algn="just">
              <a:lnSpc>
                <a:spcPct val="80000"/>
              </a:lnSpc>
              <a:buFont typeface="+mj-lt"/>
              <a:buAutoNum type="arabicPeriod"/>
            </a:pPr>
            <a:r>
              <a:rPr lang="es-MX" sz="1800" dirty="0"/>
              <a:t>Diseño e implementación del Sistema de Mejora Continua de los </a:t>
            </a:r>
            <a:r>
              <a:rPr lang="es-MX" sz="1800" dirty="0" smtClean="0"/>
              <a:t>CFP.</a:t>
            </a:r>
            <a:endParaRPr lang="es-MX" sz="1800" dirty="0"/>
          </a:p>
          <a:p>
            <a:pPr lvl="0" algn="just">
              <a:lnSpc>
                <a:spcPct val="80000"/>
              </a:lnSpc>
              <a:buFont typeface="+mj-lt"/>
              <a:buAutoNum type="arabicPeriod"/>
            </a:pPr>
            <a:r>
              <a:rPr lang="es-MX" sz="1800" dirty="0"/>
              <a:t>Programa de Formación Técnica para </a:t>
            </a:r>
            <a:r>
              <a:rPr lang="es-MX" sz="1800" dirty="0" smtClean="0"/>
              <a:t>instructores/as.*</a:t>
            </a:r>
          </a:p>
          <a:p>
            <a:pPr lvl="0" algn="just">
              <a:lnSpc>
                <a:spcPct val="80000"/>
              </a:lnSpc>
              <a:buFont typeface="+mj-lt"/>
              <a:buAutoNum type="arabicPeriod"/>
            </a:pPr>
            <a:r>
              <a:rPr lang="es-MX" sz="1800" dirty="0" smtClean="0"/>
              <a:t>Proyecto </a:t>
            </a:r>
            <a:r>
              <a:rPr lang="es-MX" sz="1800" dirty="0"/>
              <a:t>de competencia </a:t>
            </a:r>
            <a:r>
              <a:rPr lang="es-MX" sz="1800" dirty="0" err="1"/>
              <a:t>World</a:t>
            </a:r>
            <a:r>
              <a:rPr lang="es-MX" sz="1800" dirty="0"/>
              <a:t> </a:t>
            </a:r>
            <a:r>
              <a:rPr lang="es-MX" sz="1800" dirty="0" err="1"/>
              <a:t>Skills</a:t>
            </a:r>
            <a:r>
              <a:rPr lang="es-MX" sz="1800" dirty="0"/>
              <a:t> El </a:t>
            </a:r>
            <a:r>
              <a:rPr lang="es-MX" sz="1800" dirty="0" smtClean="0"/>
              <a:t>Salvador.</a:t>
            </a:r>
            <a:endParaRPr lang="es-MX" sz="1800" dirty="0"/>
          </a:p>
          <a:p>
            <a:pPr lvl="0" algn="just">
              <a:lnSpc>
                <a:spcPct val="80000"/>
              </a:lnSpc>
              <a:buFont typeface="+mj-lt"/>
              <a:buAutoNum type="arabicPeriod"/>
            </a:pPr>
            <a:r>
              <a:rPr lang="es-MX" sz="1800" dirty="0"/>
              <a:t>Estandarización del Diseño de Material Didáctico y </a:t>
            </a:r>
            <a:r>
              <a:rPr lang="es-MX" sz="1800" dirty="0" smtClean="0"/>
              <a:t>Rótulos.</a:t>
            </a:r>
            <a:endParaRPr lang="es-MX" sz="1800" dirty="0"/>
          </a:p>
          <a:p>
            <a:pPr lvl="0" algn="just">
              <a:lnSpc>
                <a:spcPct val="80000"/>
              </a:lnSpc>
              <a:buFont typeface="+mj-lt"/>
              <a:buAutoNum type="arabicPeriod"/>
            </a:pPr>
            <a:r>
              <a:rPr lang="es-MX" sz="1800" dirty="0"/>
              <a:t>Diseño de carreras y búsqueda de cursos para responder a los Estudios de Prospectiva de la </a:t>
            </a:r>
            <a:r>
              <a:rPr lang="es-MX" sz="1800" dirty="0" smtClean="0"/>
              <a:t>FP.</a:t>
            </a:r>
            <a:endParaRPr lang="es-MX" sz="1800" dirty="0"/>
          </a:p>
          <a:p>
            <a:pPr marL="0" indent="0">
              <a:lnSpc>
                <a:spcPct val="80000"/>
              </a:lnSpc>
              <a:buNone/>
            </a:pPr>
            <a:r>
              <a:rPr lang="es-MX" sz="1800" dirty="0"/>
              <a:t> 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MX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INVESTIGACIÓN Y ESTUDIOS DE LA FORMACIÓN PROFESIONAL</a:t>
            </a:r>
            <a:endParaRPr lang="es-MX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80000"/>
              </a:lnSpc>
              <a:buFont typeface="+mj-lt"/>
              <a:buAutoNum type="arabicPeriod"/>
            </a:pPr>
            <a:r>
              <a:rPr lang="es-MX" sz="1800" dirty="0"/>
              <a:t>Investigaciones en algunos sectores de la economía sobre la participación de las mujeres y la formación </a:t>
            </a:r>
            <a:r>
              <a:rPr lang="es-MX" sz="1800" dirty="0" smtClean="0"/>
              <a:t>profesional.</a:t>
            </a:r>
            <a:endParaRPr lang="es-MX" sz="1800" dirty="0"/>
          </a:p>
          <a:p>
            <a:pPr lvl="0" algn="just">
              <a:lnSpc>
                <a:spcPct val="80000"/>
              </a:lnSpc>
              <a:buFont typeface="+mj-lt"/>
              <a:buAutoNum type="arabicPeriod"/>
            </a:pPr>
            <a:r>
              <a:rPr lang="es-MX" sz="1800" dirty="0"/>
              <a:t>Identificación de necesidades de capacitación en municipios con baja cobertura de programas de </a:t>
            </a:r>
            <a:r>
              <a:rPr lang="es-MX" sz="1800" dirty="0" smtClean="0"/>
              <a:t>capacitación.*</a:t>
            </a:r>
            <a:endParaRPr lang="es-MX" sz="1800" dirty="0"/>
          </a:p>
          <a:p>
            <a:pPr lvl="0" algn="just">
              <a:lnSpc>
                <a:spcPct val="80000"/>
              </a:lnSpc>
              <a:buFont typeface="+mj-lt"/>
              <a:buAutoNum type="arabicPeriod"/>
            </a:pPr>
            <a:r>
              <a:rPr lang="es-MX" sz="1800" dirty="0"/>
              <a:t>Elaboración del catálogo de Programas Institucionales de Formación </a:t>
            </a:r>
            <a:r>
              <a:rPr lang="es-MX" sz="1800" dirty="0" smtClean="0"/>
              <a:t>Profesional.</a:t>
            </a:r>
            <a:endParaRPr lang="es-MX" sz="1800" dirty="0"/>
          </a:p>
          <a:p>
            <a:pPr lvl="0" algn="just">
              <a:lnSpc>
                <a:spcPct val="80000"/>
              </a:lnSpc>
              <a:buFont typeface="+mj-lt"/>
              <a:buAutoNum type="arabicPeriod"/>
            </a:pPr>
            <a:r>
              <a:rPr lang="es-MX" sz="1800" dirty="0"/>
              <a:t>Estudio de factibilidad del diseño e implementación de un Marco Nacional de Cualificaciones en El Salvador</a:t>
            </a:r>
            <a:r>
              <a:rPr lang="es-MX" sz="1800" dirty="0" smtClean="0"/>
              <a:t>.*</a:t>
            </a:r>
            <a:endParaRPr lang="es-MX" sz="1800" dirty="0"/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3"/>
          <a:stretch/>
        </p:blipFill>
        <p:spPr>
          <a:xfrm>
            <a:off x="0" y="6597351"/>
            <a:ext cx="9144000" cy="27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24723</TotalTime>
  <Words>8466</Words>
  <Application>Microsoft Office PowerPoint</Application>
  <PresentationFormat>Presentación en pantalla (4:3)</PresentationFormat>
  <Paragraphs>2642</Paragraphs>
  <Slides>82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82</vt:i4>
      </vt:variant>
    </vt:vector>
  </HeadingPairs>
  <TitlesOfParts>
    <vt:vector size="91" baseType="lpstr">
      <vt:lpstr>Arial</vt:lpstr>
      <vt:lpstr>Calibri</vt:lpstr>
      <vt:lpstr>Futura Condensed</vt:lpstr>
      <vt:lpstr>Futura-CondensedMedium</vt:lpstr>
      <vt:lpstr>Times New Roman</vt:lpstr>
      <vt:lpstr>Tema de Office</vt:lpstr>
      <vt:lpstr>1_Tema de Office</vt:lpstr>
      <vt:lpstr>Office Theme</vt:lpstr>
      <vt:lpstr>2_Tema de Office</vt:lpstr>
      <vt:lpstr>Presentación de PowerPoint</vt:lpstr>
      <vt:lpstr>CONTENIDO</vt:lpstr>
      <vt:lpstr>Objetivos de Mediano Plazo Estrategias y Proyectos Estratégicos Plan Estratégico 2015-2019  Aprendizajes recientes</vt:lpstr>
      <vt:lpstr>Planeación Estratégica 2015 - 2019</vt:lpstr>
      <vt:lpstr>Objetivos de Mediano Plazo Plan Estratégico Institucional 2015-2019 </vt:lpstr>
      <vt:lpstr>Proyectos Estratégicos</vt:lpstr>
      <vt:lpstr>10 resultados esperados para 2015 - 2019</vt:lpstr>
      <vt:lpstr>Proyectos Emergentes</vt:lpstr>
      <vt:lpstr>Proyectos Emergentes</vt:lpstr>
      <vt:lpstr>Proyectos Emergentes</vt:lpstr>
      <vt:lpstr>Algunos conceptos, tendencias y aprendizajes</vt:lpstr>
      <vt:lpstr>Principales premisas del POA / Presupuesto</vt:lpstr>
      <vt:lpstr>Principales premisas del POA / Presupuesto</vt:lpstr>
      <vt:lpstr>Ejecuciones vrs. Proyección de Cierre Formación Profesional US$ Millones</vt:lpstr>
      <vt:lpstr>Personas capacitadas</vt:lpstr>
      <vt:lpstr>Centros de Formación Inicial y Continua</vt:lpstr>
      <vt:lpstr>Metas POA y Presupuesto 2017</vt:lpstr>
      <vt:lpstr>Presentación de PowerPoint</vt:lpstr>
      <vt:lpstr>Comparativo: Metas/US$  2016 - 2017</vt:lpstr>
      <vt:lpstr>Presentación de PowerPoint</vt:lpstr>
      <vt:lpstr>Presentación de PowerPoint</vt:lpstr>
      <vt:lpstr>Presentación de PowerPoint</vt:lpstr>
      <vt:lpstr>Gerencia de Formación Continua Propuesta de Presupuesto y Plan Operativo Anual 2017</vt:lpstr>
      <vt:lpstr>Presentación de PowerPoint</vt:lpstr>
      <vt:lpstr>Gerencia de Formación Inicial Propuesta de Presupuesto y Plan Operativo Anual 2017</vt:lpstr>
      <vt:lpstr>Presentación de PowerPoint</vt:lpstr>
      <vt:lpstr>Gerencia del Centro de Formación  Profesional del INSAFORP en San Bartolo Propuesta de Presupuesto y Plan Operativo Anual 2017</vt:lpstr>
      <vt:lpstr>Gerencia Centro de Formación Profesional  del INSAFORP en San Bartolo Principales Proyectos </vt:lpstr>
      <vt:lpstr>Presentación de PowerPoint</vt:lpstr>
      <vt:lpstr>Gerencia Técnica Propuesta de Presupuesto y Plan Operativo Anual 2017</vt:lpstr>
      <vt:lpstr>Gerencia Técnica Propuesta de Presupuesto y Plan Operativo Anual 2017</vt:lpstr>
      <vt:lpstr>Presentación de PowerPoint</vt:lpstr>
      <vt:lpstr>Presentación de PowerPoint</vt:lpstr>
      <vt:lpstr>Presentación de PowerPoint</vt:lpstr>
      <vt:lpstr>Presentación de PowerPoint</vt:lpstr>
      <vt:lpstr>UNIDADES Y  GERENCIAS DE APOYO</vt:lpstr>
      <vt:lpstr>Gerencia Recursos Humanos Propuesta de Presupuesto y Plan Operativo Anual 2017</vt:lpstr>
      <vt:lpstr>Gerencia de Recursos Humanos Principales Proyectos </vt:lpstr>
      <vt:lpstr>Gerencia de Tecnologías de la Información Propuesta de Presupuesto y Plan Operativo Anual 2017</vt:lpstr>
      <vt:lpstr>Gerencia de Tecnologías de la Información Plan Estratégico Institucional</vt:lpstr>
      <vt:lpstr>Unidad de Servicios Generales Propuesta de Presupuesto y Plan Operativo Anual 2017</vt:lpstr>
      <vt:lpstr>Unidad de Servicios Generales Principales Proyectos </vt:lpstr>
      <vt:lpstr>Unidad de Planificación Estratégica Propuesta de Presupuesto y Plan Operativo Anual 2017</vt:lpstr>
      <vt:lpstr>Unidad de Planificación Estratégica Propuesta de Presupuesto y Plan Operativo Anual 2017</vt:lpstr>
      <vt:lpstr>Unidad de Planificación Estratégica Principales Proyectos </vt:lpstr>
      <vt:lpstr>Dirección Ejecutiva Propuesta de Presupuesto y Plan Operativo Anual 2017</vt:lpstr>
      <vt:lpstr>Gerencia de Adquisiciones y Contrataciones Institucional Propuesta de Presupuesto y Plan Operativo Anual 2017</vt:lpstr>
      <vt:lpstr>Gerencia Legal Propuesta de Presupuesto y Plan Operativo Anual 2017</vt:lpstr>
      <vt:lpstr>Gerencia Financiera Propuesta de Presupuesto y Plan Operativo Anual 2017</vt:lpstr>
      <vt:lpstr>Gerencia Financiera Propuesta de Presupuesto y Plan Operativo Anual 2017</vt:lpstr>
      <vt:lpstr>Gerencia Auditoría Interna Propuesta de Presupuesto y Plan Operativo Anual 2017</vt:lpstr>
      <vt:lpstr>Gerencia de Comunicación Institucional Propuesta de Presupuesto y Plan Operativo Anual 2017</vt:lpstr>
      <vt:lpstr>Personal y prestaciones por Unidad Organizativa</vt:lpstr>
      <vt:lpstr>Presentación de PowerPoint</vt:lpstr>
      <vt:lpstr>Fundamentos Legales y Técnicos</vt:lpstr>
      <vt:lpstr>Marco Legal y Técnico INSAFORP</vt:lpstr>
      <vt:lpstr>Propuesta de Presupuesto 2017  </vt:lpstr>
      <vt:lpstr>Movimiento del Superávit </vt:lpstr>
      <vt:lpstr>Presentación de PowerPoint</vt:lpstr>
      <vt:lpstr>Presentación de PowerPoint</vt:lpstr>
      <vt:lpstr>Gerencia de Formación Continua Propuesta de Presupuesto y Plan Operativo Anual 2017</vt:lpstr>
      <vt:lpstr>Presentación de PowerPoint</vt:lpstr>
      <vt:lpstr>Gerencia de Formación Inicial Propuesta de Presupuesto y Plan Operativo Anual 2017</vt:lpstr>
      <vt:lpstr>Presentación de PowerPoint</vt:lpstr>
      <vt:lpstr>Gerencia del Centro de Formación  Profesional del INSAFORP en San Bartolo Propuesta de Presupuesto y Plan Operativo Anual 2017</vt:lpstr>
      <vt:lpstr>Gerencia del Centro de Formación  Profesional del INSAFORP en San Bartolo Propuesta de Presupuesto y Plan Operativo Anual 2017</vt:lpstr>
      <vt:lpstr>Presentación de PowerPoint</vt:lpstr>
      <vt:lpstr>Gerencia Técnica Propuesta de Presupuesto y Plan Operativo Anual 2017</vt:lpstr>
      <vt:lpstr>Gerencia Técnica Propuesta de Presupuesto y Plan Operativo Anual 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Unidad de Monitoreo y Evaluación de la Formación Profesional Propuesta de Presupuesto y Plan Operativo Anual 2017 </vt:lpstr>
      <vt:lpstr>Presentación de PowerPoint</vt:lpstr>
      <vt:lpstr>Principales articulaciones en las Áreas Económica y Social de la Formación Profesional con el Plan Quinquenal de Desarrollo 2014 – 2019 «El Salvador productivo, educado y seguro» </vt:lpstr>
      <vt:lpstr>Principales articulaciones en las Áreas Económica y Social de la Formación Profesional con el Plan Quinquenal de Desarrollo 2014 – 2019 «El Salvador productivo, educado y seguro» </vt:lpstr>
      <vt:lpstr>Principales articulaciones en las Áreas Económica y Social de la Formación Profesional con el Plan Quinquenal de Desarrollo 2014 – 2019 «El Salvador productivo, educado y seguro» </vt:lpstr>
      <vt:lpstr>Principales articulaciones en las Áreas Económica y Social de la Formación Profesional con el Plan Quinquenal de Desarrollo 2014 – 2019 «El Salvador productivo, educado y seguro» </vt:lpstr>
      <vt:lpstr>Principales articulaciones en las Áreas Económica y Social de la Formación Profesional con el Plan Quinquenal de Desarrollo 2014 – 2019 «El Salvador productivo, educado y seguro»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Mario Martinez</dc:creator>
  <cp:lastModifiedBy>gl_morena</cp:lastModifiedBy>
  <cp:revision>1335</cp:revision>
  <cp:lastPrinted>2016-08-25T14:24:34Z</cp:lastPrinted>
  <dcterms:created xsi:type="dcterms:W3CDTF">2013-08-10T21:51:34Z</dcterms:created>
  <dcterms:modified xsi:type="dcterms:W3CDTF">2017-09-18T23:23:13Z</dcterms:modified>
</cp:coreProperties>
</file>