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3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97" r:id="rId5"/>
    <p:sldId id="263" r:id="rId6"/>
    <p:sldId id="265" r:id="rId7"/>
    <p:sldId id="293" r:id="rId8"/>
    <p:sldId id="266" r:id="rId9"/>
    <p:sldId id="268" r:id="rId10"/>
    <p:sldId id="294" r:id="rId11"/>
    <p:sldId id="269" r:id="rId12"/>
    <p:sldId id="270" r:id="rId13"/>
    <p:sldId id="295" r:id="rId14"/>
    <p:sldId id="274" r:id="rId15"/>
    <p:sldId id="300" r:id="rId16"/>
    <p:sldId id="303" r:id="rId17"/>
    <p:sldId id="305" r:id="rId18"/>
    <p:sldId id="308" r:id="rId19"/>
    <p:sldId id="279" r:id="rId20"/>
    <p:sldId id="310" r:id="rId21"/>
    <p:sldId id="296" r:id="rId22"/>
    <p:sldId id="312" r:id="rId23"/>
    <p:sldId id="314" r:id="rId24"/>
    <p:sldId id="316" r:id="rId25"/>
    <p:sldId id="282" r:id="rId26"/>
    <p:sldId id="286" r:id="rId27"/>
    <p:sldId id="288" r:id="rId28"/>
    <p:sldId id="289" r:id="rId29"/>
    <p:sldId id="290" r:id="rId3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4192"/>
    <a:srgbClr val="6F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F6B9D-7B4D-41A4-B5BE-B06A7F0A9469}" type="datetimeFigureOut">
              <a:rPr lang="es-ES" smtClean="0"/>
              <a:t>04/07/2023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2DA9A-585C-4E84-BFE6-2DF7E2AABF9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177846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AF6D5-1A97-419C-881B-69E7F085A990}" type="datetimeFigureOut">
              <a:rPr lang="es-ES" smtClean="0"/>
              <a:t>04/07/2023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C157B-CDC0-4B5E-B1B5-CD159EA24B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032686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9897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17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954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18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4362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20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59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9830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22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317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23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98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24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7308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882355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5641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8519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27111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70509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9076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7841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6536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7163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1283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491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15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761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16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487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04/07/2023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168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04/07/2023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4201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04/07/2023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2242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04/07/2023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2445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04/07/2023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0770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04/07/2023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9609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04/07/2023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9433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04/07/2023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4621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04/07/2023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8004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04/07/2023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1217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04/07/2023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9207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04/07/2023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60506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04/07/2023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140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04/07/2023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3696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04/07/2023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35427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04/07/2023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902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2CF33-1F37-41F1-BF4C-52515E28119D}" type="datetimeFigureOut">
              <a:rPr lang="es-ES" smtClean="0"/>
              <a:t>04/07/2023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1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4" r:id="rId1"/>
    <p:sldLayoutId id="2147484375" r:id="rId2"/>
    <p:sldLayoutId id="2147484376" r:id="rId3"/>
    <p:sldLayoutId id="2147484377" r:id="rId4"/>
    <p:sldLayoutId id="2147484378" r:id="rId5"/>
    <p:sldLayoutId id="2147484379" r:id="rId6"/>
    <p:sldLayoutId id="2147484380" r:id="rId7"/>
    <p:sldLayoutId id="2147484381" r:id="rId8"/>
    <p:sldLayoutId id="2147484382" r:id="rId9"/>
    <p:sldLayoutId id="2147484383" r:id="rId10"/>
    <p:sldLayoutId id="2147484384" r:id="rId11"/>
    <p:sldLayoutId id="2147484385" r:id="rId12"/>
    <p:sldLayoutId id="2147484386" r:id="rId13"/>
    <p:sldLayoutId id="2147484387" r:id="rId14"/>
    <p:sldLayoutId id="2147484388" r:id="rId15"/>
    <p:sldLayoutId id="214748438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file:///E:\Nueva%20carpeta%20(3)\RESPALDO%2018%20DE%20MAYO%202013\Entrevistas\Realizadas\CONTABILIDAD.doc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8038" y="2624866"/>
            <a:ext cx="7468184" cy="3958814"/>
          </a:xfrm>
          <a:effectLst>
            <a:glow rad="228600">
              <a:schemeClr val="bg2">
                <a:lumMod val="60000"/>
                <a:lumOff val="40000"/>
                <a:alpha val="40000"/>
              </a:schemeClr>
            </a:glow>
            <a:innerShdw blurRad="114300">
              <a:schemeClr val="accent6">
                <a:lumMod val="75000"/>
              </a:schemeClr>
            </a:innerShdw>
            <a:reflection stA="32000" endPos="70000" dir="5400000" sy="-100000" algn="bl" rotWithShape="0"/>
          </a:effectLst>
        </p:spPr>
        <p:txBody>
          <a:bodyPr>
            <a:noAutofit/>
          </a:bodyPr>
          <a:lstStyle/>
          <a:p>
            <a:r>
              <a:rPr lang="es-ES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ESTRUCTURA ORGANIZATIVA</a:t>
            </a:r>
            <a:endParaRPr lang="es-ES" sz="8800" b="1" dirty="0">
              <a:solidFill>
                <a:schemeClr val="tx1">
                  <a:lumMod val="65000"/>
                  <a:lumOff val="35000"/>
                </a:schemeClr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8" name="Menos 7"/>
          <p:cNvSpPr/>
          <p:nvPr/>
        </p:nvSpPr>
        <p:spPr>
          <a:xfrm rot="5400000">
            <a:off x="6946618" y="4092871"/>
            <a:ext cx="3432516" cy="1237958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8576222" y="3925206"/>
            <a:ext cx="3570514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JUNIO</a:t>
            </a:r>
            <a:endParaRPr lang="es-ES" sz="4000" b="1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es-ES" sz="100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2023</a:t>
            </a:r>
            <a:endParaRPr lang="es-ES" sz="100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454" y="173832"/>
            <a:ext cx="1617971" cy="164960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892" y="133376"/>
            <a:ext cx="1786283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6181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                          Unidad de Género 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80754" y="1891145"/>
            <a:ext cx="9295245" cy="3718625"/>
          </a:xfrm>
        </p:spPr>
        <p:txBody>
          <a:bodyPr>
            <a:normAutofit/>
          </a:bodyPr>
          <a:lstStyle/>
          <a:p>
            <a:pPr algn="just"/>
            <a:r>
              <a:rPr lang="es-ES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GENERO:</a:t>
            </a: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Responsable de velar para que se incorpore el principio de igualdad y no discriminación en la cultura institucional, incorporando el enfoque de género en todas las acciones que se realicen. </a:t>
            </a:r>
          </a:p>
          <a:p>
            <a:pPr marL="0" indent="0">
              <a:buNone/>
            </a:pPr>
            <a:endParaRPr lang="es-ES" sz="1900" dirty="0" smtClean="0"/>
          </a:p>
          <a:p>
            <a:endParaRPr lang="es-ES" sz="1900" dirty="0" smtClean="0"/>
          </a:p>
          <a:p>
            <a:r>
              <a:rPr lang="es-ES" dirty="0" smtClean="0"/>
              <a:t>Mujeres		:	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Total			:	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5759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4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47109" y="420914"/>
            <a:ext cx="8503063" cy="524659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sz="3000" dirty="0" smtClean="0">
                <a:solidFill>
                  <a:schemeClr val="bg1"/>
                </a:solidFill>
              </a:rPr>
              <a:t>Unidad de Acceso a la información Pública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65118" y="1735282"/>
            <a:ext cx="9710882" cy="3874488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 Estructurar, desarrollar y dirigir la Unidad de Acceso a la Información Pública (UAIP), para cumplir y hacer cumplir la Ley de Acceso a la Información Pública (LAIP</a:t>
            </a:r>
            <a:r>
              <a:rPr lang="es-ES" dirty="0" smtClean="0"/>
              <a:t>). Atender y diligenciar las solicitudes de información, mantener actualizado el portal de información. Recibir </a:t>
            </a:r>
            <a:r>
              <a:rPr lang="es-ES" dirty="0"/>
              <a:t>y dar entrada y salida a </a:t>
            </a:r>
            <a:r>
              <a:rPr lang="es-ES" dirty="0" smtClean="0"/>
              <a:t>correspondencia, </a:t>
            </a:r>
            <a:r>
              <a:rPr lang="es-ES" dirty="0"/>
              <a:t>atender al público y </a:t>
            </a:r>
            <a:r>
              <a:rPr lang="es-ES" dirty="0" smtClean="0"/>
              <a:t>evacuar consultas telefónicas.</a:t>
            </a:r>
            <a:endParaRPr lang="es-ES" dirty="0"/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	:  </a:t>
            </a:r>
            <a:r>
              <a:rPr lang="es-ES" dirty="0"/>
              <a:t>0</a:t>
            </a:r>
            <a:endParaRPr lang="es-ES" dirty="0" smtClean="0"/>
          </a:p>
          <a:p>
            <a:r>
              <a:rPr lang="es-ES" dirty="0" smtClean="0"/>
              <a:t>Total						: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345" y="116928"/>
            <a:ext cx="1088701" cy="110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6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1069" y="254852"/>
            <a:ext cx="10024932" cy="77788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sz="3000" dirty="0" smtClean="0">
                <a:solidFill>
                  <a:schemeClr val="bg1"/>
                </a:solidFill>
              </a:rPr>
              <a:t>    </a:t>
            </a:r>
            <a:r>
              <a:rPr lang="es-ES" sz="3500" dirty="0" smtClean="0">
                <a:solidFill>
                  <a:schemeClr val="bg1"/>
                </a:solidFill>
              </a:rPr>
              <a:t>Unidad de Gestión Documental y Archivo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37855" y="1911927"/>
            <a:ext cx="9638144" cy="3697843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 Organizar, conservar y administrar los documentos de la institución. Dirigir el archivo principal de la institución, así como sus archivos secundarios, periféricos, de gestión y todo lo relacionado con la administración de los documentos de la institución. De acuerdo a lo encomendado en la Ley </a:t>
            </a:r>
            <a:endParaRPr lang="es-ES" dirty="0" smtClean="0"/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:	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:	  </a:t>
            </a:r>
            <a:r>
              <a:rPr lang="es-ES" dirty="0"/>
              <a:t>0</a:t>
            </a:r>
            <a:endParaRPr lang="es-ES" dirty="0" smtClean="0"/>
          </a:p>
          <a:p>
            <a:r>
              <a:rPr lang="es-ES" dirty="0" smtClean="0"/>
              <a:t>Total					:	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024" y="44421"/>
            <a:ext cx="1064296" cy="108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8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3427" y="254853"/>
            <a:ext cx="8692573" cy="71150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sz="3000" dirty="0" smtClean="0"/>
              <a:t>    </a:t>
            </a:r>
            <a:r>
              <a:rPr lang="es-ES" sz="3500" dirty="0" smtClean="0"/>
              <a:t>                      </a:t>
            </a:r>
            <a:r>
              <a:rPr lang="es-ES" sz="3500" dirty="0" smtClean="0">
                <a:solidFill>
                  <a:schemeClr val="bg1"/>
                </a:solidFill>
              </a:rPr>
              <a:t>Gestión al Desarrollo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49582" y="1880755"/>
            <a:ext cx="9326418" cy="3729015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SV" dirty="0"/>
              <a:t> El Departamento de Gestión al Desarrollo, es el responsable de Consolidar y Generar Datos Estadísticos de las Asociaciones Cooperativas, así como apoyar los procesos que contribuyan a modernizar el desempeño en la Gestión Operativa Institucional</a:t>
            </a:r>
            <a:endParaRPr lang="es-ES" dirty="0" smtClean="0"/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:	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:	  </a:t>
            </a:r>
            <a:r>
              <a:rPr lang="es-ES" dirty="0"/>
              <a:t>1</a:t>
            </a:r>
            <a:endParaRPr lang="es-ES" dirty="0" smtClean="0"/>
          </a:p>
          <a:p>
            <a:r>
              <a:rPr lang="es-ES" dirty="0" smtClean="0"/>
              <a:t>Total					:	  </a:t>
            </a:r>
            <a:r>
              <a:rPr lang="es-ES" dirty="0"/>
              <a:t>2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024" y="44421"/>
            <a:ext cx="1064296" cy="108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3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60173" y="420913"/>
            <a:ext cx="7889999" cy="690914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             </a:t>
            </a:r>
            <a:r>
              <a:rPr lang="es-ES" sz="4300" b="1" dirty="0" smtClean="0">
                <a:solidFill>
                  <a:schemeClr val="bg1"/>
                </a:solidFill>
              </a:rPr>
              <a:t>Administración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01536" y="1891145"/>
            <a:ext cx="9274464" cy="3718625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 Planificar, ejecutar y supervisar las actividades que desarrollan las diferentes unidades que conforman el departamento Administrativo. Informática, Servicios Generales, Bodega, Activo Fijo. </a:t>
            </a: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:	  0	</a:t>
            </a:r>
          </a:p>
          <a:p>
            <a:r>
              <a:rPr lang="es-ES" dirty="0" smtClean="0"/>
              <a:t>Hombres		:	  0</a:t>
            </a:r>
          </a:p>
          <a:p>
            <a:r>
              <a:rPr lang="es-ES" dirty="0" smtClean="0"/>
              <a:t>Total			:	  </a:t>
            </a:r>
            <a:r>
              <a:rPr lang="es-ES" dirty="0"/>
              <a:t>0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840" y="159743"/>
            <a:ext cx="1069413" cy="109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4"/>
            <a:ext cx="7571548" cy="701304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                  		 </a:t>
            </a:r>
            <a:r>
              <a:rPr lang="es-ES" sz="5000" b="1" dirty="0" smtClean="0">
                <a:solidFill>
                  <a:schemeClr val="bg1"/>
                </a:solidFill>
              </a:rPr>
              <a:t>Activo fijo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62316" y="1653280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Mantener, actualizar y controlar en el Cuadro control de activo fijo la correcta descripción, ubicación y estado de los bienes considerados Bienes de Larga Duración y de igual manera, aquellos bienes considerados como Control Administrativo, así como la supervisión directa de éstos, para constatar su existencia, correcto uso y estado de conservación. 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:  0	</a:t>
            </a:r>
          </a:p>
          <a:p>
            <a:r>
              <a:rPr lang="es-ES" dirty="0" smtClean="0"/>
              <a:t>Hombres				:  1</a:t>
            </a:r>
          </a:p>
          <a:p>
            <a:r>
              <a:rPr lang="es-ES" dirty="0" smtClean="0"/>
              <a:t>Total					:  1	 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080" y="257821"/>
            <a:ext cx="999441" cy="101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1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3"/>
            <a:ext cx="7571548" cy="638959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   </a:t>
            </a:r>
            <a:r>
              <a:rPr lang="es-ES" sz="4700" b="1" dirty="0" smtClean="0">
                <a:solidFill>
                  <a:schemeClr val="bg1"/>
                </a:solidFill>
              </a:rPr>
              <a:t>Servicios Generales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87236" y="1808018"/>
            <a:ext cx="9388763" cy="4256606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Coordinar el transporte, supervisar la limpieza y los trabajos de mantenimiento en la   Institución, fotocopiar y anillar documentos, controlar el almacén de materiales y artículos de oficina.</a:t>
            </a:r>
          </a:p>
          <a:p>
            <a:pPr marL="0" indent="0" algn="just">
              <a:buNone/>
            </a:pPr>
            <a:r>
              <a:rPr lang="es-ES" dirty="0" smtClean="0"/>
              <a:t>  	Ordenanzas, Motoristas, Mensajero y Encargado de Mantenimiento</a:t>
            </a:r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r>
              <a:rPr lang="es-ES" sz="1900" dirty="0"/>
              <a:t> </a:t>
            </a:r>
            <a:r>
              <a:rPr lang="es-ES" sz="1900" dirty="0" smtClean="0"/>
              <a:t>   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:	  </a:t>
            </a:r>
            <a:r>
              <a:rPr lang="es-ES" dirty="0"/>
              <a:t>2</a:t>
            </a:r>
            <a:endParaRPr lang="es-ES" dirty="0" smtClean="0"/>
          </a:p>
          <a:p>
            <a:r>
              <a:rPr lang="es-ES" dirty="0" smtClean="0"/>
              <a:t>Hombres			:	  </a:t>
            </a:r>
            <a:r>
              <a:rPr lang="es-ES" dirty="0"/>
              <a:t>7</a:t>
            </a:r>
            <a:endParaRPr lang="es-ES" dirty="0" smtClean="0"/>
          </a:p>
          <a:p>
            <a:r>
              <a:rPr lang="es-ES" dirty="0" smtClean="0"/>
              <a:t>Total				:	  9	 	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943" y="173076"/>
            <a:ext cx="961862" cy="98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8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3"/>
            <a:ext cx="7571548" cy="7324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</a:t>
            </a:r>
            <a:r>
              <a:rPr lang="es-ES" sz="4500" b="1" dirty="0" smtClean="0">
                <a:solidFill>
                  <a:schemeClr val="bg1"/>
                </a:solidFill>
              </a:rPr>
              <a:t>Recursos Humanos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46155" y="1634122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Planificar, coordinar, y controlar las actividades relacionadas al recurso humano de la  </a:t>
            </a:r>
            <a:r>
              <a:rPr lang="es-ES" dirty="0" smtClean="0"/>
              <a:t>Institución</a:t>
            </a:r>
            <a:r>
              <a:rPr lang="es-ES" dirty="0"/>
              <a:t>. Así como mantener actualizado el Sistema Integrado de Recursos Humanos Institucional (SIRHI) de la Institución.</a:t>
            </a:r>
          </a:p>
          <a:p>
            <a:pPr marL="0" indent="0" algn="just">
              <a:buNone/>
            </a:pPr>
            <a:r>
              <a:rPr lang="es-ES" dirty="0" smtClean="0"/>
              <a:t>  </a:t>
            </a:r>
          </a:p>
          <a:p>
            <a:pPr marL="0" indent="0" algn="just">
              <a:buNone/>
            </a:pPr>
            <a:r>
              <a:rPr lang="es-ES" sz="1900" dirty="0"/>
              <a:t> </a:t>
            </a:r>
            <a:r>
              <a:rPr lang="es-ES" sz="1900" dirty="0" smtClean="0"/>
              <a:t>   </a:t>
            </a:r>
          </a:p>
          <a:p>
            <a:r>
              <a:rPr lang="es-ES" dirty="0" smtClean="0"/>
              <a:t>Mujeres				:  2	</a:t>
            </a:r>
          </a:p>
          <a:p>
            <a:r>
              <a:rPr lang="es-ES" dirty="0" smtClean="0"/>
              <a:t>Hombres				:  0</a:t>
            </a:r>
          </a:p>
          <a:p>
            <a:r>
              <a:rPr lang="es-ES" dirty="0" smtClean="0"/>
              <a:t>Total					:  </a:t>
            </a:r>
            <a:r>
              <a:rPr lang="es-ES" dirty="0"/>
              <a:t>2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3688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4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6482" y="420913"/>
            <a:ext cx="10583690" cy="6181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800" b="1" dirty="0" smtClean="0">
                <a:solidFill>
                  <a:schemeClr val="bg1"/>
                </a:solidFill>
              </a:rPr>
              <a:t>Unidad de Adquisiciones y Contrataciones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926" y="1673652"/>
            <a:ext cx="10516356" cy="4195481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Responsable de dirigir, coordinar, gestionar y supervisar, las actividades del proceso administrativo de la UACI correspondiente a la institución, en forma integrada e interrelacionada, velando por el cumplimiento de la LACAP y su reglamento, ejecutando todos los procesos de adquisición y contratación objeto de esta ley; y darle cumplimiento a las políticas, lineamientos y disposiciones técnicas que sean establecidas por la UNAC y otras normativas definidas por el ministerio de hacienda; y desarrollar, cumplir con otras funciones que sean establecidas por las autoridades superiores institucionales </a:t>
            </a:r>
          </a:p>
          <a:p>
            <a:pPr marL="0" indent="0">
              <a:buNone/>
            </a:pPr>
            <a:r>
              <a:rPr lang="es-ES" dirty="0"/>
              <a:t> </a:t>
            </a:r>
          </a:p>
          <a:p>
            <a:pPr marL="0" indent="0" algn="just">
              <a:buNone/>
            </a:pPr>
            <a:r>
              <a:rPr lang="es-ES" sz="1900" dirty="0" smtClean="0"/>
              <a:t>     </a:t>
            </a:r>
          </a:p>
          <a:p>
            <a:r>
              <a:rPr lang="es-ES" dirty="0" smtClean="0"/>
              <a:t>Mujeres			: 2	</a:t>
            </a:r>
          </a:p>
          <a:p>
            <a:r>
              <a:rPr lang="es-ES" dirty="0" smtClean="0"/>
              <a:t>Hombres			: 1</a:t>
            </a:r>
          </a:p>
          <a:p>
            <a:r>
              <a:rPr lang="es-ES" dirty="0" smtClean="0"/>
              <a:t>Total				: 3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615" y="167006"/>
            <a:ext cx="1228714" cy="12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4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4907" y="420913"/>
            <a:ext cx="8405266" cy="7116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sz="3000" dirty="0" smtClean="0"/>
              <a:t>          </a:t>
            </a:r>
            <a:r>
              <a:rPr lang="es-ES" sz="4500" b="1" dirty="0" smtClean="0">
                <a:solidFill>
                  <a:schemeClr val="bg1"/>
                </a:solidFill>
              </a:rPr>
              <a:t>Planificación y proyectos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09354" y="1859973"/>
            <a:ext cx="9066645" cy="3749797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 Evaluar, monitorear y dar seguimiento a las actividades relacionadas a la gestión de proyectos en ejecución y las actividades anuales planificadas para cada departamento; a fin de colaborar con las diferentes áreas del Instituto y cumplir con los objetivos institucionales, plasmados en el Plan Estratégico Quinquenal y anual. Así como coordinar, supervisar y vigilar los proyectos que la Presidencia le encomiende, hacer las recomendaciones, observaciones o instrucciones que estime conveniente para el cumplimiento de los planes </a:t>
            </a:r>
            <a:r>
              <a:rPr lang="es-ES" dirty="0" smtClean="0"/>
              <a:t>establecidos.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:	  2	</a:t>
            </a:r>
          </a:p>
          <a:p>
            <a:r>
              <a:rPr lang="es-ES" dirty="0" smtClean="0"/>
              <a:t>Hombres				:	  0</a:t>
            </a:r>
          </a:p>
          <a:p>
            <a:r>
              <a:rPr lang="es-ES" dirty="0" smtClean="0"/>
              <a:t>Total					:	  2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906" y="152923"/>
            <a:ext cx="1237176" cy="126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57173" y="290203"/>
            <a:ext cx="7479509" cy="604725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ORGANIGRAMA INSAFOCOOP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520" y="83048"/>
            <a:ext cx="1343315" cy="1369581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1537305" y="1037379"/>
            <a:ext cx="9799377" cy="5811021"/>
            <a:chOff x="-281032" y="399580"/>
            <a:chExt cx="9257897" cy="5928994"/>
          </a:xfrm>
        </p:grpSpPr>
        <p:pic>
          <p:nvPicPr>
            <p:cNvPr id="6" name="Imagen 5" descr="C:\Users\INSAFOCOOP\Desktop\2021\ORGANIGRAMA 2021 PROPUESTA PL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1032" y="399580"/>
              <a:ext cx="8550838" cy="59289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Cuadro de texto 2"/>
            <p:cNvSpPr txBox="1">
              <a:spLocks noChangeArrowheads="1"/>
            </p:cNvSpPr>
            <p:nvPr/>
          </p:nvSpPr>
          <p:spPr bwMode="auto">
            <a:xfrm>
              <a:off x="501769" y="2012488"/>
              <a:ext cx="1696466" cy="11258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s-ES" sz="900">
                  <a:solidFill>
                    <a:srgbClr val="1F386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ULTIMA VERSIÓN </a:t>
              </a:r>
              <a:endParaRPr lang="es-SV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s-ES" sz="900">
                  <a:solidFill>
                    <a:srgbClr val="1F386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 fecha 24/09/2020 sesión ordinaria del Consejo de Administración Nº 853</a:t>
              </a:r>
              <a:endParaRPr lang="es-SV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Cuadro de texto 2"/>
            <p:cNvSpPr txBox="1">
              <a:spLocks noChangeArrowheads="1"/>
            </p:cNvSpPr>
            <p:nvPr/>
          </p:nvSpPr>
          <p:spPr bwMode="auto">
            <a:xfrm>
              <a:off x="7146895" y="1873481"/>
              <a:ext cx="1829970" cy="12839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800"/>
                </a:spcAft>
              </a:pPr>
              <a:r>
                <a:rPr lang="es-ES" sz="900">
                  <a:solidFill>
                    <a:srgbClr val="1F386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MODIFICACIÓN</a:t>
              </a:r>
              <a:endParaRPr lang="es-SV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800"/>
                </a:spcAft>
              </a:pPr>
              <a:r>
                <a:rPr lang="es-ES" sz="900">
                  <a:solidFill>
                    <a:srgbClr val="1F386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Aprobación en sesión ordinaria del Consejo de Administración Nº 871 de fecha 01/07/2021</a:t>
              </a:r>
              <a:endParaRPr lang="es-SV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967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3"/>
            <a:ext cx="7571548" cy="73283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                     </a:t>
            </a:r>
            <a:r>
              <a:rPr lang="es-ES" sz="4700" b="1" dirty="0" smtClean="0">
                <a:solidFill>
                  <a:schemeClr val="bg1"/>
                </a:solidFill>
              </a:rPr>
              <a:t>Informática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84664" y="1839191"/>
            <a:ext cx="9191336" cy="3770579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Administrar, garantizar y mantener el funcionamiento del sistema y equipo computacional de las </a:t>
            </a:r>
            <a:r>
              <a:rPr lang="es-ES" dirty="0" smtClean="0"/>
              <a:t>unidades, departamentos y Oficinas Regionales </a:t>
            </a:r>
            <a:r>
              <a:rPr lang="es-ES" dirty="0"/>
              <a:t>de la </a:t>
            </a:r>
            <a:r>
              <a:rPr lang="es-ES" dirty="0" smtClean="0"/>
              <a:t>Institución.</a:t>
            </a:r>
            <a:endParaRPr lang="es-ES" dirty="0"/>
          </a:p>
          <a:p>
            <a:pPr marL="0" indent="0" algn="just">
              <a:buNone/>
            </a:pPr>
            <a:r>
              <a:rPr lang="es-ES" dirty="0" smtClean="0"/>
              <a:t> </a:t>
            </a:r>
          </a:p>
          <a:p>
            <a:pPr marL="0" indent="0" algn="just">
              <a:buNone/>
            </a:pPr>
            <a:r>
              <a:rPr lang="es-ES" sz="1900" dirty="0"/>
              <a:t> </a:t>
            </a:r>
            <a:r>
              <a:rPr lang="es-ES" sz="1900" dirty="0" smtClean="0"/>
              <a:t>    </a:t>
            </a:r>
          </a:p>
          <a:p>
            <a:r>
              <a:rPr lang="es-ES" dirty="0" smtClean="0"/>
              <a:t>Mujeres		:	  </a:t>
            </a:r>
            <a:r>
              <a:rPr lang="es-ES" dirty="0"/>
              <a:t>0</a:t>
            </a:r>
            <a:endParaRPr lang="es-ES" dirty="0" smtClean="0"/>
          </a:p>
          <a:p>
            <a:r>
              <a:rPr lang="es-ES" dirty="0" smtClean="0"/>
              <a:t>Hombres		:	  2</a:t>
            </a:r>
          </a:p>
          <a:p>
            <a:r>
              <a:rPr lang="es-ES" dirty="0" smtClean="0"/>
              <a:t>Total			:	  </a:t>
            </a:r>
            <a:r>
              <a:rPr lang="es-ES" dirty="0"/>
              <a:t>2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351" y="160370"/>
            <a:ext cx="974324" cy="99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03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4907" y="420913"/>
            <a:ext cx="8405266" cy="7116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sz="3000" dirty="0" smtClean="0"/>
              <a:t>          </a:t>
            </a:r>
            <a:r>
              <a:rPr lang="es-ES" sz="3000" dirty="0" smtClean="0">
                <a:solidFill>
                  <a:schemeClr val="bg1"/>
                </a:solidFill>
              </a:rPr>
              <a:t>UNIDAD FINANCIERA INSTITUCIONAL</a:t>
            </a:r>
            <a:endParaRPr lang="es-ES" sz="4500" b="1" dirty="0" smtClean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07939" y="1400598"/>
            <a:ext cx="10676079" cy="5127524"/>
          </a:xfrm>
        </p:spPr>
        <p:txBody>
          <a:bodyPr>
            <a:normAutofit lnSpcReduction="10000"/>
          </a:bodyPr>
          <a:lstStyle/>
          <a:p>
            <a:pPr lvl="0" algn="just">
              <a:buClr>
                <a:srgbClr val="5FCBEF"/>
              </a:buClr>
            </a:pPr>
            <a:r>
              <a:rPr lang="es-ES" dirty="0" smtClean="0"/>
              <a:t> </a:t>
            </a:r>
            <a:r>
              <a:rPr lang="es-E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Dirigir, coordinar, digitar, gestionar y supervisar, las actividades del Proceso Administrativo Financiero correspondientes a la Institución, </a:t>
            </a:r>
            <a:r>
              <a:rPr lang="es-E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velando por el Financiero Integrado (SAFI).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s-ES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just">
              <a:buClr>
                <a:srgbClr val="5FCBEF"/>
              </a:buClr>
              <a:buFont typeface="Wingdings" panose="05000000000000000000" pitchFamily="2" charset="2"/>
              <a:buChar char="v"/>
            </a:pPr>
            <a:r>
              <a:rPr lang="es-ES" sz="1400" u="sng" dirty="0">
                <a:solidFill>
                  <a:prstClr val="black">
                    <a:lumMod val="75000"/>
                    <a:lumOff val="25000"/>
                  </a:prstClr>
                </a:solidFill>
                <a:hlinkClick r:id="rId3"/>
              </a:rPr>
              <a:t>TÉCNICO UFI CON FUNCIONES CONTABLES </a:t>
            </a:r>
            <a:r>
              <a:rPr lang="es-ES" sz="14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 (Contadora): </a:t>
            </a:r>
            <a:r>
              <a:rPr lang="es-E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Verificar y validarlos registros contables que se generen en forma automática, así como efectuar los registros contables directos que se produzcan en el Proceso Administrativo Financiero, realizar oportunamente los cierres mensuales y anuales, preparar los estados básicos e informar sobre el comportamiento de los recursos y obligaciones institucionales.</a:t>
            </a:r>
          </a:p>
          <a:p>
            <a:pPr lvl="0" algn="just">
              <a:buClr>
                <a:srgbClr val="5FCBEF"/>
              </a:buClr>
              <a:buFont typeface="Wingdings" panose="05000000000000000000" pitchFamily="2" charset="2"/>
              <a:buChar char="v"/>
            </a:pPr>
            <a:r>
              <a:rPr lang="es-ES" sz="1400" u="sng" dirty="0">
                <a:solidFill>
                  <a:srgbClr val="5FCBEF">
                    <a:lumMod val="50000"/>
                  </a:srgbClr>
                </a:solidFill>
              </a:rPr>
              <a:t>TÉCNICO UFI CON FUNCIONES DE PRESUPUESTO </a:t>
            </a:r>
            <a:r>
              <a:rPr lang="es-ES" sz="14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( Tesorera): </a:t>
            </a:r>
            <a:r>
              <a:rPr lang="es-E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Coordinar las actividades relacionadas con la elaboración del Proyecto de presupuesto Institucional, Ejecución, Seguimiento y Evaluación Presupuestaria; elaborar y consolidar la información de los compromisos de pagos institucionales para gestionar las respectivas transferencias de fondos a la Cuenta Corriente Subsidiaria Institucional y efectuar los pagos de los compromisos adquiridos; así como generar y analizar la información presentada en los estados contables y presupuestarios. </a:t>
            </a:r>
          </a:p>
          <a:p>
            <a:pPr lvl="0">
              <a:buClr>
                <a:srgbClr val="5FCBEF"/>
              </a:buClr>
            </a:pPr>
            <a:endParaRPr lang="es-ES" sz="1200" u="sng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 algn="just">
              <a:buClr>
                <a:srgbClr val="5FCBEF"/>
              </a:buClr>
              <a:buNone/>
            </a:pPr>
            <a:r>
              <a:rPr lang="es-ES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</a:t>
            </a:r>
          </a:p>
          <a:p>
            <a:pPr marL="0" lvl="0" indent="0" algn="just">
              <a:buClr>
                <a:srgbClr val="5FCBEF"/>
              </a:buClr>
              <a:buNone/>
            </a:pPr>
            <a:endParaRPr lang="es-ES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Mujeres		</a:t>
            </a:r>
            <a:r>
              <a:rPr lang="es-ES" sz="1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</a:t>
            </a: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	  3	</a:t>
            </a:r>
          </a:p>
          <a:p>
            <a:pPr lvl="0">
              <a:buClr>
                <a:srgbClr val="5FCBEF"/>
              </a:buClr>
            </a:pP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Hombres		</a:t>
            </a:r>
            <a:r>
              <a:rPr lang="es-ES" sz="1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</a:t>
            </a: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	  0</a:t>
            </a:r>
          </a:p>
          <a:p>
            <a:pPr lvl="0">
              <a:buClr>
                <a:srgbClr val="5FCBEF"/>
              </a:buClr>
            </a:pP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Total			:	  3</a:t>
            </a:r>
          </a:p>
          <a:p>
            <a:pPr marL="0" indent="0" algn="just">
              <a:buNone/>
            </a:pPr>
            <a:r>
              <a:rPr lang="es-ES" dirty="0" smtClean="0"/>
              <a:t>		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906" y="152923"/>
            <a:ext cx="1237176" cy="126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8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3271" y="420913"/>
            <a:ext cx="9386901" cy="690913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</a:t>
            </a:r>
            <a:r>
              <a:rPr lang="es-ES" sz="3000" dirty="0" smtClean="0">
                <a:solidFill>
                  <a:schemeClr val="bg1"/>
                </a:solidFill>
              </a:rPr>
              <a:t> </a:t>
            </a:r>
            <a:r>
              <a:rPr lang="es-ES" sz="4500" b="1" dirty="0" smtClean="0">
                <a:solidFill>
                  <a:schemeClr val="bg1"/>
                </a:solidFill>
              </a:rPr>
              <a:t>Departamento Jurídico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14270" y="1639268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Asesorar en materia jurídica relacionada con el cooperativismo a la Presidencia, Vicepresidencia, </a:t>
            </a:r>
            <a:r>
              <a:rPr lang="es-ES" dirty="0" smtClean="0"/>
              <a:t>Consejo de Administración, empleados </a:t>
            </a:r>
            <a:r>
              <a:rPr lang="es-ES" dirty="0"/>
              <a:t>de la institución, así como a los miembros de las Asociaciones Cooperativas y cualquier otro </a:t>
            </a:r>
            <a:r>
              <a:rPr lang="es-ES" dirty="0" smtClean="0"/>
              <a:t>interesado; así como emitir opiniones, dictámenes o informes sobre asuntos de índole jurídico que le sometan a su conocimiento.</a:t>
            </a:r>
            <a:endParaRPr lang="es-ES" sz="1400" dirty="0"/>
          </a:p>
          <a:p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	  </a:t>
            </a:r>
            <a:r>
              <a:rPr lang="es-ES" dirty="0"/>
              <a:t>4</a:t>
            </a:r>
            <a:endParaRPr lang="es-ES" dirty="0" smtClean="0"/>
          </a:p>
          <a:p>
            <a:r>
              <a:rPr lang="es-ES" dirty="0" smtClean="0"/>
              <a:t>Hombres					:	  </a:t>
            </a:r>
            <a:r>
              <a:rPr lang="es-ES" dirty="0" smtClean="0"/>
              <a:t>1</a:t>
            </a:r>
            <a:endParaRPr lang="es-ES" dirty="0" smtClean="0"/>
          </a:p>
          <a:p>
            <a:r>
              <a:rPr lang="es-ES" dirty="0" smtClean="0"/>
              <a:t>Total						:	  </a:t>
            </a:r>
            <a:r>
              <a:rPr lang="es-ES" dirty="0" smtClean="0"/>
              <a:t>5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241" y="147135"/>
            <a:ext cx="1463517" cy="149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9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0779" y="420913"/>
            <a:ext cx="10555605" cy="993376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100" b="1" dirty="0" smtClean="0">
                <a:solidFill>
                  <a:schemeClr val="bg1"/>
                </a:solidFill>
              </a:rPr>
              <a:t> Registro Nacional de</a:t>
            </a:r>
            <a:br>
              <a:rPr lang="es-ES" sz="3100" b="1" dirty="0" smtClean="0">
                <a:solidFill>
                  <a:schemeClr val="bg1"/>
                </a:solidFill>
              </a:rPr>
            </a:br>
            <a:r>
              <a:rPr lang="es-ES" sz="3100" b="1" dirty="0" smtClean="0">
                <a:solidFill>
                  <a:schemeClr val="bg1"/>
                </a:solidFill>
              </a:rPr>
              <a:t> Asociaciones Cooperativas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32493" y="1866152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Tramitar las solicitudes de las asociaciones cooperativas constituidas, que solicitaren su reconocimiento oficial e inscripción en el Registro correspondiente, a fin de obtener su personalidad </a:t>
            </a:r>
            <a:r>
              <a:rPr lang="es-ES" dirty="0" smtClean="0"/>
              <a:t>jurídica. Extensión de credenciales de Representante Legal y Cuerpos Directivos. Llevar el Registro de las Asociaciones Cooperativas, Federaciones y Confederaciones de cooperativas inscritas. </a:t>
            </a:r>
            <a:endParaRPr lang="es-ES" sz="1400" dirty="0"/>
          </a:p>
          <a:p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		:	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			:	  1</a:t>
            </a:r>
          </a:p>
          <a:p>
            <a:r>
              <a:rPr lang="es-ES" dirty="0" smtClean="0"/>
              <a:t>Total								:	  </a:t>
            </a:r>
            <a:r>
              <a:rPr lang="es-ES" dirty="0" smtClean="0"/>
              <a:t>2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886" y="99133"/>
            <a:ext cx="1289934" cy="131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9271" y="420914"/>
            <a:ext cx="9317113" cy="63238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  </a:t>
            </a:r>
            <a:r>
              <a:rPr lang="es-ES" sz="4500" b="1" dirty="0" smtClean="0">
                <a:solidFill>
                  <a:schemeClr val="bg1"/>
                </a:solidFill>
              </a:rPr>
              <a:t>Vigilancia y Fiscalización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79271" y="1926280"/>
            <a:ext cx="9451109" cy="3880917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Dirigir las acciones de </a:t>
            </a:r>
            <a:r>
              <a:rPr lang="es-ES" dirty="0" smtClean="0"/>
              <a:t>fiscalización y </a:t>
            </a:r>
            <a:r>
              <a:rPr lang="es-ES" dirty="0"/>
              <a:t>asesoría a las Asociaciones Cooperativas en los aspectos contables, legales y administrativos.</a:t>
            </a:r>
          </a:p>
          <a:p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</a:t>
            </a:r>
          </a:p>
          <a:p>
            <a:r>
              <a:rPr lang="es-ES" dirty="0" smtClean="0"/>
              <a:t>Mujeres			:</a:t>
            </a:r>
            <a:r>
              <a:rPr lang="es-ES" dirty="0"/>
              <a:t>	</a:t>
            </a:r>
            <a:r>
              <a:rPr lang="es-ES" dirty="0" smtClean="0"/>
              <a:t>  3	</a:t>
            </a:r>
          </a:p>
          <a:p>
            <a:r>
              <a:rPr lang="es-ES" dirty="0" smtClean="0"/>
              <a:t>Hombres			:	  </a:t>
            </a:r>
            <a:r>
              <a:rPr lang="es-ES" dirty="0" smtClean="0"/>
              <a:t>3</a:t>
            </a:r>
            <a:endParaRPr lang="es-ES" dirty="0" smtClean="0"/>
          </a:p>
          <a:p>
            <a:r>
              <a:rPr lang="es-ES" dirty="0" smtClean="0"/>
              <a:t>Total				:	  </a:t>
            </a:r>
            <a:r>
              <a:rPr lang="es-ES" dirty="0"/>
              <a:t>6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389" y="106350"/>
            <a:ext cx="1282856" cy="130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97843" y="420914"/>
            <a:ext cx="8352329" cy="63238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              </a:t>
            </a:r>
            <a:r>
              <a:rPr lang="es-ES" sz="4500" b="1" dirty="0" smtClean="0">
                <a:solidFill>
                  <a:schemeClr val="bg1"/>
                </a:solidFill>
              </a:rPr>
              <a:t>Formación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84663" y="1889097"/>
            <a:ext cx="9586191" cy="3912878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Atender </a:t>
            </a:r>
            <a:r>
              <a:rPr lang="es-ES" dirty="0"/>
              <a:t>las demandas de capacitación del movimiento cooperativo a nivel nacional, para mejorar la gestión empresarial, y el funcionamiento de las Cooperativas, así como la </a:t>
            </a:r>
            <a:r>
              <a:rPr lang="es-ES" dirty="0" smtClean="0"/>
              <a:t>prestación </a:t>
            </a:r>
            <a:r>
              <a:rPr lang="es-ES" dirty="0"/>
              <a:t>de servicios a sus asociados. </a:t>
            </a:r>
          </a:p>
          <a:p>
            <a:pPr marL="0" indent="0" algn="just">
              <a:buNone/>
            </a:pPr>
            <a:r>
              <a:rPr lang="es-ES" sz="1900" dirty="0" smtClean="0"/>
              <a:t>    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 1	</a:t>
            </a:r>
          </a:p>
          <a:p>
            <a:r>
              <a:rPr lang="es-ES" dirty="0" smtClean="0"/>
              <a:t>Hombres					: 0</a:t>
            </a:r>
          </a:p>
          <a:p>
            <a:r>
              <a:rPr lang="es-ES" dirty="0" smtClean="0"/>
              <a:t>Total						: 1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87" y="57873"/>
            <a:ext cx="1440026" cy="146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5099" y="420913"/>
            <a:ext cx="9421285" cy="67868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</a:t>
            </a:r>
            <a:r>
              <a:rPr lang="es-ES" sz="4500" b="1" dirty="0" smtClean="0">
                <a:solidFill>
                  <a:schemeClr val="bg1"/>
                </a:solidFill>
              </a:rPr>
              <a:t>Fomento y Asistencia Técnica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75099" y="1623679"/>
            <a:ext cx="9892146" cy="4008194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Fomentar la formación de Asociaciones Cooperativas, así como la integración del movimiento cooperativo a todos los niveles. Brindar asistencia técnica adecuada para la organización y administración de las Asociaciones Cooperativas y a los grupos que lo solicitaren .</a:t>
            </a:r>
            <a:endParaRPr lang="es-ES" dirty="0"/>
          </a:p>
          <a:p>
            <a:pPr algn="just"/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	</a:t>
            </a:r>
          </a:p>
          <a:p>
            <a:r>
              <a:rPr lang="es-ES" dirty="0" smtClean="0"/>
              <a:t>Mujeres					: 4</a:t>
            </a:r>
          </a:p>
          <a:p>
            <a:r>
              <a:rPr lang="es-ES" dirty="0" smtClean="0"/>
              <a:t>Hombres					: </a:t>
            </a:r>
            <a:r>
              <a:rPr lang="es-ES" dirty="0"/>
              <a:t>3</a:t>
            </a:r>
            <a:endParaRPr lang="es-ES" dirty="0" smtClean="0"/>
          </a:p>
          <a:p>
            <a:r>
              <a:rPr lang="es-ES" dirty="0" smtClean="0"/>
              <a:t>Total						: </a:t>
            </a:r>
            <a:r>
              <a:rPr lang="es-ES" dirty="0"/>
              <a:t>7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822" y="55675"/>
            <a:ext cx="1179699" cy="120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9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9102" y="441695"/>
            <a:ext cx="9529074" cy="623311"/>
          </a:xfrm>
          <a:solidFill>
            <a:srgbClr val="C00000"/>
          </a:solidFill>
          <a:ln w="57150" cmpd="thinThick">
            <a:noFill/>
          </a:ln>
        </p:spPr>
        <p:txBody>
          <a:bodyPr>
            <a:no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OFICINA</a:t>
            </a:r>
            <a:r>
              <a:rPr lang="es-ES" sz="3200" dirty="0" smtClean="0">
                <a:solidFill>
                  <a:schemeClr val="bg1"/>
                </a:solidFill>
              </a:rPr>
              <a:t> </a:t>
            </a:r>
            <a:r>
              <a:rPr lang="es-ES" sz="3200" b="1" dirty="0" smtClean="0">
                <a:solidFill>
                  <a:schemeClr val="bg1"/>
                </a:solidFill>
              </a:rPr>
              <a:t>REGIONAL DE OCCIDENTE (Santa Ana)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78182" y="1709610"/>
            <a:ext cx="9690100" cy="3954865"/>
          </a:xfrm>
        </p:spPr>
        <p:txBody>
          <a:bodyPr>
            <a:normAutofit/>
          </a:bodyPr>
          <a:lstStyle/>
          <a:p>
            <a:r>
              <a:rPr lang="es-ES" dirty="0" smtClean="0"/>
              <a:t> 		</a:t>
            </a:r>
            <a:r>
              <a:rPr lang="es-ES" dirty="0"/>
              <a:t>Planificar, coordinar, mejorar y supervisar las actividades que se desarrollan dentro </a:t>
            </a:r>
            <a:r>
              <a:rPr lang="es-ES" dirty="0" smtClean="0"/>
              <a:t>de la Oficina Regional</a:t>
            </a:r>
            <a:r>
              <a:rPr lang="es-ES" dirty="0"/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1900" dirty="0" smtClean="0"/>
              <a:t>     </a:t>
            </a:r>
            <a:r>
              <a:rPr lang="es-ES" sz="1800" b="1" dirty="0"/>
              <a:t>Asesores Técnicos, Auditores de Cooperativas Secretaria, Ordenanza, Motorista</a:t>
            </a:r>
            <a:endParaRPr lang="es-ES" sz="1900" dirty="0" smtClean="0"/>
          </a:p>
          <a:p>
            <a:pPr marL="0" indent="0" algn="just">
              <a:buNone/>
            </a:pPr>
            <a:r>
              <a:rPr lang="es-ES" sz="1900" dirty="0"/>
              <a:t>	</a:t>
            </a:r>
            <a:endParaRPr lang="es-ES" sz="1900" dirty="0" smtClean="0"/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	:	  4	</a:t>
            </a:r>
          </a:p>
          <a:p>
            <a:r>
              <a:rPr lang="es-ES" dirty="0" smtClean="0"/>
              <a:t>Hombres						:	  4</a:t>
            </a:r>
          </a:p>
          <a:p>
            <a:r>
              <a:rPr lang="es-ES" dirty="0" smtClean="0"/>
              <a:t>Total							:	  8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0441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7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1821" y="463045"/>
            <a:ext cx="10520980" cy="85155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</a:rPr>
              <a:t>OFICINA REGIONAL DE ORIENTE (</a:t>
            </a:r>
            <a:r>
              <a:rPr lang="es-ES" sz="4500" b="1" dirty="0" smtClean="0">
                <a:solidFill>
                  <a:schemeClr val="bg1"/>
                </a:solidFill>
              </a:rPr>
              <a:t>San Miguel)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46155" y="1676254"/>
            <a:ext cx="10516356" cy="4195481"/>
          </a:xfrm>
        </p:spPr>
        <p:txBody>
          <a:bodyPr>
            <a:normAutofit/>
          </a:bodyPr>
          <a:lstStyle/>
          <a:p>
            <a:r>
              <a:rPr lang="es-ES" dirty="0" smtClean="0"/>
              <a:t> 		</a:t>
            </a:r>
            <a:r>
              <a:rPr lang="es-ES" sz="2400" dirty="0"/>
              <a:t>Planificar, coordinar, mejorar y supervisar las actividades que se desarrollan dentro de la Oficina Regional.</a:t>
            </a:r>
          </a:p>
          <a:p>
            <a:r>
              <a:rPr lang="es-ES" sz="1600" dirty="0" smtClean="0"/>
              <a:t> </a:t>
            </a:r>
            <a:r>
              <a:rPr lang="es-ES" sz="1400" b="1" dirty="0"/>
              <a:t>Asesores Técnicos, Auditores de Cooperativas Secretaria, Ordenanza, Motorista</a:t>
            </a:r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	  </a:t>
            </a:r>
            <a:r>
              <a:rPr lang="es-ES" dirty="0"/>
              <a:t>5</a:t>
            </a:r>
            <a:endParaRPr lang="es-ES" dirty="0" smtClean="0"/>
          </a:p>
          <a:p>
            <a:r>
              <a:rPr lang="es-ES" dirty="0" smtClean="0"/>
              <a:t>Hombres					:	  </a:t>
            </a:r>
            <a:r>
              <a:rPr lang="es-ES" dirty="0"/>
              <a:t>3</a:t>
            </a:r>
            <a:endParaRPr lang="es-ES" dirty="0" smtClean="0"/>
          </a:p>
          <a:p>
            <a:r>
              <a:rPr lang="es-ES" dirty="0" smtClean="0"/>
              <a:t>Total						:	  8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3688" y="101393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2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2516" y="699021"/>
            <a:ext cx="10953484" cy="805213"/>
          </a:xfrm>
          <a:solidFill>
            <a:srgbClr val="C00000"/>
          </a:solidFill>
          <a:ln w="57150" cmpd="thinThick">
            <a:noFill/>
          </a:ln>
        </p:spPr>
        <p:txBody>
          <a:bodyPr>
            <a:noAutofit/>
          </a:bodyPr>
          <a:lstStyle/>
          <a:p>
            <a:pPr algn="ctr"/>
            <a:r>
              <a:rPr lang="es-ES" dirty="0" smtClean="0"/>
              <a:t>   </a:t>
            </a:r>
            <a:r>
              <a:rPr lang="es-ES" b="1" dirty="0" smtClean="0">
                <a:solidFill>
                  <a:schemeClr val="bg1"/>
                </a:solidFill>
              </a:rPr>
              <a:t>OFICINA REGIONAL PARACENTRAL </a:t>
            </a:r>
            <a:r>
              <a:rPr lang="es-ES" sz="3200" b="1" dirty="0" smtClean="0">
                <a:solidFill>
                  <a:schemeClr val="bg1"/>
                </a:solidFill>
              </a:rPr>
              <a:t>(San Vicente)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59744" y="1996180"/>
            <a:ext cx="10516356" cy="4195481"/>
          </a:xfrm>
        </p:spPr>
        <p:txBody>
          <a:bodyPr>
            <a:normAutofit/>
          </a:bodyPr>
          <a:lstStyle/>
          <a:p>
            <a:r>
              <a:rPr lang="es-ES" dirty="0" smtClean="0"/>
              <a:t> 		</a:t>
            </a:r>
            <a:r>
              <a:rPr lang="es-ES" sz="2400" dirty="0"/>
              <a:t>Planificar, coordinar, mejorar y supervisar las actividades que se desarrollan dentro de la Oficina Regional.</a:t>
            </a:r>
          </a:p>
          <a:p>
            <a:r>
              <a:rPr lang="es-ES" sz="1600" dirty="0" smtClean="0"/>
              <a:t> </a:t>
            </a:r>
            <a:r>
              <a:rPr lang="es-ES" sz="1400" b="1" dirty="0"/>
              <a:t>Asesores Técnicos, Auditores de Cooperativas Secretaria, Ordenanza, Motorista</a:t>
            </a:r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 7	</a:t>
            </a:r>
          </a:p>
          <a:p>
            <a:r>
              <a:rPr lang="es-ES" dirty="0" smtClean="0"/>
              <a:t>Hombres					: 1</a:t>
            </a:r>
          </a:p>
          <a:p>
            <a:r>
              <a:rPr lang="es-ES" dirty="0" smtClean="0"/>
              <a:t>Total						: 8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8576" y="586726"/>
            <a:ext cx="1009103" cy="102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8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967" y="306614"/>
            <a:ext cx="7300685" cy="5973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Consejo de Administración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10362" y="1382094"/>
            <a:ext cx="10863874" cy="47267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sz="2200" dirty="0" smtClean="0"/>
              <a:t> </a:t>
            </a:r>
            <a:r>
              <a:rPr lang="es-PE" sz="2200" dirty="0"/>
              <a:t>El Consejo de Administración; es la máxima autoridad dentro de la Institución. </a:t>
            </a:r>
            <a:endParaRPr lang="es-PE" sz="2200" dirty="0" smtClean="0"/>
          </a:p>
          <a:p>
            <a:pPr algn="just"/>
            <a:r>
              <a:rPr lang="es-PE" sz="2200" dirty="0" smtClean="0"/>
              <a:t>Es </a:t>
            </a:r>
            <a:r>
              <a:rPr lang="es-PE" sz="2200" dirty="0"/>
              <a:t>el responsable    de la </a:t>
            </a:r>
            <a:r>
              <a:rPr lang="es-PE" sz="2200" dirty="0" smtClean="0"/>
              <a:t>Dirección </a:t>
            </a:r>
            <a:r>
              <a:rPr lang="es-PE" sz="2200" dirty="0"/>
              <a:t>y </a:t>
            </a:r>
            <a:r>
              <a:rPr lang="es-PE" sz="2200" dirty="0" smtClean="0"/>
              <a:t>Administración </a:t>
            </a:r>
            <a:r>
              <a:rPr lang="es-PE" sz="2200" dirty="0"/>
              <a:t>del Instituto.  </a:t>
            </a:r>
            <a:endParaRPr lang="es-PE" sz="2200" dirty="0" smtClean="0"/>
          </a:p>
          <a:p>
            <a:pPr algn="just"/>
            <a:r>
              <a:rPr lang="es-PE" sz="2200" dirty="0" smtClean="0"/>
              <a:t>Esta </a:t>
            </a:r>
            <a:r>
              <a:rPr lang="es-PE" sz="2200" dirty="0"/>
              <a:t>integrado por: Un presidente designado por el Presidente de la República, cuatro representantes de gobierno (</a:t>
            </a:r>
            <a:r>
              <a:rPr lang="es-PE" sz="2200" dirty="0" smtClean="0"/>
              <a:t>1 -Ministerio </a:t>
            </a:r>
            <a:r>
              <a:rPr lang="es-PE" sz="2200" dirty="0"/>
              <a:t>de Relaciones Exteriores, </a:t>
            </a:r>
            <a:r>
              <a:rPr lang="es-PE" sz="2200" dirty="0" smtClean="0"/>
              <a:t>1- </a:t>
            </a:r>
            <a:r>
              <a:rPr lang="es-PE" sz="2200" dirty="0"/>
              <a:t>Ministerio de Economía, </a:t>
            </a:r>
            <a:r>
              <a:rPr lang="es-PE" sz="2200" dirty="0" smtClean="0"/>
              <a:t>1- </a:t>
            </a:r>
            <a:r>
              <a:rPr lang="es-PE" sz="2200" dirty="0"/>
              <a:t>Ministerio de Trabajo y Previsión Social y </a:t>
            </a:r>
            <a:r>
              <a:rPr lang="es-PE" sz="2200" dirty="0" smtClean="0"/>
              <a:t>1- </a:t>
            </a:r>
            <a:r>
              <a:rPr lang="es-PE" sz="2200" dirty="0"/>
              <a:t>Ministerio de Agricultura y Ganadería) y cinco representantes de las asociaciones cooperativas. Todos por un periodo de 3 años a partir de su nombramiento</a:t>
            </a:r>
            <a:r>
              <a:rPr lang="es-PE" sz="2200" dirty="0" smtClean="0"/>
              <a:t>. Se nombran igual número de suplentes para que sustituyan al propietario en caso de ausencia de estos.</a:t>
            </a:r>
            <a:endParaRPr lang="es-ES" sz="2200" dirty="0"/>
          </a:p>
          <a:p>
            <a:r>
              <a:rPr lang="es-ES" sz="2200" dirty="0" smtClean="0"/>
              <a:t>Nombre del Presidente:	Lic. Juan Carlos Reyes Rosa</a:t>
            </a:r>
          </a:p>
          <a:p>
            <a:r>
              <a:rPr lang="es-ES" sz="2200" dirty="0" smtClean="0"/>
              <a:t>Mujeres				:	  </a:t>
            </a:r>
            <a:r>
              <a:rPr lang="es-ES" sz="2200" dirty="0"/>
              <a:t>5</a:t>
            </a:r>
            <a:endParaRPr lang="es-ES" sz="2200" dirty="0" smtClean="0"/>
          </a:p>
          <a:p>
            <a:r>
              <a:rPr lang="es-ES" sz="2200" dirty="0" smtClean="0"/>
              <a:t>Hombres				:	11</a:t>
            </a:r>
          </a:p>
          <a:p>
            <a:r>
              <a:rPr lang="es-ES" sz="2200" dirty="0" smtClean="0"/>
              <a:t>Total					:	16</a:t>
            </a:r>
          </a:p>
          <a:p>
            <a:pPr marL="0" indent="0" algn="just">
              <a:buNone/>
            </a:pPr>
            <a:endParaRPr lang="es-ES" sz="1400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225" y="105357"/>
            <a:ext cx="1054854" cy="107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2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967" y="306614"/>
            <a:ext cx="7300685" cy="5973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Presidencia y Vicepresidencia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54499" y="1466243"/>
            <a:ext cx="10863874" cy="4726738"/>
          </a:xfrm>
        </p:spPr>
        <p:txBody>
          <a:bodyPr>
            <a:normAutofit/>
          </a:bodyPr>
          <a:lstStyle/>
          <a:p>
            <a:pPr lvl="0" algn="just">
              <a:buClr>
                <a:srgbClr val="5FCBEF"/>
              </a:buClr>
            </a:pPr>
            <a:r>
              <a:rPr lang="es-ES" dirty="0" smtClean="0"/>
              <a:t> 		</a:t>
            </a:r>
            <a:r>
              <a:rPr lang="es-PE" dirty="0">
                <a:solidFill>
                  <a:prstClr val="black">
                    <a:lumMod val="75000"/>
                    <a:lumOff val="25000"/>
                  </a:prstClr>
                </a:solidFill>
              </a:rPr>
              <a:t>La Presidencia Ejecutiva; es la ejecutora por gestión directa de las atribuciones del INSAFOCOOP. Su objetivo fundamental es asegurar la administración y ejecución continua del servicio para el fomento, vigilancia y desarrollo de las cooperativas a nivel nacional atendiendo los lineamientos del Consejo Administrativo. </a:t>
            </a:r>
            <a:r>
              <a:rPr lang="es-E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La Presidencia de la República, es quien designa la persona que ocupara </a:t>
            </a:r>
            <a:r>
              <a:rPr lang="es-ES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esta </a:t>
            </a:r>
            <a:r>
              <a:rPr lang="es-E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plaza</a:t>
            </a:r>
            <a:r>
              <a:rPr lang="es-ES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lvl="0" algn="just">
              <a:buClr>
                <a:srgbClr val="5FCBEF"/>
              </a:buClr>
            </a:pP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El Vicepresidente del Instituto deberá reunir los mismos requisitos que la Ley de Creación le exige al Presidente del Consejo de Administración y sustituirá a éste cuando temporalmente falte por cualquier causa, precio acuerdo del  Consejo de Administración</a:t>
            </a:r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Nombre del Presidente		: Lic. Juan Carlos Reyes 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Rosa</a:t>
            </a:r>
          </a:p>
          <a:p>
            <a:pPr lvl="0">
              <a:buClr>
                <a:srgbClr val="5FCBEF"/>
              </a:buClr>
            </a:pP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Nombre del Vicepresidente		: Vacante</a:t>
            </a:r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Mujeres				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  1</a:t>
            </a: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	(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Asistente)</a:t>
            </a:r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Hombres				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 2 </a:t>
            </a:r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Total					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 3</a:t>
            </a:r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just"/>
            <a:endParaRPr lang="es-ES" sz="1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225" y="105357"/>
            <a:ext cx="1054854" cy="107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0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54544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                  Auditoria Interna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45444" y="1715625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PE" dirty="0"/>
              <a:t>Planificar y ejecutar auditorias financieras, administrativas, especiales y de gestión en las diferentes áreas de la institución de conformidad con el Plan Anual de Trabajo, y otras actividades específicas que requiera la Administración Superior, con el objetivo de minimizar los riesgos por incumplimientos de normativas internas, legales y emanadas de organismos de fiscalización</a:t>
            </a:r>
            <a:r>
              <a:rPr lang="es-PE" dirty="0" smtClean="0"/>
              <a:t>.</a:t>
            </a: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Mujeres				:	  1	</a:t>
            </a:r>
          </a:p>
          <a:p>
            <a:r>
              <a:rPr lang="es-ES" dirty="0" smtClean="0"/>
              <a:t>Hombres				:	  0 </a:t>
            </a:r>
          </a:p>
          <a:p>
            <a:r>
              <a:rPr lang="es-ES" dirty="0" smtClean="0"/>
              <a:t>Total					:	  1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767" y="173622"/>
            <a:ext cx="1055802" cy="107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9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690913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               Unidad de Supervisión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28799" y="1450717"/>
            <a:ext cx="9700243" cy="4648747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La unidad de Supervisión </a:t>
            </a:r>
            <a:r>
              <a:rPr lang="es-ES" dirty="0"/>
              <a:t>f</a:t>
            </a:r>
            <a:r>
              <a:rPr lang="es-ES" dirty="0" smtClean="0"/>
              <a:t>ortalece </a:t>
            </a:r>
            <a:r>
              <a:rPr lang="es-ES" dirty="0"/>
              <a:t>la actividad de la Institución mediante la supervisión de las actividades que realiza el personal de campo en las Asociaciones Cooperativas </a:t>
            </a:r>
            <a:r>
              <a:rPr lang="es-MX" dirty="0"/>
              <a:t>asegurando que dicho personal actúe técnicamente de acuerdo a los procedimientos establecidos en el Sistema de Gestión de Calidad.</a:t>
            </a:r>
            <a:endParaRPr lang="es-ES" dirty="0" smtClean="0"/>
          </a:p>
          <a:p>
            <a:r>
              <a:rPr lang="es-ES" dirty="0" smtClean="0"/>
              <a:t>Mujeres			:	  0	</a:t>
            </a:r>
          </a:p>
          <a:p>
            <a:r>
              <a:rPr lang="es-ES" dirty="0" smtClean="0"/>
              <a:t>Hombre			:	  </a:t>
            </a:r>
            <a:r>
              <a:rPr lang="es-ES" dirty="0"/>
              <a:t>1</a:t>
            </a:r>
            <a:endParaRPr lang="es-ES" dirty="0" smtClean="0"/>
          </a:p>
          <a:p>
            <a:r>
              <a:rPr lang="es-ES" dirty="0" smtClean="0"/>
              <a:t>Total			</a:t>
            </a:r>
            <a:r>
              <a:rPr lang="es-ES" dirty="0" smtClean="0"/>
              <a:t>	:</a:t>
            </a:r>
            <a:r>
              <a:rPr lang="es-ES" dirty="0" smtClean="0"/>
              <a:t>	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28" y="82024"/>
            <a:ext cx="1100230" cy="112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0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690913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dirty="0" smtClean="0"/>
              <a:t>                   </a:t>
            </a:r>
            <a:r>
              <a:rPr lang="es-ES" dirty="0" smtClean="0">
                <a:solidFill>
                  <a:schemeClr val="bg1"/>
                </a:solidFill>
              </a:rPr>
              <a:t>Unidad de  Calidad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28800" y="1880755"/>
            <a:ext cx="9347200" cy="4116633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La Unidad de calidad, es la encargada de darle mantenimiento al </a:t>
            </a:r>
            <a:r>
              <a:rPr lang="es-ES" dirty="0"/>
              <a:t>Sistema de Gestión de </a:t>
            </a:r>
            <a:r>
              <a:rPr lang="es-ES" dirty="0" smtClean="0"/>
              <a:t>Calidad (el cual actualmente se encuentra homologado), procurando su mejora continua y desarrollo. </a:t>
            </a: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Mujeres		:	  </a:t>
            </a:r>
            <a:r>
              <a:rPr lang="es-ES" dirty="0"/>
              <a:t>0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Total			:	  0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28" y="82024"/>
            <a:ext cx="1100230" cy="112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3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5973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/>
              <a:t>                 </a:t>
            </a:r>
            <a:r>
              <a:rPr lang="es-ES" dirty="0" smtClean="0">
                <a:solidFill>
                  <a:schemeClr val="bg1"/>
                </a:solidFill>
              </a:rPr>
              <a:t>Comunicaciones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66455" y="1797627"/>
            <a:ext cx="9409544" cy="3812143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Planificar</a:t>
            </a:r>
            <a:r>
              <a:rPr lang="es-ES" dirty="0"/>
              <a:t>, coordinar y controlar la divulgación del quehacer Institucional en el proceso de Fomento y desarrollo del </a:t>
            </a:r>
            <a:r>
              <a:rPr lang="es-ES" dirty="0" smtClean="0"/>
              <a:t>Cooperativismo a nivel </a:t>
            </a:r>
            <a:r>
              <a:rPr lang="es-ES" dirty="0"/>
              <a:t>nacional.</a:t>
            </a:r>
          </a:p>
          <a:p>
            <a:endParaRPr lang="es-ES" dirty="0"/>
          </a:p>
          <a:p>
            <a:r>
              <a:rPr lang="es-ES" dirty="0" smtClean="0"/>
              <a:t>Mujeres	:	  1	</a:t>
            </a:r>
          </a:p>
          <a:p>
            <a:r>
              <a:rPr lang="es-ES" dirty="0" smtClean="0"/>
              <a:t>Hombres	:	  0 </a:t>
            </a:r>
          </a:p>
          <a:p>
            <a:r>
              <a:rPr lang="es-ES" dirty="0" smtClean="0"/>
              <a:t>Total	</a:t>
            </a:r>
            <a:r>
              <a:rPr lang="es-ES" dirty="0" smtClean="0"/>
              <a:t>	:	  1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713" y="235747"/>
            <a:ext cx="1188916" cy="121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4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75315" y="498595"/>
            <a:ext cx="7300685" cy="6181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Unidad de  Medio Ambiente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1579418"/>
            <a:ext cx="9804400" cy="4030352"/>
          </a:xfrm>
        </p:spPr>
        <p:txBody>
          <a:bodyPr>
            <a:normAutofit/>
          </a:bodyPr>
          <a:lstStyle/>
          <a:p>
            <a:pPr algn="just"/>
            <a:r>
              <a:rPr lang="es-ES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MEDIO AMBIENTE</a:t>
            </a:r>
            <a:r>
              <a:rPr lang="es-ES" b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Velar por la practica de principios ambientales dentro de la institución y las asociaciones cooperativas, con el propósito de concientizar el cuido y mejora del Medio Ambiente</a:t>
            </a:r>
            <a:endParaRPr lang="es-ES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1900" dirty="0" smtClean="0"/>
          </a:p>
          <a:p>
            <a:r>
              <a:rPr lang="es-ES" dirty="0" smtClean="0"/>
              <a:t>Mujeres		:	  </a:t>
            </a:r>
            <a:r>
              <a:rPr lang="es-ES" dirty="0"/>
              <a:t>0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:	  </a:t>
            </a:r>
            <a:r>
              <a:rPr lang="es-ES" dirty="0"/>
              <a:t>0</a:t>
            </a:r>
            <a:endParaRPr lang="es-ES" dirty="0" smtClean="0"/>
          </a:p>
          <a:p>
            <a:r>
              <a:rPr lang="es-ES" dirty="0" smtClean="0"/>
              <a:t>Total		</a:t>
            </a:r>
            <a:r>
              <a:rPr lang="es-ES" dirty="0" smtClean="0"/>
              <a:t>	:</a:t>
            </a:r>
            <a:r>
              <a:rPr lang="es-ES" dirty="0" smtClean="0"/>
              <a:t>	  </a:t>
            </a:r>
            <a:r>
              <a:rPr lang="es-ES" dirty="0"/>
              <a:t>0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5759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5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2159</TotalTime>
  <Words>528</Words>
  <Application>Microsoft Office PowerPoint</Application>
  <PresentationFormat>Panorámica</PresentationFormat>
  <Paragraphs>243</Paragraphs>
  <Slides>29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7" baseType="lpstr">
      <vt:lpstr>Arial</vt:lpstr>
      <vt:lpstr>Calibri</vt:lpstr>
      <vt:lpstr>Century Gothic</vt:lpstr>
      <vt:lpstr>IrisUPC</vt:lpstr>
      <vt:lpstr>Times New Roman</vt:lpstr>
      <vt:lpstr>Wingdings</vt:lpstr>
      <vt:lpstr>Wingdings 3</vt:lpstr>
      <vt:lpstr>Espiral</vt:lpstr>
      <vt:lpstr>ESTRUCTURA ORGANIZATIVA</vt:lpstr>
      <vt:lpstr>ORGANIGRAMA INSAFOCOOP</vt:lpstr>
      <vt:lpstr>Consejo de Administración</vt:lpstr>
      <vt:lpstr>Presidencia y Vicepresidencia</vt:lpstr>
      <vt:lpstr>                  Auditoria Interna</vt:lpstr>
      <vt:lpstr>               Unidad de Supervisión </vt:lpstr>
      <vt:lpstr>                   Unidad de  Calidad</vt:lpstr>
      <vt:lpstr>                 Comunicaciones</vt:lpstr>
      <vt:lpstr>Unidad de  Medio Ambiente</vt:lpstr>
      <vt:lpstr>                          Unidad de Género  </vt:lpstr>
      <vt:lpstr>Unidad de Acceso a la información Pública</vt:lpstr>
      <vt:lpstr>    Unidad de Gestión Documental y Archivo</vt:lpstr>
      <vt:lpstr>                          Gestión al Desarrollo</vt:lpstr>
      <vt:lpstr>                              Administración</vt:lpstr>
      <vt:lpstr>                               Activo fijo</vt:lpstr>
      <vt:lpstr>             Servicios Generales</vt:lpstr>
      <vt:lpstr>                 Recursos Humanos</vt:lpstr>
      <vt:lpstr>Unidad de Adquisiciones y Contrataciones</vt:lpstr>
      <vt:lpstr>          Planificación y proyectos</vt:lpstr>
      <vt:lpstr>                                      Informática</vt:lpstr>
      <vt:lpstr>          UNIDAD FINANCIERA INSTITUCIONAL</vt:lpstr>
      <vt:lpstr>           Departamento Jurídico</vt:lpstr>
      <vt:lpstr> Registro Nacional de  Asociaciones Cooperativas</vt:lpstr>
      <vt:lpstr>                   Vigilancia y Fiscalización</vt:lpstr>
      <vt:lpstr>                               Formación</vt:lpstr>
      <vt:lpstr>        Fomento y Asistencia Técnica</vt:lpstr>
      <vt:lpstr>OFICINA REGIONAL DE OCCIDENTE (Santa Ana)</vt:lpstr>
      <vt:lpstr>OFICINA REGIONAL DE ORIENTE (San Miguel)</vt:lpstr>
      <vt:lpstr>   OFICINA REGIONAL PARACENTRAL (San Vicente)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ESTRUCTURA ORGANIZATIVA</dc:title>
  <dc:creator>Marisol Ramirez</dc:creator>
  <cp:lastModifiedBy>Guadalupe Roxana Alvarenga</cp:lastModifiedBy>
  <cp:revision>123</cp:revision>
  <dcterms:created xsi:type="dcterms:W3CDTF">2018-05-21T16:16:07Z</dcterms:created>
  <dcterms:modified xsi:type="dcterms:W3CDTF">2023-07-04T15:26:06Z</dcterms:modified>
</cp:coreProperties>
</file>