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87" r:id="rId12"/>
    <p:sldId id="288" r:id="rId13"/>
    <p:sldId id="289"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94660"/>
  </p:normalViewPr>
  <p:slideViewPr>
    <p:cSldViewPr>
      <p:cViewPr varScale="1">
        <p:scale>
          <a:sx n="90" d="100"/>
          <a:sy n="90" d="100"/>
        </p:scale>
        <p:origin x="156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2/3/2021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2/3/2021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r"/>
            <a:r>
              <a:rPr lang="es-SV"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br>
            <a:r>
              <a:rPr lang="es-SV"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326573425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rgbClr val="FFC000"/>
                </a:solidFill>
                <a:latin typeface="Cambria" pitchFamily="18" charset="0"/>
              </a:rPr>
              <a:t>       </a:t>
            </a:r>
            <a: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t>Departamento de </a:t>
            </a:r>
            <a:b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br>
            <a: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1683955"/>
            <a:ext cx="7920880" cy="2864930"/>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Jefe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209175368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rgbClr val="FFC000"/>
                </a:solidFill>
                <a:latin typeface="Cambria" pitchFamily="18" charset="0"/>
              </a:rPr>
              <a:t>       </a:t>
            </a:r>
            <a: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t>Departamento de </a:t>
            </a:r>
            <a:b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br>
            <a: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1843383"/>
            <a:ext cx="7920880" cy="2504890"/>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Jefe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127104181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rgbClr val="FFC000"/>
                </a:solidFill>
                <a:latin typeface="Cambria" pitchFamily="18" charset="0"/>
              </a:rPr>
              <a:t> </a:t>
            </a:r>
            <a: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t>Departamento de </a:t>
            </a:r>
            <a:b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br>
            <a:r>
              <a:rPr lang="es-SV" sz="3200" b="1" dirty="0">
                <a:solidFill>
                  <a:srgbClr val="FFC000"/>
                </a:solidFill>
                <a:effectLst>
                  <a:outerShdw blurRad="38100" dist="38100" dir="2700000" algn="tl">
                    <a:srgbClr val="000000">
                      <a:alpha val="43137"/>
                    </a:srgbClr>
                  </a:outerShdw>
                </a:effectLst>
                <a:latin typeface="Museo Sans 700" panose="02000000000000000000" pitchFamily="50" charset="0"/>
              </a:rPr>
              <a:t>Contabilidad</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492024" y="1770643"/>
            <a:ext cx="8112424" cy="293522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Jefe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7" name="Imagen 6">
            <a:extLst>
              <a:ext uri="{FF2B5EF4-FFF2-40B4-BE49-F238E27FC236}">
                <a16:creationId xmlns:a16="http://schemas.microsoft.com/office/drawing/2014/main" id="{935F15E9-9A91-43CF-8D47-FD4F88A750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8" name="Tabla 7">
            <a:extLst>
              <a:ext uri="{FF2B5EF4-FFF2-40B4-BE49-F238E27FC236}">
                <a16:creationId xmlns:a16="http://schemas.microsoft.com/office/drawing/2014/main" id="{C1007FB9-5F23-4F95-9BA8-EECC5F3612EE}"/>
              </a:ext>
            </a:extLst>
          </p:cNvPr>
          <p:cNvGraphicFramePr>
            <a:graphicFrameLocks noGrp="1"/>
          </p:cNvGraphicFramePr>
          <p:nvPr>
            <p:extLst>
              <p:ext uri="{D42A27DB-BD31-4B8C-83A1-F6EECF244321}">
                <p14:modId xmlns:p14="http://schemas.microsoft.com/office/powerpoint/2010/main" val="315147421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595607"/>
            <a:ext cx="7992888" cy="2935228"/>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Silvia Marlene Rosa de Flores</a:t>
            </a:r>
          </a:p>
          <a:p>
            <a:pPr marL="0" indent="0" algn="just">
              <a:buNone/>
            </a:pPr>
            <a:r>
              <a:rPr lang="es-SV" sz="1600" dirty="0">
                <a:latin typeface="Museo Sans 300" panose="02000000000000000000" pitchFamily="50" charset="0"/>
              </a:rPr>
              <a:t>Gerente</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136653114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28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28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br>
            <a:r>
              <a:rPr lang="es-SV" sz="28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endParaRPr lang="es-SV" sz="2800"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844824"/>
            <a:ext cx="7920880" cy="2260847"/>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Jefe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62929426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b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y Gestión de Calidad</a:t>
            </a:r>
            <a:endParaRPr lang="es-SV" sz="3200"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683955"/>
            <a:ext cx="7920880" cy="2692895"/>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Lorena Marisol García Castro</a:t>
            </a:r>
          </a:p>
          <a:p>
            <a:pPr marL="0" indent="0" algn="just">
              <a:buNone/>
            </a:pPr>
            <a:r>
              <a:rPr lang="es-SV" sz="1600" dirty="0">
                <a:latin typeface="Museo Sans 300" panose="02000000000000000000" pitchFamily="50" charset="0"/>
              </a:rPr>
              <a:t>Jefe Unidad de Planificación y Gestión de Calidad</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287869228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1600201"/>
            <a:ext cx="7920880" cy="2930634"/>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Iris Elizabeth Valencia Rodríguez</a:t>
            </a:r>
          </a:p>
          <a:p>
            <a:pPr marL="0" indent="0" algn="just">
              <a:buNone/>
            </a:pPr>
            <a:r>
              <a:rPr lang="es-SV" sz="1600" dirty="0">
                <a:latin typeface="Museo Sans 300" panose="02000000000000000000" pitchFamily="50" charset="0"/>
              </a:rPr>
              <a:t>Jefe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366110677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r"/>
            <a:r>
              <a:rPr lang="es-SV"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Ambiental</a:t>
            </a:r>
            <a:endParaRPr lang="es-SV"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683955"/>
            <a:ext cx="7920880" cy="3113197"/>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7648695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p:txBody>
          <a:bodyPr>
            <a:normAutofit fontScale="90000"/>
          </a:bodyPr>
          <a:lstStyle/>
          <a:p>
            <a:pPr algn="r"/>
            <a:r>
              <a:rPr lang="es-SV" sz="4000" b="1" dirty="0">
                <a:solidFill>
                  <a:schemeClr val="accent6">
                    <a:lumMod val="75000"/>
                  </a:schemeClr>
                </a:solidFill>
                <a:latin typeface="Cambria" pitchFamily="18" charset="0"/>
              </a:rPr>
              <a:t> </a:t>
            </a:r>
            <a:r>
              <a:rPr lang="es-SV" sz="36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36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endParaRPr lang="es-SV" sz="49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1931022"/>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Jessica Esmeralda López Martínez</a:t>
            </a:r>
          </a:p>
          <a:p>
            <a:pPr marL="0" indent="0" algn="just">
              <a:buNone/>
            </a:pPr>
            <a:r>
              <a:rPr lang="es-ES" sz="1600" dirty="0">
                <a:latin typeface="Museo Sans 300" panose="02000000000000000000" pitchFamily="50" charset="0"/>
              </a:rPr>
              <a:t>Jefe Unidad de Gestión de Proyectos y Cooperación</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2556274681"/>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67447"/>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776764"/>
            <a:ext cx="7632848" cy="2232248"/>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33764"/>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021083638"/>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r"/>
            <a:r>
              <a:rPr lang="es-SV" sz="3600" b="1" dirty="0">
                <a:latin typeface="Museo Sans 300" panose="02000000000000000000" pitchFamily="50" charset="0"/>
              </a:rPr>
              <a:t>           </a:t>
            </a:r>
            <a:r>
              <a:rPr lang="es-SV" sz="3600" b="1" dirty="0">
                <a:solidFill>
                  <a:schemeClr val="tx2">
                    <a:lumMod val="60000"/>
                    <a:lumOff val="40000"/>
                  </a:schemeClr>
                </a:solidFill>
                <a:latin typeface="Museo Sans 300" panose="02000000000000000000" pitchFamily="50" charset="0"/>
              </a:rPr>
              <a:t> </a:t>
            </a: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Jurídica</a:t>
            </a:r>
          </a:p>
        </p:txBody>
      </p:sp>
      <p:sp>
        <p:nvSpPr>
          <p:cNvPr id="3" name="2 Marcador de contenido"/>
          <p:cNvSpPr>
            <a:spLocks noGrp="1"/>
          </p:cNvSpPr>
          <p:nvPr>
            <p:ph idx="1"/>
          </p:nvPr>
        </p:nvSpPr>
        <p:spPr>
          <a:xfrm>
            <a:off x="611560" y="1683955"/>
            <a:ext cx="7992888" cy="2537133"/>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Lic. Napoleón Alexis López Sánchez</a:t>
            </a:r>
          </a:p>
          <a:p>
            <a:pPr marL="0" indent="0" algn="just">
              <a:lnSpc>
                <a:spcPct val="90000"/>
              </a:lnSpc>
              <a:buNone/>
            </a:pPr>
            <a:r>
              <a:rPr lang="es-ES" sz="1600" dirty="0">
                <a:latin typeface="Museo Sans 300" panose="02000000000000000000" pitchFamily="50" charset="0"/>
              </a:rPr>
              <a:t>Jefe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63321497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accent5">
                    <a:lumMod val="50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598440" y="1916832"/>
            <a:ext cx="7992888" cy="2260847"/>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Clínica Empresarial, Departamento general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292610925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1981956"/>
            <a:ext cx="7920880" cy="2548879"/>
          </a:xfrm>
        </p:spPr>
        <p:txBody>
          <a:bodyPr>
            <a:normAutofit/>
          </a:bodyPr>
          <a:lstStyle/>
          <a:p>
            <a:pPr marL="0" indent="0" algn="just">
              <a:buNone/>
            </a:pPr>
            <a:r>
              <a:rPr lang="es-ES" sz="1600" dirty="0">
                <a:latin typeface="Museo Sans 300" panose="02000000000000000000" pitchFamily="50" charset="0"/>
              </a:rPr>
              <a:t>Administrar los procesos, sistemas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Irene Sophia Batres de Hernández</a:t>
            </a:r>
          </a:p>
          <a:p>
            <a:pPr marL="0" indent="0" algn="just">
              <a:buNone/>
            </a:pPr>
            <a:r>
              <a:rPr lang="es-ES" sz="1600" dirty="0">
                <a:latin typeface="Museo Sans 300" panose="02000000000000000000" pitchFamily="50" charset="0"/>
              </a:rPr>
              <a:t>Jefe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15175930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r"/>
            <a:r>
              <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716768"/>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793011278"/>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r"/>
            <a:r>
              <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1832955"/>
            <a:ext cx="7920880" cy="2548879"/>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100186310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04864"/>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Jefe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80850912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accent5">
                    <a:lumMod val="50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604814" y="1399858"/>
            <a:ext cx="7920880" cy="304592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Abraham Asdrúbal Espinoza Santiago</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39045719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621741" y="1844824"/>
            <a:ext cx="7992888" cy="2548879"/>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Departamento de Infraestructura Tecnológica y Soporte</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319562218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r"/>
            <a:r>
              <a:rPr lang="es-SV" b="1" dirty="0">
                <a:solidFill>
                  <a:schemeClr val="tx2">
                    <a:lumMod val="60000"/>
                    <a:lumOff val="40000"/>
                  </a:schemeClr>
                </a:solidFill>
                <a:latin typeface="Cambria" pitchFamily="18" charset="0"/>
              </a:rPr>
              <a:t>      </a:t>
            </a:r>
            <a:r>
              <a:rPr lang="es-SV" sz="36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endParaRPr lang="es-SV"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902089"/>
            <a:ext cx="7920880" cy="2620888"/>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182245072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accent5">
                    <a:lumMod val="50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387753"/>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Gladys Marisol Maldonado Aguilar</a:t>
            </a:r>
          </a:p>
          <a:p>
            <a:pPr marL="0" indent="0" algn="just">
              <a:buNone/>
            </a:pPr>
            <a:r>
              <a:rPr lang="es-SV" sz="1600" dirty="0">
                <a:latin typeface="Museo Sans 300" panose="02000000000000000000" pitchFamily="50" charset="0"/>
              </a:rPr>
              <a:t>Subgerente de Prestaciones</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867890630"/>
              </p:ext>
            </p:extLst>
          </p:nvPr>
        </p:nvGraphicFramePr>
        <p:xfrm>
          <a:off x="2291916" y="491398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67447"/>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1776764"/>
            <a:ext cx="7632848" cy="2232248"/>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33764"/>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857343866"/>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tx2">
                    <a:lumMod val="60000"/>
                    <a:lumOff val="40000"/>
                  </a:schemeClr>
                </a:solidFill>
                <a:latin typeface="Cambria" pitchFamily="18" charset="0"/>
              </a:rPr>
              <a:t>       </a:t>
            </a: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417637"/>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Alba Marisol Orellana de Domínguez</a:t>
            </a:r>
          </a:p>
          <a:p>
            <a:pPr marL="0" indent="0" algn="just">
              <a:buNone/>
            </a:pPr>
            <a:r>
              <a:rPr lang="es-SV" sz="1600" dirty="0">
                <a:latin typeface="Museo Sans 300" panose="02000000000000000000" pitchFamily="50" charset="0"/>
              </a:rPr>
              <a:t>Jefe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14036620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796951"/>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249064617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29</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Departamento de </a:t>
            </a:r>
            <a:b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1772816"/>
            <a:ext cx="7992888" cy="2836912"/>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las Secciones de Archivo y Microfilm dl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Jefe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05835013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Centro de Atención al Usuario</a:t>
            </a:r>
          </a:p>
        </p:txBody>
      </p:sp>
      <p:sp>
        <p:nvSpPr>
          <p:cNvPr id="3" name="2 Marcador de contenido"/>
          <p:cNvSpPr>
            <a:spLocks noGrp="1"/>
          </p:cNvSpPr>
          <p:nvPr>
            <p:ph idx="1"/>
          </p:nvPr>
        </p:nvSpPr>
        <p:spPr>
          <a:xfrm>
            <a:off x="611560" y="1772816"/>
            <a:ext cx="7992888" cy="2836912"/>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Sr. José Damasio Chávez Samayoa</a:t>
            </a:r>
          </a:p>
          <a:p>
            <a:pPr marL="0" indent="0" algn="just">
              <a:buNone/>
            </a:pPr>
            <a:r>
              <a:rPr lang="es-ES" sz="1600" dirty="0">
                <a:latin typeface="Museo Sans 300" panose="02000000000000000000" pitchFamily="50" charset="0"/>
              </a:rPr>
              <a:t>Jefe de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61534256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Jefe Unidad de Auditoria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152012217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p:txBody>
          <a:bodyPr>
            <a:normAutofit/>
          </a:bodyPr>
          <a:lstStyle/>
          <a:p>
            <a:pPr algn="r"/>
            <a:r>
              <a:rPr lang="es-SV" sz="4000" b="1" dirty="0">
                <a:solidFill>
                  <a:schemeClr val="accent6">
                    <a:lumMod val="75000"/>
                  </a:schemeClr>
                </a:solidFill>
                <a:latin typeface="Cambria" pitchFamily="18" charset="0"/>
              </a:rPr>
              <a:t> </a:t>
            </a: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1931022"/>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Ana Marilin Coto Águila</a:t>
            </a:r>
          </a:p>
          <a:p>
            <a:pPr marL="0" indent="0" algn="just">
              <a:buNone/>
            </a:pPr>
            <a:r>
              <a:rPr lang="es-ES" sz="1600" dirty="0">
                <a:latin typeface="Museo Sans 300" panose="02000000000000000000" pitchFamily="50" charset="0"/>
              </a:rPr>
              <a:t>Jefe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801811627"/>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p:txBody>
          <a:bodyPr>
            <a:normAutofit fontScale="90000"/>
          </a:bodyPr>
          <a:lstStyle/>
          <a:p>
            <a:pPr algn="r"/>
            <a:r>
              <a:rPr lang="es-SV" sz="4000" b="1" dirty="0">
                <a:solidFill>
                  <a:schemeClr val="accent6">
                    <a:lumMod val="75000"/>
                  </a:schemeClr>
                </a:solidFill>
                <a:latin typeface="Cambria" pitchFamily="18" charset="0"/>
              </a:rPr>
              <a:t> </a:t>
            </a: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Jefe Unidad de Oficialía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endParaRPr lang="es-SV" sz="3200"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595037"/>
            <a:ext cx="7920880" cy="2935798"/>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267317002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SV" dirty="0"/>
                        <a:t>0</a:t>
                      </a:r>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endParaRPr lang="es-SV" sz="3200"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595037"/>
            <a:ext cx="7920880" cy="2935798"/>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Seusy Avolevan Arévalo</a:t>
            </a:r>
          </a:p>
          <a:p>
            <a:pPr marL="0" indent="0" algn="just">
              <a:buNone/>
            </a:pPr>
            <a:r>
              <a:rPr lang="es-SV" sz="1600" dirty="0">
                <a:latin typeface="Museo Sans 300" panose="02000000000000000000" pitchFamily="50" charset="0"/>
              </a:rPr>
              <a:t>Jefe Unidad de Acceso a la Información Pública</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42844615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endParaRPr lang="es-SV" sz="3200" dirty="0">
              <a:solidFill>
                <a:schemeClr val="accent6">
                  <a:lumMod val="75000"/>
                </a:schemeClr>
              </a:solidFill>
              <a:effectLst>
                <a:outerShdw blurRad="38100" dist="38100" dir="2700000" algn="tl">
                  <a:srgbClr val="000000">
                    <a:alpha val="43137"/>
                  </a:srgbClr>
                </a:outerShdw>
              </a:effectLst>
              <a:latin typeface="Museo Sans 700" panose="02000000000000000000" pitchFamily="50" charset="0"/>
            </a:endParaRPr>
          </a:p>
        </p:txBody>
      </p:sp>
      <p:sp>
        <p:nvSpPr>
          <p:cNvPr id="3" name="2 Marcador de contenido"/>
          <p:cNvSpPr>
            <a:spLocks noGrp="1"/>
          </p:cNvSpPr>
          <p:nvPr>
            <p:ph idx="1"/>
          </p:nvPr>
        </p:nvSpPr>
        <p:spPr>
          <a:xfrm>
            <a:off x="611560" y="1595037"/>
            <a:ext cx="7920880" cy="2935798"/>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Johanna Gisselle Pinto Miranda</a:t>
            </a:r>
          </a:p>
          <a:p>
            <a:pPr marL="0" indent="0" algn="just">
              <a:buNone/>
            </a:pPr>
            <a:r>
              <a:rPr lang="es-ES" sz="1600" dirty="0">
                <a:latin typeface="Museo Sans 300" panose="02000000000000000000" pitchFamily="50" charset="0"/>
              </a:rPr>
              <a:t>Jefe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215651890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SV" dirty="0"/>
                        <a:t>3</a:t>
                      </a:r>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1547</TotalTime>
  <Words>2813</Words>
  <Application>Microsoft Office PowerPoint</Application>
  <PresentationFormat>Presentación en pantalla (4:3)</PresentationFormat>
  <Paragraphs>350</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 Unidad de  Oficialía de Cumplimiento</vt:lpstr>
      <vt:lpstr>Unidad de Ciberseguridad</vt:lpstr>
      <vt:lpstr>Unidad de Acceso a la  Información Pública</vt:lpstr>
      <vt:lpstr>Unidad de Comunicaciones</vt:lpstr>
      <vt:lpstr>Unidad Financiera  Institucional</vt:lpstr>
      <vt:lpstr>       Departamento de         Tesorería</vt:lpstr>
      <vt:lpstr>       Departamento de  Presupuesto</vt:lpstr>
      <vt:lpstr> Departamento de  Contabilidad</vt:lpstr>
      <vt:lpstr>Gerencia</vt:lpstr>
      <vt:lpstr>Unidad de Adquisiciones y   Contrataciones Institucional</vt:lpstr>
      <vt:lpstr>Unidad de Planificación  y Gestión de Calidad</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FRACISCO JAVIER MARTINEZ MELENDEZ</cp:lastModifiedBy>
  <cp:revision>99</cp:revision>
  <dcterms:created xsi:type="dcterms:W3CDTF">2017-07-31T15:39:14Z</dcterms:created>
  <dcterms:modified xsi:type="dcterms:W3CDTF">2021-03-02T20:55:42Z</dcterms:modified>
</cp:coreProperties>
</file>