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0" r:id="rId4"/>
    <p:sldId id="291" r:id="rId5"/>
    <p:sldId id="280" r:id="rId6"/>
    <p:sldId id="258" r:id="rId7"/>
    <p:sldId id="259" r:id="rId8"/>
    <p:sldId id="260" r:id="rId9"/>
    <p:sldId id="261" r:id="rId10"/>
    <p:sldId id="262" r:id="rId11"/>
    <p:sldId id="263" r:id="rId12"/>
    <p:sldId id="264" r:id="rId13"/>
    <p:sldId id="265" r:id="rId14"/>
    <p:sldId id="287" r:id="rId15"/>
    <p:sldId id="288" r:id="rId16"/>
    <p:sldId id="289" r:id="rId17"/>
    <p:sldId id="266" r:id="rId18"/>
    <p:sldId id="267" r:id="rId19"/>
    <p:sldId id="270" r:id="rId20"/>
    <p:sldId id="271" r:id="rId21"/>
    <p:sldId id="272" r:id="rId22"/>
    <p:sldId id="269" r:id="rId23"/>
    <p:sldId id="273" r:id="rId24"/>
    <p:sldId id="274" r:id="rId25"/>
    <p:sldId id="275" r:id="rId26"/>
    <p:sldId id="276" r:id="rId27"/>
    <p:sldId id="277" r:id="rId28"/>
    <p:sldId id="278" r:id="rId29"/>
    <p:sldId id="279" r:id="rId30"/>
    <p:sldId id="281" r:id="rId31"/>
    <p:sldId id="282" r:id="rId32"/>
    <p:sldId id="283" r:id="rId33"/>
    <p:sldId id="284" r:id="rId34"/>
    <p:sldId id="285" r:id="rId35"/>
    <p:sldId id="286" r:id="rId36"/>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2" autoAdjust="0"/>
    <p:restoredTop sz="94660"/>
  </p:normalViewPr>
  <p:slideViewPr>
    <p:cSldViewPr>
      <p:cViewPr varScale="1">
        <p:scale>
          <a:sx n="73" d="100"/>
          <a:sy n="73" d="100"/>
        </p:scale>
        <p:origin x="142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17/7/2020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0E2C-5A84-4D70-8695-F31F7E7C1545}" type="datetimeFigureOut">
              <a:rPr lang="es-SV" smtClean="0"/>
              <a:pPr/>
              <a:t>17/7/2020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7002C-BD5D-406B-B90F-28636130B05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42853"/>
            <a:ext cx="7772400" cy="785817"/>
          </a:xfrm>
        </p:spPr>
        <p:txBody>
          <a:bodyPr>
            <a:normAutofit/>
          </a:bodyPr>
          <a:lstStyle/>
          <a:p>
            <a:r>
              <a:rPr lang="es-SV" sz="3600" b="1" dirty="0">
                <a:solidFill>
                  <a:schemeClr val="tx2">
                    <a:lumMod val="75000"/>
                  </a:schemeClr>
                </a:solidFill>
                <a:effectLst>
                  <a:outerShdw blurRad="38100" dist="38100" dir="2700000" algn="tl">
                    <a:srgbClr val="000000">
                      <a:alpha val="43137"/>
                    </a:srgbClr>
                  </a:outerShdw>
                </a:effectLst>
                <a:latin typeface="Museo Sans 300" panose="02000000000000000000" pitchFamily="50" charset="0"/>
              </a:rPr>
              <a:t>Organigrama Vigente</a:t>
            </a:r>
          </a:p>
        </p:txBody>
      </p:sp>
      <p:sp>
        <p:nvSpPr>
          <p:cNvPr id="3" name="2 Subtítulo"/>
          <p:cNvSpPr>
            <a:spLocks noGrp="1"/>
          </p:cNvSpPr>
          <p:nvPr>
            <p:ph type="subTitle" idx="1"/>
          </p:nvPr>
        </p:nvSpPr>
        <p:spPr/>
        <p:txBody>
          <a:bodyPr/>
          <a:lstStyle/>
          <a:p>
            <a:endParaRPr lang="es-SV" dirty="0"/>
          </a:p>
        </p:txBody>
      </p:sp>
      <p:pic>
        <p:nvPicPr>
          <p:cNvPr id="4" name="Imagen 3"/>
          <p:cNvPicPr>
            <a:picLocks noChangeAspect="1"/>
          </p:cNvPicPr>
          <p:nvPr/>
        </p:nvPicPr>
        <p:blipFill>
          <a:blip r:embed="rId2"/>
          <a:stretch>
            <a:fillRect/>
          </a:stretch>
        </p:blipFill>
        <p:spPr>
          <a:xfrm>
            <a:off x="251520" y="880179"/>
            <a:ext cx="8640960" cy="5740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Planificación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y Gestión de Calidad</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683955"/>
            <a:ext cx="7920880" cy="2692895"/>
          </a:xfrm>
        </p:spPr>
        <p:txBody>
          <a:bodyPr>
            <a:normAutofit fontScale="62500" lnSpcReduction="20000"/>
          </a:bodyPr>
          <a:lstStyle/>
          <a:p>
            <a:pPr marL="0" indent="0" algn="just">
              <a:buNone/>
            </a:pPr>
            <a:r>
              <a:rPr lang="es-SV" dirty="0">
                <a:latin typeface="Museo Sans 300" panose="02000000000000000000" pitchFamily="50" charset="0"/>
              </a:rPr>
              <a:t>Es la responsable de administrar el proceso de planificación y gestión de calidad de la Institución, proporcionando planes y proyectos que permitan a la Gerencia la Adopción de medidas preventivas y correctivas, con miras a mejorar la productividad y calidad de la presentación de los servicios que la institución presta.</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Lorena Marisol García Castro</a:t>
            </a:r>
          </a:p>
          <a:p>
            <a:pPr marL="0" indent="0" algn="just">
              <a:buNone/>
            </a:pPr>
            <a:r>
              <a:rPr lang="es-ES" dirty="0">
                <a:latin typeface="Museo Sans 300" panose="02000000000000000000" pitchFamily="50" charset="0"/>
              </a:rPr>
              <a:t>Jefe de Unidad de Planificación y Gestión de Calidad</a:t>
            </a:r>
            <a:endParaRPr lang="es-SV" dirty="0">
              <a:latin typeface="Cambria" pitchFamily="18" charset="0"/>
            </a:endParaRPr>
          </a:p>
        </p:txBody>
      </p:sp>
      <p:pic>
        <p:nvPicPr>
          <p:cNvPr id="5" name="Imagen 4">
            <a:extLst>
              <a:ext uri="{FF2B5EF4-FFF2-40B4-BE49-F238E27FC236}">
                <a16:creationId xmlns:a16="http://schemas.microsoft.com/office/drawing/2014/main" id="{C844FD68-A115-4CEC-9D85-DB60DD97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7E987B4-4EF1-460F-9E25-6ECCEECF3651}"/>
              </a:ext>
            </a:extLst>
          </p:cNvPr>
          <p:cNvGraphicFramePr>
            <a:graphicFrameLocks noGrp="1"/>
          </p:cNvGraphicFramePr>
          <p:nvPr>
            <p:extLst>
              <p:ext uri="{D42A27DB-BD31-4B8C-83A1-F6EECF244321}">
                <p14:modId xmlns:p14="http://schemas.microsoft.com/office/powerpoint/2010/main" val="201379697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Ambiental</a:t>
            </a:r>
            <a:endParaRPr lang="es-SV"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439613"/>
            <a:ext cx="7920880" cy="3113197"/>
          </a:xfrm>
        </p:spPr>
        <p:txBody>
          <a:bodyPr>
            <a:normAutofit fontScale="70000" lnSpcReduction="20000"/>
          </a:bodyPr>
          <a:lstStyle/>
          <a:p>
            <a:pPr marL="0" indent="0" algn="just">
              <a:buNone/>
            </a:pPr>
            <a:r>
              <a:rPr lang="es-SV" dirty="0">
                <a:latin typeface="Museo Sans 300" panose="02000000000000000000" pitchFamily="50" charset="0"/>
              </a:rPr>
              <a:t>Es la encargada de supervisar, coordinar y dar seguimiento a las políticas, planes, programas, proyectos y acciones ambientales dentro de la institución y asegurar la necesaria coordinación interinstitucional en la gestión ambiental, de acuerdo a las directrices emitidas por el Ministerio de Medio Ambiente y Recursos Naturales y las normativas ambientales.</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Belinda Ivonne Guevara </a:t>
            </a:r>
            <a:r>
              <a:rPr lang="es-ES" dirty="0" err="1">
                <a:latin typeface="Museo Sans 300" panose="02000000000000000000" pitchFamily="50" charset="0"/>
              </a:rPr>
              <a:t>Nuñez</a:t>
            </a: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Jefa de Unidad Ambiental</a:t>
            </a:r>
            <a:endParaRPr lang="es-SV" dirty="0">
              <a:latin typeface="Museo Sans 300" panose="02000000000000000000" pitchFamily="50" charset="0"/>
            </a:endParaRPr>
          </a:p>
          <a:p>
            <a:pPr algn="just">
              <a:buNone/>
            </a:pPr>
            <a:endParaRPr lang="es-SV" dirty="0">
              <a:latin typeface="Cambria" pitchFamily="18"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0257B7AF-5A5E-4F59-98F3-C260FF487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283C746-4CC0-4130-820E-B066F24A8C91}"/>
              </a:ext>
            </a:extLst>
          </p:cNvPr>
          <p:cNvGraphicFramePr>
            <a:graphicFrameLocks noGrp="1"/>
          </p:cNvGraphicFramePr>
          <p:nvPr>
            <p:extLst>
              <p:ext uri="{D42A27DB-BD31-4B8C-83A1-F6EECF244321}">
                <p14:modId xmlns:p14="http://schemas.microsoft.com/office/powerpoint/2010/main" val="223777532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Género</a:t>
            </a:r>
          </a:p>
        </p:txBody>
      </p:sp>
      <p:sp>
        <p:nvSpPr>
          <p:cNvPr id="3" name="2 Marcador de contenido"/>
          <p:cNvSpPr>
            <a:spLocks noGrp="1"/>
          </p:cNvSpPr>
          <p:nvPr>
            <p:ph idx="1"/>
          </p:nvPr>
        </p:nvSpPr>
        <p:spPr>
          <a:xfrm>
            <a:off x="611560" y="1600201"/>
            <a:ext cx="7920880" cy="2930634"/>
          </a:xfrm>
        </p:spPr>
        <p:txBody>
          <a:bodyPr>
            <a:normAutofit fontScale="70000" lnSpcReduction="20000"/>
          </a:bodyPr>
          <a:lstStyle/>
          <a:p>
            <a:pPr marL="0" indent="0" algn="just">
              <a:buNone/>
            </a:pPr>
            <a:r>
              <a:rPr lang="es-SV" dirty="0">
                <a:latin typeface="Museo Sans 300" panose="02000000000000000000" pitchFamily="50" charset="0"/>
              </a:rPr>
              <a:t>Es la encargada de lograr la transversalidad del Principio de Igualdad y no discriminación en la institución, a través de las políticas, normas y procedimientos conforme a lo que regula la Ley de Igualdad, equidad y erradicación de la Discriminación.</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Iris Elizabeth Valencia</a:t>
            </a:r>
          </a:p>
          <a:p>
            <a:pPr marL="0" indent="0" algn="just">
              <a:buNone/>
            </a:pPr>
            <a:r>
              <a:rPr lang="es-ES" dirty="0">
                <a:latin typeface="Museo Sans 300" panose="02000000000000000000" pitchFamily="50" charset="0"/>
              </a:rPr>
              <a:t>Jefe de Unidad de Género</a:t>
            </a:r>
            <a:endParaRPr lang="es-SV" dirty="0">
              <a:latin typeface="Museo Sans 300" panose="02000000000000000000" pitchFamily="50" charset="0"/>
            </a:endParaRPr>
          </a:p>
          <a:p>
            <a:pPr marL="0" indent="0" algn="just">
              <a:buNone/>
            </a:pPr>
            <a:endParaRPr lang="es-SV" dirty="0">
              <a:latin typeface="Museo Sans 300" panose="02000000000000000000" pitchFamily="50" charset="0"/>
            </a:endParaRPr>
          </a:p>
          <a:p>
            <a:pPr algn="just">
              <a:buNone/>
            </a:pPr>
            <a:endParaRPr lang="es-SV" dirty="0">
              <a:latin typeface="Cambria" pitchFamily="18" charset="0"/>
            </a:endParaRPr>
          </a:p>
        </p:txBody>
      </p:sp>
      <p:pic>
        <p:nvPicPr>
          <p:cNvPr id="6" name="Imagen 5">
            <a:extLst>
              <a:ext uri="{FF2B5EF4-FFF2-40B4-BE49-F238E27FC236}">
                <a16:creationId xmlns:a16="http://schemas.microsoft.com/office/drawing/2014/main" id="{6DB3866D-56AF-46D9-A352-7C4A0B86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19A1F1AF-C8BE-449C-9D92-C8A6568C4513}"/>
              </a:ext>
            </a:extLst>
          </p:cNvPr>
          <p:cNvGraphicFramePr>
            <a:graphicFrameLocks noGrp="1"/>
          </p:cNvGraphicFramePr>
          <p:nvPr>
            <p:extLst>
              <p:ext uri="{D42A27DB-BD31-4B8C-83A1-F6EECF244321}">
                <p14:modId xmlns:p14="http://schemas.microsoft.com/office/powerpoint/2010/main" val="383396302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Financiera</a:t>
            </a:r>
            <a:b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Institucional</a:t>
            </a:r>
          </a:p>
        </p:txBody>
      </p:sp>
      <p:sp>
        <p:nvSpPr>
          <p:cNvPr id="3" name="2 Marcador de contenido"/>
          <p:cNvSpPr>
            <a:spLocks noGrp="1"/>
          </p:cNvSpPr>
          <p:nvPr>
            <p:ph idx="1"/>
          </p:nvPr>
        </p:nvSpPr>
        <p:spPr>
          <a:xfrm>
            <a:off x="611560" y="1909947"/>
            <a:ext cx="7920880" cy="2620888"/>
          </a:xfrm>
        </p:spPr>
        <p:txBody>
          <a:bodyPr>
            <a:normAutofit fontScale="55000" lnSpcReduction="20000"/>
          </a:bodyPr>
          <a:lstStyle/>
          <a:p>
            <a:pPr marL="0" indent="0" algn="just">
              <a:buNone/>
            </a:pPr>
            <a:r>
              <a:rPr lang="es-SV" dirty="0">
                <a:latin typeface="Museo Sans 300" panose="02000000000000000000" pitchFamily="50" charset="0"/>
              </a:rPr>
              <a:t>Velar por el cumplimiento de políticas, lineamientos y disposiciones normativas que apliquen para la gestión financiera del Instituto, además, coordinar el manejo de los recursos financieros del Instituto, garantizado el efectivo control de los ingresos, que permitan planificar las inversiones y los recursos financieros disponibles para un soporte permanente y seguir de los servicios que en materia de seguridad social brinda la Institución.</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 Rafael Antonio Rodríguez Medina</a:t>
            </a:r>
          </a:p>
          <a:p>
            <a:pPr marL="0" indent="0" algn="just">
              <a:buNone/>
            </a:pPr>
            <a:r>
              <a:rPr lang="es-ES" dirty="0">
                <a:latin typeface="Museo Sans 300" panose="02000000000000000000" pitchFamily="50" charset="0"/>
              </a:rPr>
              <a:t>Jefe UFI</a:t>
            </a:r>
            <a:endParaRPr lang="es-SV" dirty="0">
              <a:latin typeface="Museo Sans 300" panose="02000000000000000000" pitchFamily="50"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F1918C17-C6E1-4AA7-813D-D4E77800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26AF93C9-2666-47FF-971D-1C8F24FE2D5E}"/>
              </a:ext>
            </a:extLst>
          </p:cNvPr>
          <p:cNvGraphicFramePr>
            <a:graphicFrameLocks noGrp="1"/>
          </p:cNvGraphicFramePr>
          <p:nvPr>
            <p:extLst>
              <p:ext uri="{D42A27DB-BD31-4B8C-83A1-F6EECF244321}">
                <p14:modId xmlns:p14="http://schemas.microsoft.com/office/powerpoint/2010/main" val="326573425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       Tesorería</a:t>
            </a:r>
          </a:p>
        </p:txBody>
      </p:sp>
      <p:sp>
        <p:nvSpPr>
          <p:cNvPr id="3" name="2 Marcador de contenido"/>
          <p:cNvSpPr>
            <a:spLocks noGrp="1"/>
          </p:cNvSpPr>
          <p:nvPr>
            <p:ph idx="1"/>
          </p:nvPr>
        </p:nvSpPr>
        <p:spPr>
          <a:xfrm>
            <a:off x="457200" y="1600200"/>
            <a:ext cx="8229600" cy="3080955"/>
          </a:xfrm>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683955"/>
            <a:ext cx="7920880" cy="2864930"/>
          </a:xfrm>
          <a:prstGeom prst="rect">
            <a:avLst/>
          </a:prstGeom>
        </p:spPr>
        <p:txBody>
          <a:bodyPr vert="horz" lIns="91440" tIns="45720" rIns="91440" bIns="45720" rtlCol="0">
            <a:normAutofit fontScale="70000" lnSpcReduction="20000"/>
          </a:bodyPr>
          <a:lstStyle/>
          <a:p>
            <a:pPr algn="just"/>
            <a:r>
              <a:rPr lang="es-SV" altLang="es-SV" sz="3000" dirty="0">
                <a:solidFill>
                  <a:srgbClr val="000000"/>
                </a:solidFill>
                <a:latin typeface="Museo Sans 300" panose="02000000000000000000" pitchFamily="50" charset="0"/>
                <a:cs typeface="Times New Roman" panose="02020603050405020304" pitchFamily="18" charset="0"/>
              </a:rPr>
              <a:t>Efectuar de manera eficiente y oportuna, la gestión de los recursos financieros del </a:t>
            </a:r>
            <a:r>
              <a:rPr lang="es-SV" altLang="es-SV" sz="3000" dirty="0">
                <a:solidFill>
                  <a:srgbClr val="353738"/>
                </a:solidFill>
                <a:latin typeface="Museo Sans 300" panose="02000000000000000000" pitchFamily="50" charset="0"/>
                <a:cs typeface="Times New Roman" panose="02020603050405020304" pitchFamily="18" charset="0"/>
              </a:rPr>
              <a:t>Instituto</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353738"/>
                </a:solidFill>
                <a:latin typeface="Museo Sans 300" panose="02000000000000000000" pitchFamily="50" charset="0"/>
                <a:cs typeface="Times New Roman" panose="02020603050405020304" pitchFamily="18" charset="0"/>
              </a:rPr>
              <a:t>mediante la recaudación, pago de compromisos, custodia de los valores</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000000"/>
                </a:solidFill>
                <a:latin typeface="Museo Sans 300" panose="02000000000000000000" pitchFamily="50" charset="0"/>
                <a:cs typeface="Times New Roman" panose="02020603050405020304" pitchFamily="18" charset="0"/>
              </a:rPr>
              <a:t>y registros de los mismos en los auxiliares respectivos, de conformidad a lo dispuesto en la Ley del INPEP, como de las demás regulaciones aplicables, con el propósito de contribuir al logro de los objetivos institucionales.</a:t>
            </a:r>
          </a:p>
          <a:p>
            <a:pPr algn="just"/>
            <a:endParaRPr lang="es-ES" altLang="es-SV" sz="3000" dirty="0">
              <a:solidFill>
                <a:srgbClr val="000000"/>
              </a:solidFill>
              <a:latin typeface="Museo Sans 300" panose="02000000000000000000" pitchFamily="50" charset="0"/>
              <a:cs typeface="Times New Roman" panose="02020603050405020304" pitchFamily="18" charset="0"/>
            </a:endParaRPr>
          </a:p>
          <a:p>
            <a:pPr algn="just"/>
            <a:r>
              <a:rPr lang="es-ES" altLang="es-SV" sz="3000" dirty="0">
                <a:solidFill>
                  <a:srgbClr val="000000"/>
                </a:solidFill>
                <a:latin typeface="Museo Sans 300" panose="02000000000000000000" pitchFamily="50" charset="0"/>
                <a:cs typeface="Times New Roman" panose="02020603050405020304" pitchFamily="18" charset="0"/>
              </a:rPr>
              <a:t>Licda. Gladys Marisol Maldonado</a:t>
            </a:r>
          </a:p>
          <a:p>
            <a:pPr algn="just"/>
            <a:r>
              <a:rPr lang="es-ES" altLang="es-SV" sz="3000" dirty="0">
                <a:solidFill>
                  <a:srgbClr val="000000"/>
                </a:solidFill>
                <a:latin typeface="Museo Sans 300" panose="02000000000000000000" pitchFamily="50" charset="0"/>
                <a:cs typeface="Times New Roman" panose="02020603050405020304" pitchFamily="18" charset="0"/>
              </a:rPr>
              <a:t>Jefa del Departamento de Tesorería</a:t>
            </a:r>
            <a:endParaRPr lang="es-SV" altLang="es-SV" sz="3000" dirty="0">
              <a:solidFill>
                <a:srgbClr val="000000"/>
              </a:solidFill>
              <a:latin typeface="Museo Sans 300" panose="02000000000000000000" pitchFamily="50" charset="0"/>
              <a:cs typeface="Times New Roman" panose="02020603050405020304" pitchFamily="18" charset="0"/>
            </a:endParaRPr>
          </a:p>
          <a:p>
            <a:pPr algn="just"/>
            <a:endParaRPr lang="es-SV" altLang="es-SV" sz="3000" dirty="0">
              <a:solidFill>
                <a:srgbClr val="000000"/>
              </a:solidFill>
              <a:latin typeface="Cambria"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id="{3C2E6BFB-90FA-46E5-B6D9-EA4E58803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id="{36212144-7B3D-4519-BA73-AD4F59F24B7C}"/>
              </a:ext>
            </a:extLst>
          </p:cNvPr>
          <p:cNvGraphicFramePr>
            <a:graphicFrameLocks noGrp="1"/>
          </p:cNvGraphicFramePr>
          <p:nvPr>
            <p:extLst>
              <p:ext uri="{D42A27DB-BD31-4B8C-83A1-F6EECF244321}">
                <p14:modId xmlns:p14="http://schemas.microsoft.com/office/powerpoint/2010/main" val="188277335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19</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Presupuesto</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843383"/>
            <a:ext cx="7920880" cy="2504890"/>
          </a:xfrm>
          <a:prstGeom prst="rect">
            <a:avLst/>
          </a:prstGeom>
        </p:spPr>
        <p:txBody>
          <a:bodyPr vert="horz" lIns="91440" tIns="45720" rIns="91440" bIns="45720" rtlCol="0">
            <a:normAutofit fontScale="625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Consolidar, programas y controlar la gestión financiera del INPEP, con el propósito de</a:t>
            </a:r>
            <a:r>
              <a:rPr kumimoji="0" lang="es-SV" sz="3200" b="0" i="0" u="none" strike="noStrike" kern="1200" cap="none" spc="0" normalizeH="0" noProof="0" dirty="0">
                <a:ln>
                  <a:noFill/>
                </a:ln>
                <a:solidFill>
                  <a:schemeClr val="tx1"/>
                </a:solidFill>
                <a:effectLst/>
                <a:uLnTx/>
                <a:uFillTx/>
                <a:latin typeface="Museo Sans 300" panose="02000000000000000000" pitchFamily="50" charset="0"/>
              </a:rPr>
              <a:t> lograr la optimalización, racionalización, inversión y utilización de los recursos financieros del Instituto a efecto de que se administren de acuerdo a la normatividad y políticas financieras institucionales y del Ministerio de Hacienda.</a:t>
            </a:r>
          </a:p>
          <a:p>
            <a:pPr marR="0" lvl="0" algn="just" defTabSz="914400" rtl="0" eaLnBrk="1" fontAlgn="auto" latinLnBrk="0" hangingPunct="1">
              <a:lnSpc>
                <a:spcPct val="100000"/>
              </a:lnSpc>
              <a:spcBef>
                <a:spcPct val="20000"/>
              </a:spcBef>
              <a:spcAft>
                <a:spcPts val="0"/>
              </a:spcAft>
              <a:buClrTx/>
              <a:buSzTx/>
              <a:tabLst/>
              <a:defRPr/>
            </a:pPr>
            <a:endParaRPr lang="es-ES" sz="3200" baseline="0" dirty="0">
              <a:latin typeface="Museo Sans 300" panose="02000000000000000000" pitchFamily="50" charset="0"/>
            </a:endParaRPr>
          </a:p>
          <a:p>
            <a:pPr marR="0" lvl="0" algn="just"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noProof="0" dirty="0">
                <a:ln>
                  <a:noFill/>
                </a:ln>
                <a:solidFill>
                  <a:schemeClr val="tx1"/>
                </a:solidFill>
                <a:effectLst/>
                <a:uLnTx/>
                <a:uFillTx/>
                <a:latin typeface="Museo Sans 300" panose="02000000000000000000" pitchFamily="50" charset="0"/>
              </a:rPr>
              <a:t>Licda. Mayra Violeta Hernández de Ángel</a:t>
            </a:r>
          </a:p>
          <a:p>
            <a:pPr marR="0" lvl="0" algn="just" defTabSz="914400" rtl="0" eaLnBrk="1" fontAlgn="auto" latinLnBrk="0" hangingPunct="1">
              <a:lnSpc>
                <a:spcPct val="100000"/>
              </a:lnSpc>
              <a:spcBef>
                <a:spcPct val="20000"/>
              </a:spcBef>
              <a:spcAft>
                <a:spcPts val="0"/>
              </a:spcAft>
              <a:buClrTx/>
              <a:buSzTx/>
              <a:tabLst/>
              <a:defRPr/>
            </a:pPr>
            <a:r>
              <a:rPr lang="es-ES" sz="3200" baseline="0" dirty="0">
                <a:latin typeface="Museo Sans 300" panose="02000000000000000000" pitchFamily="50" charset="0"/>
              </a:rPr>
              <a:t>Jefa del Departamento de Presupuesto</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6" name="Imagen 5">
            <a:extLst>
              <a:ext uri="{FF2B5EF4-FFF2-40B4-BE49-F238E27FC236}">
                <a16:creationId xmlns:a16="http://schemas.microsoft.com/office/drawing/2014/main" id="{9DC58156-A1E6-498C-AFA0-D2F7A1A27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36FB42BC-B25F-427D-88E1-8F88CE02520E}"/>
              </a:ext>
            </a:extLst>
          </p:cNvPr>
          <p:cNvGraphicFramePr>
            <a:graphicFrameLocks noGrp="1"/>
          </p:cNvGraphicFramePr>
          <p:nvPr>
            <p:extLst>
              <p:ext uri="{D42A27DB-BD31-4B8C-83A1-F6EECF244321}">
                <p14:modId xmlns:p14="http://schemas.microsoft.com/office/powerpoint/2010/main" val="418627312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Contabilidad</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492024" y="1770643"/>
            <a:ext cx="8112424" cy="2935228"/>
          </a:xfrm>
          <a:prstGeom prst="rect">
            <a:avLst/>
          </a:prstGeom>
        </p:spPr>
        <p:txBody>
          <a:bodyPr vert="horz" lIns="91440" tIns="45720" rIns="91440" bIns="45720" rtlCol="0">
            <a:normAutofit fontScale="55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Recopilar</a:t>
            </a:r>
            <a:r>
              <a:rPr lang="es-SV" sz="3200" baseline="0" dirty="0">
                <a:latin typeface="Museo Sans 300" panose="02000000000000000000" pitchFamily="50" charset="0"/>
              </a:rPr>
              <a:t>,</a:t>
            </a:r>
            <a:r>
              <a:rPr lang="es-SV" sz="3200" dirty="0">
                <a:latin typeface="Museo Sans 300" panose="02000000000000000000" pitchFamily="50" charset="0"/>
              </a:rPr>
              <a:t> registrar, procesar y controlar en forma sistemática de acuerdo a la normativa del sistema de Contabilidad Gubernamental, Ley AFI (Ley de Administración Financiera Institucional) y Ley de la Corte de cuentas de la República, las operaciones del Instituto, expresables en términos monetarios permitiendo la elaboración de los Estados Financieros con el objeto de constituir una herramienta confiable que provea información sobre su gestión financiera y presupuestaria convirtiéndose en el elemento clave de apoyo al proceso de toma de decisiones.</a:t>
            </a:r>
          </a:p>
          <a:p>
            <a:pPr marR="0" lvl="0" algn="just" defTabSz="914400" rtl="0" eaLnBrk="1" fontAlgn="auto" latinLnBrk="0" hangingPunct="1">
              <a:lnSpc>
                <a:spcPct val="100000"/>
              </a:lnSpc>
              <a:spcBef>
                <a:spcPct val="20000"/>
              </a:spcBef>
              <a:spcAft>
                <a:spcPts val="0"/>
              </a:spcAft>
              <a:buClrTx/>
              <a:buSzTx/>
              <a:tabLst/>
              <a:defRPr/>
            </a:pPr>
            <a:endParaRPr kumimoji="0" lang="es-ES"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R="0" lvl="0" algn="just" defTabSz="914400" rtl="0" eaLnBrk="1" fontAlgn="auto" latinLnBrk="0" hangingPunct="1">
              <a:lnSpc>
                <a:spcPct val="100000"/>
              </a:lnSpc>
              <a:spcBef>
                <a:spcPct val="20000"/>
              </a:spcBef>
              <a:spcAft>
                <a:spcPts val="0"/>
              </a:spcAft>
              <a:buClrTx/>
              <a:buSzTx/>
              <a:tabLst/>
              <a:defRPr/>
            </a:pPr>
            <a:r>
              <a:rPr lang="es-ES" sz="3200" dirty="0">
                <a:latin typeface="Museo Sans 300" panose="02000000000000000000" pitchFamily="50" charset="0"/>
              </a:rPr>
              <a:t>Licda. Elvia Aida Peñate de Flores</a:t>
            </a:r>
          </a:p>
          <a:p>
            <a:pPr marR="0" lvl="0" algn="just"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a:ln>
                  <a:noFill/>
                </a:ln>
                <a:solidFill>
                  <a:schemeClr val="tx1"/>
                </a:solidFill>
                <a:effectLst/>
                <a:uLnTx/>
                <a:uFillTx/>
                <a:latin typeface="Museo Sans 300" panose="02000000000000000000" pitchFamily="50" charset="0"/>
              </a:rPr>
              <a:t>Jefa del Departamento de Contabilidad</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id="{935F15E9-9A91-43CF-8D47-FD4F88A750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id="{C1007FB9-5F23-4F95-9BA8-EECC5F3612EE}"/>
              </a:ext>
            </a:extLst>
          </p:cNvPr>
          <p:cNvGraphicFramePr>
            <a:graphicFrameLocks noGrp="1"/>
          </p:cNvGraphicFramePr>
          <p:nvPr>
            <p:extLst>
              <p:ext uri="{D42A27DB-BD31-4B8C-83A1-F6EECF244321}">
                <p14:modId xmlns:p14="http://schemas.microsoft.com/office/powerpoint/2010/main" val="315147421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Administrativa</a:t>
            </a:r>
          </a:p>
        </p:txBody>
      </p:sp>
      <p:sp>
        <p:nvSpPr>
          <p:cNvPr id="3" name="2 Marcador de contenido"/>
          <p:cNvSpPr>
            <a:spLocks noGrp="1"/>
          </p:cNvSpPr>
          <p:nvPr>
            <p:ph idx="1"/>
          </p:nvPr>
        </p:nvSpPr>
        <p:spPr>
          <a:xfrm>
            <a:off x="598440" y="1916832"/>
            <a:ext cx="7992888" cy="2260847"/>
          </a:xfrm>
        </p:spPr>
        <p:txBody>
          <a:bodyPr>
            <a:normAutofit fontScale="62500" lnSpcReduction="20000"/>
          </a:bodyPr>
          <a:lstStyle/>
          <a:p>
            <a:pPr marL="0" indent="0" algn="just">
              <a:buNone/>
            </a:pPr>
            <a:r>
              <a:rPr lang="es-SV" dirty="0">
                <a:latin typeface="Museo Sans 300" panose="02000000000000000000" pitchFamily="50" charset="0"/>
              </a:rPr>
              <a:t>Planificar, organizar, dirigir y coordinar la administración del recurso humano, servicios generales de la Institución, Clínica Empresarial, Departamento general de Archivo; así como también lo concerniente a las coberturas en materia de seguros varios.</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Deysi Nohemí Ramírez</a:t>
            </a:r>
          </a:p>
          <a:p>
            <a:pPr marL="0" indent="0" algn="just">
              <a:buNone/>
            </a:pPr>
            <a:r>
              <a:rPr lang="es-ES" dirty="0">
                <a:latin typeface="Museo Sans 300" panose="02000000000000000000" pitchFamily="50" charset="0"/>
              </a:rPr>
              <a:t>Subgerente Administrativa</a:t>
            </a:r>
            <a:endParaRPr lang="es-SV" dirty="0">
              <a:latin typeface="Museo Sans 300" panose="02000000000000000000" pitchFamily="50" charset="0"/>
            </a:endParaRP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4B3A66EE-2A8E-4A0B-A32F-C84112698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CAACD3C-1592-4D04-B330-FFE9031B2687}"/>
              </a:ext>
            </a:extLst>
          </p:cNvPr>
          <p:cNvGraphicFramePr>
            <a:graphicFrameLocks noGrp="1"/>
          </p:cNvGraphicFramePr>
          <p:nvPr>
            <p:extLst>
              <p:ext uri="{D42A27DB-BD31-4B8C-83A1-F6EECF244321}">
                <p14:modId xmlns:p14="http://schemas.microsoft.com/office/powerpoint/2010/main" val="292610925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Recursos Humanos</a:t>
            </a:r>
          </a:p>
        </p:txBody>
      </p:sp>
      <p:sp>
        <p:nvSpPr>
          <p:cNvPr id="3" name="2 Marcador de contenido"/>
          <p:cNvSpPr>
            <a:spLocks noGrp="1"/>
          </p:cNvSpPr>
          <p:nvPr>
            <p:ph idx="1"/>
          </p:nvPr>
        </p:nvSpPr>
        <p:spPr>
          <a:xfrm>
            <a:off x="611560" y="1981956"/>
            <a:ext cx="7920880" cy="2548879"/>
          </a:xfrm>
        </p:spPr>
        <p:txBody>
          <a:bodyPr>
            <a:normAutofit fontScale="62500" lnSpcReduction="20000"/>
          </a:bodyPr>
          <a:lstStyle/>
          <a:p>
            <a:pPr marL="0" indent="0" algn="just">
              <a:buNone/>
            </a:pPr>
            <a:r>
              <a:rPr lang="es-SV" dirty="0">
                <a:latin typeface="Museo Sans 300" panose="02000000000000000000" pitchFamily="50" charset="0"/>
              </a:rPr>
              <a:t>Colaborar con la Subgerencia administrativa en cuando a Objetivos, Políticas y Normas institucionales en materia de Recursos Humanos, Procurando así una buena administración del personal y mantener programas de capacitación permanente, a fin de lograr un mayor nivel de competitividad, rendimiento y eficiencia en el desarrollo del personal.</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Irene Sophia Batres de Hernández</a:t>
            </a:r>
          </a:p>
          <a:p>
            <a:pPr marL="0" indent="0" algn="just">
              <a:buNone/>
            </a:pPr>
            <a:r>
              <a:rPr lang="es-ES" dirty="0">
                <a:latin typeface="Museo Sans 300" panose="02000000000000000000" pitchFamily="50" charset="0"/>
              </a:rPr>
              <a:t>Jefa del Departamento de Recursos Humanos</a:t>
            </a:r>
            <a:endParaRPr lang="es-SV" dirty="0">
              <a:latin typeface="Museo Sans 300" panose="02000000000000000000" pitchFamily="50"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D255F7FD-9AD8-4171-B071-A38D3116D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D6463D99-10ED-4671-9C2C-7817700134F2}"/>
              </a:ext>
            </a:extLst>
          </p:cNvPr>
          <p:cNvGraphicFramePr>
            <a:graphicFrameLocks noGrp="1"/>
          </p:cNvGraphicFramePr>
          <p:nvPr>
            <p:extLst>
              <p:ext uri="{D42A27DB-BD31-4B8C-83A1-F6EECF244321}">
                <p14:modId xmlns:p14="http://schemas.microsoft.com/office/powerpoint/2010/main" val="314801601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Servicios Generales</a:t>
            </a:r>
          </a:p>
        </p:txBody>
      </p:sp>
      <p:sp>
        <p:nvSpPr>
          <p:cNvPr id="3" name="2 Marcador de contenido"/>
          <p:cNvSpPr>
            <a:spLocks noGrp="1"/>
          </p:cNvSpPr>
          <p:nvPr>
            <p:ph idx="1"/>
          </p:nvPr>
        </p:nvSpPr>
        <p:spPr>
          <a:xfrm>
            <a:off x="611560" y="1716768"/>
            <a:ext cx="7920880" cy="3080384"/>
          </a:xfrm>
        </p:spPr>
        <p:txBody>
          <a:bodyPr>
            <a:normAutofit fontScale="55000" lnSpcReduction="20000"/>
          </a:bodyPr>
          <a:lstStyle/>
          <a:p>
            <a:pPr marL="0" indent="0" algn="just">
              <a:buNone/>
            </a:pPr>
            <a:r>
              <a:rPr lang="es-SV" sz="3400" dirty="0">
                <a:latin typeface="Museo Sans 300" panose="02000000000000000000" pitchFamily="50" charset="0"/>
              </a:rPr>
              <a:t>Atender en forma oportuna los servicios de apoyo logísticos de la Institución, relacionados con transporte, mantenimiento preventivo y correctivo de la red eléctrica, conservación del mobiliario, equipo, instalaciones físicas y todo lo relacionado con la remodelación y jardinería del Instituto; servicio de higiene en las instalaciones e intendencia; atender la operatividad de los sistemas de correspondencia externa e interna y comunicación telefónica en forma oportuna y eficiente; mantener un adecuado control y registro de los bienes muebles e inmuebles que forman parte del patrimonio institucional.  </a:t>
            </a:r>
          </a:p>
          <a:p>
            <a:pPr marL="0" indent="0" algn="just">
              <a:buNone/>
            </a:pPr>
            <a:endParaRPr lang="es-ES" sz="3400" dirty="0">
              <a:latin typeface="Museo Sans 300" panose="02000000000000000000" pitchFamily="50" charset="0"/>
            </a:endParaRPr>
          </a:p>
          <a:p>
            <a:pPr marL="0" indent="0" algn="just">
              <a:buNone/>
            </a:pPr>
            <a:r>
              <a:rPr lang="es-ES" sz="3400" dirty="0">
                <a:latin typeface="Museo Sans 300" panose="02000000000000000000" pitchFamily="50" charset="0"/>
              </a:rPr>
              <a:t>Ing. Oscar Napoleón Moreira Magaña</a:t>
            </a:r>
          </a:p>
          <a:p>
            <a:pPr marL="0" indent="0" algn="just">
              <a:buNone/>
            </a:pPr>
            <a:r>
              <a:rPr lang="es-ES" sz="3400" dirty="0">
                <a:latin typeface="Museo Sans 300" panose="02000000000000000000" pitchFamily="50" charset="0"/>
              </a:rPr>
              <a:t>Jefe Departamento de Servicios Generales</a:t>
            </a:r>
            <a:endParaRPr lang="es-SV" sz="3400" dirty="0">
              <a:latin typeface="Museo Sans 300" panose="02000000000000000000" pitchFamily="50" charset="0"/>
            </a:endParaRPr>
          </a:p>
          <a:p>
            <a:pPr algn="just">
              <a:buNone/>
            </a:pPr>
            <a:endParaRPr lang="es-SV" sz="3400" dirty="0">
              <a:latin typeface="Cambria" pitchFamily="18" charset="0"/>
            </a:endParaRPr>
          </a:p>
          <a:p>
            <a:endParaRPr lang="es-SV" dirty="0"/>
          </a:p>
        </p:txBody>
      </p:sp>
      <p:pic>
        <p:nvPicPr>
          <p:cNvPr id="5" name="Imagen 4">
            <a:extLst>
              <a:ext uri="{FF2B5EF4-FFF2-40B4-BE49-F238E27FC236}">
                <a16:creationId xmlns:a16="http://schemas.microsoft.com/office/drawing/2014/main" id="{509CFA61-7899-4195-9173-7FF4E7739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AE3CE2C-C581-46D0-8231-2CEB88087081}"/>
              </a:ext>
            </a:extLst>
          </p:cNvPr>
          <p:cNvGraphicFramePr>
            <a:graphicFrameLocks noGrp="1"/>
          </p:cNvGraphicFramePr>
          <p:nvPr>
            <p:extLst>
              <p:ext uri="{D42A27DB-BD31-4B8C-83A1-F6EECF244321}">
                <p14:modId xmlns:p14="http://schemas.microsoft.com/office/powerpoint/2010/main" val="42849557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10</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Presidencia</a:t>
            </a:r>
          </a:p>
        </p:txBody>
      </p:sp>
      <p:sp>
        <p:nvSpPr>
          <p:cNvPr id="5" name="4 Marcador de contenido"/>
          <p:cNvSpPr>
            <a:spLocks noGrp="1"/>
          </p:cNvSpPr>
          <p:nvPr>
            <p:ph idx="1"/>
          </p:nvPr>
        </p:nvSpPr>
        <p:spPr>
          <a:xfrm>
            <a:off x="899592" y="1746097"/>
            <a:ext cx="7632848" cy="2232248"/>
          </a:xfrm>
        </p:spPr>
        <p:txBody>
          <a:bodyPr>
            <a:normAutofit fontScale="62500" lnSpcReduction="20000"/>
          </a:bodyPr>
          <a:lstStyle/>
          <a:p>
            <a:pPr marL="0" indent="0" algn="just">
              <a:buNone/>
            </a:pPr>
            <a:r>
              <a:rPr lang="es-SV" dirty="0">
                <a:latin typeface="Museo Sans 300" panose="02000000000000000000" pitchFamily="50" charset="0"/>
              </a:rPr>
              <a:t>Ejercer las funciones administrativas y financieras orientadas al cumplimiento de los objetivos del INPEP fijados en la Ley de Creación del Instituto Nacional de Pensiones de los Empleados Públicos, y resolver todos aquellos asuntos que no fueren de la competencia privativa de la Junta Directiva.</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Dr. José Nicolas Ascencio Hernández</a:t>
            </a:r>
          </a:p>
          <a:p>
            <a:pPr marL="0" indent="0" algn="just">
              <a:buNone/>
            </a:pPr>
            <a:r>
              <a:rPr lang="es-ES" dirty="0">
                <a:latin typeface="Museo Sans 300" panose="02000000000000000000" pitchFamily="50" charset="0"/>
              </a:rPr>
              <a:t>Presidente</a:t>
            </a:r>
            <a:endParaRPr lang="es-SV" dirty="0">
              <a:latin typeface="Museo Sans 300" panose="02000000000000000000" pitchFamily="50" charset="0"/>
            </a:endParaRPr>
          </a:p>
          <a:p>
            <a:pPr algn="just">
              <a:buNone/>
            </a:pP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id="{D9BC62C4-6ABE-4AE1-9FE2-38B448F0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id="{FC47599F-0385-4D59-AF50-910BA8C24D3A}"/>
              </a:ext>
            </a:extLst>
          </p:cNvPr>
          <p:cNvGraphicFramePr>
            <a:graphicFrameLocks noGrp="1"/>
          </p:cNvGraphicFramePr>
          <p:nvPr>
            <p:extLst>
              <p:ext uri="{D42A27DB-BD31-4B8C-83A1-F6EECF244321}">
                <p14:modId xmlns:p14="http://schemas.microsoft.com/office/powerpoint/2010/main" val="2901720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Seguros</a:t>
            </a:r>
          </a:p>
        </p:txBody>
      </p:sp>
      <p:sp>
        <p:nvSpPr>
          <p:cNvPr id="3" name="2 Marcador de contenido"/>
          <p:cNvSpPr>
            <a:spLocks noGrp="1"/>
          </p:cNvSpPr>
          <p:nvPr>
            <p:ph idx="1"/>
          </p:nvPr>
        </p:nvSpPr>
        <p:spPr>
          <a:xfrm>
            <a:off x="611560" y="1832955"/>
            <a:ext cx="7920880" cy="2548879"/>
          </a:xfrm>
        </p:spPr>
        <p:txBody>
          <a:bodyPr>
            <a:normAutofit fontScale="77500" lnSpcReduction="20000"/>
          </a:bodyPr>
          <a:lstStyle/>
          <a:p>
            <a:pPr marL="0" indent="0" algn="just">
              <a:buNone/>
            </a:pPr>
            <a:r>
              <a:rPr lang="es-SV" dirty="0">
                <a:latin typeface="Museo Sans 300" panose="02000000000000000000" pitchFamily="50" charset="0"/>
              </a:rPr>
              <a:t>Velar por una efectiva gestión de reclamos por los beneficios otorgados a los empleados y funcionarios en las pólizas de seguros, así como por los bienes de la Institución asegurados.</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Lic. Juan Esteban </a:t>
            </a:r>
            <a:r>
              <a:rPr lang="es-SV" dirty="0" err="1">
                <a:latin typeface="Museo Sans 300" panose="02000000000000000000" pitchFamily="50" charset="0"/>
              </a:rPr>
              <a:t>Casiva</a:t>
            </a:r>
            <a:r>
              <a:rPr lang="es-SV" dirty="0">
                <a:latin typeface="Museo Sans 300" panose="02000000000000000000" pitchFamily="50" charset="0"/>
              </a:rPr>
              <a:t> </a:t>
            </a:r>
            <a:r>
              <a:rPr lang="es-SV" dirty="0" err="1">
                <a:latin typeface="Museo Sans 300" panose="02000000000000000000" pitchFamily="50" charset="0"/>
              </a:rPr>
              <a:t>Gaitan</a:t>
            </a: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Jefe Departamento de Seguros</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01FEE5AB-C937-410F-BD2D-F00CBD29B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FCD0C018-5D7B-4EC0-8754-FF74695A5517}"/>
              </a:ext>
            </a:extLst>
          </p:cNvPr>
          <p:cNvGraphicFramePr>
            <a:graphicFrameLocks noGrp="1"/>
          </p:cNvGraphicFramePr>
          <p:nvPr>
            <p:extLst>
              <p:ext uri="{D42A27DB-BD31-4B8C-83A1-F6EECF244321}">
                <p14:modId xmlns:p14="http://schemas.microsoft.com/office/powerpoint/2010/main" val="100186310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Clínica Empresarial</a:t>
            </a:r>
          </a:p>
        </p:txBody>
      </p:sp>
      <p:sp>
        <p:nvSpPr>
          <p:cNvPr id="3" name="2 Marcador de contenido"/>
          <p:cNvSpPr>
            <a:spLocks noGrp="1"/>
          </p:cNvSpPr>
          <p:nvPr>
            <p:ph idx="1"/>
          </p:nvPr>
        </p:nvSpPr>
        <p:spPr>
          <a:xfrm>
            <a:off x="611560" y="1798124"/>
            <a:ext cx="7920880" cy="2620887"/>
          </a:xfrm>
        </p:spPr>
        <p:txBody>
          <a:bodyPr>
            <a:normAutofit fontScale="70000" lnSpcReduction="20000"/>
          </a:bodyPr>
          <a:lstStyle/>
          <a:p>
            <a:pPr marL="0" indent="0" algn="just">
              <a:buNone/>
            </a:pPr>
            <a:r>
              <a:rPr lang="es-SV" dirty="0">
                <a:latin typeface="Museo Sans 300" panose="02000000000000000000" pitchFamily="50" charset="0"/>
              </a:rPr>
              <a:t>Coordinar la ejecución de las actividades de la clínica Médica. En lo referente a consultas realizadas por los empleados de la Institución, sus hijos, esposas o compañeras de vida, en el área de Medicina General y en las especialidades de Pediatría, ginecología, Psicología y Nutrición.</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Dra. </a:t>
            </a:r>
            <a:r>
              <a:rPr lang="es-SV" dirty="0" err="1">
                <a:latin typeface="Museo Sans 300" panose="02000000000000000000" pitchFamily="50" charset="0"/>
              </a:rPr>
              <a:t>Maria</a:t>
            </a:r>
            <a:r>
              <a:rPr lang="es-SV" dirty="0">
                <a:latin typeface="Museo Sans 300" panose="02000000000000000000" pitchFamily="50" charset="0"/>
              </a:rPr>
              <a:t> </a:t>
            </a:r>
            <a:r>
              <a:rPr lang="es-SV" dirty="0" err="1">
                <a:latin typeface="Museo Sans 300" panose="02000000000000000000" pitchFamily="50" charset="0"/>
              </a:rPr>
              <a:t>Ines</a:t>
            </a:r>
            <a:r>
              <a:rPr lang="es-SV" dirty="0">
                <a:latin typeface="Museo Sans 300" panose="02000000000000000000" pitchFamily="50" charset="0"/>
              </a:rPr>
              <a:t> Castillo Mena</a:t>
            </a:r>
          </a:p>
          <a:p>
            <a:pPr marL="0" indent="0" algn="just">
              <a:buNone/>
            </a:pPr>
            <a:r>
              <a:rPr lang="es-SV" dirty="0">
                <a:latin typeface="Museo Sans 300" panose="02000000000000000000" pitchFamily="50" charset="0"/>
              </a:rPr>
              <a:t>Coordinadora de Clínica Médica</a:t>
            </a:r>
          </a:p>
        </p:txBody>
      </p:sp>
      <p:pic>
        <p:nvPicPr>
          <p:cNvPr id="5" name="Imagen 4">
            <a:extLst>
              <a:ext uri="{FF2B5EF4-FFF2-40B4-BE49-F238E27FC236}">
                <a16:creationId xmlns:a16="http://schemas.microsoft.com/office/drawing/2014/main" id="{C191E854-3230-431D-95A3-6DC2EBC4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CAE9F853-6971-437A-B665-90BC63D7A0FD}"/>
              </a:ext>
            </a:extLst>
          </p:cNvPr>
          <p:cNvGraphicFramePr>
            <a:graphicFrameLocks noGrp="1"/>
          </p:cNvGraphicFramePr>
          <p:nvPr>
            <p:extLst>
              <p:ext uri="{D42A27DB-BD31-4B8C-83A1-F6EECF244321}">
                <p14:modId xmlns:p14="http://schemas.microsoft.com/office/powerpoint/2010/main" val="97799129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Microfilm</a:t>
            </a:r>
          </a:p>
        </p:txBody>
      </p:sp>
      <p:sp>
        <p:nvSpPr>
          <p:cNvPr id="3" name="2 Marcador de contenido"/>
          <p:cNvSpPr>
            <a:spLocks noGrp="1"/>
          </p:cNvSpPr>
          <p:nvPr>
            <p:ph idx="1"/>
          </p:nvPr>
        </p:nvSpPr>
        <p:spPr>
          <a:xfrm>
            <a:off x="611560" y="1868959"/>
            <a:ext cx="7920880" cy="2476871"/>
          </a:xfrm>
        </p:spPr>
        <p:txBody>
          <a:bodyPr>
            <a:normAutofit fontScale="70000" lnSpcReduction="20000"/>
          </a:bodyPr>
          <a:lstStyle/>
          <a:p>
            <a:pPr marL="0" indent="0" algn="just">
              <a:buNone/>
            </a:pPr>
            <a:r>
              <a:rPr lang="es-SV" dirty="0">
                <a:latin typeface="Museo Sans 300" panose="02000000000000000000" pitchFamily="50" charset="0"/>
              </a:rPr>
              <a:t>Mantener un centro de almacenaje de información en medios magnéticos, digitales, clasificado y ordenado por área, en forma cronológica que permita satisfacer las necesidades de información de las unidades y personas solicitantes, en el momento que sea requerida.</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Licda. Eliana del Carmen Morelli</a:t>
            </a:r>
          </a:p>
          <a:p>
            <a:pPr marL="0" indent="0" algn="just">
              <a:buNone/>
            </a:pPr>
            <a:r>
              <a:rPr lang="es-SV" dirty="0">
                <a:latin typeface="Museo Sans 300" panose="02000000000000000000" pitchFamily="50" charset="0"/>
              </a:rPr>
              <a:t>Jefe Departamento de Microfilm</a:t>
            </a:r>
          </a:p>
        </p:txBody>
      </p:sp>
      <p:pic>
        <p:nvPicPr>
          <p:cNvPr id="5" name="Imagen 4">
            <a:extLst>
              <a:ext uri="{FF2B5EF4-FFF2-40B4-BE49-F238E27FC236}">
                <a16:creationId xmlns:a16="http://schemas.microsoft.com/office/drawing/2014/main" id="{2AD99B39-E930-42F0-A8EF-0A0097E78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E5BA49F-B1BB-4732-89BA-D109D6BAC17D}"/>
              </a:ext>
            </a:extLst>
          </p:cNvPr>
          <p:cNvGraphicFramePr>
            <a:graphicFrameLocks noGrp="1"/>
          </p:cNvGraphicFramePr>
          <p:nvPr>
            <p:extLst>
              <p:ext uri="{D42A27DB-BD31-4B8C-83A1-F6EECF244321}">
                <p14:modId xmlns:p14="http://schemas.microsoft.com/office/powerpoint/2010/main" val="407406433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8</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600" b="1" dirty="0">
                <a:solidFill>
                  <a:schemeClr val="tx2">
                    <a:lumMod val="60000"/>
                    <a:lumOff val="40000"/>
                  </a:schemeClr>
                </a:solidFill>
                <a:latin typeface="Cambria" pitchFamily="18" charset="0"/>
              </a:rPr>
              <a:t>       </a:t>
            </a: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Gestión</a:t>
            </a:r>
            <a:b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documental y archivo</a:t>
            </a:r>
          </a:p>
        </p:txBody>
      </p:sp>
      <p:sp>
        <p:nvSpPr>
          <p:cNvPr id="3" name="2 Marcador de contenido"/>
          <p:cNvSpPr>
            <a:spLocks noGrp="1"/>
          </p:cNvSpPr>
          <p:nvPr>
            <p:ph idx="1"/>
          </p:nvPr>
        </p:nvSpPr>
        <p:spPr>
          <a:xfrm>
            <a:off x="611560" y="2204864"/>
            <a:ext cx="8075240" cy="2044824"/>
          </a:xfrm>
        </p:spPr>
        <p:txBody>
          <a:bodyPr>
            <a:normAutofit fontScale="62500" lnSpcReduction="20000"/>
          </a:bodyPr>
          <a:lstStyle/>
          <a:p>
            <a:pPr marL="0" indent="0" algn="just">
              <a:buNone/>
            </a:pPr>
            <a:r>
              <a:rPr lang="es-SV" dirty="0">
                <a:latin typeface="Museo Sans 300" panose="02000000000000000000" pitchFamily="50" charset="0"/>
              </a:rPr>
              <a:t>Mantener un centro de almacenaje de información documental, clasificado y ordenado por área, en forma cronológica que permita satisfacer las necesidades de información de las unidades y personas solicitantes, en el momento que sea requerida.</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Ing. </a:t>
            </a:r>
            <a:r>
              <a:rPr lang="es-SV" dirty="0" err="1">
                <a:latin typeface="Museo Sans 300" panose="02000000000000000000" pitchFamily="50" charset="0"/>
              </a:rPr>
              <a:t>Deny</a:t>
            </a:r>
            <a:r>
              <a:rPr lang="es-SV" dirty="0">
                <a:latin typeface="Museo Sans 300" panose="02000000000000000000" pitchFamily="50" charset="0"/>
              </a:rPr>
              <a:t> Maricela </a:t>
            </a:r>
            <a:r>
              <a:rPr lang="es-SV" dirty="0" err="1">
                <a:latin typeface="Museo Sans 300" panose="02000000000000000000" pitchFamily="50" charset="0"/>
              </a:rPr>
              <a:t>Beltran</a:t>
            </a:r>
            <a:r>
              <a:rPr lang="es-SV" dirty="0">
                <a:latin typeface="Museo Sans 300" panose="02000000000000000000" pitchFamily="50" charset="0"/>
              </a:rPr>
              <a:t> de </a:t>
            </a:r>
            <a:r>
              <a:rPr lang="es-SV" dirty="0" err="1">
                <a:latin typeface="Museo Sans 300" panose="02000000000000000000" pitchFamily="50" charset="0"/>
              </a:rPr>
              <a:t>Pocasangre</a:t>
            </a: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Responsable de Archivos</a:t>
            </a:r>
          </a:p>
        </p:txBody>
      </p:sp>
      <p:pic>
        <p:nvPicPr>
          <p:cNvPr id="5" name="Imagen 4">
            <a:extLst>
              <a:ext uri="{FF2B5EF4-FFF2-40B4-BE49-F238E27FC236}">
                <a16:creationId xmlns:a16="http://schemas.microsoft.com/office/drawing/2014/main" id="{CB1DD6B9-DB2E-4918-ACB1-AD5FEFD2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D499471-89AC-41E9-886A-EF3643655033}"/>
              </a:ext>
            </a:extLst>
          </p:cNvPr>
          <p:cNvGraphicFramePr>
            <a:graphicFrameLocks noGrp="1"/>
          </p:cNvGraphicFramePr>
          <p:nvPr>
            <p:extLst>
              <p:ext uri="{D42A27DB-BD31-4B8C-83A1-F6EECF244321}">
                <p14:modId xmlns:p14="http://schemas.microsoft.com/office/powerpoint/2010/main" val="197410010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Centro Recreativo</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Costa del Sol</a:t>
            </a:r>
          </a:p>
        </p:txBody>
      </p:sp>
      <p:sp>
        <p:nvSpPr>
          <p:cNvPr id="3" name="2 Marcador de contenido"/>
          <p:cNvSpPr>
            <a:spLocks noGrp="1"/>
          </p:cNvSpPr>
          <p:nvPr>
            <p:ph idx="1"/>
          </p:nvPr>
        </p:nvSpPr>
        <p:spPr>
          <a:xfrm>
            <a:off x="611560" y="2132571"/>
            <a:ext cx="7992888" cy="2398264"/>
          </a:xfrm>
        </p:spPr>
        <p:txBody>
          <a:bodyPr>
            <a:normAutofit fontScale="70000" lnSpcReduction="20000"/>
          </a:bodyPr>
          <a:lstStyle/>
          <a:p>
            <a:pPr marL="0" indent="0" algn="just">
              <a:buNone/>
            </a:pPr>
            <a:r>
              <a:rPr lang="es-SV" dirty="0">
                <a:latin typeface="Museo Sans 300" panose="02000000000000000000" pitchFamily="50" charset="0"/>
              </a:rPr>
              <a:t>Ofrecer a los pensionados, asegurados y empleados del INPEP y su grupo familiar, un lugar que permita la recreación y el esparcimiento, en un ambiente sano y agradable, con lo que se contribuya a la salud mental de sus visitantes.</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Lic. Miguel Antonio Osegueda Arévalo</a:t>
            </a:r>
          </a:p>
          <a:p>
            <a:pPr marL="0" indent="0" algn="just">
              <a:buNone/>
            </a:pPr>
            <a:r>
              <a:rPr lang="es-SV" dirty="0">
                <a:latin typeface="Museo Sans 300" panose="02000000000000000000" pitchFamily="50" charset="0"/>
              </a:rPr>
              <a:t>Administrador del Centro Recreativo Costa del Sol</a:t>
            </a:r>
          </a:p>
          <a:p>
            <a:pPr marL="0" indent="0" algn="just">
              <a:buNone/>
            </a:pPr>
            <a:endParaRPr lang="es-SV" dirty="0">
              <a:latin typeface="Museo Sans 300" panose="02000000000000000000" pitchFamily="50" charset="0"/>
            </a:endParaRPr>
          </a:p>
          <a:p>
            <a:endParaRPr lang="es-SV" dirty="0"/>
          </a:p>
        </p:txBody>
      </p:sp>
      <p:pic>
        <p:nvPicPr>
          <p:cNvPr id="5" name="Imagen 4">
            <a:extLst>
              <a:ext uri="{FF2B5EF4-FFF2-40B4-BE49-F238E27FC236}">
                <a16:creationId xmlns:a16="http://schemas.microsoft.com/office/drawing/2014/main" id="{0AA7736B-F05F-45B1-9B84-9A68FB08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23AECE6C-5B3F-45F6-84F3-B2104B1FBD11}"/>
              </a:ext>
            </a:extLst>
          </p:cNvPr>
          <p:cNvGraphicFramePr>
            <a:graphicFrameLocks noGrp="1"/>
          </p:cNvGraphicFramePr>
          <p:nvPr>
            <p:extLst>
              <p:ext uri="{D42A27DB-BD31-4B8C-83A1-F6EECF244321}">
                <p14:modId xmlns:p14="http://schemas.microsoft.com/office/powerpoint/2010/main" val="17033799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Informática</a:t>
            </a:r>
          </a:p>
        </p:txBody>
      </p:sp>
      <p:sp>
        <p:nvSpPr>
          <p:cNvPr id="3" name="2 Marcador de contenido"/>
          <p:cNvSpPr>
            <a:spLocks noGrp="1"/>
          </p:cNvSpPr>
          <p:nvPr>
            <p:ph idx="1"/>
          </p:nvPr>
        </p:nvSpPr>
        <p:spPr>
          <a:xfrm>
            <a:off x="611560" y="1256438"/>
            <a:ext cx="7920880" cy="3244975"/>
          </a:xfrm>
        </p:spPr>
        <p:txBody>
          <a:bodyPr>
            <a:noAutofit/>
          </a:bodyPr>
          <a:lstStyle/>
          <a:p>
            <a:pPr marL="0" indent="0" algn="just">
              <a:lnSpc>
                <a:spcPct val="90000"/>
              </a:lnSpc>
              <a:buNone/>
            </a:pPr>
            <a:r>
              <a:rPr lang="es-SV" sz="1800" dirty="0">
                <a:latin typeface="Museo Sans 300" panose="02000000000000000000" pitchFamily="50" charset="0"/>
              </a:rPr>
              <a:t>Contribuir al desarrollo institucional por medio de directrices, criterios y acciones tendientes al óptimo aprovechamiento de la tecnología, desarrollar aplicaciones en un a arquitectura cliente servidor con el fin de crear sistemas integrados que permita todas las unidades organizativas del Instituto a compartir información actualizada en línea, prestar apoyo técnico a los usuarios y proveer seguridad a los datos institucionales mediante procesos de respaldo en medios magnéticos y de administración del servicio en red y garantizar la seguridad, integridad y recuperación de los datos físicos almacenados en la Base de datos y proveer los servicios de acceso y actualización de los mismos, a desarrolladores de aplicaciones a usuarios finales, brindando un servicio de calidad a los usuarios del INPEP.</a:t>
            </a:r>
          </a:p>
          <a:p>
            <a:pPr marL="0" indent="0" algn="just">
              <a:lnSpc>
                <a:spcPct val="90000"/>
              </a:lnSpc>
              <a:buNone/>
            </a:pPr>
            <a:endParaRPr lang="es-SV" sz="1800" dirty="0">
              <a:latin typeface="Museo Sans 300" panose="02000000000000000000" pitchFamily="50" charset="0"/>
            </a:endParaRPr>
          </a:p>
          <a:p>
            <a:pPr marL="0" indent="0" algn="just">
              <a:lnSpc>
                <a:spcPct val="90000"/>
              </a:lnSpc>
              <a:buNone/>
            </a:pPr>
            <a:r>
              <a:rPr lang="es-SV" sz="1800" dirty="0">
                <a:latin typeface="Museo Sans 300" panose="02000000000000000000" pitchFamily="50" charset="0"/>
              </a:rPr>
              <a:t>Ing. Francisco Alfredo Zepeda Rodas</a:t>
            </a:r>
          </a:p>
          <a:p>
            <a:pPr marL="0" indent="0" algn="just">
              <a:lnSpc>
                <a:spcPct val="90000"/>
              </a:lnSpc>
              <a:buNone/>
            </a:pPr>
            <a:r>
              <a:rPr lang="es-SV" sz="1800" dirty="0">
                <a:latin typeface="Museo Sans 300" panose="02000000000000000000" pitchFamily="50" charset="0"/>
              </a:rPr>
              <a:t>Subgerente de Informática</a:t>
            </a:r>
          </a:p>
        </p:txBody>
      </p:sp>
      <p:pic>
        <p:nvPicPr>
          <p:cNvPr id="5" name="Imagen 4">
            <a:extLst>
              <a:ext uri="{FF2B5EF4-FFF2-40B4-BE49-F238E27FC236}">
                <a16:creationId xmlns:a16="http://schemas.microsoft.com/office/drawing/2014/main" id="{BF8A58AD-4508-4BA2-8658-01627D0F0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A93AF96D-9C4D-46A4-AA5C-0FCE86022CB2}"/>
              </a:ext>
            </a:extLst>
          </p:cNvPr>
          <p:cNvGraphicFramePr>
            <a:graphicFrameLocks noGrp="1"/>
          </p:cNvGraphicFramePr>
          <p:nvPr>
            <p:extLst>
              <p:ext uri="{D42A27DB-BD31-4B8C-83A1-F6EECF244321}">
                <p14:modId xmlns:p14="http://schemas.microsoft.com/office/powerpoint/2010/main" val="39045719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Soporte Técnico</a:t>
            </a:r>
          </a:p>
        </p:txBody>
      </p:sp>
      <p:sp>
        <p:nvSpPr>
          <p:cNvPr id="3" name="2 Marcador de contenido"/>
          <p:cNvSpPr>
            <a:spLocks noGrp="1"/>
          </p:cNvSpPr>
          <p:nvPr>
            <p:ph idx="1"/>
          </p:nvPr>
        </p:nvSpPr>
        <p:spPr>
          <a:xfrm>
            <a:off x="621741" y="1844825"/>
            <a:ext cx="7992888" cy="2686010"/>
          </a:xfrm>
        </p:spPr>
        <p:txBody>
          <a:bodyPr>
            <a:normAutofit fontScale="55000" lnSpcReduction="20000"/>
          </a:bodyPr>
          <a:lstStyle/>
          <a:p>
            <a:pPr marL="0" indent="0" algn="just">
              <a:buNone/>
            </a:pPr>
            <a:r>
              <a:rPr lang="es-SV" dirty="0">
                <a:latin typeface="Museo Sans 300" panose="02000000000000000000" pitchFamily="50" charset="0"/>
              </a:rPr>
              <a:t>Administrar la red a través del mantenimiento de cuentas de usuarios y grupos, seguridad en el sistema y de las aplicaciones instaladas en cada uno de los servidores, realizar rutinas de respaldo efectivas con el fin de evitar la perdida de información por fallas del sistema y minimizar costos al momento de recuperar o trasladar la información Institucional, proporcionar soporte técnico a los usuarios, en la solución de problemas en el uso de equipo o fallas en los mismos.</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Ing. Oscar Enrique Santos Marcia</a:t>
            </a:r>
          </a:p>
          <a:p>
            <a:pPr marL="0" indent="0" algn="just">
              <a:buNone/>
            </a:pPr>
            <a:r>
              <a:rPr lang="es-SV" dirty="0">
                <a:latin typeface="Museo Sans 300" panose="02000000000000000000" pitchFamily="50" charset="0"/>
              </a:rPr>
              <a:t>Jefe Departamento de Soporte Técnico</a:t>
            </a:r>
          </a:p>
        </p:txBody>
      </p:sp>
      <p:pic>
        <p:nvPicPr>
          <p:cNvPr id="5" name="Imagen 4">
            <a:extLst>
              <a:ext uri="{FF2B5EF4-FFF2-40B4-BE49-F238E27FC236}">
                <a16:creationId xmlns:a16="http://schemas.microsoft.com/office/drawing/2014/main" id="{91FA3A61-EB8F-4F3A-8BEF-A0F827B6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6C1CAF7-D903-4571-ACF3-3B8512D56407}"/>
              </a:ext>
            </a:extLst>
          </p:cNvPr>
          <p:cNvGraphicFramePr>
            <a:graphicFrameLocks noGrp="1"/>
          </p:cNvGraphicFramePr>
          <p:nvPr>
            <p:extLst>
              <p:ext uri="{D42A27DB-BD31-4B8C-83A1-F6EECF244321}">
                <p14:modId xmlns:p14="http://schemas.microsoft.com/office/powerpoint/2010/main" val="319562218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Desarrollo de Sistemas</a:t>
            </a:r>
          </a:p>
        </p:txBody>
      </p:sp>
      <p:sp>
        <p:nvSpPr>
          <p:cNvPr id="3" name="2 Marcador de contenido"/>
          <p:cNvSpPr>
            <a:spLocks noGrp="1"/>
          </p:cNvSpPr>
          <p:nvPr>
            <p:ph idx="1"/>
          </p:nvPr>
        </p:nvSpPr>
        <p:spPr>
          <a:xfrm>
            <a:off x="611560" y="1902089"/>
            <a:ext cx="7920880" cy="2620888"/>
          </a:xfrm>
        </p:spPr>
        <p:txBody>
          <a:bodyPr>
            <a:normAutofit fontScale="62500" lnSpcReduction="20000"/>
          </a:bodyPr>
          <a:lstStyle/>
          <a:p>
            <a:pPr marL="0" indent="0" algn="just">
              <a:buNone/>
            </a:pPr>
            <a:r>
              <a:rPr lang="es-SV" dirty="0">
                <a:latin typeface="Museo Sans 300" panose="02000000000000000000" pitchFamily="50" charset="0"/>
              </a:rPr>
              <a:t>Dar respuesta a las necesidades planteadas por las diferentes unidades organizativas de la Institución, creando o modificando procesos sistematizados que conllevan a una mejora o actualización. Analizar, diseñar e implementar sistemas y procesos automatizados que sirvan de herramienta para dar cumplimiento a la misión y visión institucional.</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Ing. Abraham </a:t>
            </a:r>
            <a:r>
              <a:rPr lang="es-SV" dirty="0" err="1">
                <a:latin typeface="Museo Sans 300" panose="02000000000000000000" pitchFamily="50" charset="0"/>
              </a:rPr>
              <a:t>Asdrubal</a:t>
            </a:r>
            <a:r>
              <a:rPr lang="es-SV" dirty="0">
                <a:latin typeface="Museo Sans 300" panose="02000000000000000000" pitchFamily="50" charset="0"/>
              </a:rPr>
              <a:t> Espinoza</a:t>
            </a:r>
          </a:p>
          <a:p>
            <a:pPr marL="0" indent="0" algn="just">
              <a:buNone/>
            </a:pPr>
            <a:r>
              <a:rPr lang="es-SV" dirty="0">
                <a:latin typeface="Museo Sans 300" panose="02000000000000000000" pitchFamily="50" charset="0"/>
              </a:rPr>
              <a:t>Jefe Departamento de Desarrollo de Sistemas</a:t>
            </a:r>
          </a:p>
        </p:txBody>
      </p:sp>
      <p:pic>
        <p:nvPicPr>
          <p:cNvPr id="5" name="Imagen 4">
            <a:extLst>
              <a:ext uri="{FF2B5EF4-FFF2-40B4-BE49-F238E27FC236}">
                <a16:creationId xmlns:a16="http://schemas.microsoft.com/office/drawing/2014/main" id="{B605FD52-FED9-4C0B-A397-E60F0E249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C8BC3744-12AD-41BE-B217-CA5DDE78D668}"/>
              </a:ext>
            </a:extLst>
          </p:cNvPr>
          <p:cNvGraphicFramePr>
            <a:graphicFrameLocks noGrp="1"/>
          </p:cNvGraphicFramePr>
          <p:nvPr>
            <p:extLst>
              <p:ext uri="{D42A27DB-BD31-4B8C-83A1-F6EECF244321}">
                <p14:modId xmlns:p14="http://schemas.microsoft.com/office/powerpoint/2010/main" val="192234944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Administración Base de Datos</a:t>
            </a:r>
          </a:p>
        </p:txBody>
      </p:sp>
      <p:sp>
        <p:nvSpPr>
          <p:cNvPr id="3" name="2 Marcador de contenido"/>
          <p:cNvSpPr>
            <a:spLocks noGrp="1"/>
          </p:cNvSpPr>
          <p:nvPr>
            <p:ph idx="1"/>
          </p:nvPr>
        </p:nvSpPr>
        <p:spPr>
          <a:xfrm>
            <a:off x="611560" y="1683956"/>
            <a:ext cx="7992888" cy="2930634"/>
          </a:xfrm>
        </p:spPr>
        <p:txBody>
          <a:bodyPr>
            <a:normAutofit fontScale="62500" lnSpcReduction="20000"/>
          </a:bodyPr>
          <a:lstStyle/>
          <a:p>
            <a:pPr marL="0" indent="0" algn="just">
              <a:buNone/>
            </a:pPr>
            <a:r>
              <a:rPr lang="es-SV" dirty="0">
                <a:latin typeface="Museo Sans 300" panose="02000000000000000000" pitchFamily="50" charset="0"/>
              </a:rPr>
              <a:t>Administrar la base de Datos relacionados de acuerdo a las necesidades de la institución, ayudar al desarrollo de las aplicaciones en lo referente al modelaje lógico de datos y crear el modelo físico de los datos, definir estándares con que debe cumplir la base de los datos, revisar periódicamente el modelo lógico de los datos durante el proceso de desarrollo o modificaciones y asegurarse que se están cumpliendo los estándares.</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Ing. Ciria </a:t>
            </a:r>
            <a:r>
              <a:rPr lang="es-SV" dirty="0" err="1">
                <a:latin typeface="Museo Sans 300" panose="02000000000000000000" pitchFamily="50" charset="0"/>
              </a:rPr>
              <a:t>Marialet</a:t>
            </a:r>
            <a:r>
              <a:rPr lang="es-SV" dirty="0">
                <a:latin typeface="Museo Sans 300" panose="02000000000000000000" pitchFamily="50" charset="0"/>
              </a:rPr>
              <a:t> Orellana de Larios</a:t>
            </a:r>
          </a:p>
          <a:p>
            <a:pPr marL="0" indent="0" algn="just">
              <a:buNone/>
            </a:pPr>
            <a:r>
              <a:rPr lang="es-SV" dirty="0">
                <a:latin typeface="Museo Sans 300" panose="02000000000000000000" pitchFamily="50" charset="0"/>
              </a:rPr>
              <a:t>Jefe Administración de Base de Datos</a:t>
            </a: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ED164E85-A1E2-4D43-B3BB-9FEECB2F8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E07198AC-284C-4E96-8F93-CCE031BE9FF5}"/>
              </a:ext>
            </a:extLst>
          </p:cNvPr>
          <p:cNvGraphicFramePr>
            <a:graphicFrameLocks noGrp="1"/>
          </p:cNvGraphicFramePr>
          <p:nvPr>
            <p:extLst>
              <p:ext uri="{D42A27DB-BD31-4B8C-83A1-F6EECF244321}">
                <p14:modId xmlns:p14="http://schemas.microsoft.com/office/powerpoint/2010/main" val="426749892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Prestaciones</a:t>
            </a:r>
          </a:p>
        </p:txBody>
      </p:sp>
      <p:sp>
        <p:nvSpPr>
          <p:cNvPr id="3" name="2 Marcador de contenido"/>
          <p:cNvSpPr>
            <a:spLocks noGrp="1"/>
          </p:cNvSpPr>
          <p:nvPr>
            <p:ph idx="1"/>
          </p:nvPr>
        </p:nvSpPr>
        <p:spPr>
          <a:xfrm>
            <a:off x="611560" y="1387753"/>
            <a:ext cx="7992888" cy="3439285"/>
          </a:xfrm>
        </p:spPr>
        <p:txBody>
          <a:bodyPr>
            <a:normAutofit fontScale="25000" lnSpcReduction="20000"/>
          </a:bodyPr>
          <a:lstStyle/>
          <a:p>
            <a:pPr marL="0" indent="0" algn="just">
              <a:buNone/>
            </a:pPr>
            <a:r>
              <a:rPr lang="es-SV" sz="7200" dirty="0">
                <a:latin typeface="Museo Sans 300" panose="02000000000000000000" pitchFamily="50" charset="0"/>
              </a:rPr>
              <a:t>Planificar, organizar, dirigir, controlar y desarrollar la administración de los servicios relacionados con las prestaciones de invalidez, vejez, y muerte que el Instituto brinda a sus asegurados y derechohabientes, así como los auxilios funerarios generados al fallecimiento de pensionados y la emisión de certificados de traspaso y la transferencia de fondos de obligaciones provisionales a las administradoras de fondos para Pensiones, de conformidad a los planes, programas y proyectos de cumplimiento a los fines institucionales. Supervisar y dirigir los programas de control de sobrevivencia y estado familiar que garanticen la continuidad en el pago de pensiones que se desarrollan en las oficinas centrales y en las oficinas descentralizadas.</a:t>
            </a:r>
          </a:p>
          <a:p>
            <a:pPr marL="0" indent="0" algn="just">
              <a:buNone/>
            </a:pPr>
            <a:endParaRPr lang="es-SV" sz="7200" dirty="0">
              <a:latin typeface="Museo Sans 300" panose="02000000000000000000" pitchFamily="50" charset="0"/>
            </a:endParaRPr>
          </a:p>
          <a:p>
            <a:pPr marL="0" indent="0" algn="just">
              <a:buNone/>
            </a:pPr>
            <a:r>
              <a:rPr lang="es-SV" sz="7200" dirty="0">
                <a:latin typeface="Museo Sans 300" panose="02000000000000000000" pitchFamily="50" charset="0"/>
              </a:rPr>
              <a:t>Lic. Edgar Francisco Peñate </a:t>
            </a:r>
            <a:r>
              <a:rPr lang="es-SV" sz="7200" dirty="0" err="1">
                <a:latin typeface="Museo Sans 300" panose="02000000000000000000" pitchFamily="50" charset="0"/>
              </a:rPr>
              <a:t>Beltran</a:t>
            </a:r>
            <a:endParaRPr lang="es-SV" sz="7200" dirty="0">
              <a:latin typeface="Museo Sans 300" panose="02000000000000000000" pitchFamily="50" charset="0"/>
            </a:endParaRPr>
          </a:p>
          <a:p>
            <a:pPr marL="0" indent="0" algn="just">
              <a:buNone/>
            </a:pPr>
            <a:r>
              <a:rPr lang="es-SV" sz="7200" dirty="0">
                <a:latin typeface="Museo Sans 300" panose="02000000000000000000" pitchFamily="50" charset="0"/>
              </a:rPr>
              <a:t>Subgerente de Prestaciones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5BE5524D-0DBE-41BF-AE2A-615827930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55EA300-4435-453E-B981-23563AFE997A}"/>
              </a:ext>
            </a:extLst>
          </p:cNvPr>
          <p:cNvGraphicFramePr>
            <a:graphicFrameLocks noGrp="1"/>
          </p:cNvGraphicFramePr>
          <p:nvPr>
            <p:extLst>
              <p:ext uri="{D42A27DB-BD31-4B8C-83A1-F6EECF244321}">
                <p14:modId xmlns:p14="http://schemas.microsoft.com/office/powerpoint/2010/main" val="25339780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Junta Directiva</a:t>
            </a:r>
          </a:p>
        </p:txBody>
      </p:sp>
      <p:sp>
        <p:nvSpPr>
          <p:cNvPr id="5" name="4 Marcador de contenido"/>
          <p:cNvSpPr>
            <a:spLocks noGrp="1"/>
          </p:cNvSpPr>
          <p:nvPr>
            <p:ph idx="1"/>
          </p:nvPr>
        </p:nvSpPr>
        <p:spPr>
          <a:xfrm>
            <a:off x="899592" y="1746097"/>
            <a:ext cx="7632848" cy="2232248"/>
          </a:xfrm>
        </p:spPr>
        <p:txBody>
          <a:bodyPr>
            <a:normAutofit fontScale="70000" lnSpcReduction="20000"/>
          </a:bodyPr>
          <a:lstStyle/>
          <a:p>
            <a:pPr marL="0" indent="0" algn="just">
              <a:buNone/>
            </a:pPr>
            <a:r>
              <a:rPr lang="es-ES" dirty="0">
                <a:latin typeface="Museo Sans 300" panose="02000000000000000000" pitchFamily="50" charset="0"/>
              </a:rPr>
              <a:t>Planificar, dirigir, organizar y controlar el desarrollo de los procesos administrativos, financieros y legales que realiza el Instituto Nacional de Pensiones de los Empleados Públicos, en la gestión de los recursos institucionales y pensiones públicas.</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Reportan a Gerencia</a:t>
            </a: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id="{D9BC62C4-6ABE-4AE1-9FE2-38B448F0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id="{FC47599F-0385-4D59-AF50-910BA8C24D3A}"/>
              </a:ext>
            </a:extLst>
          </p:cNvPr>
          <p:cNvGraphicFramePr>
            <a:graphicFrameLocks noGrp="1"/>
          </p:cNvGraphicFramePr>
          <p:nvPr>
            <p:extLst>
              <p:ext uri="{D42A27DB-BD31-4B8C-83A1-F6EECF244321}">
                <p14:modId xmlns:p14="http://schemas.microsoft.com/office/powerpoint/2010/main" val="87999059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134298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Pensiones</a:t>
            </a:r>
          </a:p>
        </p:txBody>
      </p:sp>
      <p:sp>
        <p:nvSpPr>
          <p:cNvPr id="3" name="2 Marcador de contenido"/>
          <p:cNvSpPr>
            <a:spLocks noGrp="1"/>
          </p:cNvSpPr>
          <p:nvPr>
            <p:ph idx="1"/>
          </p:nvPr>
        </p:nvSpPr>
        <p:spPr>
          <a:xfrm>
            <a:off x="611560" y="1417637"/>
            <a:ext cx="7920880" cy="3235499"/>
          </a:xfrm>
        </p:spPr>
        <p:txBody>
          <a:bodyPr>
            <a:noAutofit/>
          </a:bodyPr>
          <a:lstStyle/>
          <a:p>
            <a:pPr marL="0" indent="0" algn="just">
              <a:buNone/>
            </a:pPr>
            <a:r>
              <a:rPr lang="es-SV" sz="1400" dirty="0">
                <a:latin typeface="Museo Sans 300" panose="02000000000000000000" pitchFamily="50" charset="0"/>
              </a:rPr>
              <a:t>Tramitar en forma ágil y oportuna, la aprobación de los diferentes tipos de pensión y asignación, la prestación de cotización voluntaria y ayuda para gastos funerales de pensionados que el Instituto brinda a sus clientes con base a la Ley INPEP, Ley del sistema de Ahorro para Pensiones, Reglamentos e instructivos. Emitir los certificados de traspaso y certificado de traspaso complementario de los asegurados del INPEP, que actualmente están incorporados a las AFP, en cumplimiento con las disposiciones de la Ley del sistema de Ahorro para Pensiones, reglamentos e instructivos correspondientes; Administrar de forma eficiente y efectiva las bases de datos generales de los clientes del sistema de Pensiones Público Administrado por el INPEP. Así mismo mantener un centro de información clasificada y ordenada en forma cronológica que permita satisfacer las necesidades de información de las unidades y personas solicitantes, que sean requeridas para el trámite de prestaciones.</a:t>
            </a:r>
          </a:p>
          <a:p>
            <a:pPr marL="0" indent="0" algn="just">
              <a:buNone/>
            </a:pPr>
            <a:endParaRPr lang="es-SV" sz="1400" dirty="0">
              <a:latin typeface="Museo Sans 300" panose="02000000000000000000" pitchFamily="50" charset="0"/>
            </a:endParaRPr>
          </a:p>
          <a:p>
            <a:pPr marL="0" indent="0" algn="just">
              <a:buNone/>
            </a:pPr>
            <a:r>
              <a:rPr lang="es-SV" sz="1400" dirty="0">
                <a:latin typeface="Museo Sans 300" panose="02000000000000000000" pitchFamily="50" charset="0"/>
              </a:rPr>
              <a:t>Ing. Alba Marisol Orellana de Domínguez</a:t>
            </a:r>
          </a:p>
          <a:p>
            <a:pPr marL="0" indent="0" algn="just">
              <a:buNone/>
            </a:pPr>
            <a:r>
              <a:rPr lang="es-SV" sz="1400" dirty="0">
                <a:latin typeface="Museo Sans 300" panose="02000000000000000000" pitchFamily="50" charset="0"/>
              </a:rPr>
              <a:t>Jefe Departamento de Pensiones</a:t>
            </a:r>
            <a:endParaRPr lang="es-SV" sz="1400" dirty="0">
              <a:latin typeface="Cambria" pitchFamily="18" charset="0"/>
            </a:endParaRPr>
          </a:p>
        </p:txBody>
      </p:sp>
      <p:pic>
        <p:nvPicPr>
          <p:cNvPr id="5" name="Imagen 4">
            <a:extLst>
              <a:ext uri="{FF2B5EF4-FFF2-40B4-BE49-F238E27FC236}">
                <a16:creationId xmlns:a16="http://schemas.microsoft.com/office/drawing/2014/main" id="{C3EC8F36-CE79-46C8-847F-D330C6A62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B6D236E-C8FF-484E-9F07-BEC73D6FF25A}"/>
              </a:ext>
            </a:extLst>
          </p:cNvPr>
          <p:cNvGraphicFramePr>
            <a:graphicFrameLocks noGrp="1"/>
          </p:cNvGraphicFramePr>
          <p:nvPr>
            <p:extLst>
              <p:ext uri="{D42A27DB-BD31-4B8C-83A1-F6EECF244321}">
                <p14:modId xmlns:p14="http://schemas.microsoft.com/office/powerpoint/2010/main" val="415968540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Atención a Pensionados</a:t>
            </a:r>
          </a:p>
        </p:txBody>
      </p:sp>
      <p:sp>
        <p:nvSpPr>
          <p:cNvPr id="3" name="2 Marcador de contenido"/>
          <p:cNvSpPr>
            <a:spLocks noGrp="1"/>
          </p:cNvSpPr>
          <p:nvPr>
            <p:ph idx="1"/>
          </p:nvPr>
        </p:nvSpPr>
        <p:spPr>
          <a:xfrm>
            <a:off x="611560" y="1909948"/>
            <a:ext cx="7992888" cy="2620887"/>
          </a:xfrm>
        </p:spPr>
        <p:txBody>
          <a:bodyPr>
            <a:normAutofit fontScale="92500" lnSpcReduction="10000"/>
          </a:bodyPr>
          <a:lstStyle/>
          <a:p>
            <a:pPr marL="0" indent="0" algn="just">
              <a:buNone/>
            </a:pPr>
            <a:r>
              <a:rPr lang="es-SV" sz="1800" dirty="0">
                <a:latin typeface="Museo Sans 300" panose="02000000000000000000" pitchFamily="50" charset="0"/>
              </a:rPr>
              <a:t>Desarrollar y ejecutar programas de reflexión y sensibilización sobre los derechos de los adultos mayores dirigidos a su grupo familiar y sociedad; así como de atención integral que contribuyen al desarrollo social, cultural y emocional de nuestros pensionados, destinados a mejorar su calidad de vida aún envejecimiento pleno, garantizar a través de comprobación de sobrevivencia y estado familiar, con el fin de brindar un servicio de calidad y de excelencia que satisfaga las expectativas institucionales y el devengue de las pensiones.</a:t>
            </a:r>
          </a:p>
          <a:p>
            <a:pPr marL="0" indent="0" algn="just">
              <a:buNone/>
            </a:pPr>
            <a:endParaRPr lang="es-SV" sz="1800" dirty="0">
              <a:latin typeface="Museo Sans 300" panose="02000000000000000000" pitchFamily="50" charset="0"/>
            </a:endParaRPr>
          </a:p>
          <a:p>
            <a:pPr marL="0" indent="0" algn="just">
              <a:buNone/>
            </a:pPr>
            <a:r>
              <a:rPr lang="es-SV" sz="1800" dirty="0">
                <a:latin typeface="Museo Sans 300" panose="02000000000000000000" pitchFamily="50" charset="0"/>
              </a:rPr>
              <a:t>Lic. Lucia Elizabeth Quintanilla de Cartagena</a:t>
            </a:r>
          </a:p>
          <a:p>
            <a:pPr marL="0" indent="0" algn="just">
              <a:buNone/>
            </a:pPr>
            <a:r>
              <a:rPr lang="es-SV" sz="1800" dirty="0">
                <a:latin typeface="Museo Sans 300" panose="02000000000000000000" pitchFamily="50" charset="0"/>
              </a:rPr>
              <a:t>Jefe Departamento de Atención a Pensionados</a:t>
            </a:r>
            <a:endParaRPr lang="es-SV" sz="1800" dirty="0">
              <a:latin typeface="Cambria" pitchFamily="18" charset="0"/>
            </a:endParaRPr>
          </a:p>
        </p:txBody>
      </p:sp>
      <p:pic>
        <p:nvPicPr>
          <p:cNvPr id="5" name="Imagen 4">
            <a:extLst>
              <a:ext uri="{FF2B5EF4-FFF2-40B4-BE49-F238E27FC236}">
                <a16:creationId xmlns:a16="http://schemas.microsoft.com/office/drawing/2014/main" id="{A8EF89A2-3A9C-44AC-9EC2-D4B056879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02DA11B-FDB3-4D55-AD0D-2206CF2E0D12}"/>
              </a:ext>
            </a:extLst>
          </p:cNvPr>
          <p:cNvGraphicFramePr>
            <a:graphicFrameLocks noGrp="1"/>
          </p:cNvGraphicFramePr>
          <p:nvPr>
            <p:extLst>
              <p:ext uri="{D42A27DB-BD31-4B8C-83A1-F6EECF244321}">
                <p14:modId xmlns:p14="http://schemas.microsoft.com/office/powerpoint/2010/main" val="162876663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19</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Oficinas Descentralizadas</a:t>
            </a:r>
          </a:p>
        </p:txBody>
      </p:sp>
      <p:sp>
        <p:nvSpPr>
          <p:cNvPr id="3" name="2 Marcador de contenido"/>
          <p:cNvSpPr>
            <a:spLocks noGrp="1"/>
          </p:cNvSpPr>
          <p:nvPr>
            <p:ph idx="1"/>
          </p:nvPr>
        </p:nvSpPr>
        <p:spPr>
          <a:xfrm>
            <a:off x="611560" y="1837939"/>
            <a:ext cx="8075240" cy="2692896"/>
          </a:xfrm>
        </p:spPr>
        <p:txBody>
          <a:bodyPr>
            <a:normAutofit fontScale="62500" lnSpcReduction="20000"/>
          </a:bodyPr>
          <a:lstStyle/>
          <a:p>
            <a:pPr marL="0" indent="0" algn="just">
              <a:buNone/>
            </a:pPr>
            <a:r>
              <a:rPr lang="es-SV" sz="3400" dirty="0">
                <a:latin typeface="Museo Sans 300" panose="02000000000000000000" pitchFamily="50" charset="0"/>
              </a:rPr>
              <a:t>Coordinar administrativamente el desarrollo y funcionamiento de las Oficinas Descentralizadas; así como contribuir al desarrollo integral de pensionados y asegurados del INPEP, que residen en el interior de la república, a través del diseño e impulso de programas diversos que logran el bienestar y procuren la existencia digna de éstos.</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Licda. Norma Jackelin Rodríguez</a:t>
            </a:r>
          </a:p>
          <a:p>
            <a:pPr marL="0" indent="0" algn="just">
              <a:buNone/>
            </a:pPr>
            <a:r>
              <a:rPr lang="es-SV" dirty="0">
                <a:latin typeface="Museo Sans 300" panose="02000000000000000000" pitchFamily="50" charset="0"/>
              </a:rPr>
              <a:t>Jefe Departamento de Oficinas Descentralizadas</a:t>
            </a: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7ECF31D4-0BBC-4726-876D-B05CC2D3B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D66B1A6-6FCD-41F3-9BF8-5019AB18D138}"/>
              </a:ext>
            </a:extLst>
          </p:cNvPr>
          <p:cNvGraphicFramePr>
            <a:graphicFrameLocks noGrp="1"/>
          </p:cNvGraphicFramePr>
          <p:nvPr>
            <p:extLst>
              <p:ext uri="{D42A27DB-BD31-4B8C-83A1-F6EECF244321}">
                <p14:modId xmlns:p14="http://schemas.microsoft.com/office/powerpoint/2010/main" val="218172367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18</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Historial Laboral</a:t>
            </a:r>
          </a:p>
        </p:txBody>
      </p:sp>
      <p:sp>
        <p:nvSpPr>
          <p:cNvPr id="3" name="2 Marcador de contenido"/>
          <p:cNvSpPr>
            <a:spLocks noGrp="1"/>
          </p:cNvSpPr>
          <p:nvPr>
            <p:ph idx="1"/>
          </p:nvPr>
        </p:nvSpPr>
        <p:spPr>
          <a:xfrm>
            <a:off x="611560" y="1772816"/>
            <a:ext cx="7992888" cy="2836912"/>
          </a:xfrm>
        </p:spPr>
        <p:txBody>
          <a:bodyPr>
            <a:normAutofit fontScale="55000" lnSpcReduction="20000"/>
          </a:bodyPr>
          <a:lstStyle/>
          <a:p>
            <a:pPr marL="0" indent="0" algn="just">
              <a:buNone/>
            </a:pPr>
            <a:r>
              <a:rPr lang="es-SV" sz="3400" dirty="0">
                <a:latin typeface="Museo Sans 300" panose="02000000000000000000" pitchFamily="50" charset="0"/>
              </a:rPr>
              <a:t>Reconstruir los historiales laborales de los asegurados o Ex Asegurados que hayan trabajado en empresas Privadas y Públicas, con base a los datos almacenados en el sistema de Administración del Historial Laboral y a las diferencias pruebas documentales o microfilmadas que se tengan en las Secciones de Archivo y Microfilm dl INPEP y de la UPISSS, y a pruebas documentales que puedan proporcionar los Asegurados o las diferentes instituciones Públicas garantizando confiabilidad de la información.</a:t>
            </a:r>
          </a:p>
          <a:p>
            <a:pPr marL="0" indent="0" algn="just">
              <a:buNone/>
            </a:pPr>
            <a:endParaRPr lang="es-SV" dirty="0">
              <a:latin typeface="Museo Sans 300" panose="02000000000000000000" pitchFamily="50" charset="0"/>
            </a:endParaRPr>
          </a:p>
          <a:p>
            <a:pPr marL="0" indent="0" algn="just">
              <a:buNone/>
            </a:pPr>
            <a:r>
              <a:rPr lang="es-SV" dirty="0">
                <a:latin typeface="Museo Sans 300" panose="02000000000000000000" pitchFamily="50" charset="0"/>
              </a:rPr>
              <a:t>Licda. </a:t>
            </a:r>
            <a:r>
              <a:rPr lang="es-SV" dirty="0" err="1">
                <a:latin typeface="Museo Sans 300" panose="02000000000000000000" pitchFamily="50" charset="0"/>
              </a:rPr>
              <a:t>Jackeline</a:t>
            </a:r>
            <a:r>
              <a:rPr lang="es-SV" dirty="0">
                <a:latin typeface="Museo Sans 300" panose="02000000000000000000" pitchFamily="50" charset="0"/>
              </a:rPr>
              <a:t> Lisbeth Peña Rodríguez</a:t>
            </a:r>
          </a:p>
          <a:p>
            <a:pPr marL="0" indent="0" algn="just">
              <a:buNone/>
            </a:pPr>
            <a:r>
              <a:rPr lang="es-SV" dirty="0">
                <a:latin typeface="Museo Sans 300" panose="02000000000000000000" pitchFamily="50" charset="0"/>
              </a:rPr>
              <a:t>Jefe Departamento de Historial Laboral</a:t>
            </a: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D9E7C3CD-5581-4F2E-9F4B-F2E8781D3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F2F44713-8FB5-46A5-AE77-707EE4D7FEC7}"/>
              </a:ext>
            </a:extLst>
          </p:cNvPr>
          <p:cNvGraphicFramePr>
            <a:graphicFrameLocks noGrp="1"/>
          </p:cNvGraphicFramePr>
          <p:nvPr>
            <p:extLst>
              <p:ext uri="{D42A27DB-BD31-4B8C-83A1-F6EECF244321}">
                <p14:modId xmlns:p14="http://schemas.microsoft.com/office/powerpoint/2010/main" val="8463250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9</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Museo Sans 300" panose="02000000000000000000" pitchFamily="50" charset="0"/>
              </a:rPr>
              <a:t>           </a:t>
            </a:r>
            <a:r>
              <a:rPr lang="es-SV" sz="3600" b="1" dirty="0">
                <a:solidFill>
                  <a:schemeClr val="tx2">
                    <a:lumMod val="60000"/>
                    <a:lumOff val="40000"/>
                  </a:schemeClr>
                </a:solidFill>
                <a:latin typeface="Museo Sans 300" panose="02000000000000000000" pitchFamily="50"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Legal</a:t>
            </a:r>
          </a:p>
        </p:txBody>
      </p:sp>
      <p:sp>
        <p:nvSpPr>
          <p:cNvPr id="3" name="2 Marcador de contenido"/>
          <p:cNvSpPr>
            <a:spLocks noGrp="1"/>
          </p:cNvSpPr>
          <p:nvPr>
            <p:ph idx="1"/>
          </p:nvPr>
        </p:nvSpPr>
        <p:spPr>
          <a:xfrm>
            <a:off x="611560" y="1454256"/>
            <a:ext cx="7992888" cy="3244975"/>
          </a:xfrm>
        </p:spPr>
        <p:txBody>
          <a:bodyPr>
            <a:normAutofit fontScale="25000" lnSpcReduction="20000"/>
          </a:bodyPr>
          <a:lstStyle/>
          <a:p>
            <a:pPr marL="0" indent="0" algn="just">
              <a:buNone/>
            </a:pPr>
            <a:r>
              <a:rPr lang="es-SV" sz="8000" dirty="0">
                <a:latin typeface="Museo Sans 300" panose="02000000000000000000" pitchFamily="50" charset="0"/>
              </a:rPr>
              <a:t>Procurar que todas las actividades del Instituto, se realicen dentro del marco legal correspondiente. Representar judicial y extrajudicialmente al Instituto ya sea como actor o demandado; así como revisar los sistemas y procedimientos de trabajo del personal que están bajo su responsabilidad. Coordinar la inscripción de testimonios de inmuebles; así como también brindar apoyo jurídico a la Unidad de adquisiciones y contrataciones Institucional, en la contratación de servicios y adjudicación de bienes del Instituto. Además, brindar el soporte jurídico de manera oportuna a las diferentes unidades organizativas del Instituto.</a:t>
            </a:r>
          </a:p>
          <a:p>
            <a:pPr marL="0" indent="0" algn="just">
              <a:buNone/>
            </a:pPr>
            <a:endParaRPr lang="es-SV" sz="8000" dirty="0">
              <a:latin typeface="Museo Sans 300" panose="02000000000000000000" pitchFamily="50" charset="0"/>
            </a:endParaRPr>
          </a:p>
          <a:p>
            <a:pPr marL="0" indent="0" algn="just">
              <a:buNone/>
            </a:pPr>
            <a:r>
              <a:rPr lang="es-SV" sz="8000" dirty="0">
                <a:latin typeface="Museo Sans 300" panose="02000000000000000000" pitchFamily="50" charset="0"/>
              </a:rPr>
              <a:t>Licda. Flor de María Paniagua Crespín</a:t>
            </a:r>
          </a:p>
          <a:p>
            <a:pPr marL="0" indent="0" algn="just">
              <a:buNone/>
            </a:pPr>
            <a:r>
              <a:rPr lang="es-SV" sz="8000" dirty="0">
                <a:latin typeface="Museo Sans 300" panose="02000000000000000000" pitchFamily="50" charset="0"/>
              </a:rPr>
              <a:t>Subgerente Legal Interina</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1B8591EE-274D-4B5F-BF8D-3285CACDC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56A823C-595F-49C3-AF65-AD12B740BC1D}"/>
              </a:ext>
            </a:extLst>
          </p:cNvPr>
          <p:cNvGraphicFramePr>
            <a:graphicFrameLocks noGrp="1"/>
          </p:cNvGraphicFramePr>
          <p:nvPr>
            <p:extLst>
              <p:ext uri="{D42A27DB-BD31-4B8C-83A1-F6EECF244321}">
                <p14:modId xmlns:p14="http://schemas.microsoft.com/office/powerpoint/2010/main" val="281823568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Jurídico de Pensiones</a:t>
            </a:r>
          </a:p>
        </p:txBody>
      </p:sp>
      <p:sp>
        <p:nvSpPr>
          <p:cNvPr id="3" name="2 Marcador de contenido"/>
          <p:cNvSpPr>
            <a:spLocks noGrp="1"/>
          </p:cNvSpPr>
          <p:nvPr>
            <p:ph idx="1"/>
          </p:nvPr>
        </p:nvSpPr>
        <p:spPr>
          <a:xfrm>
            <a:off x="611560" y="1710674"/>
            <a:ext cx="7992888" cy="2836911"/>
          </a:xfrm>
        </p:spPr>
        <p:txBody>
          <a:bodyPr>
            <a:normAutofit fontScale="55000" lnSpcReduction="20000"/>
          </a:bodyPr>
          <a:lstStyle/>
          <a:p>
            <a:pPr marL="0" indent="0" algn="just">
              <a:buNone/>
            </a:pPr>
            <a:r>
              <a:rPr lang="es-SV" dirty="0">
                <a:latin typeface="Museo Sans 300" panose="02000000000000000000" pitchFamily="50" charset="0"/>
              </a:rPr>
              <a:t>Brindar asesoría jurídica a la Subgerencia de Prestaciones, sus Departamentos y Secciones; a la Unidad Financiera Institucional, sus Departamentos y Secciones, en todo lo relacionado al trámite, otorgamiento y pago de prestaciones pecuniarias por los regímenes de invalidez, vejez y muerte; así como, en las solicitudes de cotización voluntaria, en sus registros y pagos. Además, analizar y emitir opiniones jurídicas en lo concerniente a la recaudación o devolución de cotizaciones y aportaciones previsionales.</a:t>
            </a:r>
          </a:p>
          <a:p>
            <a:pPr algn="just">
              <a:buNone/>
            </a:pPr>
            <a:endParaRPr lang="es-SV" dirty="0">
              <a:latin typeface="Cambria" pitchFamily="18" charset="0"/>
            </a:endParaRPr>
          </a:p>
          <a:p>
            <a:pPr marL="0" indent="0" algn="just">
              <a:buNone/>
            </a:pPr>
            <a:r>
              <a:rPr lang="es-SV" sz="3200" dirty="0">
                <a:latin typeface="Museo Sans 300" panose="02000000000000000000" pitchFamily="50" charset="0"/>
              </a:rPr>
              <a:t>Licda. Flor de María Paniagua Crespín</a:t>
            </a:r>
          </a:p>
          <a:p>
            <a:pPr marL="0" indent="0" algn="just">
              <a:buNone/>
            </a:pPr>
            <a:r>
              <a:rPr lang="es-SV" sz="3200" dirty="0">
                <a:latin typeface="Museo Sans 300" panose="02000000000000000000" pitchFamily="50" charset="0"/>
              </a:rPr>
              <a:t>Jefe Departamento Jurídico de Pensiones</a:t>
            </a:r>
          </a:p>
        </p:txBody>
      </p:sp>
      <p:pic>
        <p:nvPicPr>
          <p:cNvPr id="5" name="Imagen 4">
            <a:extLst>
              <a:ext uri="{FF2B5EF4-FFF2-40B4-BE49-F238E27FC236}">
                <a16:creationId xmlns:a16="http://schemas.microsoft.com/office/drawing/2014/main" id="{B558DC14-C3A4-4721-811B-F51A52257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E62891E9-F165-4297-A24A-FB0805189EE4}"/>
              </a:ext>
            </a:extLst>
          </p:cNvPr>
          <p:cNvGraphicFramePr>
            <a:graphicFrameLocks noGrp="1"/>
          </p:cNvGraphicFramePr>
          <p:nvPr>
            <p:extLst>
              <p:ext uri="{D42A27DB-BD31-4B8C-83A1-F6EECF244321}">
                <p14:modId xmlns:p14="http://schemas.microsoft.com/office/powerpoint/2010/main" val="712403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FA35-D62F-49ED-98E7-3443CC22CBDC}"/>
              </a:ext>
            </a:extLst>
          </p:cNvPr>
          <p:cNvSpPr>
            <a:spLocks noGrp="1"/>
          </p:cNvSpPr>
          <p:nvPr>
            <p:ph type="title"/>
          </p:nvPr>
        </p:nvSpPr>
        <p:spPr/>
        <p:txBody>
          <a:bodyPr>
            <a:normAutofit fontScale="90000"/>
          </a:bodyPr>
          <a:lstStyle/>
          <a:p>
            <a:pPr algn="r"/>
            <a:r>
              <a:rPr lang="es-SV" sz="4000" b="1" dirty="0">
                <a:solidFill>
                  <a:schemeClr val="accent6">
                    <a:lumMod val="75000"/>
                  </a:schemeClr>
                </a:solidFill>
                <a:latin typeface="Cambria" pitchFamily="18" charset="0"/>
              </a:rPr>
              <a:t> </a:t>
            </a: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Gestión de Proyectos y Cooperación</a:t>
            </a:r>
            <a:endParaRPr lang="es-SV" dirty="0"/>
          </a:p>
        </p:txBody>
      </p:sp>
      <p:pic>
        <p:nvPicPr>
          <p:cNvPr id="4" name="Imagen 3">
            <a:extLst>
              <a:ext uri="{FF2B5EF4-FFF2-40B4-BE49-F238E27FC236}">
                <a16:creationId xmlns:a16="http://schemas.microsoft.com/office/drawing/2014/main" id="{83273038-AD44-4D74-BB63-2E38FD072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sp>
        <p:nvSpPr>
          <p:cNvPr id="5" name="4 Marcador de contenido">
            <a:extLst>
              <a:ext uri="{FF2B5EF4-FFF2-40B4-BE49-F238E27FC236}">
                <a16:creationId xmlns:a16="http://schemas.microsoft.com/office/drawing/2014/main" id="{20AF593A-FE97-40AC-8C19-0F2D7275968B}"/>
              </a:ext>
            </a:extLst>
          </p:cNvPr>
          <p:cNvSpPr>
            <a:spLocks noGrp="1"/>
          </p:cNvSpPr>
          <p:nvPr>
            <p:ph idx="1"/>
          </p:nvPr>
        </p:nvSpPr>
        <p:spPr>
          <a:xfrm>
            <a:off x="899592" y="1931022"/>
            <a:ext cx="7632848" cy="2232248"/>
          </a:xfrm>
        </p:spPr>
        <p:txBody>
          <a:bodyPr>
            <a:normAutofit fontScale="55000" lnSpcReduction="20000"/>
          </a:bodyPr>
          <a:lstStyle/>
          <a:p>
            <a:pPr marL="0" indent="0" algn="just">
              <a:buNone/>
            </a:pPr>
            <a:r>
              <a:rPr lang="es-ES" dirty="0">
                <a:latin typeface="Museo Sans 300" panose="02000000000000000000" pitchFamily="50" charset="0"/>
              </a:rPr>
              <a:t>Encargada de fortalecer el desarrollo institucional a través de la gestión de cooperación y la formulación de proyectos, que respondan a las demandas y objetivos estratégicos de la institución para el desarrollo de programas en beneficio de la población pensionada y la mejora continua de los procesos institucionales. </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Jessica Esmeralda López Martínez</a:t>
            </a:r>
          </a:p>
          <a:p>
            <a:pPr marL="0" indent="0" algn="just">
              <a:buNone/>
            </a:pPr>
            <a:r>
              <a:rPr lang="es-ES" dirty="0">
                <a:latin typeface="Museo Sans 300" panose="02000000000000000000" pitchFamily="50" charset="0"/>
              </a:rPr>
              <a:t>Jefa Unidad de Gestión de Proyectos y Cooperación</a:t>
            </a:r>
            <a:endParaRPr lang="es-SV" dirty="0">
              <a:latin typeface="Museo Sans 300" panose="02000000000000000000" pitchFamily="50" charset="0"/>
            </a:endParaRPr>
          </a:p>
        </p:txBody>
      </p:sp>
      <p:graphicFrame>
        <p:nvGraphicFramePr>
          <p:cNvPr id="6" name="Tabla 5">
            <a:extLst>
              <a:ext uri="{FF2B5EF4-FFF2-40B4-BE49-F238E27FC236}">
                <a16:creationId xmlns:a16="http://schemas.microsoft.com/office/drawing/2014/main" id="{E6CEC303-E1D8-4F65-8CB1-70F15BFE245B}"/>
              </a:ext>
            </a:extLst>
          </p:cNvPr>
          <p:cNvGraphicFramePr>
            <a:graphicFrameLocks noGrp="1"/>
          </p:cNvGraphicFramePr>
          <p:nvPr>
            <p:extLst>
              <p:ext uri="{D42A27DB-BD31-4B8C-83A1-F6EECF244321}">
                <p14:modId xmlns:p14="http://schemas.microsoft.com/office/powerpoint/2010/main" val="2556274681"/>
              </p:ext>
            </p:extLst>
          </p:nvPr>
        </p:nvGraphicFramePr>
        <p:xfrm>
          <a:off x="2291916" y="4653136"/>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217177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latin typeface="Cambria" pitchFamily="18" charset="0"/>
              </a:rPr>
              <a:t>         </a:t>
            </a:r>
            <a:r>
              <a:rPr lang="es-SV" sz="36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Auditoría Interna</a:t>
            </a:r>
          </a:p>
        </p:txBody>
      </p:sp>
      <p:sp>
        <p:nvSpPr>
          <p:cNvPr id="3" name="2 Marcador de contenido"/>
          <p:cNvSpPr>
            <a:spLocks noGrp="1"/>
          </p:cNvSpPr>
          <p:nvPr>
            <p:ph idx="1"/>
          </p:nvPr>
        </p:nvSpPr>
        <p:spPr>
          <a:xfrm>
            <a:off x="611560" y="1531484"/>
            <a:ext cx="7920880" cy="3151822"/>
          </a:xfrm>
        </p:spPr>
        <p:txBody>
          <a:bodyPr>
            <a:normAutofit fontScale="92500" lnSpcReduction="10000"/>
          </a:bodyPr>
          <a:lstStyle/>
          <a:p>
            <a:pPr marL="0" indent="0" algn="just">
              <a:buNone/>
            </a:pPr>
            <a:r>
              <a:rPr lang="es-SV" sz="1800" dirty="0">
                <a:latin typeface="Museo Sans 300" panose="02000000000000000000" pitchFamily="50" charset="0"/>
              </a:rPr>
              <a:t>Examinar los registros y documentos Contables –Financieros de la Institución, a fin de establecer validez, contabilidad y razonabilidad de las cifras que se presentan en los Estados Financieros; evaluar la eficiencia de las medidas de control y el desarrollo de los sistemas informáticos de tal forma que se adhieran a los estándares establecidos; como también verificar el desarrollo de la gestión administrativa, vigilando el cumplimiento de Normas y procedimientos, orientados a mejorar el desempeño; asimismo, evaluar el cumplimiento de los objetivos institucionales, observando los aspectos legales aplicables y establecidos.</a:t>
            </a:r>
          </a:p>
          <a:p>
            <a:pPr marL="0" indent="0" algn="just">
              <a:buNone/>
            </a:pPr>
            <a:endParaRPr lang="es-ES" sz="1800" dirty="0">
              <a:latin typeface="Museo Sans 300" panose="02000000000000000000" pitchFamily="50" charset="0"/>
            </a:endParaRPr>
          </a:p>
          <a:p>
            <a:pPr marL="0" indent="0" algn="just">
              <a:buNone/>
            </a:pPr>
            <a:r>
              <a:rPr lang="es-ES" sz="1800" dirty="0">
                <a:latin typeface="Museo Sans 300" panose="02000000000000000000" pitchFamily="50" charset="0"/>
              </a:rPr>
              <a:t>Lic. Napoleón Muñoz Ramírez</a:t>
            </a:r>
          </a:p>
          <a:p>
            <a:pPr marL="0" indent="0" algn="just">
              <a:buNone/>
            </a:pPr>
            <a:r>
              <a:rPr lang="es-ES" sz="1800" dirty="0">
                <a:latin typeface="Museo Sans 300" panose="02000000000000000000" pitchFamily="50" charset="0"/>
              </a:rPr>
              <a:t>Jefe Unidad De Auditoria Interna</a:t>
            </a:r>
            <a:endParaRPr lang="es-SV" sz="1800" dirty="0">
              <a:latin typeface="Museo Sans 300" panose="02000000000000000000" pitchFamily="50" charset="0"/>
            </a:endParaRPr>
          </a:p>
        </p:txBody>
      </p:sp>
      <p:pic>
        <p:nvPicPr>
          <p:cNvPr id="5" name="Imagen 4">
            <a:extLst>
              <a:ext uri="{FF2B5EF4-FFF2-40B4-BE49-F238E27FC236}">
                <a16:creationId xmlns:a16="http://schemas.microsoft.com/office/drawing/2014/main" id="{4598471B-D68C-47E5-BDD0-CC4EFDA2C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C5A9576-1E38-4482-B83E-2FF0B5A681F7}"/>
              </a:ext>
            </a:extLst>
          </p:cNvPr>
          <p:cNvGraphicFramePr>
            <a:graphicFrameLocks noGrp="1"/>
          </p:cNvGraphicFramePr>
          <p:nvPr>
            <p:extLst>
              <p:ext uri="{D42A27DB-BD31-4B8C-83A1-F6EECF244321}">
                <p14:modId xmlns:p14="http://schemas.microsoft.com/office/powerpoint/2010/main" val="387983313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905241"/>
          </a:xfrm>
        </p:spPr>
        <p:txBody>
          <a:bodyPr>
            <a:normAutofit fontScale="70000" lnSpcReduction="20000"/>
          </a:bodyPr>
          <a:lstStyle/>
          <a:p>
            <a:pPr marL="0" indent="0" algn="just">
              <a:buNone/>
            </a:pPr>
            <a:r>
              <a:rPr lang="es-SV" dirty="0">
                <a:latin typeface="Museo Sans 300" panose="02000000000000000000" pitchFamily="50" charset="0"/>
              </a:rPr>
              <a:t>Proveer artículos de primera necesidad a los empleados y pensionados del Instituto así como velar por el resguardo de estos productos, suministrar la bolsa alimenticia mensual a los empleados de acuerdo a lo informado por el departamento de Recursos Humanos.</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Jossie Patricia Contreras</a:t>
            </a:r>
          </a:p>
          <a:p>
            <a:pPr marL="0" indent="0" algn="just">
              <a:buNone/>
            </a:pPr>
            <a:r>
              <a:rPr lang="es-ES" dirty="0">
                <a:latin typeface="Museo Sans 300" panose="02000000000000000000" pitchFamily="50" charset="0"/>
              </a:rPr>
              <a:t>Administradora de la Despensa Familiar</a:t>
            </a:r>
            <a:endParaRPr lang="es-SV" dirty="0">
              <a:latin typeface="Museo Sans 300" panose="02000000000000000000" pitchFamily="50" charset="0"/>
            </a:endParaRPr>
          </a:p>
        </p:txBody>
      </p:sp>
      <p:sp>
        <p:nvSpPr>
          <p:cNvPr id="4" name="1 Título"/>
          <p:cNvSpPr>
            <a:spLocks noGrp="1"/>
          </p:cNvSpPr>
          <p:nvPr>
            <p:ph type="title"/>
          </p:nvPr>
        </p:nvSpPr>
        <p:spPr>
          <a:xfrm>
            <a:off x="485804" y="300031"/>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Despensa Familiar</a:t>
            </a:r>
          </a:p>
        </p:txBody>
      </p:sp>
      <p:pic>
        <p:nvPicPr>
          <p:cNvPr id="5" name="Imagen 4">
            <a:extLst>
              <a:ext uri="{FF2B5EF4-FFF2-40B4-BE49-F238E27FC236}">
                <a16:creationId xmlns:a16="http://schemas.microsoft.com/office/drawing/2014/main" id="{1900D4C7-E3EA-41FC-A385-D70B3C41E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83FDB8D1-E943-48C7-8FD4-808E1F28B527}"/>
              </a:ext>
            </a:extLst>
          </p:cNvPr>
          <p:cNvGraphicFramePr>
            <a:graphicFrameLocks noGrp="1"/>
          </p:cNvGraphicFramePr>
          <p:nvPr>
            <p:extLst>
              <p:ext uri="{D42A27DB-BD31-4B8C-83A1-F6EECF244321}">
                <p14:modId xmlns:p14="http://schemas.microsoft.com/office/powerpoint/2010/main" val="356350276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Gerencia</a:t>
            </a:r>
          </a:p>
        </p:txBody>
      </p:sp>
      <p:sp>
        <p:nvSpPr>
          <p:cNvPr id="3" name="2 Marcador de contenido"/>
          <p:cNvSpPr>
            <a:spLocks noGrp="1"/>
          </p:cNvSpPr>
          <p:nvPr>
            <p:ph idx="1"/>
          </p:nvPr>
        </p:nvSpPr>
        <p:spPr>
          <a:xfrm>
            <a:off x="611560" y="1595607"/>
            <a:ext cx="7992888" cy="2935228"/>
          </a:xfrm>
        </p:spPr>
        <p:txBody>
          <a:bodyPr>
            <a:normAutofit fontScale="55000" lnSpcReduction="20000"/>
          </a:bodyPr>
          <a:lstStyle/>
          <a:p>
            <a:pPr marL="0" indent="0" algn="just">
              <a:buNone/>
            </a:pPr>
            <a:r>
              <a:rPr lang="es-SV" dirty="0">
                <a:latin typeface="Museo Sans 300" panose="02000000000000000000" pitchFamily="50" charset="0"/>
              </a:rPr>
              <a:t>Ejercer la jefatura inmediata de las dependencias y del personal del Instituto, autorizar los Estados Financieros y otros informes que deban someterse  la Junta directiva y presentarlos oportunamente a la Presidencia, Atender la gestión administrativa del Instituto de acuerdo con la Ley y sus reglamentos y con las disposiciones de la Junta directiva y la  Presidencia, Asistir a las sesiones de la Junta directiva, con derecho a voz pero sin voto, Ejercer las demás atribuciones que le correspondan de acuerdo con las disposiciones pertinentes.</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Silvia Marlene Rosa de Flores</a:t>
            </a:r>
          </a:p>
          <a:p>
            <a:pPr marL="0" indent="0" algn="just">
              <a:buNone/>
            </a:pPr>
            <a:r>
              <a:rPr lang="es-ES" dirty="0">
                <a:latin typeface="Museo Sans 300" panose="02000000000000000000" pitchFamily="50" charset="0"/>
              </a:rPr>
              <a:t>Gerente</a:t>
            </a:r>
            <a:endParaRPr lang="es-SV" dirty="0">
              <a:latin typeface="Museo Sans 300" panose="02000000000000000000" pitchFamily="50" charset="0"/>
            </a:endParaRPr>
          </a:p>
        </p:txBody>
      </p:sp>
      <p:pic>
        <p:nvPicPr>
          <p:cNvPr id="5" name="Imagen 4">
            <a:extLst>
              <a:ext uri="{FF2B5EF4-FFF2-40B4-BE49-F238E27FC236}">
                <a16:creationId xmlns:a16="http://schemas.microsoft.com/office/drawing/2014/main" id="{DFD85FB6-DF1A-423D-B24D-46B9D73E5D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6494515-D893-4B73-A292-CBECA73856A8}"/>
              </a:ext>
            </a:extLst>
          </p:cNvPr>
          <p:cNvGraphicFramePr>
            <a:graphicFrameLocks noGrp="1"/>
          </p:cNvGraphicFramePr>
          <p:nvPr>
            <p:extLst>
              <p:ext uri="{D42A27DB-BD31-4B8C-83A1-F6EECF244321}">
                <p14:modId xmlns:p14="http://schemas.microsoft.com/office/powerpoint/2010/main" val="136653114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Acceso a la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Información Pública</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595037"/>
            <a:ext cx="7920880" cy="2935798"/>
          </a:xfrm>
        </p:spPr>
        <p:txBody>
          <a:bodyPr>
            <a:normAutofit fontScale="55000" lnSpcReduction="20000"/>
          </a:bodyPr>
          <a:lstStyle/>
          <a:p>
            <a:pPr marL="0" indent="0" algn="just">
              <a:buNone/>
            </a:pPr>
            <a:r>
              <a:rPr lang="es-SV" dirty="0">
                <a:latin typeface="Museo Sans 300" panose="02000000000000000000" pitchFamily="50" charset="0"/>
              </a:rPr>
              <a:t>Aplicar y velar por el cumplimiento de la Ley de acceso a la Información Pública, a través de la implementación de mecanismos que promuevan entre el personal la cultura de transparencia y rendición de cuentas, hacia la ciudadanía en general, generando de esta manera condiciones de confianza hacia la gestión pública de la institución, garantizar el derecho de acceso a toda persona a la información pública a fin de contribuir con la transparencia de las actuaciones del INPEP, proteger los datos personales en posesión del INPEP.</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Reina Karina Mejía de Anaya</a:t>
            </a:r>
          </a:p>
          <a:p>
            <a:pPr marL="0" indent="0" algn="just">
              <a:buNone/>
            </a:pPr>
            <a:r>
              <a:rPr lang="es-ES" dirty="0">
                <a:latin typeface="Museo Sans 300" panose="02000000000000000000" pitchFamily="50" charset="0"/>
              </a:rPr>
              <a:t>Oficial de Información Suplente</a:t>
            </a:r>
            <a:endParaRPr lang="es-SV" dirty="0">
              <a:latin typeface="Museo Sans 300" panose="02000000000000000000" pitchFamily="50"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A08F440F-1588-4B22-B587-F92EC33FB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ED00027-A9FD-42E3-8A94-08AA8F4CE0EC}"/>
              </a:ext>
            </a:extLst>
          </p:cNvPr>
          <p:cNvGraphicFramePr>
            <a:graphicFrameLocks noGrp="1"/>
          </p:cNvGraphicFramePr>
          <p:nvPr>
            <p:extLst>
              <p:ext uri="{D42A27DB-BD31-4B8C-83A1-F6EECF244321}">
                <p14:modId xmlns:p14="http://schemas.microsoft.com/office/powerpoint/2010/main" val="145454563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Adquisiciones y </a:t>
            </a:r>
            <a:b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Contrataciones Institucional</a:t>
            </a:r>
            <a:endParaRPr lang="es-SV" sz="28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844824"/>
            <a:ext cx="7920880" cy="2260847"/>
          </a:xfrm>
        </p:spPr>
        <p:txBody>
          <a:bodyPr>
            <a:normAutofit fontScale="62500" lnSpcReduction="20000"/>
          </a:bodyPr>
          <a:lstStyle/>
          <a:p>
            <a:pPr marL="0" indent="0" algn="just">
              <a:buNone/>
            </a:pPr>
            <a:r>
              <a:rPr lang="es-SV" dirty="0">
                <a:latin typeface="Museo Sans 300" panose="02000000000000000000" pitchFamily="50" charset="0"/>
              </a:rPr>
              <a:t>Gestionar las adquisiciones y contrataciones de obras, bienes y servicios para la Institución, aplicando los criterios establecidos en la Ley de Adquisiciones y contrataciones de la Administración Pública – LACAP-, su Reglamento y demás disposiciones que emita UNAC.</a:t>
            </a:r>
          </a:p>
          <a:p>
            <a:pPr marL="0" indent="0" algn="just">
              <a:buNone/>
            </a:pPr>
            <a:endParaRPr lang="es-ES" dirty="0">
              <a:latin typeface="Museo Sans 300" panose="02000000000000000000" pitchFamily="50" charset="0"/>
            </a:endParaRPr>
          </a:p>
          <a:p>
            <a:pPr marL="0" indent="0" algn="just">
              <a:buNone/>
            </a:pPr>
            <a:r>
              <a:rPr lang="es-ES" dirty="0">
                <a:latin typeface="Museo Sans 300" panose="02000000000000000000" pitchFamily="50" charset="0"/>
              </a:rPr>
              <a:t>Licda. Roxana Elizabeth Bolaños Beltrán</a:t>
            </a:r>
          </a:p>
          <a:p>
            <a:pPr marL="0" indent="0" algn="just">
              <a:buNone/>
            </a:pPr>
            <a:r>
              <a:rPr lang="es-ES" dirty="0">
                <a:latin typeface="Museo Sans 300" panose="02000000000000000000" pitchFamily="50" charset="0"/>
              </a:rPr>
              <a:t>Jefe UACI</a:t>
            </a:r>
            <a:endParaRPr lang="es-SV" dirty="0">
              <a:latin typeface="Museo Sans 300" panose="02000000000000000000" pitchFamily="50"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77757CDF-14D9-45A1-9EBF-6A780C949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55BBB283-EA2B-4982-AA44-BCDF6241CA8E}"/>
              </a:ext>
            </a:extLst>
          </p:cNvPr>
          <p:cNvGraphicFramePr>
            <a:graphicFrameLocks noGrp="1"/>
          </p:cNvGraphicFramePr>
          <p:nvPr>
            <p:extLst>
              <p:ext uri="{D42A27DB-BD31-4B8C-83A1-F6EECF244321}">
                <p14:modId xmlns:p14="http://schemas.microsoft.com/office/powerpoint/2010/main" val="302035659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849</TotalTime>
  <Words>3140</Words>
  <Application>Microsoft Office PowerPoint</Application>
  <PresentationFormat>Presentación en pantalla (4:3)</PresentationFormat>
  <Paragraphs>375</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Cambria</vt:lpstr>
      <vt:lpstr>Museo Sans 300</vt:lpstr>
      <vt:lpstr>Museo Sans 700</vt:lpstr>
      <vt:lpstr>Times New Roman</vt:lpstr>
      <vt:lpstr>Tema de Office</vt:lpstr>
      <vt:lpstr>Organigrama Vigente</vt:lpstr>
      <vt:lpstr>Presidencia</vt:lpstr>
      <vt:lpstr>Junta Directiva</vt:lpstr>
      <vt:lpstr> Unidad de Gestión de Proyectos y Cooperación</vt:lpstr>
      <vt:lpstr>         Unidad de Auditoría Interna</vt:lpstr>
      <vt:lpstr>Despensa Familiar</vt:lpstr>
      <vt:lpstr>Gerencia</vt:lpstr>
      <vt:lpstr>Unidad de Acceso a la  Información Pública</vt:lpstr>
      <vt:lpstr>Unidad de Adquisiciones y   Contrataciones Institucional</vt:lpstr>
      <vt:lpstr>Unidad de Planificación  y Gestión de Calidad</vt:lpstr>
      <vt:lpstr>Unidad Ambiental</vt:lpstr>
      <vt:lpstr>Unidad de Género</vt:lpstr>
      <vt:lpstr>Unidad Financiera  Institucional</vt:lpstr>
      <vt:lpstr>       Departamento de         Tesorería</vt:lpstr>
      <vt:lpstr>       Departamento de  Presupuesto</vt:lpstr>
      <vt:lpstr> Departamento de  Contabilidad</vt:lpstr>
      <vt:lpstr>            Subgerencia Administrativa</vt:lpstr>
      <vt:lpstr>Departamento de Recursos Humanos</vt:lpstr>
      <vt:lpstr>Departamento de Servicios Generales</vt:lpstr>
      <vt:lpstr>Departamento de Seguros</vt:lpstr>
      <vt:lpstr>  Clínica Empresarial</vt:lpstr>
      <vt:lpstr>Departamento de Microfilm</vt:lpstr>
      <vt:lpstr>       Departamento de Gestión        documental y archivo</vt:lpstr>
      <vt:lpstr>Centro Recreativo Costa del Sol</vt:lpstr>
      <vt:lpstr>            Subgerencia de Informática</vt:lpstr>
      <vt:lpstr>Departamento de  Soporte Técnico</vt:lpstr>
      <vt:lpstr>       Departamento de         Desarrollo de Sistemas</vt:lpstr>
      <vt:lpstr>       Departamento de         Administración Base de Datos</vt:lpstr>
      <vt:lpstr>            Subgerencia de Prestaciones</vt:lpstr>
      <vt:lpstr>       Departamento de         Pensiones</vt:lpstr>
      <vt:lpstr>       Departamento de         Atención a Pensionados</vt:lpstr>
      <vt:lpstr>       Departamento de         Oficinas Descentralizadas</vt:lpstr>
      <vt:lpstr>       Departamento de         Historial Laboral</vt:lpstr>
      <vt:lpstr>            Subgerencia Legal</vt:lpstr>
      <vt:lpstr>       Departamento        Jurídico de Pensiones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Vigente</dc:title>
  <dc:creator>INPNVENTURA</dc:creator>
  <cp:lastModifiedBy>Ernesto Hernandez</cp:lastModifiedBy>
  <cp:revision>83</cp:revision>
  <dcterms:created xsi:type="dcterms:W3CDTF">2017-07-31T15:39:14Z</dcterms:created>
  <dcterms:modified xsi:type="dcterms:W3CDTF">2020-07-18T03:35:46Z</dcterms:modified>
</cp:coreProperties>
</file>