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6" r:id="rId3"/>
    <p:sldId id="263" r:id="rId4"/>
    <p:sldId id="288" r:id="rId5"/>
    <p:sldId id="264" r:id="rId6"/>
    <p:sldId id="265" r:id="rId7"/>
    <p:sldId id="266" r:id="rId8"/>
    <p:sldId id="267" r:id="rId9"/>
    <p:sldId id="262" r:id="rId10"/>
    <p:sldId id="261"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92" r:id="rId25"/>
    <p:sldId id="293" r:id="rId26"/>
    <p:sldId id="294" r:id="rId27"/>
    <p:sldId id="281" r:id="rId28"/>
    <p:sldId id="282" r:id="rId29"/>
    <p:sldId id="283" r:id="rId30"/>
    <p:sldId id="284" r:id="rId31"/>
    <p:sldId id="285" r:id="rId32"/>
    <p:sldId id="290" r:id="rId3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snapToGrid="0">
      <p:cViewPr>
        <p:scale>
          <a:sx n="46" d="100"/>
          <a:sy n="46" d="100"/>
        </p:scale>
        <p:origin x="-1170"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es-ES"/>
              <a:t>Haga clic para modificar el estilo de título del patrón</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s-ES"/>
              <a:t>Haga clic para modificar el estilo de subtítulo del patrón</a:t>
            </a:r>
            <a:endParaRPr lang="en-US"/>
          </a:p>
        </p:txBody>
      </p:sp>
      <p:sp>
        <p:nvSpPr>
          <p:cNvPr id="4" name="Date Placeholder 3"/>
          <p:cNvSpPr txBox="1">
            <a:spLocks noGrp="1"/>
          </p:cNvSpPr>
          <p:nvPr>
            <p:ph type="dt" sz="half" idx="7"/>
          </p:nvPr>
        </p:nvSpPr>
        <p:spPr/>
        <p:txBody>
          <a:bodyPr/>
          <a:lstStyle>
            <a:lvl1pPr>
              <a:defRPr/>
            </a:lvl1pPr>
          </a:lstStyle>
          <a:p>
            <a:pPr lvl="0"/>
            <a:fld id="{BB289D36-9017-4008-B79A-FD231442D381}" type="datetime1">
              <a:rPr lang="es-ES"/>
              <a:pPr lvl="0"/>
              <a:t>22/08/2018</a:t>
            </a:fld>
            <a:endParaRPr lang="es-ES"/>
          </a:p>
        </p:txBody>
      </p:sp>
      <p:sp>
        <p:nvSpPr>
          <p:cNvPr id="5" name="Footer Placeholder 4"/>
          <p:cNvSpPr txBox="1">
            <a:spLocks noGrp="1"/>
          </p:cNvSpPr>
          <p:nvPr>
            <p:ph type="ftr" sz="quarter" idx="9"/>
          </p:nvPr>
        </p:nvSpPr>
        <p:spPr/>
        <p:txBody>
          <a:bodyPr/>
          <a:lstStyle>
            <a:lvl1pPr>
              <a:defRPr/>
            </a:lvl1pPr>
          </a:lstStyle>
          <a:p>
            <a:pPr lvl="0"/>
            <a:endParaRPr lang="es-ES"/>
          </a:p>
        </p:txBody>
      </p:sp>
      <p:sp>
        <p:nvSpPr>
          <p:cNvPr id="6" name="Slide Number Placeholder 5"/>
          <p:cNvSpPr txBox="1">
            <a:spLocks noGrp="1"/>
          </p:cNvSpPr>
          <p:nvPr>
            <p:ph type="sldNum" sz="quarter" idx="8"/>
          </p:nvPr>
        </p:nvSpPr>
        <p:spPr/>
        <p:txBody>
          <a:bodyPr/>
          <a:lstStyle>
            <a:lvl1pPr>
              <a:defRPr/>
            </a:lvl1pPr>
          </a:lstStyle>
          <a:p>
            <a:pPr lvl="0"/>
            <a:fld id="{70647D2D-9DDD-4610-9287-EE3E44681EDF}" type="slidenum">
              <a:rPr/>
              <a:pPr lvl="0"/>
              <a:t>‹Nº›</a:t>
            </a:fld>
            <a:endParaRPr lang="es-ES"/>
          </a:p>
        </p:txBody>
      </p:sp>
    </p:spTree>
    <p:extLst>
      <p:ext uri="{BB962C8B-B14F-4D97-AF65-F5344CB8AC3E}">
        <p14:creationId xmlns:p14="http://schemas.microsoft.com/office/powerpoint/2010/main" val="253445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s-ES"/>
              <a:t>Haga clic para modificar el estilo de título del patrón</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txBox="1">
            <a:spLocks noGrp="1"/>
          </p:cNvSpPr>
          <p:nvPr>
            <p:ph type="dt" sz="half" idx="7"/>
          </p:nvPr>
        </p:nvSpPr>
        <p:spPr/>
        <p:txBody>
          <a:bodyPr/>
          <a:lstStyle>
            <a:lvl1pPr>
              <a:defRPr/>
            </a:lvl1pPr>
          </a:lstStyle>
          <a:p>
            <a:pPr lvl="0"/>
            <a:fld id="{EC4B79C1-C197-43A8-92E9-B16E838A37C6}" type="datetime1">
              <a:rPr lang="es-ES"/>
              <a:pPr lvl="0"/>
              <a:t>22/08/2018</a:t>
            </a:fld>
            <a:endParaRPr lang="es-ES"/>
          </a:p>
        </p:txBody>
      </p:sp>
      <p:sp>
        <p:nvSpPr>
          <p:cNvPr id="5" name="Footer Placeholder 4"/>
          <p:cNvSpPr txBox="1">
            <a:spLocks noGrp="1"/>
          </p:cNvSpPr>
          <p:nvPr>
            <p:ph type="ftr" sz="quarter" idx="9"/>
          </p:nvPr>
        </p:nvSpPr>
        <p:spPr/>
        <p:txBody>
          <a:bodyPr/>
          <a:lstStyle>
            <a:lvl1pPr>
              <a:defRPr/>
            </a:lvl1pPr>
          </a:lstStyle>
          <a:p>
            <a:pPr lvl="0"/>
            <a:endParaRPr lang="es-ES"/>
          </a:p>
        </p:txBody>
      </p:sp>
      <p:sp>
        <p:nvSpPr>
          <p:cNvPr id="6" name="Slide Number Placeholder 5"/>
          <p:cNvSpPr txBox="1">
            <a:spLocks noGrp="1"/>
          </p:cNvSpPr>
          <p:nvPr>
            <p:ph type="sldNum" sz="quarter" idx="8"/>
          </p:nvPr>
        </p:nvSpPr>
        <p:spPr/>
        <p:txBody>
          <a:bodyPr/>
          <a:lstStyle>
            <a:lvl1pPr>
              <a:defRPr/>
            </a:lvl1pPr>
          </a:lstStyle>
          <a:p>
            <a:pPr lvl="0"/>
            <a:fld id="{F81B4020-D768-4A01-A22D-ACA7C49FB358}" type="slidenum">
              <a:rPr/>
              <a:pPr lvl="0"/>
              <a:t>‹Nº›</a:t>
            </a:fld>
            <a:endParaRPr lang="es-ES"/>
          </a:p>
        </p:txBody>
      </p:sp>
    </p:spTree>
    <p:extLst>
      <p:ext uri="{BB962C8B-B14F-4D97-AF65-F5344CB8AC3E}">
        <p14:creationId xmlns:p14="http://schemas.microsoft.com/office/powerpoint/2010/main" val="222615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es-ES"/>
              <a:t>Haga clic para modificar el estilo de título del patrón</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txBox="1">
            <a:spLocks noGrp="1"/>
          </p:cNvSpPr>
          <p:nvPr>
            <p:ph type="dt" sz="half" idx="7"/>
          </p:nvPr>
        </p:nvSpPr>
        <p:spPr/>
        <p:txBody>
          <a:bodyPr/>
          <a:lstStyle>
            <a:lvl1pPr>
              <a:defRPr/>
            </a:lvl1pPr>
          </a:lstStyle>
          <a:p>
            <a:pPr lvl="0"/>
            <a:fld id="{DC013AA3-2BDB-4C38-8F63-01DC256C3C56}" type="datetime1">
              <a:rPr lang="es-ES"/>
              <a:pPr lvl="0"/>
              <a:t>22/08/2018</a:t>
            </a:fld>
            <a:endParaRPr lang="es-ES"/>
          </a:p>
        </p:txBody>
      </p:sp>
      <p:sp>
        <p:nvSpPr>
          <p:cNvPr id="5" name="Footer Placeholder 4"/>
          <p:cNvSpPr txBox="1">
            <a:spLocks noGrp="1"/>
          </p:cNvSpPr>
          <p:nvPr>
            <p:ph type="ftr" sz="quarter" idx="9"/>
          </p:nvPr>
        </p:nvSpPr>
        <p:spPr/>
        <p:txBody>
          <a:bodyPr/>
          <a:lstStyle>
            <a:lvl1pPr>
              <a:defRPr/>
            </a:lvl1pPr>
          </a:lstStyle>
          <a:p>
            <a:pPr lvl="0"/>
            <a:endParaRPr lang="es-ES"/>
          </a:p>
        </p:txBody>
      </p:sp>
      <p:sp>
        <p:nvSpPr>
          <p:cNvPr id="6" name="Slide Number Placeholder 5"/>
          <p:cNvSpPr txBox="1">
            <a:spLocks noGrp="1"/>
          </p:cNvSpPr>
          <p:nvPr>
            <p:ph type="sldNum" sz="quarter" idx="8"/>
          </p:nvPr>
        </p:nvSpPr>
        <p:spPr/>
        <p:txBody>
          <a:bodyPr/>
          <a:lstStyle>
            <a:lvl1pPr>
              <a:defRPr/>
            </a:lvl1pPr>
          </a:lstStyle>
          <a:p>
            <a:pPr lvl="0"/>
            <a:fld id="{B9491EDD-0107-4A80-A394-91F2145AC275}" type="slidenum">
              <a:rPr/>
              <a:pPr lvl="0"/>
              <a:t>‹Nº›</a:t>
            </a:fld>
            <a:endParaRPr lang="es-ES"/>
          </a:p>
        </p:txBody>
      </p:sp>
    </p:spTree>
    <p:extLst>
      <p:ext uri="{BB962C8B-B14F-4D97-AF65-F5344CB8AC3E}">
        <p14:creationId xmlns:p14="http://schemas.microsoft.com/office/powerpoint/2010/main" val="3447288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s-ES"/>
              <a:t>Haga clic para modificar el estilo de título del patrón</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txBox="1">
            <a:spLocks noGrp="1"/>
          </p:cNvSpPr>
          <p:nvPr>
            <p:ph type="dt" sz="half" idx="7"/>
          </p:nvPr>
        </p:nvSpPr>
        <p:spPr/>
        <p:txBody>
          <a:bodyPr/>
          <a:lstStyle>
            <a:lvl1pPr>
              <a:defRPr/>
            </a:lvl1pPr>
          </a:lstStyle>
          <a:p>
            <a:pPr lvl="0"/>
            <a:fld id="{1BE3AC7D-204B-425D-80F4-3EF52C7ED348}" type="datetime1">
              <a:rPr lang="es-ES"/>
              <a:pPr lvl="0"/>
              <a:t>22/08/2018</a:t>
            </a:fld>
            <a:endParaRPr lang="es-ES"/>
          </a:p>
        </p:txBody>
      </p:sp>
      <p:sp>
        <p:nvSpPr>
          <p:cNvPr id="5" name="Footer Placeholder 4"/>
          <p:cNvSpPr txBox="1">
            <a:spLocks noGrp="1"/>
          </p:cNvSpPr>
          <p:nvPr>
            <p:ph type="ftr" sz="quarter" idx="9"/>
          </p:nvPr>
        </p:nvSpPr>
        <p:spPr/>
        <p:txBody>
          <a:bodyPr/>
          <a:lstStyle>
            <a:lvl1pPr>
              <a:defRPr/>
            </a:lvl1pPr>
          </a:lstStyle>
          <a:p>
            <a:pPr lvl="0"/>
            <a:endParaRPr lang="es-ES"/>
          </a:p>
        </p:txBody>
      </p:sp>
      <p:sp>
        <p:nvSpPr>
          <p:cNvPr id="6" name="Slide Number Placeholder 5"/>
          <p:cNvSpPr txBox="1">
            <a:spLocks noGrp="1"/>
          </p:cNvSpPr>
          <p:nvPr>
            <p:ph type="sldNum" sz="quarter" idx="8"/>
          </p:nvPr>
        </p:nvSpPr>
        <p:spPr/>
        <p:txBody>
          <a:bodyPr/>
          <a:lstStyle>
            <a:lvl1pPr>
              <a:defRPr/>
            </a:lvl1pPr>
          </a:lstStyle>
          <a:p>
            <a:pPr lvl="0"/>
            <a:fld id="{BC8F3FBB-075E-4F1E-B7ED-86D54393696A}" type="slidenum">
              <a:rPr/>
              <a:pPr lvl="0"/>
              <a:t>‹Nº›</a:t>
            </a:fld>
            <a:endParaRPr lang="es-ES"/>
          </a:p>
        </p:txBody>
      </p:sp>
    </p:spTree>
    <p:extLst>
      <p:ext uri="{BB962C8B-B14F-4D97-AF65-F5344CB8AC3E}">
        <p14:creationId xmlns:p14="http://schemas.microsoft.com/office/powerpoint/2010/main" val="110253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es-ES"/>
              <a:t>Haga clic para modificar el estilo de texto del patrón</a:t>
            </a:r>
          </a:p>
        </p:txBody>
      </p:sp>
      <p:sp>
        <p:nvSpPr>
          <p:cNvPr id="4" name="Date Placeholder 3"/>
          <p:cNvSpPr txBox="1">
            <a:spLocks noGrp="1"/>
          </p:cNvSpPr>
          <p:nvPr>
            <p:ph type="dt" sz="half" idx="7"/>
          </p:nvPr>
        </p:nvSpPr>
        <p:spPr/>
        <p:txBody>
          <a:bodyPr/>
          <a:lstStyle>
            <a:lvl1pPr>
              <a:defRPr/>
            </a:lvl1pPr>
          </a:lstStyle>
          <a:p>
            <a:pPr lvl="0"/>
            <a:fld id="{0EED1DE3-1834-41E5-95A0-59E4F25FF62D}" type="datetime1">
              <a:rPr lang="es-ES"/>
              <a:pPr lvl="0"/>
              <a:t>22/08/2018</a:t>
            </a:fld>
            <a:endParaRPr lang="es-ES"/>
          </a:p>
        </p:txBody>
      </p:sp>
      <p:sp>
        <p:nvSpPr>
          <p:cNvPr id="5" name="Footer Placeholder 4"/>
          <p:cNvSpPr txBox="1">
            <a:spLocks noGrp="1"/>
          </p:cNvSpPr>
          <p:nvPr>
            <p:ph type="ftr" sz="quarter" idx="9"/>
          </p:nvPr>
        </p:nvSpPr>
        <p:spPr/>
        <p:txBody>
          <a:bodyPr/>
          <a:lstStyle>
            <a:lvl1pPr>
              <a:defRPr/>
            </a:lvl1pPr>
          </a:lstStyle>
          <a:p>
            <a:pPr lvl="0"/>
            <a:endParaRPr lang="es-ES"/>
          </a:p>
        </p:txBody>
      </p:sp>
      <p:sp>
        <p:nvSpPr>
          <p:cNvPr id="6" name="Slide Number Placeholder 5"/>
          <p:cNvSpPr txBox="1">
            <a:spLocks noGrp="1"/>
          </p:cNvSpPr>
          <p:nvPr>
            <p:ph type="sldNum" sz="quarter" idx="8"/>
          </p:nvPr>
        </p:nvSpPr>
        <p:spPr/>
        <p:txBody>
          <a:bodyPr/>
          <a:lstStyle>
            <a:lvl1pPr>
              <a:defRPr/>
            </a:lvl1pPr>
          </a:lstStyle>
          <a:p>
            <a:pPr lvl="0"/>
            <a:fld id="{440B6101-D25D-4C4A-B725-11BA6DCA1978}" type="slidenum">
              <a:rPr/>
              <a:pPr lvl="0"/>
              <a:t>‹Nº›</a:t>
            </a:fld>
            <a:endParaRPr lang="es-ES"/>
          </a:p>
        </p:txBody>
      </p:sp>
    </p:spTree>
    <p:extLst>
      <p:ext uri="{BB962C8B-B14F-4D97-AF65-F5344CB8AC3E}">
        <p14:creationId xmlns:p14="http://schemas.microsoft.com/office/powerpoint/2010/main" val="353704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s-ES"/>
              <a:t>Haga clic para modificar el estilo de título del patrón</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txBox="1">
            <a:spLocks noGrp="1"/>
          </p:cNvSpPr>
          <p:nvPr>
            <p:ph type="dt" sz="half" idx="7"/>
          </p:nvPr>
        </p:nvSpPr>
        <p:spPr/>
        <p:txBody>
          <a:bodyPr/>
          <a:lstStyle>
            <a:lvl1pPr>
              <a:defRPr/>
            </a:lvl1pPr>
          </a:lstStyle>
          <a:p>
            <a:pPr lvl="0"/>
            <a:fld id="{693F8681-78EA-4BF2-851E-33491FE1A7A6}" type="datetime1">
              <a:rPr lang="es-ES"/>
              <a:pPr lvl="0"/>
              <a:t>22/08/2018</a:t>
            </a:fld>
            <a:endParaRPr lang="es-ES"/>
          </a:p>
        </p:txBody>
      </p:sp>
      <p:sp>
        <p:nvSpPr>
          <p:cNvPr id="6" name="Footer Placeholder 5"/>
          <p:cNvSpPr txBox="1">
            <a:spLocks noGrp="1"/>
          </p:cNvSpPr>
          <p:nvPr>
            <p:ph type="ftr" sz="quarter" idx="9"/>
          </p:nvPr>
        </p:nvSpPr>
        <p:spPr/>
        <p:txBody>
          <a:bodyPr/>
          <a:lstStyle>
            <a:lvl1pPr>
              <a:defRPr/>
            </a:lvl1pPr>
          </a:lstStyle>
          <a:p>
            <a:pPr lvl="0"/>
            <a:endParaRPr lang="es-ES"/>
          </a:p>
        </p:txBody>
      </p:sp>
      <p:sp>
        <p:nvSpPr>
          <p:cNvPr id="7" name="Slide Number Placeholder 6"/>
          <p:cNvSpPr txBox="1">
            <a:spLocks noGrp="1"/>
          </p:cNvSpPr>
          <p:nvPr>
            <p:ph type="sldNum" sz="quarter" idx="8"/>
          </p:nvPr>
        </p:nvSpPr>
        <p:spPr/>
        <p:txBody>
          <a:bodyPr/>
          <a:lstStyle>
            <a:lvl1pPr>
              <a:defRPr/>
            </a:lvl1pPr>
          </a:lstStyle>
          <a:p>
            <a:pPr lvl="0"/>
            <a:fld id="{759D2FC9-F11B-41DF-B21F-858BADB48818}" type="slidenum">
              <a:rPr/>
              <a:pPr lvl="0"/>
              <a:t>‹Nº›</a:t>
            </a:fld>
            <a:endParaRPr lang="es-ES"/>
          </a:p>
        </p:txBody>
      </p:sp>
    </p:spTree>
    <p:extLst>
      <p:ext uri="{BB962C8B-B14F-4D97-AF65-F5344CB8AC3E}">
        <p14:creationId xmlns:p14="http://schemas.microsoft.com/office/powerpoint/2010/main" val="41414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es-ES"/>
              <a:t>Haga clic para modificar el estilo de título del patrón</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es-ES"/>
              <a:t>Haga clic para modificar el estilo de texto del patrón</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es-ES"/>
              <a:t>Haga clic para modificar el estilo de texto del patrón</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txBox="1">
            <a:spLocks noGrp="1"/>
          </p:cNvSpPr>
          <p:nvPr>
            <p:ph type="dt" sz="half" idx="7"/>
          </p:nvPr>
        </p:nvSpPr>
        <p:spPr/>
        <p:txBody>
          <a:bodyPr/>
          <a:lstStyle>
            <a:lvl1pPr>
              <a:defRPr/>
            </a:lvl1pPr>
          </a:lstStyle>
          <a:p>
            <a:pPr lvl="0"/>
            <a:fld id="{C60DE626-D029-4C3F-A300-34310C99FA2B}" type="datetime1">
              <a:rPr lang="es-ES"/>
              <a:pPr lvl="0"/>
              <a:t>22/08/2018</a:t>
            </a:fld>
            <a:endParaRPr lang="es-ES"/>
          </a:p>
        </p:txBody>
      </p:sp>
      <p:sp>
        <p:nvSpPr>
          <p:cNvPr id="8" name="Footer Placeholder 7"/>
          <p:cNvSpPr txBox="1">
            <a:spLocks noGrp="1"/>
          </p:cNvSpPr>
          <p:nvPr>
            <p:ph type="ftr" sz="quarter" idx="9"/>
          </p:nvPr>
        </p:nvSpPr>
        <p:spPr/>
        <p:txBody>
          <a:bodyPr/>
          <a:lstStyle>
            <a:lvl1pPr>
              <a:defRPr/>
            </a:lvl1pPr>
          </a:lstStyle>
          <a:p>
            <a:pPr lvl="0"/>
            <a:endParaRPr lang="es-ES"/>
          </a:p>
        </p:txBody>
      </p:sp>
      <p:sp>
        <p:nvSpPr>
          <p:cNvPr id="9" name="Slide Number Placeholder 8"/>
          <p:cNvSpPr txBox="1">
            <a:spLocks noGrp="1"/>
          </p:cNvSpPr>
          <p:nvPr>
            <p:ph type="sldNum" sz="quarter" idx="8"/>
          </p:nvPr>
        </p:nvSpPr>
        <p:spPr/>
        <p:txBody>
          <a:bodyPr/>
          <a:lstStyle>
            <a:lvl1pPr>
              <a:defRPr/>
            </a:lvl1pPr>
          </a:lstStyle>
          <a:p>
            <a:pPr lvl="0"/>
            <a:fld id="{00C323E5-30FB-4AE6-AC58-97ACC4B8BA6E}" type="slidenum">
              <a:rPr/>
              <a:pPr lvl="0"/>
              <a:t>‹Nº›</a:t>
            </a:fld>
            <a:endParaRPr lang="es-ES"/>
          </a:p>
        </p:txBody>
      </p:sp>
    </p:spTree>
    <p:extLst>
      <p:ext uri="{BB962C8B-B14F-4D97-AF65-F5344CB8AC3E}">
        <p14:creationId xmlns:p14="http://schemas.microsoft.com/office/powerpoint/2010/main" val="148828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s-ES"/>
              <a:t>Haga clic para modificar el estilo de título del patrón</a:t>
            </a:r>
            <a:endParaRPr lang="en-US"/>
          </a:p>
        </p:txBody>
      </p:sp>
      <p:sp>
        <p:nvSpPr>
          <p:cNvPr id="3" name="Date Placeholder 2"/>
          <p:cNvSpPr txBox="1">
            <a:spLocks noGrp="1"/>
          </p:cNvSpPr>
          <p:nvPr>
            <p:ph type="dt" sz="half" idx="7"/>
          </p:nvPr>
        </p:nvSpPr>
        <p:spPr/>
        <p:txBody>
          <a:bodyPr/>
          <a:lstStyle>
            <a:lvl1pPr>
              <a:defRPr/>
            </a:lvl1pPr>
          </a:lstStyle>
          <a:p>
            <a:pPr lvl="0"/>
            <a:fld id="{9B9DB3E9-3248-4580-A275-CC02B12FBA51}" type="datetime1">
              <a:rPr lang="es-ES"/>
              <a:pPr lvl="0"/>
              <a:t>22/08/2018</a:t>
            </a:fld>
            <a:endParaRPr lang="es-ES"/>
          </a:p>
        </p:txBody>
      </p:sp>
      <p:sp>
        <p:nvSpPr>
          <p:cNvPr id="4" name="Footer Placeholder 3"/>
          <p:cNvSpPr txBox="1">
            <a:spLocks noGrp="1"/>
          </p:cNvSpPr>
          <p:nvPr>
            <p:ph type="ftr" sz="quarter" idx="9"/>
          </p:nvPr>
        </p:nvSpPr>
        <p:spPr/>
        <p:txBody>
          <a:bodyPr/>
          <a:lstStyle>
            <a:lvl1pPr>
              <a:defRPr/>
            </a:lvl1pPr>
          </a:lstStyle>
          <a:p>
            <a:pPr lvl="0"/>
            <a:endParaRPr lang="es-ES"/>
          </a:p>
        </p:txBody>
      </p:sp>
      <p:sp>
        <p:nvSpPr>
          <p:cNvPr id="5" name="Slide Number Placeholder 4"/>
          <p:cNvSpPr txBox="1">
            <a:spLocks noGrp="1"/>
          </p:cNvSpPr>
          <p:nvPr>
            <p:ph type="sldNum" sz="quarter" idx="8"/>
          </p:nvPr>
        </p:nvSpPr>
        <p:spPr/>
        <p:txBody>
          <a:bodyPr/>
          <a:lstStyle>
            <a:lvl1pPr>
              <a:defRPr/>
            </a:lvl1pPr>
          </a:lstStyle>
          <a:p>
            <a:pPr lvl="0"/>
            <a:fld id="{757CEE14-1DDD-4A28-829D-678D3032159C}" type="slidenum">
              <a:rPr/>
              <a:pPr lvl="0"/>
              <a:t>‹Nº›</a:t>
            </a:fld>
            <a:endParaRPr lang="es-ES"/>
          </a:p>
        </p:txBody>
      </p:sp>
    </p:spTree>
    <p:extLst>
      <p:ext uri="{BB962C8B-B14F-4D97-AF65-F5344CB8AC3E}">
        <p14:creationId xmlns:p14="http://schemas.microsoft.com/office/powerpoint/2010/main" val="6110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12011711-7C0D-4AED-80BE-AB7F8ACF0A50}" type="datetime1">
              <a:rPr lang="es-ES"/>
              <a:pPr lvl="0"/>
              <a:t>22/08/2018</a:t>
            </a:fld>
            <a:endParaRPr lang="es-ES"/>
          </a:p>
        </p:txBody>
      </p:sp>
      <p:sp>
        <p:nvSpPr>
          <p:cNvPr id="3" name="Footer Placeholder 2"/>
          <p:cNvSpPr txBox="1">
            <a:spLocks noGrp="1"/>
          </p:cNvSpPr>
          <p:nvPr>
            <p:ph type="ftr" sz="quarter" idx="9"/>
          </p:nvPr>
        </p:nvSpPr>
        <p:spPr/>
        <p:txBody>
          <a:bodyPr/>
          <a:lstStyle>
            <a:lvl1pPr>
              <a:defRPr/>
            </a:lvl1pPr>
          </a:lstStyle>
          <a:p>
            <a:pPr lvl="0"/>
            <a:endParaRPr lang="es-ES"/>
          </a:p>
        </p:txBody>
      </p:sp>
      <p:sp>
        <p:nvSpPr>
          <p:cNvPr id="4" name="Slide Number Placeholder 3"/>
          <p:cNvSpPr txBox="1">
            <a:spLocks noGrp="1"/>
          </p:cNvSpPr>
          <p:nvPr>
            <p:ph type="sldNum" sz="quarter" idx="8"/>
          </p:nvPr>
        </p:nvSpPr>
        <p:spPr/>
        <p:txBody>
          <a:bodyPr/>
          <a:lstStyle>
            <a:lvl1pPr>
              <a:defRPr/>
            </a:lvl1pPr>
          </a:lstStyle>
          <a:p>
            <a:pPr lvl="0"/>
            <a:fld id="{E521DE91-66E8-4D7E-A3F8-EEB2EF74A334}" type="slidenum">
              <a:rPr/>
              <a:pPr lvl="0"/>
              <a:t>‹Nº›</a:t>
            </a:fld>
            <a:endParaRPr lang="es-ES"/>
          </a:p>
        </p:txBody>
      </p:sp>
    </p:spTree>
    <p:extLst>
      <p:ext uri="{BB962C8B-B14F-4D97-AF65-F5344CB8AC3E}">
        <p14:creationId xmlns:p14="http://schemas.microsoft.com/office/powerpoint/2010/main" val="65804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es-ES"/>
              <a:t>Haga clic para modificar el estilo de título del patrón</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es-ES"/>
              <a:t>Haga clic para modificar el estilo de texto del patrón</a:t>
            </a:r>
          </a:p>
        </p:txBody>
      </p:sp>
      <p:sp>
        <p:nvSpPr>
          <p:cNvPr id="5" name="Date Placeholder 4"/>
          <p:cNvSpPr txBox="1">
            <a:spLocks noGrp="1"/>
          </p:cNvSpPr>
          <p:nvPr>
            <p:ph type="dt" sz="half" idx="7"/>
          </p:nvPr>
        </p:nvSpPr>
        <p:spPr/>
        <p:txBody>
          <a:bodyPr/>
          <a:lstStyle>
            <a:lvl1pPr>
              <a:defRPr/>
            </a:lvl1pPr>
          </a:lstStyle>
          <a:p>
            <a:pPr lvl="0"/>
            <a:fld id="{C9E0CE92-E9C9-4555-A753-A4A6E6C00326}" type="datetime1">
              <a:rPr lang="es-ES"/>
              <a:pPr lvl="0"/>
              <a:t>22/08/2018</a:t>
            </a:fld>
            <a:endParaRPr lang="es-ES"/>
          </a:p>
        </p:txBody>
      </p:sp>
      <p:sp>
        <p:nvSpPr>
          <p:cNvPr id="6" name="Footer Placeholder 5"/>
          <p:cNvSpPr txBox="1">
            <a:spLocks noGrp="1"/>
          </p:cNvSpPr>
          <p:nvPr>
            <p:ph type="ftr" sz="quarter" idx="9"/>
          </p:nvPr>
        </p:nvSpPr>
        <p:spPr/>
        <p:txBody>
          <a:bodyPr/>
          <a:lstStyle>
            <a:lvl1pPr>
              <a:defRPr/>
            </a:lvl1pPr>
          </a:lstStyle>
          <a:p>
            <a:pPr lvl="0"/>
            <a:endParaRPr lang="es-ES"/>
          </a:p>
        </p:txBody>
      </p:sp>
      <p:sp>
        <p:nvSpPr>
          <p:cNvPr id="7" name="Slide Number Placeholder 6"/>
          <p:cNvSpPr txBox="1">
            <a:spLocks noGrp="1"/>
          </p:cNvSpPr>
          <p:nvPr>
            <p:ph type="sldNum" sz="quarter" idx="8"/>
          </p:nvPr>
        </p:nvSpPr>
        <p:spPr/>
        <p:txBody>
          <a:bodyPr/>
          <a:lstStyle>
            <a:lvl1pPr>
              <a:defRPr/>
            </a:lvl1pPr>
          </a:lstStyle>
          <a:p>
            <a:pPr lvl="0"/>
            <a:fld id="{4BEF70D1-659F-45E3-B437-47ABAC9681C0}" type="slidenum">
              <a:rPr/>
              <a:pPr lvl="0"/>
              <a:t>‹Nº›</a:t>
            </a:fld>
            <a:endParaRPr lang="es-ES"/>
          </a:p>
        </p:txBody>
      </p:sp>
    </p:spTree>
    <p:extLst>
      <p:ext uri="{BB962C8B-B14F-4D97-AF65-F5344CB8AC3E}">
        <p14:creationId xmlns:p14="http://schemas.microsoft.com/office/powerpoint/2010/main" val="239605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es-ES"/>
              <a:t>Haga clic para modificar el estilo de título del patrón</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es-ES"/>
              <a:t>Haga clic en el icono para agregar una imagen</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es-ES"/>
              <a:t>Haga clic para modificar el estilo de texto del patrón</a:t>
            </a:r>
          </a:p>
        </p:txBody>
      </p:sp>
      <p:sp>
        <p:nvSpPr>
          <p:cNvPr id="5" name="Date Placeholder 4"/>
          <p:cNvSpPr txBox="1">
            <a:spLocks noGrp="1"/>
          </p:cNvSpPr>
          <p:nvPr>
            <p:ph type="dt" sz="half" idx="7"/>
          </p:nvPr>
        </p:nvSpPr>
        <p:spPr/>
        <p:txBody>
          <a:bodyPr/>
          <a:lstStyle>
            <a:lvl1pPr>
              <a:defRPr/>
            </a:lvl1pPr>
          </a:lstStyle>
          <a:p>
            <a:pPr lvl="0"/>
            <a:fld id="{2E5EA8E3-D7BD-40CA-BB7A-B1FF0D813FA0}" type="datetime1">
              <a:rPr lang="es-ES"/>
              <a:pPr lvl="0"/>
              <a:t>22/08/2018</a:t>
            </a:fld>
            <a:endParaRPr lang="es-ES"/>
          </a:p>
        </p:txBody>
      </p:sp>
      <p:sp>
        <p:nvSpPr>
          <p:cNvPr id="6" name="Footer Placeholder 5"/>
          <p:cNvSpPr txBox="1">
            <a:spLocks noGrp="1"/>
          </p:cNvSpPr>
          <p:nvPr>
            <p:ph type="ftr" sz="quarter" idx="9"/>
          </p:nvPr>
        </p:nvSpPr>
        <p:spPr/>
        <p:txBody>
          <a:bodyPr/>
          <a:lstStyle>
            <a:lvl1pPr>
              <a:defRPr/>
            </a:lvl1pPr>
          </a:lstStyle>
          <a:p>
            <a:pPr lvl="0"/>
            <a:endParaRPr lang="es-ES"/>
          </a:p>
        </p:txBody>
      </p:sp>
      <p:sp>
        <p:nvSpPr>
          <p:cNvPr id="7" name="Slide Number Placeholder 6"/>
          <p:cNvSpPr txBox="1">
            <a:spLocks noGrp="1"/>
          </p:cNvSpPr>
          <p:nvPr>
            <p:ph type="sldNum" sz="quarter" idx="8"/>
          </p:nvPr>
        </p:nvSpPr>
        <p:spPr/>
        <p:txBody>
          <a:bodyPr/>
          <a:lstStyle>
            <a:lvl1pPr>
              <a:defRPr/>
            </a:lvl1pPr>
          </a:lstStyle>
          <a:p>
            <a:pPr lvl="0"/>
            <a:fld id="{AEC67D87-7DE9-4AE2-8373-E187F11D3F14}" type="slidenum">
              <a:rPr/>
              <a:pPr lvl="0"/>
              <a:t>‹Nº›</a:t>
            </a:fld>
            <a:endParaRPr lang="es-ES"/>
          </a:p>
        </p:txBody>
      </p:sp>
    </p:spTree>
    <p:extLst>
      <p:ext uri="{BB962C8B-B14F-4D97-AF65-F5344CB8AC3E}">
        <p14:creationId xmlns:p14="http://schemas.microsoft.com/office/powerpoint/2010/main" val="339138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fld id="{45CBDCCF-B653-400B-90E0-8C98A12809C2}" type="datetime1">
              <a:rPr lang="es-ES"/>
              <a:pPr lvl="0"/>
              <a:t>22/08/2018</a:t>
            </a:fld>
            <a:endParaRPr lang="es-ES"/>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endParaRPr lang="es-ES"/>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fld id="{B3A80070-C8E6-45A0-999D-B0EA3272AA4C}" type="slidenum">
              <a:rPr/>
              <a:pPr lvl="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s-E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221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465246" y="1044912"/>
            <a:ext cx="8213497" cy="192360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1" i="0" u="none" strike="noStrike" kern="1200" cap="none" spc="0" baseline="0">
                <a:solidFill>
                  <a:srgbClr val="FFFFFF"/>
                </a:solidFill>
                <a:uFillTx/>
                <a:latin typeface="Century Gothic" pitchFamily="34"/>
              </a:rPr>
              <a:t>Este eje está orientado al fomento de la actividad física y el deporte en las instituciones educativas públicas y privadas; así como organizar y desarrollar los Juegos Deportivos Estudiantiles Nacionales y preparar la participación de los atletas para los Juegos Escolares Centroamericanos, en sus diferentes etapas y niveles académicos. Nuestro desafío es que El Salvador se convierta en el gran referente a nivel Centroamericano en el área de Deporte Escolar.</a:t>
            </a:r>
          </a:p>
        </p:txBody>
      </p:sp>
      <p:sp>
        <p:nvSpPr>
          <p:cNvPr id="6" name="Rectángulo 5"/>
          <p:cNvSpPr/>
          <p:nvPr/>
        </p:nvSpPr>
        <p:spPr>
          <a:xfrm>
            <a:off x="276898" y="3213713"/>
            <a:ext cx="4572000" cy="3293211"/>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a:solidFill>
                  <a:srgbClr val="FFFFFF"/>
                </a:solidFill>
                <a:uFillTx/>
                <a:latin typeface="Century Gothic" pitchFamily="34"/>
              </a:rPr>
              <a:t>A nivel de Juegos CODICADER El Salvador ha dominado el medallero general tanto en el último año, tanto en los Juegos Primarios con niños de 11 y 12 años, realizados en Honduras, así como en los Juegos Nivel Intermedio realizados en El Salvador y Panamá, donde nos consagramos con el primer lugar. Todos los niños participantes en ambas justas deportivas son atletas que ya forman parte de Programa Éxito. Mientras que en los JEDECAC obtuvimos 20 medallas, superando las 7 que se habían pronosticado.</a:t>
            </a:r>
          </a:p>
        </p:txBody>
      </p:sp>
      <p:sp>
        <p:nvSpPr>
          <p:cNvPr id="7" name="CuadroTexto 6"/>
          <p:cNvSpPr txBox="1"/>
          <p:nvPr/>
        </p:nvSpPr>
        <p:spPr>
          <a:xfrm>
            <a:off x="2820475" y="322655"/>
            <a:ext cx="6519928" cy="4770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500" b="1" i="0" u="none" strike="noStrike" kern="1200" cap="none" spc="0" baseline="0">
                <a:solidFill>
                  <a:srgbClr val="92D050"/>
                </a:solidFill>
                <a:uFillTx/>
                <a:latin typeface="Century Gothic" pitchFamily="34"/>
              </a:rPr>
              <a:t>DESARROLLO DEL DEPORTE ESTUDIANTIL</a:t>
            </a: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254" y="2897107"/>
            <a:ext cx="2984130" cy="181250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254" y="4801697"/>
            <a:ext cx="2984130" cy="1989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373486" y="1238189"/>
            <a:ext cx="8239256" cy="147732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92D050"/>
                </a:solidFill>
                <a:uFillTx/>
                <a:latin typeface="Century Gothic" pitchFamily="34"/>
              </a:rPr>
              <a:t>Desarrollo de los 55 Juegos Deportivos Estudiantiles Nacionales 2016.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smtClean="0">
                <a:solidFill>
                  <a:srgbClr val="FFFFFF"/>
                </a:solidFill>
                <a:uFillTx/>
                <a:latin typeface="Century Gothic" pitchFamily="34"/>
              </a:rPr>
              <a:t>Superamos</a:t>
            </a:r>
            <a:r>
              <a:rPr lang="es-ES" sz="1800" b="0" i="0" u="none" strike="noStrike" kern="1200" cap="none" spc="0" dirty="0" smtClean="0">
                <a:solidFill>
                  <a:srgbClr val="FFFFFF"/>
                </a:solidFill>
                <a:uFillTx/>
                <a:latin typeface="Century Gothic" pitchFamily="34"/>
              </a:rPr>
              <a:t> la participación del año 2015, c</a:t>
            </a:r>
            <a:r>
              <a:rPr lang="es-ES" sz="1800" b="0" i="0" u="none" strike="noStrike" kern="1200" cap="none" spc="0" baseline="0" dirty="0" smtClean="0">
                <a:solidFill>
                  <a:srgbClr val="FFFFFF"/>
                </a:solidFill>
                <a:uFillTx/>
                <a:latin typeface="Century Gothic" pitchFamily="34"/>
              </a:rPr>
              <a:t>on </a:t>
            </a:r>
            <a:r>
              <a:rPr lang="es-ES" sz="1800" b="0" i="0" u="none" strike="noStrike" kern="1200" cap="none" spc="0" baseline="0" dirty="0">
                <a:solidFill>
                  <a:srgbClr val="FFFFFF"/>
                </a:solidFill>
                <a:uFillTx/>
                <a:latin typeface="Century Gothic" pitchFamily="34"/>
              </a:rPr>
              <a:t>la participación de </a:t>
            </a:r>
            <a:r>
              <a:rPr lang="es-ES" dirty="0" smtClean="0">
                <a:solidFill>
                  <a:srgbClr val="FFFFFF"/>
                </a:solidFill>
                <a:latin typeface="Century Gothic" pitchFamily="34"/>
              </a:rPr>
              <a:t>más de 60</a:t>
            </a:r>
            <a:r>
              <a:rPr lang="es-ES" sz="1800" b="0" i="0" u="none" strike="noStrike" kern="1200" cap="none" spc="0" baseline="0" dirty="0" smtClean="0">
                <a:solidFill>
                  <a:srgbClr val="FFFFFF"/>
                </a:solidFill>
                <a:uFillTx/>
                <a:latin typeface="Century Gothic" pitchFamily="34"/>
              </a:rPr>
              <a:t> </a:t>
            </a:r>
            <a:r>
              <a:rPr lang="es-ES" sz="1800" b="0" i="0" u="none" strike="noStrike" kern="1200" cap="none" spc="0" baseline="0" dirty="0">
                <a:solidFill>
                  <a:srgbClr val="FFFFFF"/>
                </a:solidFill>
                <a:uFillTx/>
                <a:latin typeface="Century Gothic" pitchFamily="34"/>
              </a:rPr>
              <a:t>mil </a:t>
            </a:r>
            <a:r>
              <a:rPr lang="es-ES" sz="1800" b="0" i="0" u="none" strike="noStrike" kern="1200" cap="none" spc="0" baseline="0" dirty="0" smtClean="0">
                <a:solidFill>
                  <a:srgbClr val="FFFFFF"/>
                </a:solidFill>
                <a:uFillTx/>
                <a:latin typeface="Century Gothic" pitchFamily="34"/>
              </a:rPr>
              <a:t>estudiantes</a:t>
            </a:r>
            <a:r>
              <a:rPr lang="es-ES" sz="1800" b="0" i="0" u="none" strike="noStrike" kern="1200" cap="none" spc="0" dirty="0" smtClean="0">
                <a:solidFill>
                  <a:srgbClr val="FFFFFF"/>
                </a:solidFill>
                <a:uFillTx/>
                <a:latin typeface="Century Gothic" pitchFamily="34"/>
              </a:rPr>
              <a:t> en este año,</a:t>
            </a:r>
            <a:r>
              <a:rPr lang="es-ES" sz="1800" b="0" i="0" u="none" strike="noStrike" kern="1200" cap="none" spc="0" baseline="0" dirty="0" smtClean="0">
                <a:solidFill>
                  <a:srgbClr val="FFFFFF"/>
                </a:solidFill>
                <a:uFillTx/>
                <a:latin typeface="Century Gothic" pitchFamily="34"/>
              </a:rPr>
              <a:t> </a:t>
            </a:r>
            <a:r>
              <a:rPr lang="es-ES" sz="1800" b="0" i="0" u="none" strike="noStrike" kern="1200" cap="none" spc="0" baseline="0" dirty="0">
                <a:solidFill>
                  <a:srgbClr val="FFFFFF"/>
                </a:solidFill>
                <a:uFillTx/>
                <a:latin typeface="Century Gothic" pitchFamily="34"/>
              </a:rPr>
              <a:t>donde se incorporó como componente innovador las Ligas Deportivas Estudiantiles en las disciplinas de baloncesto, fútbol y voleibol</a:t>
            </a:r>
          </a:p>
        </p:txBody>
      </p:sp>
      <p:pic>
        <p:nvPicPr>
          <p:cNvPr id="24577" name="Picture 1" descr="E:\fotos   rendicion de cuentas\deporte escolar\55 juegos deportivos estudiantiles-\DSC_9731.jpg"/>
          <p:cNvPicPr>
            <a:picLocks noChangeAspect="1" noChangeArrowheads="1"/>
          </p:cNvPicPr>
          <p:nvPr/>
        </p:nvPicPr>
        <p:blipFill>
          <a:blip r:embed="rId3" cstate="print"/>
          <a:srcRect/>
          <a:stretch>
            <a:fillRect/>
          </a:stretch>
        </p:blipFill>
        <p:spPr bwMode="auto">
          <a:xfrm>
            <a:off x="376509" y="2743201"/>
            <a:ext cx="2922021" cy="1769460"/>
          </a:xfrm>
          <a:prstGeom prst="rect">
            <a:avLst/>
          </a:prstGeom>
          <a:noFill/>
        </p:spPr>
      </p:pic>
      <p:pic>
        <p:nvPicPr>
          <p:cNvPr id="24578" name="Picture 2" descr="E:\fotos   rendicion de cuentas\deporte escolar\liga nacional-estudiantil\IMG_3835.JPG"/>
          <p:cNvPicPr>
            <a:picLocks noChangeAspect="1" noChangeArrowheads="1"/>
          </p:cNvPicPr>
          <p:nvPr/>
        </p:nvPicPr>
        <p:blipFill>
          <a:blip r:embed="rId4" cstate="print"/>
          <a:srcRect/>
          <a:stretch>
            <a:fillRect/>
          </a:stretch>
        </p:blipFill>
        <p:spPr bwMode="auto">
          <a:xfrm flipH="1">
            <a:off x="3283670" y="2743199"/>
            <a:ext cx="2711184" cy="1781504"/>
          </a:xfrm>
          <a:prstGeom prst="rect">
            <a:avLst/>
          </a:prstGeom>
          <a:noFill/>
        </p:spPr>
      </p:pic>
      <p:pic>
        <p:nvPicPr>
          <p:cNvPr id="24579" name="Picture 3" descr="E:\fotos   rendicion de cuentas\deporte escolar\liga nacional-estudiantil\IMG_3919.jpg"/>
          <p:cNvPicPr>
            <a:picLocks noChangeAspect="1" noChangeArrowheads="1"/>
          </p:cNvPicPr>
          <p:nvPr/>
        </p:nvPicPr>
        <p:blipFill>
          <a:blip r:embed="rId5" cstate="print"/>
          <a:srcRect/>
          <a:stretch>
            <a:fillRect/>
          </a:stretch>
        </p:blipFill>
        <p:spPr bwMode="auto">
          <a:xfrm>
            <a:off x="5988415" y="2728991"/>
            <a:ext cx="2779060" cy="1791024"/>
          </a:xfrm>
          <a:prstGeom prst="rect">
            <a:avLst/>
          </a:prstGeom>
          <a:noFill/>
        </p:spPr>
      </p:pic>
      <p:pic>
        <p:nvPicPr>
          <p:cNvPr id="24581" name="Picture 5" descr="Inauguración de Juegos Estudiantiles, Ahuachapàn"/>
          <p:cNvPicPr>
            <a:picLocks noChangeAspect="1" noChangeArrowheads="1"/>
          </p:cNvPicPr>
          <p:nvPr/>
        </p:nvPicPr>
        <p:blipFill>
          <a:blip r:embed="rId6" cstate="print"/>
          <a:srcRect/>
          <a:stretch>
            <a:fillRect/>
          </a:stretch>
        </p:blipFill>
        <p:spPr bwMode="auto">
          <a:xfrm>
            <a:off x="1398493" y="4512702"/>
            <a:ext cx="2905579" cy="1995674"/>
          </a:xfrm>
          <a:prstGeom prst="rect">
            <a:avLst/>
          </a:prstGeom>
          <a:noFill/>
        </p:spPr>
      </p:pic>
      <p:pic>
        <p:nvPicPr>
          <p:cNvPr id="24583" name="Picture 7" descr="Inauguración  de los Juegos Estudiantiles del Departamento de  Chalatenango"/>
          <p:cNvPicPr>
            <a:picLocks noChangeAspect="1" noChangeArrowheads="1"/>
          </p:cNvPicPr>
          <p:nvPr/>
        </p:nvPicPr>
        <p:blipFill>
          <a:blip r:embed="rId7" cstate="print"/>
          <a:srcRect/>
          <a:stretch>
            <a:fillRect/>
          </a:stretch>
        </p:blipFill>
        <p:spPr bwMode="auto">
          <a:xfrm>
            <a:off x="4320989" y="4522479"/>
            <a:ext cx="3239375" cy="200382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1"/>
            <a:ext cx="9144000" cy="6872990"/>
          </a:xfrm>
          <a:prstGeom prst="rect">
            <a:avLst/>
          </a:prstGeom>
          <a:noFill/>
          <a:ln cap="flat">
            <a:noFill/>
          </a:ln>
        </p:spPr>
      </p:pic>
      <p:sp>
        <p:nvSpPr>
          <p:cNvPr id="5" name="Rectángulo 4"/>
          <p:cNvSpPr/>
          <p:nvPr/>
        </p:nvSpPr>
        <p:spPr>
          <a:xfrm>
            <a:off x="592430" y="1206521"/>
            <a:ext cx="8036414" cy="175432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92D050"/>
                </a:solidFill>
                <a:uFillTx/>
                <a:latin typeface="Century Gothic" pitchFamily="34"/>
              </a:rPr>
              <a:t>Vacaciones Deportivas Recreativas.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FFFFFF"/>
                </a:solidFill>
                <a:uFillTx/>
                <a:latin typeface="Century Gothic" pitchFamily="34"/>
              </a:rPr>
              <a:t>Este año se incremento la participación de 700 estudiantes, en este programa, incorporando a 2,700 estudiantes. Programa que tiene como finalidad poner a disposición los escenarios deportivos del INDES, al servicio de la población estudiantil en el período de vacaciones escolares</a:t>
            </a:r>
          </a:p>
        </p:txBody>
      </p:sp>
      <p:pic>
        <p:nvPicPr>
          <p:cNvPr id="3075" name="Picture 3" descr="E:\fotos   rendicion de cuentas\deporte escolar\vacaciones recreativas--\DSC_6504.jpg"/>
          <p:cNvPicPr>
            <a:picLocks noChangeAspect="1" noChangeArrowheads="1"/>
          </p:cNvPicPr>
          <p:nvPr/>
        </p:nvPicPr>
        <p:blipFill>
          <a:blip r:embed="rId3" cstate="print"/>
          <a:srcRect/>
          <a:stretch>
            <a:fillRect/>
          </a:stretch>
        </p:blipFill>
        <p:spPr bwMode="auto">
          <a:xfrm>
            <a:off x="104930" y="3657599"/>
            <a:ext cx="3267082" cy="1997155"/>
          </a:xfrm>
          <a:prstGeom prst="rect">
            <a:avLst/>
          </a:prstGeom>
          <a:noFill/>
        </p:spPr>
      </p:pic>
      <p:pic>
        <p:nvPicPr>
          <p:cNvPr id="3076" name="Picture 4" descr="E:\fotos   rendicion de cuentas\deporte escolar\vacaciones recreativas--\DSC_6732.jpg"/>
          <p:cNvPicPr>
            <a:picLocks noChangeAspect="1" noChangeArrowheads="1"/>
          </p:cNvPicPr>
          <p:nvPr/>
        </p:nvPicPr>
        <p:blipFill>
          <a:blip r:embed="rId4" cstate="print"/>
          <a:srcRect/>
          <a:stretch>
            <a:fillRect/>
          </a:stretch>
        </p:blipFill>
        <p:spPr bwMode="auto">
          <a:xfrm>
            <a:off x="3446798" y="3657599"/>
            <a:ext cx="3439160" cy="1993692"/>
          </a:xfrm>
          <a:prstGeom prst="rect">
            <a:avLst/>
          </a:prstGeom>
          <a:noFill/>
        </p:spPr>
      </p:pic>
      <p:pic>
        <p:nvPicPr>
          <p:cNvPr id="3078" name="Picture 6" descr="E:\fotos   rendicion de cuentas\deporte escolar\vacaciones recreativas--\DSC_6866.jpg"/>
          <p:cNvPicPr>
            <a:picLocks noChangeAspect="1" noChangeArrowheads="1"/>
          </p:cNvPicPr>
          <p:nvPr/>
        </p:nvPicPr>
        <p:blipFill>
          <a:blip r:embed="rId5" cstate="print"/>
          <a:srcRect/>
          <a:stretch>
            <a:fillRect/>
          </a:stretch>
        </p:blipFill>
        <p:spPr bwMode="auto">
          <a:xfrm>
            <a:off x="6940445" y="3653801"/>
            <a:ext cx="2098623" cy="197923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1"/>
            <a:ext cx="9144000" cy="6872990"/>
          </a:xfrm>
          <a:prstGeom prst="rect">
            <a:avLst/>
          </a:prstGeom>
          <a:noFill/>
          <a:ln cap="flat">
            <a:noFill/>
          </a:ln>
        </p:spPr>
      </p:pic>
      <p:sp>
        <p:nvSpPr>
          <p:cNvPr id="5" name="Rectángulo 4"/>
          <p:cNvSpPr/>
          <p:nvPr/>
        </p:nvSpPr>
        <p:spPr>
          <a:xfrm>
            <a:off x="457200" y="1305342"/>
            <a:ext cx="8120128" cy="140038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1" i="0" u="none" strike="noStrike" kern="1200" cap="none" spc="0" baseline="0" dirty="0">
                <a:solidFill>
                  <a:srgbClr val="FFFFFF"/>
                </a:solidFill>
                <a:uFillTx/>
                <a:latin typeface="Century Gothic" pitchFamily="34"/>
              </a:rPr>
              <a:t>El Deporte Comunitario busca impulsar proyectos de actividad física y recreación en las comunidades a nivel nacional, potenciando la capacidad de convocatoria, organización y movilización, por medio del respaldo y acompañamiento de la población, autoridades municipales y departamentales, Comités Deportivos Locales y otros actores estratégicos. </a:t>
            </a:r>
          </a:p>
        </p:txBody>
      </p:sp>
      <p:sp>
        <p:nvSpPr>
          <p:cNvPr id="6" name="Rectángulo 5"/>
          <p:cNvSpPr/>
          <p:nvPr/>
        </p:nvSpPr>
        <p:spPr>
          <a:xfrm>
            <a:off x="2286000" y="329504"/>
            <a:ext cx="6291328" cy="76944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200" b="1" i="0" u="none" strike="noStrike" kern="1200" cap="none" spc="0" baseline="0">
                <a:solidFill>
                  <a:srgbClr val="92D050"/>
                </a:solidFill>
                <a:uFillTx/>
                <a:latin typeface="Century Gothic" pitchFamily="34"/>
              </a:rPr>
              <a:t>ACCESIBILIDAD A LA ACTIVIDAD FÍSICA Y AL DEPORTE</a:t>
            </a:r>
          </a:p>
        </p:txBody>
      </p:sp>
      <p:sp>
        <p:nvSpPr>
          <p:cNvPr id="7" name="Rectángulo 6"/>
          <p:cNvSpPr/>
          <p:nvPr/>
        </p:nvSpPr>
        <p:spPr>
          <a:xfrm>
            <a:off x="296210" y="2822177"/>
            <a:ext cx="4572000" cy="1569659"/>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FFFFFF"/>
                </a:solidFill>
                <a:uFillTx/>
                <a:latin typeface="Century Gothic" pitchFamily="34"/>
              </a:rPr>
              <a:t>Apertura de escuelas de iniciación deportiva</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FFFFFF"/>
                </a:solidFill>
                <a:uFillTx/>
                <a:latin typeface="Century Gothic" pitchFamily="34"/>
              </a:rPr>
              <a:t>Por medio de la apertura d 28 Escuelas de Iniciación Deportiva se ha logrado integrar a 1,900 deportistas entre niños, niñas, jóvenes y adolescentes,. </a:t>
            </a:r>
          </a:p>
        </p:txBody>
      </p:sp>
      <p:sp>
        <p:nvSpPr>
          <p:cNvPr id="8" name="Rectángulo 7"/>
          <p:cNvSpPr/>
          <p:nvPr/>
        </p:nvSpPr>
        <p:spPr>
          <a:xfrm>
            <a:off x="4275790" y="4697148"/>
            <a:ext cx="4572000" cy="2169825"/>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500" b="0" i="0" u="none" strike="noStrike" kern="1200" cap="none" spc="0" baseline="0" dirty="0">
                <a:solidFill>
                  <a:srgbClr val="FFFFFF"/>
                </a:solidFill>
                <a:uFillTx/>
                <a:latin typeface="Century Gothic" pitchFamily="34"/>
              </a:rPr>
              <a:t>El Programa  “Muévete” </a:t>
            </a:r>
            <a:r>
              <a:rPr lang="es-ES" sz="1500" b="0" i="0" u="none" strike="noStrike" kern="1200" cap="none" spc="0" baseline="0" dirty="0" smtClean="0">
                <a:solidFill>
                  <a:srgbClr val="FFFFFF"/>
                </a:solidFill>
                <a:uFillTx/>
                <a:latin typeface="Century Gothic" pitchFamily="34"/>
              </a:rPr>
              <a:t>, que ha tenido un alto impacto en departamentos</a:t>
            </a:r>
            <a:r>
              <a:rPr lang="es-ES" sz="1500" b="0" i="0" u="none" strike="noStrike" kern="1200" cap="none" spc="0" dirty="0" smtClean="0">
                <a:solidFill>
                  <a:srgbClr val="FFFFFF"/>
                </a:solidFill>
                <a:uFillTx/>
                <a:latin typeface="Century Gothic" pitchFamily="34"/>
              </a:rPr>
              <a:t> como La Paz</a:t>
            </a:r>
            <a:endParaRPr lang="es-ES" sz="1500" b="0" i="0" u="none" strike="noStrike" kern="1200" cap="none" spc="0" baseline="0" dirty="0">
              <a:solidFill>
                <a:srgbClr val="FFFFFF"/>
              </a:solidFill>
              <a:uFillTx/>
              <a:latin typeface="Century Gothic" pitchFamily="34"/>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500" b="0" i="0" u="none" strike="noStrike" kern="1200" cap="none" spc="0" baseline="0" dirty="0">
                <a:solidFill>
                  <a:srgbClr val="FFFFFF"/>
                </a:solidFill>
                <a:uFillTx/>
                <a:latin typeface="Century Gothic" pitchFamily="34"/>
              </a:rPr>
              <a:t>Las carreras aeróbicas también se han expandido en San Miguel , San Vicente y Santa Ana Natación para todos, se inauguran dos 2 con la participación de 2,000 niños.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500" b="0" i="0" u="none" strike="noStrike" kern="1200" cap="none" spc="0" baseline="0" dirty="0">
                <a:solidFill>
                  <a:srgbClr val="FFFFFF"/>
                </a:solidFill>
                <a:uFillTx/>
                <a:latin typeface="Century Gothic" pitchFamily="34"/>
              </a:rPr>
              <a:t>Carrera aeróbica de aniversario de INDES, logrando la participación de </a:t>
            </a:r>
            <a:r>
              <a:rPr lang="es-ES" sz="1500" b="0" i="0" u="none" strike="noStrike" kern="1200" cap="none" spc="0" baseline="0" dirty="0" smtClean="0">
                <a:solidFill>
                  <a:srgbClr val="FFFFFF"/>
                </a:solidFill>
                <a:uFillTx/>
                <a:latin typeface="Century Gothic" pitchFamily="34"/>
              </a:rPr>
              <a:t>unas 7,000 personas</a:t>
            </a:r>
            <a:endParaRPr lang="es-ES" sz="1500" b="0" i="0" u="none" strike="noStrike" kern="1200" cap="none" spc="0" baseline="0" dirty="0">
              <a:solidFill>
                <a:srgbClr val="FFFFFF"/>
              </a:solidFill>
              <a:uFillTx/>
              <a:latin typeface="Century Gothic" pitchFamily="34"/>
            </a:endParaRPr>
          </a:p>
        </p:txBody>
      </p:sp>
      <p:pic>
        <p:nvPicPr>
          <p:cNvPr id="4098" name="Picture 2" descr="E:\fotos   rendicion de cuentas\deporte comunitario\escuela  de iniciacion -\DSC_0264.jpg"/>
          <p:cNvPicPr>
            <a:picLocks noChangeAspect="1" noChangeArrowheads="1"/>
          </p:cNvPicPr>
          <p:nvPr/>
        </p:nvPicPr>
        <p:blipFill>
          <a:blip r:embed="rId3" cstate="print"/>
          <a:srcRect/>
          <a:stretch>
            <a:fillRect/>
          </a:stretch>
        </p:blipFill>
        <p:spPr bwMode="auto">
          <a:xfrm>
            <a:off x="5059257" y="2727679"/>
            <a:ext cx="3207895" cy="1877387"/>
          </a:xfrm>
          <a:prstGeom prst="rect">
            <a:avLst/>
          </a:prstGeom>
          <a:noFill/>
        </p:spPr>
      </p:pic>
      <p:pic>
        <p:nvPicPr>
          <p:cNvPr id="4099" name="Picture 3" descr="E:\fotos   rendicion de cuentas\deporte comunitario\DSC_4690.JPG"/>
          <p:cNvPicPr>
            <a:picLocks noChangeAspect="1" noChangeArrowheads="1"/>
          </p:cNvPicPr>
          <p:nvPr/>
        </p:nvPicPr>
        <p:blipFill>
          <a:blip r:embed="rId4" cstate="print"/>
          <a:srcRect/>
          <a:stretch>
            <a:fillRect/>
          </a:stretch>
        </p:blipFill>
        <p:spPr bwMode="auto">
          <a:xfrm>
            <a:off x="599609" y="4458776"/>
            <a:ext cx="3417757" cy="232427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72990"/>
          </a:xfrm>
          <a:prstGeom prst="rect">
            <a:avLst/>
          </a:prstGeom>
          <a:noFill/>
          <a:ln cap="flat">
            <a:noFill/>
          </a:ln>
        </p:spPr>
      </p:pic>
      <p:sp>
        <p:nvSpPr>
          <p:cNvPr id="5" name="Rectángulo 4"/>
          <p:cNvSpPr/>
          <p:nvPr/>
        </p:nvSpPr>
        <p:spPr>
          <a:xfrm>
            <a:off x="247338" y="1451853"/>
            <a:ext cx="4572000" cy="1477328"/>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smtClean="0">
                <a:solidFill>
                  <a:srgbClr val="92D050"/>
                </a:solidFill>
                <a:uFillTx/>
                <a:latin typeface="Century Gothic" pitchFamily="34"/>
              </a:rPr>
              <a:t>Torneos</a:t>
            </a:r>
            <a:r>
              <a:rPr lang="es-ES" sz="1800" b="1" i="0" u="none" strike="noStrike" kern="1200" cap="none" spc="0" dirty="0" smtClean="0">
                <a:solidFill>
                  <a:srgbClr val="92D050"/>
                </a:solidFill>
                <a:uFillTx/>
                <a:latin typeface="Century Gothic" pitchFamily="34"/>
              </a:rPr>
              <a:t> deportivos.</a:t>
            </a:r>
            <a:r>
              <a:rPr lang="es-ES" b="1" dirty="0" smtClean="0">
                <a:solidFill>
                  <a:srgbClr val="92D050"/>
                </a:solidFill>
                <a:latin typeface="Century Gothic" pitchFamily="34"/>
              </a:rPr>
              <a:t> </a:t>
            </a:r>
            <a:r>
              <a:rPr lang="es-ES" sz="1800" b="0" i="0" u="none" strike="noStrike" kern="1200" cap="none" spc="0" baseline="0" dirty="0" smtClean="0">
                <a:solidFill>
                  <a:srgbClr val="FFFFFF"/>
                </a:solidFill>
                <a:uFillTx/>
                <a:latin typeface="Century Gothic" pitchFamily="34"/>
              </a:rPr>
              <a:t>Con </a:t>
            </a:r>
            <a:r>
              <a:rPr lang="es-ES" sz="1800" b="0" i="0" u="none" strike="noStrike" kern="1200" cap="none" spc="0" baseline="0" dirty="0">
                <a:solidFill>
                  <a:srgbClr val="FFFFFF"/>
                </a:solidFill>
                <a:uFillTx/>
                <a:latin typeface="Century Gothic" pitchFamily="34"/>
              </a:rPr>
              <a:t>mucha aceptación de </a:t>
            </a:r>
            <a:r>
              <a:rPr lang="es-ES" sz="1800" b="0" i="0" u="none" strike="noStrike" kern="1200" cap="none" spc="0" baseline="0" dirty="0" smtClean="0">
                <a:solidFill>
                  <a:srgbClr val="FFFFFF"/>
                </a:solidFill>
                <a:uFillTx/>
                <a:latin typeface="Century Gothic" pitchFamily="34"/>
              </a:rPr>
              <a:t>las</a:t>
            </a:r>
            <a:r>
              <a:rPr lang="es-ES" sz="1800" b="0" i="0" u="none" strike="noStrike" kern="1200" cap="none" spc="0" dirty="0" smtClean="0">
                <a:solidFill>
                  <a:srgbClr val="FFFFFF"/>
                </a:solidFill>
                <a:uFillTx/>
                <a:latin typeface="Century Gothic" pitchFamily="34"/>
              </a:rPr>
              <a:t> </a:t>
            </a:r>
            <a:r>
              <a:rPr lang="es-ES" sz="1800" b="0" i="0" u="none" strike="noStrike" kern="1200" cap="none" spc="0" baseline="0" dirty="0" smtClean="0">
                <a:solidFill>
                  <a:srgbClr val="FFFFFF"/>
                </a:solidFill>
                <a:uFillTx/>
                <a:latin typeface="Century Gothic" pitchFamily="34"/>
              </a:rPr>
              <a:t>comunidades </a:t>
            </a:r>
            <a:r>
              <a:rPr lang="es-ES" sz="1800" b="0" i="0" u="none" strike="noStrike" kern="1200" cap="none" spc="0" baseline="0" dirty="0">
                <a:solidFill>
                  <a:srgbClr val="FFFFFF"/>
                </a:solidFill>
                <a:uFillTx/>
                <a:latin typeface="Century Gothic" pitchFamily="34"/>
              </a:rPr>
              <a:t>se ha desarrollado los torneos </a:t>
            </a:r>
            <a:r>
              <a:rPr lang="es-ES" sz="1800" b="0" i="0" u="none" strike="noStrike" kern="1200" cap="none" spc="0" baseline="0" dirty="0" smtClean="0">
                <a:solidFill>
                  <a:srgbClr val="FFFFFF"/>
                </a:solidFill>
                <a:uFillTx/>
                <a:latin typeface="Century Gothic" pitchFamily="34"/>
              </a:rPr>
              <a:t>deportivos: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smtClean="0">
                <a:solidFill>
                  <a:srgbClr val="FFFFFF"/>
                </a:solidFill>
                <a:uFillTx/>
                <a:latin typeface="Century Gothic" pitchFamily="34"/>
              </a:rPr>
              <a:t>Goles </a:t>
            </a:r>
            <a:r>
              <a:rPr lang="es-ES" sz="1800" b="0" i="0" u="none" strike="noStrike" kern="1200" cap="none" spc="0" baseline="0" dirty="0">
                <a:solidFill>
                  <a:srgbClr val="FFFFFF"/>
                </a:solidFill>
                <a:uFillTx/>
                <a:latin typeface="Century Gothic" pitchFamily="34"/>
              </a:rPr>
              <a:t>por la </a:t>
            </a:r>
            <a:r>
              <a:rPr lang="es-ES" sz="1800" b="0" i="0" u="none" strike="noStrike" kern="1200" cap="none" spc="0" baseline="0" dirty="0" smtClean="0">
                <a:solidFill>
                  <a:srgbClr val="FFFFFF"/>
                </a:solidFill>
                <a:uFillTx/>
                <a:latin typeface="Century Gothic" pitchFamily="34"/>
              </a:rPr>
              <a:t>Vida</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smtClean="0">
                <a:solidFill>
                  <a:srgbClr val="FFFFFF"/>
                </a:solidFill>
                <a:uFillTx/>
                <a:latin typeface="Century Gothic" pitchFamily="34"/>
              </a:rPr>
              <a:t>Si </a:t>
            </a:r>
            <a:r>
              <a:rPr lang="es-ES" sz="1800" b="0" i="0" u="none" strike="noStrike" kern="1200" cap="none" spc="0" baseline="0" dirty="0">
                <a:solidFill>
                  <a:srgbClr val="FFFFFF"/>
                </a:solidFill>
                <a:uFillTx/>
                <a:latin typeface="Century Gothic" pitchFamily="34"/>
              </a:rPr>
              <a:t>juegas </a:t>
            </a:r>
            <a:r>
              <a:rPr lang="es-ES" sz="1800" b="0" i="0" u="none" strike="noStrike" kern="1200" cap="none" spc="0" baseline="0" dirty="0" smtClean="0">
                <a:solidFill>
                  <a:srgbClr val="FFFFFF"/>
                </a:solidFill>
                <a:uFillTx/>
                <a:latin typeface="Century Gothic" pitchFamily="34"/>
              </a:rPr>
              <a:t>Ganas</a:t>
            </a:r>
            <a:endParaRPr lang="es-ES" sz="1800" b="0" i="0" u="none" strike="noStrike" kern="1200" cap="none" spc="0" baseline="0" dirty="0">
              <a:solidFill>
                <a:srgbClr val="FFFFFF"/>
              </a:solidFill>
              <a:uFillTx/>
              <a:latin typeface="Century Gothic" pitchFamily="34"/>
            </a:endParaRPr>
          </a:p>
        </p:txBody>
      </p:sp>
      <p:sp>
        <p:nvSpPr>
          <p:cNvPr id="6" name="Rectángulo 5"/>
          <p:cNvSpPr/>
          <p:nvPr/>
        </p:nvSpPr>
        <p:spPr>
          <a:xfrm>
            <a:off x="119920" y="3738303"/>
            <a:ext cx="8829207" cy="923330"/>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92D050"/>
                </a:solidFill>
                <a:uFillTx/>
                <a:latin typeface="Century Gothic" pitchFamily="34" charset="0"/>
              </a:rPr>
              <a:t>Promover el Deporte con apoyo de la cooperación nacional e internacional</a:t>
            </a:r>
            <a:r>
              <a:rPr lang="es-ES" sz="1800" b="1" i="0" u="none" strike="noStrike" kern="1200" cap="none" spc="0" baseline="0" dirty="0" smtClean="0">
                <a:solidFill>
                  <a:srgbClr val="92D050"/>
                </a:solidFill>
                <a:uFillTx/>
                <a:latin typeface="Century Gothic" pitchFamily="34" charset="0"/>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smtClean="0">
                <a:solidFill>
                  <a:schemeClr val="bg1"/>
                </a:solidFill>
                <a:uFillTx/>
                <a:latin typeface="Century Gothic" pitchFamily="34" charset="0"/>
              </a:rPr>
              <a:t>Festival </a:t>
            </a:r>
            <a:r>
              <a:rPr lang="es-ES" sz="1800" b="0" i="0" u="none" strike="noStrike" kern="1200" cap="none" spc="0" baseline="0" dirty="0">
                <a:solidFill>
                  <a:schemeClr val="bg1"/>
                </a:solidFill>
                <a:uFillTx/>
                <a:latin typeface="Century Gothic" pitchFamily="34" charset="0"/>
              </a:rPr>
              <a:t>del Buen Vivir; se </a:t>
            </a:r>
            <a:r>
              <a:rPr lang="es-ES" sz="1800" b="0" i="0" u="none" strike="noStrike" kern="1200" cap="none" spc="0" baseline="0" dirty="0" smtClean="0">
                <a:solidFill>
                  <a:schemeClr val="bg1"/>
                </a:solidFill>
                <a:uFillTx/>
                <a:latin typeface="Century Gothic" pitchFamily="34" charset="0"/>
              </a:rPr>
              <a:t>ha </a:t>
            </a:r>
            <a:r>
              <a:rPr lang="es-ES" sz="1800" b="0" i="0" u="none" strike="noStrike" kern="1200" cap="none" spc="0" baseline="0" dirty="0">
                <a:solidFill>
                  <a:schemeClr val="bg1"/>
                </a:solidFill>
                <a:uFillTx/>
                <a:latin typeface="Century Gothic" pitchFamily="34" charset="0"/>
              </a:rPr>
              <a:t>logrado </a:t>
            </a:r>
            <a:r>
              <a:rPr lang="es-ES" sz="1800" b="0" i="0" u="none" strike="noStrike" kern="1200" cap="none" spc="0" baseline="0" dirty="0" smtClean="0">
                <a:solidFill>
                  <a:schemeClr val="bg1"/>
                </a:solidFill>
                <a:uFillTx/>
                <a:latin typeface="Century Gothic" pitchFamily="34" charset="0"/>
              </a:rPr>
              <a:t>participaci</a:t>
            </a:r>
            <a:r>
              <a:rPr lang="es-ES" kern="0" dirty="0" smtClean="0">
                <a:solidFill>
                  <a:schemeClr val="bg1"/>
                </a:solidFill>
                <a:latin typeface="Century Gothic" pitchFamily="34" charset="0"/>
              </a:rPr>
              <a:t>ón en</a:t>
            </a:r>
            <a:r>
              <a:rPr lang="es-ES" sz="1800" b="0" i="0" u="none" strike="noStrike" kern="1200" cap="none" spc="0" baseline="0" dirty="0" smtClean="0">
                <a:solidFill>
                  <a:schemeClr val="bg1"/>
                </a:solidFill>
                <a:uFillTx/>
                <a:latin typeface="Century Gothic" pitchFamily="34" charset="0"/>
              </a:rPr>
              <a:t> </a:t>
            </a:r>
            <a:r>
              <a:rPr lang="es-ES" sz="1800" b="0" i="0" u="none" strike="noStrike" kern="1200" cap="none" spc="0" baseline="0" dirty="0">
                <a:solidFill>
                  <a:schemeClr val="bg1"/>
                </a:solidFill>
                <a:uFillTx/>
                <a:latin typeface="Century Gothic" pitchFamily="34" charset="0"/>
              </a:rPr>
              <a:t>23 festivales a nivel nacional</a:t>
            </a:r>
          </a:p>
        </p:txBody>
      </p:sp>
      <p:pic>
        <p:nvPicPr>
          <p:cNvPr id="5122" name="Picture 2"/>
          <p:cNvPicPr>
            <a:picLocks noChangeAspect="1" noChangeArrowheads="1"/>
          </p:cNvPicPr>
          <p:nvPr/>
        </p:nvPicPr>
        <p:blipFill>
          <a:blip r:embed="rId3" cstate="print"/>
          <a:srcRect/>
          <a:stretch>
            <a:fillRect/>
          </a:stretch>
        </p:blipFill>
        <p:spPr bwMode="auto">
          <a:xfrm>
            <a:off x="4871804" y="734518"/>
            <a:ext cx="3927421" cy="2945566"/>
          </a:xfrm>
          <a:prstGeom prst="rect">
            <a:avLst/>
          </a:prstGeom>
          <a:noFill/>
          <a:ln w="9525">
            <a:noFill/>
            <a:miter lim="800000"/>
            <a:headEnd/>
            <a:tailEnd/>
          </a:ln>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48" y="4719852"/>
            <a:ext cx="3057099" cy="180455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47" y="4716946"/>
            <a:ext cx="2958206" cy="1812422"/>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0152" y="4716945"/>
            <a:ext cx="2409949" cy="1807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5334" y="0"/>
            <a:ext cx="9144000" cy="6872990"/>
          </a:xfrm>
          <a:prstGeom prst="rect">
            <a:avLst/>
          </a:prstGeom>
          <a:noFill/>
          <a:ln cap="flat">
            <a:noFill/>
          </a:ln>
        </p:spPr>
      </p:pic>
      <p:sp>
        <p:nvSpPr>
          <p:cNvPr id="5" name="CuadroTexto 4"/>
          <p:cNvSpPr txBox="1"/>
          <p:nvPr/>
        </p:nvSpPr>
        <p:spPr>
          <a:xfrm>
            <a:off x="549682" y="1062313"/>
            <a:ext cx="3726655" cy="230832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FFFFFF"/>
                </a:solidFill>
                <a:uFillTx/>
                <a:latin typeface="Century Gothic" pitchFamily="34"/>
              </a:rPr>
              <a:t>Para apoyar el desarrollo deportivo en los territorios el INDES ha entregado en el último año un promedio de 1200 implementos deportivos a un total de 190 entidades entre municipalidades y diferentes instituciones</a:t>
            </a:r>
          </a:p>
        </p:txBody>
      </p:sp>
      <p:sp>
        <p:nvSpPr>
          <p:cNvPr id="6" name="CuadroTexto 5"/>
          <p:cNvSpPr txBox="1"/>
          <p:nvPr/>
        </p:nvSpPr>
        <p:spPr>
          <a:xfrm>
            <a:off x="5030932" y="4360787"/>
            <a:ext cx="3605068" cy="175432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chemeClr val="bg1"/>
                </a:solidFill>
                <a:uFillTx/>
                <a:latin typeface="Century Gothic" pitchFamily="34"/>
              </a:rPr>
              <a:t>Además han sido juramentados 30 Comités Deportivos Municipales, con la idea de dinamizar los territorios e incentivar la práctica deportiva</a:t>
            </a:r>
          </a:p>
        </p:txBody>
      </p:sp>
      <p:pic>
        <p:nvPicPr>
          <p:cNvPr id="7" name="Imagen 6"/>
          <p:cNvPicPr>
            <a:picLocks noChangeAspect="1"/>
          </p:cNvPicPr>
          <p:nvPr/>
        </p:nvPicPr>
        <p:blipFill>
          <a:blip r:embed="rId3" cstate="print"/>
          <a:stretch>
            <a:fillRect/>
          </a:stretch>
        </p:blipFill>
        <p:spPr>
          <a:xfrm>
            <a:off x="4319973" y="706181"/>
            <a:ext cx="4274344" cy="2895849"/>
          </a:xfrm>
          <a:prstGeom prst="rect">
            <a:avLst/>
          </a:prstGeom>
          <a:noFill/>
          <a:ln cap="flat">
            <a:noFill/>
          </a:ln>
        </p:spPr>
      </p:pic>
      <p:sp>
        <p:nvSpPr>
          <p:cNvPr id="23554" name="AutoShape 2" descr="Mostrando 20160820_09194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SV"/>
          </a:p>
        </p:txBody>
      </p:sp>
      <p:pic>
        <p:nvPicPr>
          <p:cNvPr id="23555" name="Picture 3"/>
          <p:cNvPicPr>
            <a:picLocks noChangeAspect="1" noChangeArrowheads="1"/>
          </p:cNvPicPr>
          <p:nvPr/>
        </p:nvPicPr>
        <p:blipFill>
          <a:blip r:embed="rId4" cstate="print"/>
          <a:srcRect/>
          <a:stretch>
            <a:fillRect/>
          </a:stretch>
        </p:blipFill>
        <p:spPr bwMode="auto">
          <a:xfrm>
            <a:off x="367211" y="3897721"/>
            <a:ext cx="4437017" cy="249582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238256" y="1109176"/>
            <a:ext cx="8667478" cy="27084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1" i="0" u="none" strike="noStrike" kern="1200" cap="none" spc="0" baseline="0" dirty="0">
                <a:solidFill>
                  <a:srgbClr val="FFFFFF"/>
                </a:solidFill>
                <a:uFillTx/>
                <a:latin typeface="Century Gothic" pitchFamily="34"/>
              </a:rPr>
              <a:t>El </a:t>
            </a:r>
            <a:r>
              <a:rPr lang="es-ES" sz="1700" b="0" i="0" u="none" strike="noStrike" kern="1200" cap="none" spc="0" baseline="0" dirty="0">
                <a:solidFill>
                  <a:schemeClr val="bg1"/>
                </a:solidFill>
                <a:uFillTx/>
                <a:latin typeface="Century Gothic" pitchFamily="34"/>
              </a:rPr>
              <a:t>desarrollo</a:t>
            </a:r>
            <a:r>
              <a:rPr lang="es-ES" sz="1700" b="1" i="0" u="none" strike="noStrike" kern="1200" cap="none" spc="0" baseline="0" dirty="0">
                <a:solidFill>
                  <a:schemeClr val="bg1"/>
                </a:solidFill>
                <a:uFillTx/>
                <a:latin typeface="Century Gothic" pitchFamily="34"/>
              </a:rPr>
              <a:t> </a:t>
            </a:r>
            <a:r>
              <a:rPr lang="es-ES" sz="1700" b="1" i="0" u="none" strike="noStrike" kern="1200" cap="none" spc="0" baseline="0" dirty="0">
                <a:solidFill>
                  <a:srgbClr val="FFFFFF"/>
                </a:solidFill>
                <a:uFillTx/>
                <a:latin typeface="Century Gothic" pitchFamily="34"/>
              </a:rPr>
              <a:t>del deporte inclusivo busca la incorporación de los diferentes sectores de la población a la vida deportiva, incluyendo adultos mayores, comunidades indígenas y personas con discapacidad. Por medio del Departamento de Deporte Inclusivo se promueven actividades deportivas, asesoría técnica y administrativa para Asociaciones para personas con discapacidad, legalmente constituidas, entre ellas: Comité Paralímpico de El Salvador (COPESA), Asociación Salvadoreña del Deporte sobre Silla de Ruedas (ASADECIR), Asociación Salvadoreña del Deporte para Personas Ciegas (ASADEPCI) y Asociación Salvadoreña de Fútbol de Amputados (ASFA</a:t>
            </a:r>
            <a:r>
              <a:rPr lang="es-ES" sz="1700" b="1" i="0" u="none" strike="noStrike" kern="1200" cap="none" spc="0" baseline="0" dirty="0" smtClean="0">
                <a:solidFill>
                  <a:srgbClr val="FFFFFF"/>
                </a:solidFill>
                <a:uFillTx/>
                <a:latin typeface="Century Gothic" pitchFamily="34"/>
              </a:rPr>
              <a:t>),</a:t>
            </a:r>
            <a:r>
              <a:rPr lang="es-ES" sz="1700" b="1" i="0" u="none" strike="noStrike" kern="1200" cap="none" spc="0" dirty="0" smtClean="0">
                <a:solidFill>
                  <a:srgbClr val="FFFFFF"/>
                </a:solidFill>
                <a:uFillTx/>
                <a:latin typeface="Century Gothic" pitchFamily="34"/>
              </a:rPr>
              <a:t> las cuales por pri</a:t>
            </a:r>
            <a:r>
              <a:rPr lang="es-ES" sz="1700" b="1" dirty="0" smtClean="0">
                <a:solidFill>
                  <a:srgbClr val="FFFFFF"/>
                </a:solidFill>
                <a:latin typeface="Century Gothic" pitchFamily="34"/>
              </a:rPr>
              <a:t>mera vez cuentan con un presupuesto asignado.</a:t>
            </a:r>
            <a:endParaRPr lang="es-ES" sz="1700" b="1" i="0" u="none" strike="noStrike" kern="1200" cap="none" spc="0" baseline="0" dirty="0">
              <a:solidFill>
                <a:srgbClr val="FFFFFF"/>
              </a:solidFill>
              <a:uFillTx/>
              <a:latin typeface="Century Gothic" pitchFamily="34"/>
            </a:endParaRPr>
          </a:p>
        </p:txBody>
      </p:sp>
      <p:sp>
        <p:nvSpPr>
          <p:cNvPr id="6" name="Rectángulo 5"/>
          <p:cNvSpPr/>
          <p:nvPr/>
        </p:nvSpPr>
        <p:spPr>
          <a:xfrm>
            <a:off x="2959967" y="322682"/>
            <a:ext cx="5974717" cy="477051"/>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500" b="1" i="0" u="none" strike="noStrike" kern="1200" cap="none" spc="0" baseline="0">
                <a:solidFill>
                  <a:srgbClr val="92D050"/>
                </a:solidFill>
                <a:uFillTx/>
                <a:latin typeface="Century Gothic" pitchFamily="34"/>
              </a:rPr>
              <a:t>DESARROLLO DEL DEPORTE INCLUSIVO</a:t>
            </a:r>
          </a:p>
        </p:txBody>
      </p:sp>
      <p:sp>
        <p:nvSpPr>
          <p:cNvPr id="7" name="Rectángulo 6"/>
          <p:cNvSpPr/>
          <p:nvPr/>
        </p:nvSpPr>
        <p:spPr>
          <a:xfrm>
            <a:off x="236420" y="4040978"/>
            <a:ext cx="4572000" cy="175432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92D050"/>
                </a:solidFill>
                <a:uFillTx/>
                <a:latin typeface="Century Gothic" pitchFamily="34"/>
              </a:rPr>
              <a:t>Juegos Deportivos Nacionales para Estudiantes con Discapacidad.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FFFFFF"/>
                </a:solidFill>
                <a:uFillTx/>
                <a:latin typeface="Century Gothic" pitchFamily="34"/>
              </a:rPr>
              <a:t>En los Juegos Deportivos Estudiantiles con discapacidad, del año 2015 se incremento la participación a 450 estudiantes con discapacidad</a:t>
            </a:r>
          </a:p>
        </p:txBody>
      </p:sp>
      <p:pic>
        <p:nvPicPr>
          <p:cNvPr id="22530" name="Picture 2" descr="INAUGURACIÒN DE JUEGOS NACIONALES PARA ESTUDIANTES CON DISCAPACIDAD,NIVEL PRIMARIO"/>
          <p:cNvPicPr>
            <a:picLocks noChangeAspect="1" noChangeArrowheads="1"/>
          </p:cNvPicPr>
          <p:nvPr/>
        </p:nvPicPr>
        <p:blipFill>
          <a:blip r:embed="rId3" cstate="print"/>
          <a:srcRect/>
          <a:stretch>
            <a:fillRect/>
          </a:stretch>
        </p:blipFill>
        <p:spPr bwMode="auto">
          <a:xfrm>
            <a:off x="4833257" y="3843307"/>
            <a:ext cx="4078514" cy="233977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508717" y="1397678"/>
            <a:ext cx="4572000" cy="206210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rPr>
              <a:t>Juegos Deportivos Estudiantiles Centro Americanos para Estudiantes con discapacidad. </a:t>
            </a:r>
            <a:r>
              <a:rPr lang="es-ES" sz="1600" b="0" i="0" u="none" strike="noStrike" kern="1200" cap="none" spc="0" baseline="0">
                <a:solidFill>
                  <a:srgbClr val="FFFFFF"/>
                </a:solidFill>
                <a:uFillTx/>
                <a:latin typeface="Century Gothic" pitchFamily="34"/>
              </a:rPr>
              <a:t>En los juegos Estudiantiles Centro Americanos  para estudiantes con discapacidad realizado en costa rica, participaron 86 atletas en donde se obtuvo el segundo lugar con 14 medallas de oro, 21 de plata y 20 de bronce.</a:t>
            </a:r>
          </a:p>
        </p:txBody>
      </p:sp>
      <p:sp>
        <p:nvSpPr>
          <p:cNvPr id="6" name="Rectángulo 5"/>
          <p:cNvSpPr/>
          <p:nvPr/>
        </p:nvSpPr>
        <p:spPr>
          <a:xfrm>
            <a:off x="685800" y="4493297"/>
            <a:ext cx="4572000" cy="107721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Juegos CODICADER, Nivel Primario, Inclusivos 2015</a:t>
            </a:r>
            <a:r>
              <a:rPr lang="es-ES" sz="1600" b="0" i="0" u="none" strike="noStrike" kern="1200" cap="none" spc="0" baseline="0" dirty="0">
                <a:solidFill>
                  <a:srgbClr val="FFFFFF"/>
                </a:solidFill>
                <a:uFillTx/>
                <a:latin typeface="Century Gothic" pitchFamily="34"/>
              </a:rPr>
              <a:t>.  Se realizaron en Honduras, en donde participaron 48 atletas en la disciplina de Natación y Atletismo</a:t>
            </a:r>
          </a:p>
        </p:txBody>
      </p:sp>
      <p:pic>
        <p:nvPicPr>
          <p:cNvPr id="21505" name="Picture 1" descr="C:\Users\HP\Desktop\12365929_986957444701252_296980871284610255_o.jpg"/>
          <p:cNvPicPr>
            <a:picLocks noChangeAspect="1" noChangeArrowheads="1"/>
          </p:cNvPicPr>
          <p:nvPr/>
        </p:nvPicPr>
        <p:blipFill>
          <a:blip r:embed="rId3" cstate="print"/>
          <a:srcRect/>
          <a:stretch>
            <a:fillRect/>
          </a:stretch>
        </p:blipFill>
        <p:spPr bwMode="auto">
          <a:xfrm>
            <a:off x="5097517" y="1342532"/>
            <a:ext cx="3794234" cy="2528872"/>
          </a:xfrm>
          <a:prstGeom prst="rect">
            <a:avLst/>
          </a:prstGeom>
          <a:noFill/>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717" y="4034908"/>
            <a:ext cx="3770271" cy="2513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685800" y="1258827"/>
            <a:ext cx="7608192" cy="12003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FFFFFF"/>
                </a:solidFill>
                <a:uFillTx/>
                <a:latin typeface="Century Gothic" pitchFamily="34"/>
              </a:rPr>
              <a:t>Los grandes logros deportivos también han sido posibles gracias al acompañamiento y valioso apoyo de nuestros cooperantes y patrocinadores, que han creído en nuestra gestión y en nuestros talentos deportivos. </a:t>
            </a:r>
          </a:p>
        </p:txBody>
      </p:sp>
      <p:sp>
        <p:nvSpPr>
          <p:cNvPr id="6" name="Rectángulo 5"/>
          <p:cNvSpPr/>
          <p:nvPr/>
        </p:nvSpPr>
        <p:spPr>
          <a:xfrm>
            <a:off x="111035" y="2683288"/>
            <a:ext cx="4572000" cy="3493264"/>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1" i="0" u="none" strike="noStrike" kern="1200" cap="none" spc="0" baseline="0">
                <a:solidFill>
                  <a:srgbClr val="92D050"/>
                </a:solidFill>
                <a:uFillTx/>
                <a:latin typeface="Century Gothic" pitchFamily="34"/>
              </a:rPr>
              <a:t>SELECCIÓN SUB 20 REALIZA FOGUEOS EN ARGENTINA. </a:t>
            </a:r>
            <a:r>
              <a:rPr lang="es-ES" sz="1700" b="0" i="0" u="none" strike="noStrike" kern="1200" cap="none" spc="0" baseline="0">
                <a:solidFill>
                  <a:srgbClr val="FFFFFF"/>
                </a:solidFill>
                <a:uFillTx/>
                <a:latin typeface="Century Gothic" pitchFamily="34"/>
              </a:rPr>
              <a:t>Como parte de la preparación para la eliminatoria rumbo a la Copa del Mundo de la categoría, la Sub 20 salvadoreña participó en un campamento en Argentina, donde sostuvo entrenamientos y amistosos ante los equipos juveniles de diversos equipos porteños. Esto gracias a un convenio entre el INDES, y la Secretaría de Deportes de Argentina.  En total fueron 25 personas las beneficiadas, entre jugadores y técnicos.</a:t>
            </a:r>
          </a:p>
        </p:txBody>
      </p:sp>
      <p:sp>
        <p:nvSpPr>
          <p:cNvPr id="7" name="Rectángulo 6"/>
          <p:cNvSpPr/>
          <p:nvPr/>
        </p:nvSpPr>
        <p:spPr>
          <a:xfrm>
            <a:off x="2575773" y="344061"/>
            <a:ext cx="6027313" cy="861776"/>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500" b="1" i="0" u="none" strike="noStrike" kern="1200" cap="none" spc="0" baseline="0">
                <a:solidFill>
                  <a:srgbClr val="92D050"/>
                </a:solidFill>
                <a:uFillTx/>
                <a:latin typeface="Century Gothic" pitchFamily="34"/>
              </a:rPr>
              <a:t>GESTIÓN DE COMERCIALIZACIÓN APOYO Y COOPERACIÓN AL DEPORTE </a:t>
            </a:r>
          </a:p>
        </p:txBody>
      </p:sp>
      <p:pic>
        <p:nvPicPr>
          <p:cNvPr id="8" name="Imagen 7" descr="C:\Users\admi\AppData\Local\Microsoft\Windows\Temporary Internet Files\Content.Word\IMG_7279.jpg"/>
          <p:cNvPicPr>
            <a:picLocks noChangeAspect="1"/>
          </p:cNvPicPr>
          <p:nvPr/>
        </p:nvPicPr>
        <p:blipFill>
          <a:blip r:embed="rId3" cstate="print"/>
          <a:srcRect/>
          <a:stretch>
            <a:fillRect/>
          </a:stretch>
        </p:blipFill>
        <p:spPr>
          <a:xfrm>
            <a:off x="4678152" y="2867567"/>
            <a:ext cx="4235619" cy="2841388"/>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342900" y="1046988"/>
            <a:ext cx="4473802" cy="255454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rPr>
              <a:t>DREAM PROGRAM 2016</a:t>
            </a:r>
            <a:r>
              <a:rPr lang="es-ES" sz="1600" b="0" i="0" u="none" strike="noStrike" kern="1200" cap="none" spc="0" baseline="0">
                <a:solidFill>
                  <a:srgbClr val="92D050"/>
                </a:solidFill>
                <a:uFillTx/>
                <a:latin typeface="Century Gothic" pitchFamily="34"/>
              </a:rPr>
              <a:t>. </a:t>
            </a:r>
            <a:r>
              <a:rPr lang="es-ES" sz="1600" b="0" i="0" u="none" strike="noStrike" kern="1200" cap="none" spc="0" baseline="0">
                <a:solidFill>
                  <a:srgbClr val="FFFFFF"/>
                </a:solidFill>
                <a:uFillTx/>
                <a:latin typeface="Century Gothic" pitchFamily="34"/>
              </a:rPr>
              <a:t>Las atletas Blanca Liseth Flores, Melany Nicolle Elías, Gabriella Rosmery Izaguirre Galdámez y la entrenadora Lyla Violeta Velásquez fueron beneficiadas por parte del Gobierno de la República de Corea para participar en el “Dream Program 2016”, que tiene como finalidad que más jóvenes salvadoreños con talento puedan desarrollarse y conocer los deportes de invierno. </a:t>
            </a:r>
          </a:p>
        </p:txBody>
      </p:sp>
      <p:sp>
        <p:nvSpPr>
          <p:cNvPr id="6" name="Rectángulo 5"/>
          <p:cNvSpPr/>
          <p:nvPr/>
        </p:nvSpPr>
        <p:spPr>
          <a:xfrm>
            <a:off x="4198513" y="3676912"/>
            <a:ext cx="4739426" cy="3046991"/>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ea typeface="Ebrima" pitchFamily="2"/>
                <a:cs typeface="Ebrima" pitchFamily="2"/>
              </a:rPr>
              <a:t>PUERTO RICO, COLOMBIA, BRASIL Y MÉXICO CONTRIBUYEN AL DEPORTE SALVADOREÑO.</a:t>
            </a:r>
            <a:r>
              <a:rPr lang="es-ES" sz="1600" b="0" i="0" u="none" strike="noStrike" kern="1200" cap="none" spc="0" baseline="0">
                <a:solidFill>
                  <a:srgbClr val="000000"/>
                </a:solidFill>
                <a:uFillTx/>
                <a:latin typeface="Century Gothic" pitchFamily="34"/>
                <a:ea typeface="Ebrima" pitchFamily="2"/>
                <a:cs typeface="Ebrima" pitchFamily="2"/>
              </a:rPr>
              <a:t> </a:t>
            </a:r>
            <a:r>
              <a:rPr lang="es-ES" sz="1600" b="0" i="0" u="none" strike="noStrike" kern="1200" cap="none" spc="0" baseline="0">
                <a:solidFill>
                  <a:srgbClr val="FFFFFF"/>
                </a:solidFill>
                <a:uFillTx/>
                <a:latin typeface="Century Gothic" pitchFamily="34"/>
                <a:ea typeface="Ebrima" pitchFamily="2"/>
                <a:cs typeface="Ebrima" pitchFamily="2"/>
              </a:rPr>
              <a:t>Gracias a los convenios de cooperación vigentes más de 1000 personas entre atletas, entrenadores,  profesores de Educación Física, metodólogos y técnicos deportivos, han sido beneficiadas a través de capacitaciones, ponencias y talleres con 10 especialistas internacionales lo que ha permitido fortalecer las capacidades del recurso humano destacado en el deporte  y la recreación.</a:t>
            </a:r>
          </a:p>
        </p:txBody>
      </p:sp>
      <p:pic>
        <p:nvPicPr>
          <p:cNvPr id="7" name="Imagen 6" descr="C:\Users\admi\AppData\Local\Microsoft\Windows\Temporary Internet Files\Content.Word\19.jpg"/>
          <p:cNvPicPr>
            <a:picLocks noChangeAspect="1"/>
          </p:cNvPicPr>
          <p:nvPr/>
        </p:nvPicPr>
        <p:blipFill>
          <a:blip r:embed="rId3" cstate="print"/>
          <a:srcRect/>
          <a:stretch>
            <a:fillRect/>
          </a:stretch>
        </p:blipFill>
        <p:spPr>
          <a:xfrm>
            <a:off x="4816702" y="1122361"/>
            <a:ext cx="4121237" cy="2237043"/>
          </a:xfrm>
          <a:prstGeom prst="rect">
            <a:avLst/>
          </a:prstGeom>
          <a:noFill/>
          <a:ln cap="flat">
            <a:noFill/>
          </a:ln>
        </p:spPr>
      </p:pic>
      <p:pic>
        <p:nvPicPr>
          <p:cNvPr id="8" name="Imagen 7" descr="C:\Users\admi\AppData\Local\Microsoft\Windows\Temporary Internet Files\Content.Word\20151006_094149.jpg"/>
          <p:cNvPicPr>
            <a:picLocks noChangeAspect="1"/>
          </p:cNvPicPr>
          <p:nvPr/>
        </p:nvPicPr>
        <p:blipFill>
          <a:blip r:embed="rId4" cstate="print"/>
          <a:srcRect/>
          <a:stretch>
            <a:fillRect/>
          </a:stretch>
        </p:blipFill>
        <p:spPr>
          <a:xfrm>
            <a:off x="206060" y="3892527"/>
            <a:ext cx="3956224" cy="216537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685800" y="1401436"/>
            <a:ext cx="7772400" cy="4401208"/>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i="0" u="none" strike="noStrike" kern="1200" cap="none" spc="0" baseline="0">
              <a:solidFill>
                <a:srgbClr val="00B050"/>
              </a:solidFill>
              <a:uFillTx/>
              <a:latin typeface="Century Gothic" pitchFamily="34"/>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El Plan Quinquenal 2014 – 2019, está basado en 8 ejes estratégicos y es sobre esos mismos ejes estratégicos el INDES, ha desarrollado su trabajo en este 2° año de gestión.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0" i="0" u="none" strike="noStrike" kern="1200" cap="none" spc="0" baseline="0">
              <a:solidFill>
                <a:srgbClr val="FFFFFF"/>
              </a:solidFill>
              <a:uFillTx/>
              <a:latin typeface="Century Gothic" pitchFamily="34"/>
            </a:endParaRP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Gestión Administrativa</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Desarrollo de Alta Competencia</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Desarrollo de Investigación y  Asistencia Científica Aplicada la Deporte</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Desarrollo del Deporte Escolar</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Accesibilidad a la  Actividad Física y el Deporte</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Desarrollo del deporte inclusivo</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Gestión de Comercialización y Cooperación al Deporte</a:t>
            </a:r>
          </a:p>
          <a:p>
            <a:pPr marL="342900" marR="0" lvl="0" indent="-342900" algn="just"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s-ES" sz="2000" b="0" i="0" u="none" strike="noStrike" kern="1200" cap="none" spc="0" baseline="0">
                <a:solidFill>
                  <a:srgbClr val="FFFFFF"/>
                </a:solidFill>
                <a:uFillTx/>
                <a:latin typeface="Century Gothic" pitchFamily="34"/>
              </a:rPr>
              <a:t>Infraestructura Deportiva</a:t>
            </a:r>
          </a:p>
        </p:txBody>
      </p:sp>
      <p:sp>
        <p:nvSpPr>
          <p:cNvPr id="6" name="Rectángulo 5"/>
          <p:cNvSpPr/>
          <p:nvPr/>
        </p:nvSpPr>
        <p:spPr>
          <a:xfrm>
            <a:off x="4788374" y="519031"/>
            <a:ext cx="3765773" cy="553998"/>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000" b="1" i="0" u="none" strike="noStrike" kern="1200" cap="none" spc="0" baseline="0">
                <a:solidFill>
                  <a:srgbClr val="92D050"/>
                </a:solidFill>
                <a:uFillTx/>
                <a:latin typeface="Century Gothic" pitchFamily="34"/>
              </a:rPr>
              <a:t>EJES ESTRATÉGICOS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359807" y="1122361"/>
            <a:ext cx="3796853" cy="255454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rPr>
              <a:t>UNIVERSIDADES PRIVADAS OTORGAN BECAS A DEPORTISTAS. </a:t>
            </a:r>
            <a:r>
              <a:rPr lang="es-ES" sz="1600" b="0" i="0" u="none" strike="noStrike" kern="1200" cap="none" spc="0" baseline="0">
                <a:solidFill>
                  <a:srgbClr val="FFFFFF"/>
                </a:solidFill>
                <a:uFillTx/>
                <a:latin typeface="Century Gothic" pitchFamily="34"/>
              </a:rPr>
              <a:t>En el año 2016, la Universidad Tecnológica de El Salvador (UTEC) y la Universidad Salvadoreña Alberto Masferrer (USAM) han otorgado 3 becas completas, a destacados atletas salvadoreños para el inicio o continuidad de sus estudios superiores. </a:t>
            </a:r>
          </a:p>
        </p:txBody>
      </p:sp>
      <p:sp>
        <p:nvSpPr>
          <p:cNvPr id="6" name="Rectángulo 5"/>
          <p:cNvSpPr/>
          <p:nvPr/>
        </p:nvSpPr>
        <p:spPr>
          <a:xfrm>
            <a:off x="4364330" y="1122361"/>
            <a:ext cx="4572000" cy="3539432"/>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rPr>
              <a:t>JAPON ENVIA VOLUNTARIOS EXPERTOS EN DEPORTE DE PARA PERSONAS CON DISCAPACIDAD Y TENIS DE MESA. </a:t>
            </a:r>
            <a:r>
              <a:rPr lang="es-ES" sz="1600" b="0" i="0" u="none" strike="noStrike" kern="1200" cap="none" spc="0" baseline="0">
                <a:solidFill>
                  <a:srgbClr val="FFFFFF"/>
                </a:solidFill>
                <a:uFillTx/>
                <a:latin typeface="Century Gothic" pitchFamily="34"/>
              </a:rPr>
              <a:t>En noviembre de 2015 el INDES recibió a la voluntaria Rurika Mikami, quien por dos años contribuirá con COPES en coordinación con el Departamento de Deporte de Inclusión Social del INDES, así mismo la Agencia de Cooperación Internacional del Japón (JICA) presentó a los nuevos voluntarios que trabajarán por dos años con la Federación Salvadoreña de Tenis de Mesa. El trabajo de estos voluntarios beneficia a más de 1,500 personas, entre niños y jóvenes.</a:t>
            </a:r>
          </a:p>
        </p:txBody>
      </p:sp>
      <p:pic>
        <p:nvPicPr>
          <p:cNvPr id="7" name="Imagen 6" descr="C:\Users\admi\Desktop\12509820_1007623712634625_7298412000017129230_n.jpg"/>
          <p:cNvPicPr>
            <a:picLocks noChangeAspect="1"/>
          </p:cNvPicPr>
          <p:nvPr/>
        </p:nvPicPr>
        <p:blipFill>
          <a:blip r:embed="rId3" cstate="print"/>
          <a:srcRect/>
          <a:stretch>
            <a:fillRect/>
          </a:stretch>
        </p:blipFill>
        <p:spPr>
          <a:xfrm>
            <a:off x="220470" y="3841705"/>
            <a:ext cx="3936190" cy="2193993"/>
          </a:xfrm>
          <a:prstGeom prst="rect">
            <a:avLst/>
          </a:prstGeom>
          <a:noFill/>
          <a:ln cap="flat">
            <a:noFill/>
          </a:ln>
        </p:spPr>
      </p:pic>
      <p:pic>
        <p:nvPicPr>
          <p:cNvPr id="8" name="Imagen 7" descr="C:\Users\admi\Desktop\JICA.jpg"/>
          <p:cNvPicPr>
            <a:picLocks noChangeAspect="1"/>
          </p:cNvPicPr>
          <p:nvPr/>
        </p:nvPicPr>
        <p:blipFill>
          <a:blip r:embed="rId4" cstate="print"/>
          <a:srcRect/>
          <a:stretch>
            <a:fillRect/>
          </a:stretch>
        </p:blipFill>
        <p:spPr>
          <a:xfrm>
            <a:off x="4510662" y="4635404"/>
            <a:ext cx="3958007" cy="208181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4069728" y="1215010"/>
            <a:ext cx="4826358" cy="147732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chemeClr val="bg1"/>
                </a:solidFill>
                <a:uFillTx/>
                <a:latin typeface="Century Gothic" pitchFamily="34" charset="0"/>
              </a:rPr>
              <a:t>REPÚBLICA DE CHINA (TAIWÁN) APORTA 10 MIL DÓLARES PARA LA REALIZACIÓN DE LA CARRERA DEL INDES DEL 36 ANIVERSARIO DEL INDES A LA CUAL ACUDIERON </a:t>
            </a:r>
            <a:r>
              <a:rPr lang="es-ES" dirty="0" smtClean="0">
                <a:solidFill>
                  <a:schemeClr val="bg1"/>
                </a:solidFill>
                <a:latin typeface="Century Gothic" pitchFamily="34" charset="0"/>
              </a:rPr>
              <a:t>UNAS 7</a:t>
            </a:r>
            <a:r>
              <a:rPr lang="es-ES" sz="1800" b="0" i="0" u="none" strike="noStrike" kern="1200" cap="none" spc="0" baseline="0" dirty="0" smtClean="0">
                <a:solidFill>
                  <a:schemeClr val="bg1"/>
                </a:solidFill>
                <a:uFillTx/>
                <a:latin typeface="Century Gothic" pitchFamily="34" charset="0"/>
              </a:rPr>
              <a:t> </a:t>
            </a:r>
            <a:r>
              <a:rPr lang="es-ES" sz="1800" b="0" i="0" u="none" strike="noStrike" kern="1200" cap="none" spc="0" baseline="0" dirty="0">
                <a:solidFill>
                  <a:schemeClr val="bg1"/>
                </a:solidFill>
                <a:uFillTx/>
                <a:latin typeface="Century Gothic" pitchFamily="34" charset="0"/>
              </a:rPr>
              <a:t>MIL PERSONAS.</a:t>
            </a:r>
          </a:p>
        </p:txBody>
      </p:sp>
      <p:sp>
        <p:nvSpPr>
          <p:cNvPr id="6" name="Rectángulo 5"/>
          <p:cNvSpPr/>
          <p:nvPr/>
        </p:nvSpPr>
        <p:spPr>
          <a:xfrm>
            <a:off x="457200" y="3331439"/>
            <a:ext cx="3955292" cy="3270808"/>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APOYO DE LA EMPRESA PRIVADA.  </a:t>
            </a:r>
            <a:r>
              <a:rPr lang="es-ES" sz="1600" b="0" i="0" u="none" strike="noStrike" kern="1200" cap="none" spc="0" baseline="0" dirty="0">
                <a:solidFill>
                  <a:schemeClr val="bg1"/>
                </a:solidFill>
                <a:uFillTx/>
                <a:latin typeface="Century Gothic" pitchFamily="34"/>
              </a:rPr>
              <a:t>En total 13 empresas han sumado su apoyo a las actividades deportivas y recreativas como: Programa Éxito, Respira Felicidad - Practica Deporte, Carreras Aeróbicas, Juegos CODICADER, Juegos Deportivos Estudiantiles Nacionales, Programa Natación para Todos, Torneo de Fútbol Sala “Si Juegas Ganas”, Programas Deportivos para personas con Discapacidad, para el Adulto Mayor, entre otros.</a:t>
            </a:r>
          </a:p>
        </p:txBody>
      </p:sp>
      <p:pic>
        <p:nvPicPr>
          <p:cNvPr id="7" name="Imagen 6" descr="C:\Users\admi\Desktop\china taiwan 2.jpg"/>
          <p:cNvPicPr>
            <a:picLocks noChangeAspect="1"/>
          </p:cNvPicPr>
          <p:nvPr/>
        </p:nvPicPr>
        <p:blipFill>
          <a:blip r:embed="rId3" cstate="print"/>
          <a:srcRect/>
          <a:stretch>
            <a:fillRect/>
          </a:stretch>
        </p:blipFill>
        <p:spPr>
          <a:xfrm>
            <a:off x="436406" y="1030291"/>
            <a:ext cx="3633322" cy="2060646"/>
          </a:xfrm>
          <a:prstGeom prst="rect">
            <a:avLst/>
          </a:prstGeom>
          <a:noFill/>
          <a:ln cap="flat">
            <a:noFill/>
          </a:ln>
        </p:spPr>
      </p:pic>
      <p:pic>
        <p:nvPicPr>
          <p:cNvPr id="8" name="Imagen 7"/>
          <p:cNvPicPr>
            <a:picLocks noChangeAspect="1"/>
          </p:cNvPicPr>
          <p:nvPr/>
        </p:nvPicPr>
        <p:blipFill>
          <a:blip r:embed="rId4" cstate="print"/>
          <a:stretch>
            <a:fillRect/>
          </a:stretch>
        </p:blipFill>
        <p:spPr>
          <a:xfrm>
            <a:off x="4435160" y="3718169"/>
            <a:ext cx="4365939" cy="2252798"/>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555811" y="1336441"/>
            <a:ext cx="8175812" cy="1200329"/>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smtClean="0">
                <a:solidFill>
                  <a:schemeClr val="bg1"/>
                </a:solidFill>
                <a:uFillTx/>
                <a:latin typeface="Century Gothic" pitchFamily="34" charset="0"/>
              </a:rPr>
              <a:t>A </a:t>
            </a:r>
            <a:r>
              <a:rPr lang="es-ES" sz="1800" b="1" i="0" u="none" strike="noStrike" kern="1200" cap="none" spc="0" baseline="0" dirty="0">
                <a:solidFill>
                  <a:schemeClr val="bg1"/>
                </a:solidFill>
                <a:uFillTx/>
                <a:latin typeface="Century Gothic" pitchFamily="34" charset="0"/>
              </a:rPr>
              <a:t>través de nuestro gobierno nacional y en coordinación con los gobiernos locales hemos realizado importantes obras de inversión para potenciar los espacios públicos, donde las familias puedan hacer actividad física y deporte.</a:t>
            </a:r>
          </a:p>
        </p:txBody>
      </p:sp>
      <p:sp>
        <p:nvSpPr>
          <p:cNvPr id="6" name="Rectángulo 5"/>
          <p:cNvSpPr/>
          <p:nvPr/>
        </p:nvSpPr>
        <p:spPr>
          <a:xfrm>
            <a:off x="197224" y="2940572"/>
            <a:ext cx="4177553" cy="1138773"/>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0" i="0" u="none" strike="noStrike" kern="1200" cap="none" spc="0" baseline="0" dirty="0">
                <a:solidFill>
                  <a:schemeClr val="bg1"/>
                </a:solidFill>
                <a:uFillTx/>
                <a:latin typeface="Century Gothic" pitchFamily="34" charset="0"/>
              </a:rPr>
              <a:t>Primera fase. polideportivo del municipio de San Luis La Herradura, depto. La Paz, con una inversión de $99,308.20</a:t>
            </a:r>
          </a:p>
        </p:txBody>
      </p:sp>
      <p:sp>
        <p:nvSpPr>
          <p:cNvPr id="7" name="Rectángulo 6"/>
          <p:cNvSpPr/>
          <p:nvPr/>
        </p:nvSpPr>
        <p:spPr>
          <a:xfrm>
            <a:off x="4572000" y="2936642"/>
            <a:ext cx="4572000" cy="8771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0" i="0" u="none" strike="noStrike" kern="1200" cap="none" spc="0" baseline="0" dirty="0">
                <a:solidFill>
                  <a:schemeClr val="bg1"/>
                </a:solidFill>
                <a:uFillTx/>
                <a:latin typeface="Century Gothic" pitchFamily="34" charset="0"/>
              </a:rPr>
              <a:t>En el caserío El Salitre, </a:t>
            </a:r>
            <a:r>
              <a:rPr lang="es-ES" sz="1700" b="0" i="0" u="none" strike="noStrike" kern="1200" cap="none" spc="0" baseline="0" dirty="0" err="1">
                <a:solidFill>
                  <a:schemeClr val="bg1"/>
                </a:solidFill>
                <a:uFillTx/>
                <a:latin typeface="Century Gothic" pitchFamily="34" charset="0"/>
              </a:rPr>
              <a:t>Anamorós</a:t>
            </a:r>
            <a:r>
              <a:rPr lang="es-ES" sz="1700" b="0" i="0" u="none" strike="noStrike" kern="1200" cap="none" spc="0" baseline="0" dirty="0">
                <a:solidFill>
                  <a:schemeClr val="bg1"/>
                </a:solidFill>
                <a:uFillTx/>
                <a:latin typeface="Century Gothic" pitchFamily="34" charset="0"/>
              </a:rPr>
              <a:t>, Depto. La Unión, se mejoró la cancha municipal, con costo de $75,846.34</a:t>
            </a:r>
          </a:p>
        </p:txBody>
      </p:sp>
      <p:sp>
        <p:nvSpPr>
          <p:cNvPr id="8" name="7 Rectángulo"/>
          <p:cNvSpPr/>
          <p:nvPr/>
        </p:nvSpPr>
        <p:spPr>
          <a:xfrm>
            <a:off x="2622312" y="447346"/>
            <a:ext cx="6109311" cy="861774"/>
          </a:xfrm>
          <a:prstGeom prst="rect">
            <a:avLst/>
          </a:prstGeom>
        </p:spPr>
        <p:txBody>
          <a:bodyPr wrap="square">
            <a:spAutoFit/>
          </a:bodyPr>
          <a:lstStyle/>
          <a:p>
            <a:pPr lvl="0" algn="ctr">
              <a:defRPr sz="1800" b="0" i="0" u="none" strike="noStrike" kern="0" cap="none" spc="0" baseline="0">
                <a:solidFill>
                  <a:srgbClr val="000000"/>
                </a:solidFill>
                <a:uFillTx/>
              </a:defRPr>
            </a:pPr>
            <a:r>
              <a:rPr lang="es-ES" sz="2500" b="1" dirty="0" smtClean="0">
                <a:solidFill>
                  <a:srgbClr val="92D050"/>
                </a:solidFill>
                <a:latin typeface="Century Gothic" pitchFamily="34" charset="0"/>
              </a:rPr>
              <a:t>INVERSIÓN EN INFRAESTRUCTURA DEPORTIVA</a:t>
            </a: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29" y="4249692"/>
            <a:ext cx="3668066" cy="2200839"/>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1065" y="4203336"/>
            <a:ext cx="3905105" cy="2371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134469" y="1186246"/>
            <a:ext cx="4572000" cy="1400383"/>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700" b="0" i="0" u="none" strike="noStrike" kern="1200" cap="none" spc="0" baseline="0" dirty="0">
                <a:solidFill>
                  <a:schemeClr val="bg1"/>
                </a:solidFill>
                <a:uFillTx/>
                <a:latin typeface="Century Gothic" pitchFamily="34" charset="0"/>
              </a:rPr>
              <a:t>Para una mejor seguridad se </a:t>
            </a:r>
            <a:r>
              <a:rPr lang="es-ES" sz="1700" dirty="0" smtClean="0">
                <a:solidFill>
                  <a:schemeClr val="bg1"/>
                </a:solidFill>
                <a:latin typeface="Century Gothic" pitchFamily="34" charset="0"/>
              </a:rPr>
              <a:t> avanza en la construcción d</a:t>
            </a:r>
            <a:r>
              <a:rPr lang="es-ES" sz="1700" b="0" i="0" u="none" strike="noStrike" kern="1200" cap="none" spc="0" baseline="0" dirty="0" smtClean="0">
                <a:solidFill>
                  <a:schemeClr val="bg1"/>
                </a:solidFill>
                <a:uFillTx/>
                <a:latin typeface="Century Gothic" pitchFamily="34" charset="0"/>
              </a:rPr>
              <a:t>el </a:t>
            </a:r>
            <a:r>
              <a:rPr lang="es-ES" sz="1700" b="0" i="0" u="none" strike="noStrike" kern="1200" cap="none" spc="0" baseline="0" dirty="0">
                <a:solidFill>
                  <a:schemeClr val="bg1"/>
                </a:solidFill>
                <a:uFillTx/>
                <a:latin typeface="Century Gothic" pitchFamily="34" charset="0"/>
              </a:rPr>
              <a:t>muro perimetral y los graderíos del estadio del municipio de </a:t>
            </a:r>
            <a:r>
              <a:rPr lang="es-ES" sz="1700" b="0" i="0" u="none" strike="noStrike" kern="1200" cap="none" spc="0" baseline="0" dirty="0" err="1">
                <a:solidFill>
                  <a:schemeClr val="bg1"/>
                </a:solidFill>
                <a:uFillTx/>
                <a:latin typeface="Century Gothic" pitchFamily="34" charset="0"/>
              </a:rPr>
              <a:t>Pasaquina</a:t>
            </a:r>
            <a:r>
              <a:rPr lang="es-ES" sz="1700" b="0" i="0" u="none" strike="noStrike" kern="1200" cap="none" spc="0" baseline="0" dirty="0">
                <a:solidFill>
                  <a:schemeClr val="bg1"/>
                </a:solidFill>
                <a:uFillTx/>
                <a:latin typeface="Century Gothic" pitchFamily="34" charset="0"/>
              </a:rPr>
              <a:t>, depto. La Unión, con </a:t>
            </a:r>
            <a:r>
              <a:rPr lang="es-ES" sz="1700" dirty="0" smtClean="0">
                <a:solidFill>
                  <a:schemeClr val="bg1"/>
                </a:solidFill>
                <a:latin typeface="Century Gothic" pitchFamily="34" charset="0"/>
              </a:rPr>
              <a:t> una inversión </a:t>
            </a:r>
            <a:r>
              <a:rPr lang="es-ES" sz="1700" b="0" i="0" u="none" strike="noStrike" kern="1200" cap="none" spc="0" baseline="0" dirty="0" smtClean="0">
                <a:solidFill>
                  <a:schemeClr val="bg1"/>
                </a:solidFill>
                <a:uFillTx/>
                <a:latin typeface="Century Gothic" pitchFamily="34" charset="0"/>
              </a:rPr>
              <a:t> </a:t>
            </a:r>
            <a:r>
              <a:rPr lang="es-ES" sz="1700" b="0" i="0" u="none" strike="noStrike" kern="1200" cap="none" spc="0" baseline="0" dirty="0">
                <a:solidFill>
                  <a:schemeClr val="bg1"/>
                </a:solidFill>
                <a:uFillTx/>
                <a:latin typeface="Century Gothic" pitchFamily="34" charset="0"/>
              </a:rPr>
              <a:t>de $85,806.30</a:t>
            </a:r>
          </a:p>
        </p:txBody>
      </p:sp>
      <p:sp>
        <p:nvSpPr>
          <p:cNvPr id="6" name="Rectángulo 5"/>
          <p:cNvSpPr/>
          <p:nvPr/>
        </p:nvSpPr>
        <p:spPr>
          <a:xfrm>
            <a:off x="663387" y="2857310"/>
            <a:ext cx="8086165" cy="923330"/>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92D050"/>
                </a:solidFill>
                <a:uFillTx/>
                <a:latin typeface="Century Gothic" pitchFamily="34" charset="0"/>
              </a:rPr>
              <a:t>En el mes de Abril de 2016,  se coloca la primera </a:t>
            </a:r>
            <a:r>
              <a:rPr lang="es-ES" sz="1800" b="1" i="0" u="none" strike="noStrike" kern="1200" cap="none" spc="0" baseline="0" dirty="0" smtClean="0">
                <a:solidFill>
                  <a:srgbClr val="92D050"/>
                </a:solidFill>
                <a:uFillTx/>
                <a:latin typeface="Century Gothic" pitchFamily="34" charset="0"/>
              </a:rPr>
              <a:t>piedra</a:t>
            </a:r>
            <a:r>
              <a:rPr lang="es-ES" sz="1800" b="1" i="0" u="none" strike="noStrike" kern="1200" cap="none" spc="0" dirty="0" smtClean="0">
                <a:solidFill>
                  <a:srgbClr val="92D050"/>
                </a:solidFill>
                <a:uFillTx/>
                <a:latin typeface="Century Gothic" pitchFamily="34" charset="0"/>
              </a:rPr>
              <a:t> para la </a:t>
            </a:r>
            <a:r>
              <a:rPr lang="es-ES" sz="1800" b="1" i="0" u="none" strike="noStrike" kern="1200" cap="none" spc="0" baseline="0" dirty="0" smtClean="0">
                <a:solidFill>
                  <a:srgbClr val="92D050"/>
                </a:solidFill>
                <a:uFillTx/>
                <a:latin typeface="Century Gothic" pitchFamily="34" charset="0"/>
              </a:rPr>
              <a:t>remodelación </a:t>
            </a:r>
            <a:r>
              <a:rPr lang="es-ES" sz="1800" b="1" i="0" u="none" strike="noStrike" kern="1200" cap="none" spc="0" baseline="0" dirty="0">
                <a:solidFill>
                  <a:srgbClr val="92D050"/>
                </a:solidFill>
                <a:uFillTx/>
                <a:latin typeface="Century Gothic" pitchFamily="34" charset="0"/>
              </a:rPr>
              <a:t>del estadio Juan Francisco </a:t>
            </a:r>
            <a:r>
              <a:rPr lang="es-ES" sz="1800" b="1" i="0" u="none" strike="noStrike" kern="1200" cap="none" spc="0" baseline="0" dirty="0" err="1">
                <a:solidFill>
                  <a:srgbClr val="92D050"/>
                </a:solidFill>
                <a:uFillTx/>
                <a:latin typeface="Century Gothic" pitchFamily="34" charset="0"/>
              </a:rPr>
              <a:t>Barraza</a:t>
            </a:r>
            <a:r>
              <a:rPr lang="es-ES" sz="1800" b="1" i="0" u="none" strike="noStrike" kern="1200" cap="none" spc="0" baseline="0" dirty="0">
                <a:solidFill>
                  <a:srgbClr val="92D050"/>
                </a:solidFill>
                <a:uFillTx/>
                <a:latin typeface="Century Gothic" pitchFamily="34" charset="0"/>
              </a:rPr>
              <a:t> de San Miguel, con una inversión de 2 millones de dólares.</a:t>
            </a:r>
          </a:p>
        </p:txBody>
      </p:sp>
      <p:pic>
        <p:nvPicPr>
          <p:cNvPr id="15362" name="Picture 2" descr="PRIMERA PIEDRA PARA INICIO DE TRABAJO EN ESTADIO JUAN FRANCISCO BARRAZA DE SAN MIGUEL"/>
          <p:cNvPicPr>
            <a:picLocks noChangeAspect="1" noChangeArrowheads="1"/>
          </p:cNvPicPr>
          <p:nvPr/>
        </p:nvPicPr>
        <p:blipFill>
          <a:blip r:embed="rId3" cstate="print"/>
          <a:srcRect/>
          <a:stretch>
            <a:fillRect/>
          </a:stretch>
        </p:blipFill>
        <p:spPr bwMode="auto">
          <a:xfrm>
            <a:off x="609600" y="3922294"/>
            <a:ext cx="3496235" cy="2379893"/>
          </a:xfrm>
          <a:prstGeom prst="rect">
            <a:avLst/>
          </a:prstGeom>
          <a:noFill/>
        </p:spPr>
      </p:pic>
      <p:pic>
        <p:nvPicPr>
          <p:cNvPr id="15364" name="Picture 4" descr="PRIMERA PIEDRA PARA INICIO DE TRABAJO EN ESTADIO JUAN FRANCISCO BARRAZA DE SAN MIGUEL"/>
          <p:cNvPicPr>
            <a:picLocks noChangeAspect="1" noChangeArrowheads="1"/>
          </p:cNvPicPr>
          <p:nvPr/>
        </p:nvPicPr>
        <p:blipFill>
          <a:blip r:embed="rId4" cstate="print"/>
          <a:srcRect/>
          <a:stretch>
            <a:fillRect/>
          </a:stretch>
        </p:blipFill>
        <p:spPr bwMode="auto">
          <a:xfrm>
            <a:off x="4766040" y="3915167"/>
            <a:ext cx="3786292" cy="2378057"/>
          </a:xfrm>
          <a:prstGeom prst="rect">
            <a:avLst/>
          </a:prstGeom>
          <a:noFill/>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040" y="483467"/>
            <a:ext cx="4138315" cy="2327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753761" y="1057453"/>
            <a:ext cx="7704439" cy="2446824"/>
          </a:xfrm>
          <a:prstGeom prst="rect">
            <a:avLst/>
          </a:prstGeom>
          <a:noFill/>
          <a:ln cap="flat">
            <a:noFill/>
            <a:prstDash val="solid"/>
          </a:ln>
        </p:spPr>
        <p:txBody>
          <a:bodyPr vert="horz" wrap="square" lIns="91440" tIns="45720" rIns="91440" bIns="45720" anchor="t" anchorCtr="0" compatLnSpc="1">
            <a:spAutoFit/>
          </a:bodyPr>
          <a:lstStyle/>
          <a:p>
            <a:pPr lvl="0" algn="just">
              <a:defRPr sz="1800" b="0" i="0" u="none" strike="noStrike" kern="0" cap="none" spc="0" baseline="0">
                <a:solidFill>
                  <a:srgbClr val="000000"/>
                </a:solidFill>
                <a:uFillTx/>
              </a:defRPr>
            </a:pPr>
            <a:r>
              <a:rPr lang="es-ES" sz="1700" b="1" dirty="0" smtClean="0">
                <a:solidFill>
                  <a:srgbClr val="92D050"/>
                </a:solidFill>
                <a:latin typeface="Century Gothic" panose="020B0502020202020204" pitchFamily="34" charset="0"/>
              </a:rPr>
              <a:t>Remodelación de gimnasio de luchas en la Villa Cari y entrega de material deportivo. </a:t>
            </a:r>
            <a:r>
              <a:rPr lang="es-ES" sz="1700" dirty="0" smtClean="0">
                <a:solidFill>
                  <a:schemeClr val="bg1"/>
                </a:solidFill>
                <a:latin typeface="Century Gothic" pitchFamily="34" charset="0"/>
              </a:rPr>
              <a:t>Con una inversión de $20,428.85 se realizaron obras de remodelación de las instalaciones, incluyendo: gimnasio, oficinas de usos múltiples y servicios sanitarios.  Mientras que el </a:t>
            </a:r>
            <a:r>
              <a:rPr lang="es-ES" sz="1700" dirty="0">
                <a:solidFill>
                  <a:schemeClr val="bg1"/>
                </a:solidFill>
                <a:latin typeface="Century Gothic" panose="020B0502020202020204" pitchFamily="34" charset="0"/>
              </a:rPr>
              <a:t>material </a:t>
            </a:r>
            <a:r>
              <a:rPr lang="es-ES" sz="1700" dirty="0" smtClean="0">
                <a:solidFill>
                  <a:schemeClr val="bg1"/>
                </a:solidFill>
                <a:latin typeface="Century Gothic" panose="020B0502020202020204" pitchFamily="34" charset="0"/>
              </a:rPr>
              <a:t>entregado consiste </a:t>
            </a:r>
            <a:r>
              <a:rPr lang="es-ES" sz="1700" dirty="0">
                <a:solidFill>
                  <a:schemeClr val="bg1"/>
                </a:solidFill>
                <a:latin typeface="Century Gothic" panose="020B0502020202020204" pitchFamily="34" charset="0"/>
              </a:rPr>
              <a:t>en una tarima especial que protege y amortigua a los atletas al momento la caídas y proyecciones, así como zapatillas deportivas, valorado en 7 mil dólares, monto que fue entregado por el INDES como estímulo económico, por los logros obtenidos en los pasados Juegos Centroamericanos y del Caribe, Veracruz 2014.</a:t>
            </a:r>
            <a:endParaRPr lang="es-ES" sz="1700" b="0" i="0" u="none" strike="noStrike" kern="1200" cap="none" spc="0" baseline="0" dirty="0">
              <a:solidFill>
                <a:schemeClr val="bg1"/>
              </a:solidFill>
              <a:uFillTx/>
              <a:latin typeface="Century Gothic"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4" y="3874570"/>
            <a:ext cx="2834374" cy="175470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318" y="3885715"/>
            <a:ext cx="3099660" cy="174355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4978" y="3874571"/>
            <a:ext cx="3119474" cy="1754704"/>
          </a:xfrm>
          <a:prstGeom prst="rect">
            <a:avLst/>
          </a:prstGeom>
        </p:spPr>
      </p:pic>
    </p:spTree>
    <p:extLst>
      <p:ext uri="{BB962C8B-B14F-4D97-AF65-F5344CB8AC3E}">
        <p14:creationId xmlns:p14="http://schemas.microsoft.com/office/powerpoint/2010/main" val="4157596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3648" y="0"/>
            <a:ext cx="9144000" cy="6858000"/>
          </a:xfrm>
          <a:prstGeom prst="rect">
            <a:avLst/>
          </a:prstGeom>
          <a:noFill/>
          <a:ln cap="flat">
            <a:noFill/>
          </a:ln>
        </p:spPr>
      </p:pic>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1305" y="3183478"/>
            <a:ext cx="4102771" cy="2562229"/>
          </a:xfrm>
        </p:spPr>
      </p:pic>
      <p:sp>
        <p:nvSpPr>
          <p:cNvPr id="5" name="Rectángulo 4"/>
          <p:cNvSpPr/>
          <p:nvPr/>
        </p:nvSpPr>
        <p:spPr>
          <a:xfrm>
            <a:off x="416257" y="1268442"/>
            <a:ext cx="7990764" cy="1754326"/>
          </a:xfrm>
          <a:prstGeom prst="rect">
            <a:avLst/>
          </a:prstGeom>
        </p:spPr>
        <p:txBody>
          <a:bodyPr wrap="square">
            <a:spAutoFit/>
          </a:bodyPr>
          <a:lstStyle/>
          <a:p>
            <a:pPr algn="just"/>
            <a:r>
              <a:rPr lang="es-ES" b="1" dirty="0" smtClean="0">
                <a:solidFill>
                  <a:srgbClr val="92D050"/>
                </a:solidFill>
                <a:latin typeface="Century Gothic" panose="020B0502020202020204" pitchFamily="34" charset="0"/>
              </a:rPr>
              <a:t>La </a:t>
            </a:r>
            <a:r>
              <a:rPr lang="es-ES" b="1" dirty="0">
                <a:solidFill>
                  <a:srgbClr val="92D050"/>
                </a:solidFill>
                <a:latin typeface="Century Gothic" panose="020B0502020202020204" pitchFamily="34" charset="0"/>
              </a:rPr>
              <a:t>Federación Salvadoreña de </a:t>
            </a:r>
            <a:r>
              <a:rPr lang="es-ES" b="1" dirty="0" smtClean="0">
                <a:solidFill>
                  <a:srgbClr val="92D050"/>
                </a:solidFill>
                <a:latin typeface="Century Gothic" panose="020B0502020202020204" pitchFamily="34" charset="0"/>
              </a:rPr>
              <a:t>Taekwondo recibió un </a:t>
            </a:r>
            <a:r>
              <a:rPr lang="es-ES" b="1" dirty="0">
                <a:solidFill>
                  <a:srgbClr val="92D050"/>
                </a:solidFill>
                <a:latin typeface="Century Gothic" panose="020B0502020202020204" pitchFamily="34" charset="0"/>
              </a:rPr>
              <a:t>nuevo gimnasio </a:t>
            </a:r>
            <a:r>
              <a:rPr lang="es-ES" dirty="0">
                <a:solidFill>
                  <a:schemeClr val="bg1"/>
                </a:solidFill>
                <a:latin typeface="Century Gothic" panose="020B0502020202020204" pitchFamily="34" charset="0"/>
              </a:rPr>
              <a:t>ubicado en el palacio de los deportes Carlos “El Famoso” </a:t>
            </a:r>
            <a:r>
              <a:rPr lang="es-ES" dirty="0" smtClean="0">
                <a:solidFill>
                  <a:schemeClr val="bg1"/>
                </a:solidFill>
                <a:latin typeface="Century Gothic" panose="020B0502020202020204" pitchFamily="34" charset="0"/>
              </a:rPr>
              <a:t>Hernández. Este </a:t>
            </a:r>
            <a:r>
              <a:rPr lang="es-ES" dirty="0">
                <a:solidFill>
                  <a:schemeClr val="bg1"/>
                </a:solidFill>
                <a:latin typeface="Century Gothic" panose="020B0502020202020204" pitchFamily="34" charset="0"/>
              </a:rPr>
              <a:t>nuevo gimnasio tiene una extensión de 259.57 m² y además cuenta con una oficina administrativa, área para bodega, vestidores para hombres y mujeres</a:t>
            </a:r>
            <a:r>
              <a:rPr lang="es-ES" dirty="0" smtClean="0">
                <a:solidFill>
                  <a:schemeClr val="bg1"/>
                </a:solidFill>
                <a:latin typeface="Century Gothic" panose="020B0502020202020204" pitchFamily="34" charset="0"/>
              </a:rPr>
              <a:t>. </a:t>
            </a:r>
            <a:r>
              <a:rPr lang="es-ES" dirty="0">
                <a:solidFill>
                  <a:schemeClr val="bg1"/>
                </a:solidFill>
                <a:latin typeface="Century Gothic" panose="020B0502020202020204" pitchFamily="34" charset="0"/>
              </a:rPr>
              <a:t>La inversión en la nueva </a:t>
            </a:r>
            <a:r>
              <a:rPr lang="es-ES" dirty="0" smtClean="0">
                <a:solidFill>
                  <a:schemeClr val="bg1"/>
                </a:solidFill>
                <a:latin typeface="Century Gothic" panose="020B0502020202020204" pitchFamily="34" charset="0"/>
              </a:rPr>
              <a:t>estructura asciende </a:t>
            </a:r>
            <a:r>
              <a:rPr lang="es-ES" dirty="0">
                <a:solidFill>
                  <a:schemeClr val="bg1"/>
                </a:solidFill>
                <a:latin typeface="Century Gothic" panose="020B0502020202020204" pitchFamily="34" charset="0"/>
              </a:rPr>
              <a:t>a $27,164.19.</a:t>
            </a:r>
            <a:endParaRPr lang="es-ES" b="0" i="0" dirty="0">
              <a:solidFill>
                <a:schemeClr val="bg1"/>
              </a:solidFill>
              <a:effectLst/>
              <a:latin typeface="Century Gothic" panose="020B050202020202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028" y="3183479"/>
            <a:ext cx="4338369" cy="2573788"/>
          </a:xfrm>
          <a:prstGeom prst="rect">
            <a:avLst/>
          </a:prstGeom>
        </p:spPr>
      </p:pic>
    </p:spTree>
    <p:extLst>
      <p:ext uri="{BB962C8B-B14F-4D97-AF65-F5344CB8AC3E}">
        <p14:creationId xmlns:p14="http://schemas.microsoft.com/office/powerpoint/2010/main" val="81952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790718" y="1357406"/>
            <a:ext cx="7724632" cy="2308324"/>
          </a:xfrm>
          <a:prstGeom prst="rect">
            <a:avLst/>
          </a:prstGeom>
        </p:spPr>
        <p:txBody>
          <a:bodyPr wrap="square">
            <a:spAutoFit/>
          </a:bodyPr>
          <a:lstStyle/>
          <a:p>
            <a:pPr algn="just"/>
            <a:r>
              <a:rPr lang="es-ES" b="1" dirty="0">
                <a:solidFill>
                  <a:srgbClr val="92D050"/>
                </a:solidFill>
                <a:latin typeface="Century Gothic" panose="020B0502020202020204" pitchFamily="34" charset="0"/>
              </a:rPr>
              <a:t>El presidente del </a:t>
            </a:r>
            <a:r>
              <a:rPr lang="es-ES" b="1" dirty="0" smtClean="0">
                <a:solidFill>
                  <a:srgbClr val="92D050"/>
                </a:solidFill>
                <a:latin typeface="Century Gothic" panose="020B0502020202020204" pitchFamily="34" charset="0"/>
              </a:rPr>
              <a:t>INDES</a:t>
            </a:r>
            <a:r>
              <a:rPr lang="es-ES" b="1" dirty="0">
                <a:solidFill>
                  <a:srgbClr val="92D050"/>
                </a:solidFill>
                <a:latin typeface="Century Gothic" panose="020B0502020202020204" pitchFamily="34" charset="0"/>
              </a:rPr>
              <a:t>, Jorge Quezada, entregó </a:t>
            </a:r>
            <a:r>
              <a:rPr lang="es-ES" b="1" dirty="0" smtClean="0">
                <a:solidFill>
                  <a:srgbClr val="92D050"/>
                </a:solidFill>
                <a:latin typeface="Century Gothic" panose="020B0502020202020204" pitchFamily="34" charset="0"/>
              </a:rPr>
              <a:t>un </a:t>
            </a:r>
            <a:r>
              <a:rPr lang="es-ES" b="1" dirty="0">
                <a:solidFill>
                  <a:srgbClr val="92D050"/>
                </a:solidFill>
                <a:latin typeface="Century Gothic" panose="020B0502020202020204" pitchFamily="34" charset="0"/>
              </a:rPr>
              <a:t>nuevo gimnasio de Judo</a:t>
            </a:r>
            <a:r>
              <a:rPr lang="es-ES" dirty="0">
                <a:solidFill>
                  <a:schemeClr val="bg1"/>
                </a:solidFill>
                <a:latin typeface="Century Gothic" panose="020B0502020202020204" pitchFamily="34" charset="0"/>
              </a:rPr>
              <a:t>, con el propósito de brindar un mejor servicio a los atletas, de igual manera para masificar aún más este deporte de combate </a:t>
            </a:r>
            <a:r>
              <a:rPr lang="es-ES" dirty="0" smtClean="0">
                <a:solidFill>
                  <a:schemeClr val="bg1"/>
                </a:solidFill>
                <a:latin typeface="Century Gothic" panose="020B0502020202020204" pitchFamily="34" charset="0"/>
              </a:rPr>
              <a:t>japonés. La </a:t>
            </a:r>
            <a:r>
              <a:rPr lang="es-ES" dirty="0">
                <a:solidFill>
                  <a:schemeClr val="bg1"/>
                </a:solidFill>
                <a:latin typeface="Century Gothic" panose="020B0502020202020204" pitchFamily="34" charset="0"/>
              </a:rPr>
              <a:t>inversión en este nuevo escenario es de $27,164.19 dólares y los trabajos consistieron en la construcción de paredes perimetrales y estructura metálica forrada con </a:t>
            </a:r>
            <a:r>
              <a:rPr lang="es-ES" dirty="0" err="1">
                <a:solidFill>
                  <a:schemeClr val="bg1"/>
                </a:solidFill>
                <a:latin typeface="Century Gothic" panose="020B0502020202020204" pitchFamily="34" charset="0"/>
              </a:rPr>
              <a:t>fibrolit</a:t>
            </a:r>
            <a:r>
              <a:rPr lang="es-ES" dirty="0">
                <a:solidFill>
                  <a:schemeClr val="bg1"/>
                </a:solidFill>
                <a:latin typeface="Century Gothic" panose="020B0502020202020204" pitchFamily="34" charset="0"/>
              </a:rPr>
              <a:t>, sistema de iluminación, canales de aguas lluvias, rampas de acceso, pintura, duchas, servicios sanitarios, vestidores, entre otros. </a:t>
            </a:r>
            <a:endParaRPr lang="es-ES" b="0" i="0" dirty="0">
              <a:solidFill>
                <a:schemeClr val="bg1"/>
              </a:solidFill>
              <a:effectLst/>
              <a:latin typeface="Century Gothic" panose="020B0502020202020204" pitchFamily="34" charset="0"/>
            </a:endParaRPr>
          </a:p>
        </p:txBody>
      </p:sp>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9433" y="3820818"/>
            <a:ext cx="3901955" cy="2484448"/>
          </a:xfr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821" y="3820818"/>
            <a:ext cx="3975118" cy="2484448"/>
          </a:xfrm>
          <a:prstGeom prst="rect">
            <a:avLst/>
          </a:prstGeom>
        </p:spPr>
      </p:pic>
    </p:spTree>
    <p:extLst>
      <p:ext uri="{BB962C8B-B14F-4D97-AF65-F5344CB8AC3E}">
        <p14:creationId xmlns:p14="http://schemas.microsoft.com/office/powerpoint/2010/main" val="346821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72068"/>
          </a:xfrm>
          <a:prstGeom prst="rect">
            <a:avLst/>
          </a:prstGeom>
          <a:noFill/>
          <a:ln cap="flat">
            <a:noFill/>
          </a:ln>
        </p:spPr>
      </p:pic>
      <p:sp>
        <p:nvSpPr>
          <p:cNvPr id="5" name="4 Rectángulo"/>
          <p:cNvSpPr/>
          <p:nvPr/>
        </p:nvSpPr>
        <p:spPr>
          <a:xfrm>
            <a:off x="281354" y="929661"/>
            <a:ext cx="8637563" cy="5693866"/>
          </a:xfrm>
          <a:prstGeom prst="rect">
            <a:avLst/>
          </a:prstGeom>
        </p:spPr>
        <p:txBody>
          <a:bodyPr wrap="square">
            <a:spAutoFit/>
          </a:bodyPr>
          <a:lstStyle/>
          <a:p>
            <a:pPr algn="just"/>
            <a:endParaRPr lang="es-SV" sz="1450" dirty="0" smtClean="0">
              <a:latin typeface="Century Gothic" pitchFamily="34" charset="0"/>
            </a:endParaRPr>
          </a:p>
          <a:p>
            <a:pPr algn="just"/>
            <a:r>
              <a:rPr lang="es-SV" sz="1450" b="1" dirty="0" smtClean="0">
                <a:solidFill>
                  <a:srgbClr val="92D050"/>
                </a:solidFill>
                <a:latin typeface="Century Gothic" pitchFamily="34" charset="0"/>
              </a:rPr>
              <a:t>Programa Éxito. </a:t>
            </a:r>
            <a:r>
              <a:rPr lang="es-SV" sz="1450" dirty="0" smtClean="0">
                <a:solidFill>
                  <a:schemeClr val="bg1"/>
                </a:solidFill>
                <a:latin typeface="Century Gothic" pitchFamily="34" charset="0"/>
              </a:rPr>
              <a:t>Es un programa novedoso, que busca la formación de una nueva generación de atletas que llenen de orgullo a nuestro país. ÉXITO surge con la idea de integrar a nuevos elementos deportivos desde la niñez, y está dirigido a los atletas desde 13 años de edad, entre niñas, niños y jóvenes, de distintos ciudades de El Salvador.</a:t>
            </a:r>
          </a:p>
          <a:p>
            <a:pPr algn="just"/>
            <a:endParaRPr lang="es-SV" sz="1450" dirty="0" smtClean="0">
              <a:latin typeface="Century Gothic" pitchFamily="34" charset="0"/>
            </a:endParaRPr>
          </a:p>
          <a:p>
            <a:pPr algn="just"/>
            <a:r>
              <a:rPr lang="es-SV" sz="1450" b="1" dirty="0" smtClean="0">
                <a:solidFill>
                  <a:srgbClr val="92D050"/>
                </a:solidFill>
                <a:latin typeface="Century Gothic" pitchFamily="34" charset="0"/>
              </a:rPr>
              <a:t>Programa Natación para Todos. </a:t>
            </a:r>
            <a:r>
              <a:rPr lang="es-SV" sz="1450" dirty="0" smtClean="0">
                <a:solidFill>
                  <a:schemeClr val="bg1"/>
                </a:solidFill>
                <a:latin typeface="Century Gothic" pitchFamily="34" charset="0"/>
              </a:rPr>
              <a:t>El Instituto Nacional de los Deportes (INDES) ha puesto en marcha este novedoso Programa, con el objetivo de brindar a centros escolares, principiantes, adultos, adultos mayores y atletas en nivel competitivo mayores oportunidades para la práctica de la natación; apuntando con su enfoque social al mejoramiento de la calidad de vida de la población, principalmente en la relación a la salud física y mental de las personas, propiciando la inclusión y cohesión social.</a:t>
            </a:r>
          </a:p>
          <a:p>
            <a:pPr algn="just"/>
            <a:endParaRPr lang="es-SV" sz="1450" dirty="0" smtClean="0">
              <a:latin typeface="Century Gothic" pitchFamily="34" charset="0"/>
            </a:endParaRPr>
          </a:p>
          <a:p>
            <a:pPr algn="just"/>
            <a:r>
              <a:rPr lang="es-SV" sz="1450" b="1" dirty="0" smtClean="0">
                <a:solidFill>
                  <a:srgbClr val="92D050"/>
                </a:solidFill>
                <a:latin typeface="Century Gothic" pitchFamily="34" charset="0"/>
              </a:rPr>
              <a:t>Programa Respira Felicidad, Practica Deporte. </a:t>
            </a:r>
            <a:r>
              <a:rPr lang="es-SV" sz="1450" dirty="0" smtClean="0">
                <a:solidFill>
                  <a:schemeClr val="bg1"/>
                </a:solidFill>
                <a:latin typeface="Century Gothic" pitchFamily="34" charset="0"/>
              </a:rPr>
              <a:t>Tiene como propósito promocionar la Educación, Actividad Física y el Deporte, a través de los valores de la no discriminación, universalidad, humanismo, solidaridad, inclusión, juego limpio, paz, excelencia, respeto y espíritu de amistad y así lograr una sociedad comprometida con El Salvador. Este Programa enfoca sus esfuerzos en la formación de docentes en temas relacionados con: Deporte y Autoridades Públicas, Arbitraje y resolución de Conflictos, Inclusión y Equidad; así como concursos de pintura, fotografía, música y baile, para estudiantes, de centros escolares públicos como privados, sobre temáticas, relacionados a los valores.</a:t>
            </a:r>
          </a:p>
          <a:p>
            <a:pPr algn="just"/>
            <a:endParaRPr lang="es-SV" sz="1450" dirty="0" smtClean="0">
              <a:latin typeface="Century Gothic" pitchFamily="34" charset="0"/>
            </a:endParaRPr>
          </a:p>
          <a:p>
            <a:pPr algn="just"/>
            <a:r>
              <a:rPr lang="es-SV" sz="1450" b="1" dirty="0" smtClean="0">
                <a:solidFill>
                  <a:srgbClr val="92D050"/>
                </a:solidFill>
                <a:latin typeface="Century Gothic" pitchFamily="34" charset="0"/>
              </a:rPr>
              <a:t>Programa Muévete. </a:t>
            </a:r>
            <a:r>
              <a:rPr lang="es-SV" sz="1450" dirty="0" smtClean="0">
                <a:solidFill>
                  <a:schemeClr val="bg1"/>
                </a:solidFill>
                <a:latin typeface="Century Gothic" pitchFamily="34" charset="0"/>
              </a:rPr>
              <a:t>Es un programa de actividad física masiva, mediante el cual el INDES dinamiza y pone a disposición de los sectores sociales, de diferentes edades sus espacios deportivos, para la ocupación creativa del tiempo libre.</a:t>
            </a:r>
            <a:endParaRPr lang="es-SV" sz="1450" dirty="0">
              <a:solidFill>
                <a:schemeClr val="bg1"/>
              </a:solidFill>
              <a:latin typeface="Century Gothic" pitchFamily="34" charset="0"/>
            </a:endParaRPr>
          </a:p>
        </p:txBody>
      </p:sp>
      <p:sp>
        <p:nvSpPr>
          <p:cNvPr id="6" name="5 Rectángulo"/>
          <p:cNvSpPr/>
          <p:nvPr/>
        </p:nvSpPr>
        <p:spPr>
          <a:xfrm>
            <a:off x="2500729" y="346390"/>
            <a:ext cx="6027612" cy="477054"/>
          </a:xfrm>
          <a:prstGeom prst="rect">
            <a:avLst/>
          </a:prstGeom>
        </p:spPr>
        <p:txBody>
          <a:bodyPr wrap="none">
            <a:spAutoFit/>
          </a:bodyPr>
          <a:lstStyle/>
          <a:p>
            <a:pPr algn="just"/>
            <a:r>
              <a:rPr lang="es-SV" sz="2500" b="1" dirty="0" smtClean="0">
                <a:solidFill>
                  <a:srgbClr val="92D050"/>
                </a:solidFill>
                <a:latin typeface="Century Gothic" pitchFamily="34" charset="0"/>
              </a:rPr>
              <a:t>NUESTROS PROYECTOS ESTRATÉGICOS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pic>
        <p:nvPicPr>
          <p:cNvPr id="13313" name="Picture 1" descr="E:\fotos   rendicion de cuentas\progra exito\IMG_5336.JPG"/>
          <p:cNvPicPr>
            <a:picLocks noChangeAspect="1" noChangeArrowheads="1"/>
          </p:cNvPicPr>
          <p:nvPr/>
        </p:nvPicPr>
        <p:blipFill>
          <a:blip r:embed="rId3" cstate="print"/>
          <a:srcRect/>
          <a:stretch>
            <a:fillRect/>
          </a:stretch>
        </p:blipFill>
        <p:spPr bwMode="auto">
          <a:xfrm>
            <a:off x="1380507" y="980145"/>
            <a:ext cx="2933204" cy="1955469"/>
          </a:xfrm>
          <a:prstGeom prst="rect">
            <a:avLst/>
          </a:prstGeom>
          <a:noFill/>
        </p:spPr>
      </p:pic>
      <p:pic>
        <p:nvPicPr>
          <p:cNvPr id="13314" name="Picture 2" descr="E:\fotos   rendicion de cuentas\progra exito\IMG_5834.JPG"/>
          <p:cNvPicPr>
            <a:picLocks noChangeAspect="1" noChangeArrowheads="1"/>
          </p:cNvPicPr>
          <p:nvPr/>
        </p:nvPicPr>
        <p:blipFill>
          <a:blip r:embed="rId4" cstate="print"/>
          <a:srcRect/>
          <a:stretch>
            <a:fillRect/>
          </a:stretch>
        </p:blipFill>
        <p:spPr bwMode="auto">
          <a:xfrm>
            <a:off x="5008418" y="766594"/>
            <a:ext cx="3580604" cy="2099968"/>
          </a:xfrm>
          <a:prstGeom prst="rect">
            <a:avLst/>
          </a:prstGeom>
          <a:noFill/>
        </p:spPr>
      </p:pic>
      <p:pic>
        <p:nvPicPr>
          <p:cNvPr id="13315" name="Picture 3" descr="E:\fotos   rendicion de cuentas\deporte comunitario\muevete\IMG_2486.jpg"/>
          <p:cNvPicPr>
            <a:picLocks noChangeAspect="1" noChangeArrowheads="1"/>
          </p:cNvPicPr>
          <p:nvPr/>
        </p:nvPicPr>
        <p:blipFill>
          <a:blip r:embed="rId5" cstate="print"/>
          <a:srcRect/>
          <a:stretch>
            <a:fillRect/>
          </a:stretch>
        </p:blipFill>
        <p:spPr bwMode="auto">
          <a:xfrm flipH="1">
            <a:off x="145472" y="3656005"/>
            <a:ext cx="3002856" cy="1692519"/>
          </a:xfrm>
          <a:prstGeom prst="rect">
            <a:avLst/>
          </a:prstGeom>
          <a:noFill/>
        </p:spPr>
      </p:pic>
      <p:pic>
        <p:nvPicPr>
          <p:cNvPr id="13317" name="Picture 5" descr="E:\fotos   rendicion de cuentas\deporte comunitario\natacion escolar\_DSC7928.JPG"/>
          <p:cNvPicPr>
            <a:picLocks noChangeAspect="1" noChangeArrowheads="1"/>
          </p:cNvPicPr>
          <p:nvPr/>
        </p:nvPicPr>
        <p:blipFill>
          <a:blip r:embed="rId6" cstate="print"/>
          <a:srcRect/>
          <a:stretch>
            <a:fillRect/>
          </a:stretch>
        </p:blipFill>
        <p:spPr bwMode="auto">
          <a:xfrm rot="10800000" flipV="1">
            <a:off x="3228107" y="2995245"/>
            <a:ext cx="3115327" cy="1991622"/>
          </a:xfrm>
          <a:prstGeom prst="rect">
            <a:avLst/>
          </a:prstGeom>
          <a:noFill/>
        </p:spPr>
      </p:pic>
      <p:pic>
        <p:nvPicPr>
          <p:cNvPr id="13318" name="Picture 6" descr="E:\fotos   rendicion de cuentas\deporte comunitario\natacion escolar\IMG_1942.jpg"/>
          <p:cNvPicPr>
            <a:picLocks noChangeAspect="1" noChangeArrowheads="1"/>
          </p:cNvPicPr>
          <p:nvPr/>
        </p:nvPicPr>
        <p:blipFill>
          <a:blip r:embed="rId7" cstate="print"/>
          <a:srcRect/>
          <a:stretch>
            <a:fillRect/>
          </a:stretch>
        </p:blipFill>
        <p:spPr bwMode="auto">
          <a:xfrm rot="10800000" flipV="1">
            <a:off x="6372666" y="4160225"/>
            <a:ext cx="2729770" cy="1575557"/>
          </a:xfrm>
          <a:prstGeom prst="rect">
            <a:avLst/>
          </a:prstGeom>
          <a:noFill/>
        </p:spPr>
      </p:pic>
      <p:pic>
        <p:nvPicPr>
          <p:cNvPr id="13319" name="Picture 7"/>
          <p:cNvPicPr>
            <a:picLocks noChangeAspect="1" noChangeArrowheads="1"/>
          </p:cNvPicPr>
          <p:nvPr/>
        </p:nvPicPr>
        <p:blipFill>
          <a:blip r:embed="rId8" cstate="print"/>
          <a:srcRect/>
          <a:stretch>
            <a:fillRect/>
          </a:stretch>
        </p:blipFill>
        <p:spPr bwMode="auto">
          <a:xfrm>
            <a:off x="3385840" y="5148694"/>
            <a:ext cx="2743200" cy="1543050"/>
          </a:xfrm>
          <a:prstGeom prst="rect">
            <a:avLst/>
          </a:prstGeom>
          <a:noFill/>
          <a:ln w="9525">
            <a:noFill/>
            <a:miter lim="800000"/>
            <a:headEnd/>
            <a:tailEnd/>
          </a:ln>
        </p:spPr>
      </p:pic>
      <p:sp>
        <p:nvSpPr>
          <p:cNvPr id="11" name="5 Rectángulo"/>
          <p:cNvSpPr/>
          <p:nvPr/>
        </p:nvSpPr>
        <p:spPr>
          <a:xfrm>
            <a:off x="2561410" y="143494"/>
            <a:ext cx="6027612" cy="477054"/>
          </a:xfrm>
          <a:prstGeom prst="rect">
            <a:avLst/>
          </a:prstGeom>
        </p:spPr>
        <p:txBody>
          <a:bodyPr wrap="none">
            <a:spAutoFit/>
          </a:bodyPr>
          <a:lstStyle/>
          <a:p>
            <a:pPr algn="just"/>
            <a:r>
              <a:rPr lang="es-SV" sz="2500" b="1" dirty="0" smtClean="0">
                <a:solidFill>
                  <a:srgbClr val="92D050"/>
                </a:solidFill>
                <a:latin typeface="Century Gothic" pitchFamily="34" charset="0"/>
              </a:rPr>
              <a:t>NUESTROS PROYECTOS ESTRATÉGICOS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4 Rectángulo"/>
          <p:cNvSpPr/>
          <p:nvPr/>
        </p:nvSpPr>
        <p:spPr>
          <a:xfrm>
            <a:off x="534838" y="1141485"/>
            <a:ext cx="8143336" cy="5262979"/>
          </a:xfrm>
          <a:prstGeom prst="rect">
            <a:avLst/>
          </a:prstGeom>
        </p:spPr>
        <p:txBody>
          <a:bodyPr wrap="square">
            <a:spAutoFit/>
          </a:bodyPr>
          <a:lstStyle/>
          <a:p>
            <a:pPr algn="just"/>
            <a:r>
              <a:rPr lang="es-SV" sz="1600" b="1" dirty="0" smtClean="0">
                <a:solidFill>
                  <a:srgbClr val="92D050"/>
                </a:solidFill>
                <a:latin typeface="Century Gothic" pitchFamily="34" charset="0"/>
              </a:rPr>
              <a:t>Escuelas de Iniciación Deportiva</a:t>
            </a:r>
            <a:r>
              <a:rPr lang="es-SV" sz="1600" dirty="0" smtClean="0">
                <a:solidFill>
                  <a:srgbClr val="92D050"/>
                </a:solidFill>
                <a:latin typeface="Century Gothic" pitchFamily="34" charset="0"/>
              </a:rPr>
              <a:t>. </a:t>
            </a:r>
            <a:r>
              <a:rPr lang="es-SV" sz="1600" dirty="0" smtClean="0">
                <a:solidFill>
                  <a:schemeClr val="bg1"/>
                </a:solidFill>
                <a:latin typeface="Century Gothic" pitchFamily="34" charset="0"/>
              </a:rPr>
              <a:t>Uno de  nuestros retos es potenciar las escuelas de iniciación deportiva, con la finalidad promover la creación de espacios en los territorios, para que los jóvenes puedan iniciar procesos de práctica deportiva sistemática, y  aprendan a desarrollar sus  potenciales.</a:t>
            </a:r>
          </a:p>
          <a:p>
            <a:pPr algn="just"/>
            <a:endParaRPr lang="es-SV" sz="1600" dirty="0" smtClean="0">
              <a:solidFill>
                <a:srgbClr val="92D050"/>
              </a:solidFill>
              <a:latin typeface="Century Gothic" pitchFamily="34" charset="0"/>
            </a:endParaRPr>
          </a:p>
          <a:p>
            <a:pPr algn="just"/>
            <a:r>
              <a:rPr lang="es-SV" sz="1600" b="1" dirty="0" smtClean="0">
                <a:solidFill>
                  <a:srgbClr val="92D050"/>
                </a:solidFill>
                <a:latin typeface="Century Gothic" pitchFamily="34" charset="0"/>
              </a:rPr>
              <a:t>Modernización y Fortalecimiento de la Infraestructura Deportiva</a:t>
            </a:r>
            <a:r>
              <a:rPr lang="es-SV" sz="1600" dirty="0" smtClean="0">
                <a:solidFill>
                  <a:srgbClr val="92D050"/>
                </a:solidFill>
                <a:latin typeface="Century Gothic" pitchFamily="34" charset="0"/>
              </a:rPr>
              <a:t>. </a:t>
            </a:r>
            <a:r>
              <a:rPr lang="es-SV" sz="1600" dirty="0" smtClean="0">
                <a:solidFill>
                  <a:schemeClr val="bg1"/>
                </a:solidFill>
                <a:latin typeface="Century Gothic" pitchFamily="34" charset="0"/>
              </a:rPr>
              <a:t>Una de las grandes apuestas es la inversión en escenarios históricos del país, para que se conviertan en verdaderos polos de desarrollo deportivo. Todo ello, con el trabajo conjunto entre Gobierno Central, Gobiernos Municipales, Empresa Privada y Ciudadanía.</a:t>
            </a:r>
          </a:p>
          <a:p>
            <a:pPr algn="just"/>
            <a:endParaRPr lang="es-SV" sz="1600" dirty="0" smtClean="0">
              <a:solidFill>
                <a:srgbClr val="92D050"/>
              </a:solidFill>
              <a:latin typeface="Century Gothic" pitchFamily="34" charset="0"/>
            </a:endParaRPr>
          </a:p>
          <a:p>
            <a:pPr algn="just"/>
            <a:r>
              <a:rPr lang="es-SV" sz="1600" b="1" dirty="0" smtClean="0">
                <a:solidFill>
                  <a:srgbClr val="92D050"/>
                </a:solidFill>
                <a:latin typeface="Century Gothic" pitchFamily="34" charset="0"/>
              </a:rPr>
              <a:t>Centro de Formación y Especialización de Entrenadores Nacionales</a:t>
            </a:r>
            <a:r>
              <a:rPr lang="es-SV" sz="1600" dirty="0" smtClean="0">
                <a:solidFill>
                  <a:srgbClr val="92D050"/>
                </a:solidFill>
                <a:latin typeface="Century Gothic" pitchFamily="34" charset="0"/>
              </a:rPr>
              <a:t>. </a:t>
            </a:r>
            <a:r>
              <a:rPr lang="es-SV" sz="1600" dirty="0" smtClean="0">
                <a:solidFill>
                  <a:schemeClr val="bg1"/>
                </a:solidFill>
                <a:latin typeface="Century Gothic" pitchFamily="34" charset="0"/>
              </a:rPr>
              <a:t>Nuestro gran desafío es fortalecer la profesión de entrenadores del país, renovar sus conocimientos, para que adquieran nuevas capacidades y apliquen técnicas actualizadas de entrenamiento, reflejándose así una mejor preparación y actuación de los atletas en los diferentes eventos deportivos.</a:t>
            </a:r>
          </a:p>
          <a:p>
            <a:pPr algn="just"/>
            <a:endParaRPr lang="es-SV" sz="1600" dirty="0" smtClean="0">
              <a:solidFill>
                <a:srgbClr val="92D050"/>
              </a:solidFill>
              <a:latin typeface="Century Gothic" pitchFamily="34" charset="0"/>
            </a:endParaRPr>
          </a:p>
          <a:p>
            <a:pPr algn="just"/>
            <a:r>
              <a:rPr lang="es-SV" sz="1600" b="1" dirty="0" smtClean="0">
                <a:solidFill>
                  <a:srgbClr val="92D050"/>
                </a:solidFill>
                <a:latin typeface="Century Gothic" pitchFamily="34" charset="0"/>
              </a:rPr>
              <a:t>Escuela Nacional de Educación Física</a:t>
            </a:r>
            <a:r>
              <a:rPr lang="es-SV" sz="1600" dirty="0" smtClean="0">
                <a:solidFill>
                  <a:srgbClr val="92D050"/>
                </a:solidFill>
                <a:latin typeface="Century Gothic" pitchFamily="34" charset="0"/>
              </a:rPr>
              <a:t>. </a:t>
            </a:r>
            <a:r>
              <a:rPr lang="es-SV" sz="1600" dirty="0" smtClean="0">
                <a:solidFill>
                  <a:schemeClr val="bg1"/>
                </a:solidFill>
                <a:latin typeface="Century Gothic" pitchFamily="34" charset="0"/>
              </a:rPr>
              <a:t>Buscaremos expandir la oferta de profesionales en el área de Educación Física para fortalecer las bases deportivas y guiar el desarrollo de nuestros atletas desde su niñez, con el propósito de fortalecerla proyección del deporte nacional.</a:t>
            </a:r>
            <a:endParaRPr lang="es-SV" sz="1600" dirty="0">
              <a:solidFill>
                <a:schemeClr val="bg1"/>
              </a:solidFill>
              <a:latin typeface="Century Gothic" pitchFamily="34" charset="0"/>
            </a:endParaRPr>
          </a:p>
        </p:txBody>
      </p:sp>
      <p:sp>
        <p:nvSpPr>
          <p:cNvPr id="6" name="5 Rectángulo"/>
          <p:cNvSpPr/>
          <p:nvPr/>
        </p:nvSpPr>
        <p:spPr>
          <a:xfrm>
            <a:off x="4692445" y="225088"/>
            <a:ext cx="3281668" cy="477054"/>
          </a:xfrm>
          <a:prstGeom prst="rect">
            <a:avLst/>
          </a:prstGeom>
        </p:spPr>
        <p:txBody>
          <a:bodyPr wrap="none">
            <a:spAutoFit/>
          </a:bodyPr>
          <a:lstStyle/>
          <a:p>
            <a:r>
              <a:rPr lang="es-SV" sz="2500" b="1" dirty="0" smtClean="0">
                <a:solidFill>
                  <a:srgbClr val="92D050"/>
                </a:solidFill>
                <a:latin typeface="Century Gothic" pitchFamily="34" charset="0"/>
              </a:rPr>
              <a:t>NUESTROS DESAFÍOS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72990"/>
          </a:xfrm>
          <a:prstGeom prst="rect">
            <a:avLst/>
          </a:prstGeom>
          <a:noFill/>
          <a:ln cap="flat">
            <a:noFill/>
          </a:ln>
        </p:spPr>
      </p:pic>
      <p:sp>
        <p:nvSpPr>
          <p:cNvPr id="5" name="Rectángulo 4"/>
          <p:cNvSpPr/>
          <p:nvPr/>
        </p:nvSpPr>
        <p:spPr>
          <a:xfrm>
            <a:off x="392807" y="1345676"/>
            <a:ext cx="3919886" cy="1569660"/>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Reforzar el personal del área técnica</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FFFFFF"/>
                </a:solidFill>
                <a:uFillTx/>
                <a:latin typeface="Century Gothic" pitchFamily="34"/>
              </a:rPr>
              <a:t>Con el propósito de reforzar el recurso humano en el área técnica deportiva se incremento en un 20%, reforzando las áreas de deporte social y alto rendimiento</a:t>
            </a:r>
          </a:p>
        </p:txBody>
      </p:sp>
      <p:sp>
        <p:nvSpPr>
          <p:cNvPr id="6" name="Rectángulo 5"/>
          <p:cNvSpPr/>
          <p:nvPr/>
        </p:nvSpPr>
        <p:spPr>
          <a:xfrm>
            <a:off x="4605686" y="1293717"/>
            <a:ext cx="4225254" cy="2308324"/>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Capacitar  al Recurso Humano</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FFFFFF"/>
                </a:solidFill>
                <a:uFillTx/>
                <a:latin typeface="Century Gothic" pitchFamily="34"/>
              </a:rPr>
              <a:t>Se esta invirtiendo en nuestro capital humano con capacitaciones,  motivándolos a que  se integren al planes de capacitaciones, logrando que el 57% de nuestros empleados estén actualizando sus conocimientos en áreas administrativa, técnicas, informática, y otras.</a:t>
            </a:r>
          </a:p>
        </p:txBody>
      </p:sp>
      <p:graphicFrame>
        <p:nvGraphicFramePr>
          <p:cNvPr id="8" name="Tabla 7"/>
          <p:cNvGraphicFramePr>
            <a:graphicFrameLocks noGrp="1"/>
          </p:cNvGraphicFramePr>
          <p:nvPr>
            <p:extLst>
              <p:ext uri="{D42A27DB-BD31-4B8C-83A1-F6EECF244321}">
                <p14:modId xmlns:p14="http://schemas.microsoft.com/office/powerpoint/2010/main" val="3884264866"/>
              </p:ext>
            </p:extLst>
          </p:nvPr>
        </p:nvGraphicFramePr>
        <p:xfrm>
          <a:off x="1143000" y="3681314"/>
          <a:ext cx="7059304" cy="2869610"/>
        </p:xfrm>
        <a:graphic>
          <a:graphicData uri="http://schemas.openxmlformats.org/drawingml/2006/table">
            <a:tbl>
              <a:tblPr>
                <a:tableStyleId>{5C22544A-7EE6-4342-B048-85BDC9FD1C3A}</a:tableStyleId>
              </a:tblPr>
              <a:tblGrid>
                <a:gridCol w="2555046"/>
                <a:gridCol w="2317980"/>
                <a:gridCol w="2186278"/>
              </a:tblGrid>
              <a:tr h="306001">
                <a:tc rowSpan="2">
                  <a:txBody>
                    <a:bodyPr/>
                    <a:lstStyle/>
                    <a:p>
                      <a:pPr algn="ctr" fontAlgn="ctr"/>
                      <a:r>
                        <a:rPr lang="es-ES" sz="1500" b="1" u="none" strike="noStrike" dirty="0">
                          <a:effectLst/>
                          <a:latin typeface="Century Gothic" panose="020B0502020202020204" pitchFamily="34" charset="0"/>
                        </a:rPr>
                        <a:t>PERIODO</a:t>
                      </a:r>
                      <a:endParaRPr lang="es-ES" sz="1500" b="1" i="0" u="none" strike="noStrike" dirty="0">
                        <a:effectLst/>
                        <a:latin typeface="Century Gothic" panose="020B0502020202020204" pitchFamily="34" charset="0"/>
                      </a:endParaRPr>
                    </a:p>
                  </a:txBody>
                  <a:tcPr marL="0" marR="0" marT="0" marB="0" anchor="ctr"/>
                </a:tc>
                <a:tc gridSpan="2">
                  <a:txBody>
                    <a:bodyPr/>
                    <a:lstStyle/>
                    <a:p>
                      <a:pPr algn="ctr" fontAlgn="ctr"/>
                      <a:r>
                        <a:rPr lang="es-ES" sz="1500" b="1" u="none" strike="noStrike" dirty="0">
                          <a:effectLst/>
                          <a:latin typeface="Century Gothic" panose="020B0502020202020204" pitchFamily="34" charset="0"/>
                        </a:rPr>
                        <a:t>No CAPACITACIONES</a:t>
                      </a:r>
                      <a:endParaRPr lang="es-ES" sz="1500" b="1" i="0" u="none" strike="noStrike" dirty="0">
                        <a:effectLst/>
                        <a:latin typeface="Century Gothic" panose="020B0502020202020204" pitchFamily="34" charset="0"/>
                      </a:endParaRPr>
                    </a:p>
                  </a:txBody>
                  <a:tcPr marL="0" marR="0" marT="0" marB="0" anchor="ctr"/>
                </a:tc>
                <a:tc hMerge="1">
                  <a:txBody>
                    <a:bodyPr/>
                    <a:lstStyle/>
                    <a:p>
                      <a:endParaRPr lang="es-ES"/>
                    </a:p>
                  </a:txBody>
                  <a:tcPr/>
                </a:tc>
              </a:tr>
              <a:tr h="306001">
                <a:tc vMerge="1">
                  <a:txBody>
                    <a:bodyPr/>
                    <a:lstStyle/>
                    <a:p>
                      <a:endParaRPr lang="es-ES"/>
                    </a:p>
                  </a:txBody>
                  <a:tcPr/>
                </a:tc>
                <a:tc>
                  <a:txBody>
                    <a:bodyPr/>
                    <a:lstStyle/>
                    <a:p>
                      <a:pPr algn="ctr" fontAlgn="ctr"/>
                      <a:r>
                        <a:rPr lang="es-ES" sz="1500" b="1" u="none" strike="noStrike" dirty="0">
                          <a:effectLst/>
                          <a:latin typeface="Century Gothic" panose="020B0502020202020204" pitchFamily="34" charset="0"/>
                        </a:rPr>
                        <a:t>2015</a:t>
                      </a:r>
                      <a:endParaRPr lang="es-ES" sz="1500" b="1" i="0" u="none" strike="noStrike" dirty="0">
                        <a:effectLst/>
                        <a:latin typeface="Century Gothic" panose="020B0502020202020204" pitchFamily="34" charset="0"/>
                      </a:endParaRPr>
                    </a:p>
                  </a:txBody>
                  <a:tcPr marL="0" marR="0" marT="0" marB="0" anchor="ctr"/>
                </a:tc>
                <a:tc>
                  <a:txBody>
                    <a:bodyPr/>
                    <a:lstStyle/>
                    <a:p>
                      <a:pPr algn="ctr" fontAlgn="b"/>
                      <a:r>
                        <a:rPr lang="es-ES" sz="1500" b="1" u="none" strike="noStrike" dirty="0">
                          <a:effectLst/>
                          <a:latin typeface="Century Gothic" panose="020B0502020202020204" pitchFamily="34" charset="0"/>
                        </a:rPr>
                        <a:t>2016</a:t>
                      </a:r>
                      <a:endParaRPr lang="es-ES" sz="1500" b="1" i="0" u="none" strike="noStrike" dirty="0">
                        <a:effectLst/>
                        <a:latin typeface="Century Gothic" panose="020B0502020202020204" pitchFamily="34" charset="0"/>
                      </a:endParaRPr>
                    </a:p>
                  </a:txBody>
                  <a:tcPr marL="0" marR="0" marT="0" marB="0" anchor="b"/>
                </a:tc>
              </a:tr>
              <a:tr h="306001">
                <a:tc>
                  <a:txBody>
                    <a:bodyPr/>
                    <a:lstStyle/>
                    <a:p>
                      <a:pPr algn="l" fontAlgn="b"/>
                      <a:r>
                        <a:rPr lang="es-ES" sz="1500" u="none" strike="noStrike">
                          <a:effectLst/>
                          <a:latin typeface="Century Gothic" panose="020B0502020202020204" pitchFamily="34" charset="0"/>
                        </a:rPr>
                        <a:t>Primer trimestre</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 </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15</a:t>
                      </a:r>
                      <a:endParaRPr lang="es-ES" sz="1500" b="0" i="0" u="none" strike="noStrike">
                        <a:effectLst/>
                        <a:latin typeface="Century Gothic" panose="020B0502020202020204" pitchFamily="34" charset="0"/>
                      </a:endParaRPr>
                    </a:p>
                  </a:txBody>
                  <a:tcPr marL="0" marR="0" marT="0" marB="0" anchor="b"/>
                </a:tc>
              </a:tr>
              <a:tr h="306001">
                <a:tc>
                  <a:txBody>
                    <a:bodyPr/>
                    <a:lstStyle/>
                    <a:p>
                      <a:pPr algn="l" fontAlgn="b"/>
                      <a:r>
                        <a:rPr lang="es-ES" sz="1500" u="none" strike="noStrike">
                          <a:effectLst/>
                          <a:latin typeface="Century Gothic" panose="020B0502020202020204" pitchFamily="34" charset="0"/>
                        </a:rPr>
                        <a:t>Segundo trimestre</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 </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18</a:t>
                      </a:r>
                      <a:endParaRPr lang="es-ES" sz="1500" b="0" i="0" u="none" strike="noStrike">
                        <a:effectLst/>
                        <a:latin typeface="Century Gothic" panose="020B0502020202020204" pitchFamily="34" charset="0"/>
                      </a:endParaRPr>
                    </a:p>
                  </a:txBody>
                  <a:tcPr marL="0" marR="0" marT="0" marB="0" anchor="b"/>
                </a:tc>
              </a:tr>
              <a:tr h="306001">
                <a:tc>
                  <a:txBody>
                    <a:bodyPr/>
                    <a:lstStyle/>
                    <a:p>
                      <a:pPr algn="l" fontAlgn="b"/>
                      <a:r>
                        <a:rPr lang="es-ES" sz="1500" u="none" strike="noStrike">
                          <a:effectLst/>
                          <a:latin typeface="Century Gothic" panose="020B0502020202020204" pitchFamily="34" charset="0"/>
                        </a:rPr>
                        <a:t>Tercer trimestre</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21</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16</a:t>
                      </a:r>
                      <a:endParaRPr lang="es-ES" sz="1500" b="0" i="0" u="none" strike="noStrike">
                        <a:effectLst/>
                        <a:latin typeface="Century Gothic" panose="020B0502020202020204" pitchFamily="34" charset="0"/>
                      </a:endParaRPr>
                    </a:p>
                  </a:txBody>
                  <a:tcPr marL="0" marR="0" marT="0" marB="0" anchor="b"/>
                </a:tc>
              </a:tr>
              <a:tr h="306001">
                <a:tc>
                  <a:txBody>
                    <a:bodyPr/>
                    <a:lstStyle/>
                    <a:p>
                      <a:pPr algn="l" fontAlgn="b"/>
                      <a:r>
                        <a:rPr lang="es-ES" sz="1500" u="none" strike="noStrike" dirty="0">
                          <a:effectLst/>
                          <a:latin typeface="Century Gothic" panose="020B0502020202020204" pitchFamily="34" charset="0"/>
                        </a:rPr>
                        <a:t>Cuarto trimestre</a:t>
                      </a:r>
                      <a:endParaRPr lang="es-ES" sz="1500" b="0" i="0" u="none" strike="noStrike" dirty="0">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21</a:t>
                      </a:r>
                      <a:endParaRPr lang="es-ES" sz="1500" b="0" i="0" u="none" strike="noStrike">
                        <a:effectLst/>
                        <a:latin typeface="Century Gothic" panose="020B0502020202020204" pitchFamily="34" charset="0"/>
                      </a:endParaRPr>
                    </a:p>
                  </a:txBody>
                  <a:tcPr marL="0" marR="0" marT="0" marB="0" anchor="b"/>
                </a:tc>
                <a:tc>
                  <a:txBody>
                    <a:bodyPr/>
                    <a:lstStyle/>
                    <a:p>
                      <a:pPr algn="ctr" fontAlgn="b"/>
                      <a:r>
                        <a:rPr lang="es-ES" sz="1500" u="none" strike="noStrike">
                          <a:effectLst/>
                          <a:latin typeface="Century Gothic" panose="020B0502020202020204" pitchFamily="34" charset="0"/>
                        </a:rPr>
                        <a:t> </a:t>
                      </a:r>
                      <a:endParaRPr lang="es-ES" sz="1500" b="0" i="0" u="none" strike="noStrike">
                        <a:effectLst/>
                        <a:latin typeface="Century Gothic" panose="020B0502020202020204" pitchFamily="34" charset="0"/>
                      </a:endParaRPr>
                    </a:p>
                  </a:txBody>
                  <a:tcPr marL="0" marR="0" marT="0" marB="0" anchor="b"/>
                </a:tc>
              </a:tr>
              <a:tr h="544002">
                <a:tc>
                  <a:txBody>
                    <a:bodyPr/>
                    <a:lstStyle/>
                    <a:p>
                      <a:pPr algn="ctr" fontAlgn="b"/>
                      <a:r>
                        <a:rPr lang="es-ES" sz="1500" b="1" u="none" strike="noStrike" dirty="0">
                          <a:effectLst/>
                          <a:latin typeface="Century Gothic" panose="020B0502020202020204" pitchFamily="34" charset="0"/>
                        </a:rPr>
                        <a:t>TOTAL 2016</a:t>
                      </a:r>
                      <a:endParaRPr lang="es-ES" sz="1500" b="1" i="0" u="none" strike="noStrike" dirty="0">
                        <a:effectLst/>
                        <a:latin typeface="Century Gothic" panose="020B0502020202020204" pitchFamily="34" charset="0"/>
                      </a:endParaRPr>
                    </a:p>
                  </a:txBody>
                  <a:tcPr marL="0" marR="0" marT="0" marB="0" anchor="b"/>
                </a:tc>
                <a:tc>
                  <a:txBody>
                    <a:bodyPr/>
                    <a:lstStyle/>
                    <a:p>
                      <a:pPr algn="ctr" fontAlgn="b"/>
                      <a:r>
                        <a:rPr lang="es-ES" sz="1500" b="1" u="none" strike="noStrike">
                          <a:effectLst/>
                          <a:latin typeface="Century Gothic" panose="020B0502020202020204" pitchFamily="34" charset="0"/>
                        </a:rPr>
                        <a:t> </a:t>
                      </a:r>
                      <a:endParaRPr lang="es-ES" sz="1500" b="1" i="0" u="none" strike="noStrike">
                        <a:effectLst/>
                        <a:latin typeface="Century Gothic" panose="020B0502020202020204" pitchFamily="34" charset="0"/>
                      </a:endParaRPr>
                    </a:p>
                  </a:txBody>
                  <a:tcPr marL="0" marR="0" marT="0" marB="0" anchor="b"/>
                </a:tc>
                <a:tc>
                  <a:txBody>
                    <a:bodyPr/>
                    <a:lstStyle/>
                    <a:p>
                      <a:pPr algn="ctr" fontAlgn="b"/>
                      <a:r>
                        <a:rPr lang="es-ES" sz="1500" b="1" u="none" strike="noStrike">
                          <a:effectLst/>
                          <a:latin typeface="Century Gothic" panose="020B0502020202020204" pitchFamily="34" charset="0"/>
                        </a:rPr>
                        <a:t>49</a:t>
                      </a:r>
                      <a:endParaRPr lang="es-ES" sz="1500" b="1" i="0" u="none" strike="noStrike">
                        <a:effectLst/>
                        <a:latin typeface="Century Gothic" panose="020B0502020202020204" pitchFamily="34" charset="0"/>
                      </a:endParaRPr>
                    </a:p>
                  </a:txBody>
                  <a:tcPr marL="0" marR="0" marT="0" marB="0" anchor="b"/>
                </a:tc>
              </a:tr>
              <a:tr h="489602">
                <a:tc>
                  <a:txBody>
                    <a:bodyPr/>
                    <a:lstStyle/>
                    <a:p>
                      <a:pPr algn="ctr" fontAlgn="b"/>
                      <a:r>
                        <a:rPr lang="es-ES" sz="1500" b="1" u="none" strike="noStrike" dirty="0">
                          <a:effectLst/>
                          <a:latin typeface="Century Gothic" panose="020B0502020202020204" pitchFamily="34" charset="0"/>
                        </a:rPr>
                        <a:t>TOTAL 2015</a:t>
                      </a:r>
                      <a:endParaRPr lang="es-ES" sz="1500" b="1" i="0" u="none" strike="noStrike" dirty="0">
                        <a:effectLst/>
                        <a:latin typeface="Century Gothic" panose="020B0502020202020204" pitchFamily="34" charset="0"/>
                      </a:endParaRPr>
                    </a:p>
                  </a:txBody>
                  <a:tcPr marL="0" marR="0" marT="0" marB="0" anchor="b"/>
                </a:tc>
                <a:tc>
                  <a:txBody>
                    <a:bodyPr/>
                    <a:lstStyle/>
                    <a:p>
                      <a:pPr algn="ctr" fontAlgn="b"/>
                      <a:r>
                        <a:rPr lang="es-ES" sz="1500" b="1" u="none" strike="noStrike" dirty="0">
                          <a:effectLst/>
                          <a:latin typeface="Century Gothic" panose="020B0502020202020204" pitchFamily="34" charset="0"/>
                        </a:rPr>
                        <a:t>42</a:t>
                      </a:r>
                      <a:endParaRPr lang="es-ES" sz="1500" b="1" i="0" u="none" strike="noStrike" dirty="0">
                        <a:effectLst/>
                        <a:latin typeface="Century Gothic" panose="020B0502020202020204" pitchFamily="34" charset="0"/>
                      </a:endParaRPr>
                    </a:p>
                  </a:txBody>
                  <a:tcPr marL="0" marR="0" marT="0" marB="0" anchor="b"/>
                </a:tc>
                <a:tc>
                  <a:txBody>
                    <a:bodyPr/>
                    <a:lstStyle/>
                    <a:p>
                      <a:pPr algn="ctr" fontAlgn="b"/>
                      <a:r>
                        <a:rPr lang="es-ES" sz="1500" b="1" u="none" strike="noStrike" dirty="0">
                          <a:effectLst/>
                          <a:latin typeface="Century Gothic" panose="020B0502020202020204" pitchFamily="34" charset="0"/>
                        </a:rPr>
                        <a:t> </a:t>
                      </a:r>
                      <a:endParaRPr lang="es-ES" sz="1500" b="1" i="0" u="none" strike="noStrike" dirty="0">
                        <a:effectLst/>
                        <a:latin typeface="Century Gothic" panose="020B0502020202020204" pitchFamily="34" charset="0"/>
                      </a:endParaRPr>
                    </a:p>
                  </a:txBody>
                  <a:tcPr marL="0" marR="0" marT="0" marB="0" anchor="b"/>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redondeado 4"/>
          <p:cNvSpPr/>
          <p:nvPr/>
        </p:nvSpPr>
        <p:spPr>
          <a:xfrm>
            <a:off x="2189746" y="190775"/>
            <a:ext cx="6495953" cy="711594"/>
          </a:xfrm>
          <a:prstGeom prst="round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SV" dirty="0">
              <a:latin typeface="Century Gothic" panose="020B0502020202020204" pitchFamily="34" charset="0"/>
            </a:endParaRPr>
          </a:p>
        </p:txBody>
      </p:sp>
      <p:sp>
        <p:nvSpPr>
          <p:cNvPr id="6" name="5 CuadroTexto"/>
          <p:cNvSpPr txBox="1"/>
          <p:nvPr/>
        </p:nvSpPr>
        <p:spPr>
          <a:xfrm>
            <a:off x="2405214" y="293402"/>
            <a:ext cx="5835316" cy="463204"/>
          </a:xfrm>
          <a:prstGeom prst="rect">
            <a:avLst/>
          </a:prstGeom>
          <a:noFill/>
        </p:spPr>
        <p:txBody>
          <a:bodyPr wrap="square" rtlCol="0">
            <a:spAutoFit/>
          </a:bodyPr>
          <a:lstStyle/>
          <a:p>
            <a:pPr algn="just">
              <a:lnSpc>
                <a:spcPct val="150000"/>
              </a:lnSpc>
            </a:pPr>
            <a:r>
              <a:rPr lang="es-SV" b="1" dirty="0" smtClean="0">
                <a:solidFill>
                  <a:schemeClr val="bg1"/>
                </a:solidFill>
              </a:rPr>
              <a:t>Ejecución Presupuestaria en el Segundo Año de Gestión</a:t>
            </a:r>
          </a:p>
        </p:txBody>
      </p:sp>
      <p:graphicFrame>
        <p:nvGraphicFramePr>
          <p:cNvPr id="7" name="6 Tabla"/>
          <p:cNvGraphicFramePr>
            <a:graphicFrameLocks noGrp="1"/>
          </p:cNvGraphicFramePr>
          <p:nvPr>
            <p:extLst>
              <p:ext uri="{D42A27DB-BD31-4B8C-83A1-F6EECF244321}">
                <p14:modId xmlns:p14="http://schemas.microsoft.com/office/powerpoint/2010/main" val="3656005471"/>
              </p:ext>
            </p:extLst>
          </p:nvPr>
        </p:nvGraphicFramePr>
        <p:xfrm>
          <a:off x="308758" y="1128000"/>
          <a:ext cx="8657113" cy="4776328"/>
        </p:xfrm>
        <a:graphic>
          <a:graphicData uri="http://schemas.openxmlformats.org/drawingml/2006/table">
            <a:tbl>
              <a:tblPr>
                <a:tableStyleId>{5C22544A-7EE6-4342-B048-85BDC9FD1C3A}</a:tableStyleId>
              </a:tblPr>
              <a:tblGrid>
                <a:gridCol w="2339439"/>
                <a:gridCol w="2731325"/>
                <a:gridCol w="1662546"/>
                <a:gridCol w="1923803"/>
              </a:tblGrid>
              <a:tr h="507003">
                <a:tc gridSpan="4">
                  <a:txBody>
                    <a:bodyPr/>
                    <a:lstStyle/>
                    <a:p>
                      <a:pPr algn="ctr" fontAlgn="ctr"/>
                      <a:r>
                        <a:rPr lang="es-SV" sz="1400" u="none" strike="noStrike" dirty="0">
                          <a:effectLst/>
                        </a:rPr>
                        <a:t>INFORME PRESUPUESTARIO DEL 2° AÑO DE GESTION DEL INDES</a:t>
                      </a:r>
                      <a:endParaRPr lang="es-SV" sz="1400" b="1" i="0" u="none" strike="noStrike" dirty="0">
                        <a:solidFill>
                          <a:srgbClr val="000000"/>
                        </a:solidFill>
                        <a:effectLst/>
                        <a:latin typeface="Arial"/>
                      </a:endParaRPr>
                    </a:p>
                  </a:txBody>
                  <a:tcPr marL="8919" marR="8919" marT="8919" marB="0" anchor="ctr"/>
                </a:tc>
                <a:tc hMerge="1">
                  <a:txBody>
                    <a:bodyPr/>
                    <a:lstStyle/>
                    <a:p>
                      <a:endParaRPr lang="es-SV"/>
                    </a:p>
                  </a:txBody>
                  <a:tcPr/>
                </a:tc>
                <a:tc hMerge="1">
                  <a:txBody>
                    <a:bodyPr/>
                    <a:lstStyle/>
                    <a:p>
                      <a:endParaRPr lang="es-SV"/>
                    </a:p>
                  </a:txBody>
                  <a:tcPr/>
                </a:tc>
                <a:tc hMerge="1">
                  <a:txBody>
                    <a:bodyPr/>
                    <a:lstStyle/>
                    <a:p>
                      <a:endParaRPr lang="es-SV"/>
                    </a:p>
                  </a:txBody>
                  <a:tcPr/>
                </a:tc>
              </a:tr>
              <a:tr h="300063">
                <a:tc rowSpan="3">
                  <a:txBody>
                    <a:bodyPr/>
                    <a:lstStyle/>
                    <a:p>
                      <a:pPr algn="ctr" fontAlgn="ctr"/>
                      <a:r>
                        <a:rPr lang="es-SV" sz="1400" u="none" strike="noStrike" dirty="0" smtClean="0">
                          <a:effectLst/>
                        </a:rPr>
                        <a:t>      Gestión </a:t>
                      </a:r>
                      <a:r>
                        <a:rPr lang="es-SV" sz="1400" u="none" strike="noStrike" dirty="0">
                          <a:effectLst/>
                        </a:rPr>
                        <a:t>Administrativa</a:t>
                      </a:r>
                      <a:endParaRPr lang="es-SV" sz="1400" b="1" i="0" u="none" strike="noStrike" dirty="0">
                        <a:solidFill>
                          <a:srgbClr val="000000"/>
                        </a:solidFill>
                        <a:effectLst/>
                        <a:latin typeface="Arial"/>
                      </a:endParaRPr>
                    </a:p>
                  </a:txBody>
                  <a:tcPr marL="8919" marR="8919" marT="8919" marB="0" anchor="ctr">
                    <a:solidFill>
                      <a:schemeClr val="bg2">
                        <a:lumMod val="90000"/>
                      </a:schemeClr>
                    </a:solidFill>
                  </a:tcPr>
                </a:tc>
                <a:tc gridSpan="2">
                  <a:txBody>
                    <a:bodyPr/>
                    <a:lstStyle/>
                    <a:p>
                      <a:pPr algn="ctr" fontAlgn="ctr"/>
                      <a:r>
                        <a:rPr lang="es-SV" sz="1400" u="none" strike="noStrike" dirty="0">
                          <a:effectLst/>
                        </a:rPr>
                        <a:t>Total </a:t>
                      </a:r>
                      <a:r>
                        <a:rPr lang="es-SV" sz="1400" u="none" strike="noStrike" dirty="0" smtClean="0">
                          <a:effectLst/>
                        </a:rPr>
                        <a:t>Gestión </a:t>
                      </a:r>
                      <a:r>
                        <a:rPr lang="es-SV" sz="1400" u="none" strike="noStrike" dirty="0">
                          <a:effectLst/>
                        </a:rPr>
                        <a:t>Administrativa</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hMerge="1">
                  <a:txBody>
                    <a:bodyPr/>
                    <a:lstStyle/>
                    <a:p>
                      <a:endParaRPr lang="es-SV"/>
                    </a:p>
                  </a:txBody>
                  <a:tcPr/>
                </a:tc>
                <a:tc>
                  <a:txBody>
                    <a:bodyPr/>
                    <a:lstStyle/>
                    <a:p>
                      <a:pPr algn="ctr" fontAlgn="ctr"/>
                      <a:r>
                        <a:rPr lang="es-SV" sz="1400" u="none" strike="noStrike" dirty="0" smtClean="0">
                          <a:effectLst/>
                        </a:rPr>
                        <a:t>      </a:t>
                      </a:r>
                      <a:r>
                        <a:rPr lang="es-SV" sz="1400" u="none" strike="noStrike" dirty="0">
                          <a:effectLst/>
                        </a:rPr>
                        <a:t>$         5,376,143.96 </a:t>
                      </a:r>
                      <a:endParaRPr lang="es-SV" sz="1400" b="1" i="0" u="none" strike="noStrike" dirty="0">
                        <a:solidFill>
                          <a:srgbClr val="000000"/>
                        </a:solidFill>
                        <a:effectLst/>
                        <a:latin typeface="Arial"/>
                      </a:endParaRPr>
                    </a:p>
                  </a:txBody>
                  <a:tcPr marL="8919" marR="8919" marT="8919" marB="0" anchor="ctr">
                    <a:solidFill>
                      <a:schemeClr val="bg2">
                        <a:lumMod val="90000"/>
                      </a:schemeClr>
                    </a:solidFill>
                  </a:tcPr>
                </a:tc>
              </a:tr>
              <a:tr h="300063">
                <a:tc vMerge="1">
                  <a:txBody>
                    <a:bodyPr/>
                    <a:lstStyle/>
                    <a:p>
                      <a:endParaRPr lang="es-SV"/>
                    </a:p>
                  </a:txBody>
                  <a:tcPr/>
                </a:tc>
                <a:tc>
                  <a:txBody>
                    <a:bodyPr/>
                    <a:lstStyle/>
                    <a:p>
                      <a:pPr algn="l" fontAlgn="ctr"/>
                      <a:r>
                        <a:rPr lang="es-SV" sz="1400" u="none" strike="noStrike" dirty="0">
                          <a:effectLst/>
                        </a:rPr>
                        <a:t>Funcionamiento Operativo</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a:txBody>
                    <a:bodyPr/>
                    <a:lstStyle/>
                    <a:p>
                      <a:pPr algn="ctr" fontAlgn="ctr"/>
                      <a:r>
                        <a:rPr lang="es-SV" sz="1400" u="none" strike="noStrike" dirty="0">
                          <a:effectLst/>
                        </a:rPr>
                        <a:t> $       1,947,099.46 </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rowSpan="2">
                  <a:txBody>
                    <a:bodyPr/>
                    <a:lstStyle/>
                    <a:p>
                      <a:pPr algn="ctr" fontAlgn="ctr"/>
                      <a:r>
                        <a:rPr lang="es-SV" sz="1400" u="none" strike="noStrike" dirty="0">
                          <a:effectLst/>
                        </a:rPr>
                        <a:t>   </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r>
              <a:tr h="300063">
                <a:tc vMerge="1">
                  <a:txBody>
                    <a:bodyPr/>
                    <a:lstStyle/>
                    <a:p>
                      <a:endParaRPr lang="es-SV"/>
                    </a:p>
                  </a:txBody>
                  <a:tcPr/>
                </a:tc>
                <a:tc>
                  <a:txBody>
                    <a:bodyPr/>
                    <a:lstStyle/>
                    <a:p>
                      <a:pPr algn="l" fontAlgn="ctr"/>
                      <a:r>
                        <a:rPr lang="es-SV" sz="1400" u="none" strike="noStrike" dirty="0">
                          <a:effectLst/>
                        </a:rPr>
                        <a:t>Remuneraciones</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a:txBody>
                    <a:bodyPr/>
                    <a:lstStyle/>
                    <a:p>
                      <a:pPr algn="ctr" fontAlgn="ctr"/>
                      <a:r>
                        <a:rPr lang="es-SV" sz="1400" u="none" strike="noStrike" dirty="0">
                          <a:effectLst/>
                        </a:rPr>
                        <a:t> $       3,429,044.50 </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vMerge="1">
                  <a:txBody>
                    <a:bodyPr/>
                    <a:lstStyle/>
                    <a:p>
                      <a:endParaRPr lang="es-SV"/>
                    </a:p>
                  </a:txBody>
                  <a:tcPr/>
                </a:tc>
              </a:tr>
              <a:tr h="398013">
                <a:tc gridSpan="3">
                  <a:txBody>
                    <a:bodyPr/>
                    <a:lstStyle/>
                    <a:p>
                      <a:pPr algn="l" fontAlgn="ctr"/>
                      <a:r>
                        <a:rPr lang="es-SV" sz="1400" u="none" strike="noStrike" baseline="0" dirty="0" smtClean="0">
                          <a:effectLst/>
                        </a:rPr>
                        <a:t>           </a:t>
                      </a:r>
                      <a:r>
                        <a:rPr lang="es-SV" sz="1400" u="none" strike="noStrike" dirty="0" smtClean="0">
                          <a:effectLst/>
                        </a:rPr>
                        <a:t>Deporte Escolar </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hMerge="1">
                  <a:txBody>
                    <a:bodyPr/>
                    <a:lstStyle/>
                    <a:p>
                      <a:pPr algn="ctr" fontAlgn="ct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hMerge="1">
                  <a:txBody>
                    <a:bodyPr/>
                    <a:lstStyle/>
                    <a:p>
                      <a:endParaRPr lang="es-SV"/>
                    </a:p>
                  </a:txBody>
                  <a:tcPr/>
                </a:tc>
                <a:tc>
                  <a:txBody>
                    <a:bodyPr/>
                    <a:lstStyle/>
                    <a:p>
                      <a:pPr algn="l" fontAlgn="ctr"/>
                      <a:r>
                        <a:rPr lang="es-SV" sz="1400" u="none" strike="noStrike" dirty="0">
                          <a:effectLst/>
                        </a:rPr>
                        <a:t> </a:t>
                      </a:r>
                      <a:r>
                        <a:rPr lang="es-SV" sz="1400" u="none" strike="noStrike" dirty="0" smtClean="0">
                          <a:effectLst/>
                        </a:rPr>
                        <a:t>      $         </a:t>
                      </a:r>
                      <a:r>
                        <a:rPr lang="es-SV" sz="1400" u="none" strike="noStrike" dirty="0">
                          <a:effectLst/>
                        </a:rPr>
                        <a:t>1,536,000.00 </a:t>
                      </a:r>
                      <a:endParaRPr lang="es-SV" sz="1400" b="1" i="0" u="none" strike="noStrike" dirty="0">
                        <a:solidFill>
                          <a:srgbClr val="000000"/>
                        </a:solidFill>
                        <a:effectLst/>
                        <a:latin typeface="Arial"/>
                      </a:endParaRPr>
                    </a:p>
                  </a:txBody>
                  <a:tcPr marL="8919" marR="8919" marT="8919" marB="0" anchor="ctr">
                    <a:solidFill>
                      <a:schemeClr val="tx2">
                        <a:lumMod val="60000"/>
                        <a:lumOff val="40000"/>
                      </a:schemeClr>
                    </a:solidFill>
                  </a:tcPr>
                </a:tc>
              </a:tr>
              <a:tr h="473409">
                <a:tc gridSpan="3">
                  <a:txBody>
                    <a:bodyPr/>
                    <a:lstStyle/>
                    <a:p>
                      <a:pPr algn="l" fontAlgn="ctr"/>
                      <a:r>
                        <a:rPr lang="es-SV" sz="1400" u="none" strike="noStrike" dirty="0">
                          <a:effectLst/>
                        </a:rPr>
                        <a:t>          </a:t>
                      </a:r>
                      <a:r>
                        <a:rPr lang="es-SV" sz="1400" u="none" strike="noStrike" dirty="0" smtClean="0">
                          <a:effectLst/>
                        </a:rPr>
                        <a:t> </a:t>
                      </a:r>
                      <a:r>
                        <a:rPr lang="es-SV" sz="1400" u="none" strike="noStrike" dirty="0">
                          <a:effectLst/>
                        </a:rPr>
                        <a:t>Deporte Comunitario</a:t>
                      </a:r>
                      <a:endParaRPr lang="es-SV" sz="1400" b="0" i="0" u="none" strike="noStrike" dirty="0">
                        <a:solidFill>
                          <a:srgbClr val="000000"/>
                        </a:solidFill>
                        <a:effectLst/>
                        <a:latin typeface="Arial"/>
                      </a:endParaRPr>
                    </a:p>
                  </a:txBody>
                  <a:tcPr marL="8919" marR="8919" marT="8919" marB="0" anchor="ctr">
                    <a:solidFill>
                      <a:schemeClr val="bg2">
                        <a:lumMod val="90000"/>
                      </a:schemeClr>
                    </a:solidFill>
                  </a:tcPr>
                </a:tc>
                <a:tc hMerge="1">
                  <a:txBody>
                    <a:bodyPr/>
                    <a:lstStyle/>
                    <a:p>
                      <a:endParaRPr lang="es-SV"/>
                    </a:p>
                  </a:txBody>
                  <a:tcPr/>
                </a:tc>
                <a:tc hMerge="1">
                  <a:txBody>
                    <a:bodyPr/>
                    <a:lstStyle/>
                    <a:p>
                      <a:endParaRPr lang="es-SV"/>
                    </a:p>
                  </a:txBody>
                  <a:tcPr/>
                </a:tc>
                <a:tc>
                  <a:txBody>
                    <a:bodyPr/>
                    <a:lstStyle/>
                    <a:p>
                      <a:pPr algn="ctr" fontAlgn="ctr"/>
                      <a:r>
                        <a:rPr lang="es-SV" sz="1400" u="none" strike="noStrike" dirty="0" smtClean="0">
                          <a:effectLst/>
                        </a:rPr>
                        <a:t>      $            </a:t>
                      </a:r>
                      <a:r>
                        <a:rPr lang="es-SV" sz="1400" u="none" strike="noStrike" dirty="0">
                          <a:effectLst/>
                        </a:rPr>
                        <a:t>208,763.00 </a:t>
                      </a:r>
                      <a:endParaRPr lang="es-SV" sz="1400" b="1" i="0" u="none" strike="noStrike" dirty="0">
                        <a:solidFill>
                          <a:srgbClr val="000000"/>
                        </a:solidFill>
                        <a:effectLst/>
                        <a:latin typeface="Arial"/>
                      </a:endParaRPr>
                    </a:p>
                  </a:txBody>
                  <a:tcPr marL="8919" marR="8919" marT="8919" marB="0" anchor="ctr">
                    <a:solidFill>
                      <a:schemeClr val="bg2">
                        <a:lumMod val="90000"/>
                      </a:schemeClr>
                    </a:solidFill>
                  </a:tcPr>
                </a:tc>
              </a:tr>
              <a:tr h="504867">
                <a:tc rowSpan="3">
                  <a:txBody>
                    <a:bodyPr/>
                    <a:lstStyle/>
                    <a:p>
                      <a:pPr algn="ctr" fontAlgn="ctr"/>
                      <a:r>
                        <a:rPr lang="es-SV" sz="1400" u="none" strike="noStrike" dirty="0" smtClean="0">
                          <a:effectLst/>
                        </a:rPr>
                        <a:t>      Deporte </a:t>
                      </a:r>
                      <a:r>
                        <a:rPr lang="es-SV" sz="1400" u="none" strike="noStrike" dirty="0">
                          <a:effectLst/>
                        </a:rPr>
                        <a:t>Federado</a:t>
                      </a:r>
                      <a:endParaRPr lang="es-SV" sz="1400" b="1" i="0" u="none" strike="noStrike" dirty="0">
                        <a:solidFill>
                          <a:srgbClr val="000000"/>
                        </a:solidFill>
                        <a:effectLst/>
                        <a:latin typeface="Arial"/>
                      </a:endParaRPr>
                    </a:p>
                  </a:txBody>
                  <a:tcPr marL="8919" marR="8919" marT="8919" marB="0" anchor="ctr">
                    <a:solidFill>
                      <a:schemeClr val="tx2">
                        <a:lumMod val="60000"/>
                        <a:lumOff val="40000"/>
                      </a:schemeClr>
                    </a:solidFill>
                  </a:tcPr>
                </a:tc>
                <a:tc gridSpan="2">
                  <a:txBody>
                    <a:bodyPr/>
                    <a:lstStyle/>
                    <a:p>
                      <a:pPr algn="ctr" fontAlgn="ctr"/>
                      <a:r>
                        <a:rPr lang="es-SV" sz="1400" u="none" strike="noStrike" dirty="0">
                          <a:effectLst/>
                        </a:rPr>
                        <a:t>Total Deporte Federado</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hMerge="1">
                  <a:txBody>
                    <a:bodyPr/>
                    <a:lstStyle/>
                    <a:p>
                      <a:endParaRPr lang="es-SV"/>
                    </a:p>
                  </a:txBody>
                  <a:tcPr/>
                </a:tc>
                <a:tc>
                  <a:txBody>
                    <a:bodyPr/>
                    <a:lstStyle/>
                    <a:p>
                      <a:pPr algn="l" fontAlgn="ctr"/>
                      <a:r>
                        <a:rPr lang="es-SV" sz="1400" u="none" strike="noStrike" dirty="0">
                          <a:effectLst/>
                        </a:rPr>
                        <a:t> </a:t>
                      </a:r>
                      <a:r>
                        <a:rPr lang="es-SV" sz="1400" u="none" strike="noStrike" dirty="0" smtClean="0">
                          <a:effectLst/>
                        </a:rPr>
                        <a:t>      $         </a:t>
                      </a:r>
                      <a:r>
                        <a:rPr lang="es-SV" sz="1400" u="none" strike="noStrike" dirty="0">
                          <a:effectLst/>
                        </a:rPr>
                        <a:t>4,614,504.89 </a:t>
                      </a:r>
                      <a:endParaRPr lang="es-SV" sz="1400" b="1" i="0" u="none" strike="noStrike" dirty="0">
                        <a:solidFill>
                          <a:srgbClr val="000000"/>
                        </a:solidFill>
                        <a:effectLst/>
                        <a:latin typeface="Arial"/>
                      </a:endParaRPr>
                    </a:p>
                  </a:txBody>
                  <a:tcPr marL="8919" marR="8919" marT="8919" marB="0" anchor="ctr">
                    <a:solidFill>
                      <a:schemeClr val="tx2">
                        <a:lumMod val="60000"/>
                        <a:lumOff val="40000"/>
                      </a:schemeClr>
                    </a:solidFill>
                  </a:tcPr>
                </a:tc>
              </a:tr>
              <a:tr h="505389">
                <a:tc vMerge="1">
                  <a:txBody>
                    <a:bodyPr/>
                    <a:lstStyle/>
                    <a:p>
                      <a:endParaRPr lang="es-SV"/>
                    </a:p>
                  </a:txBody>
                  <a:tcPr/>
                </a:tc>
                <a:tc>
                  <a:txBody>
                    <a:bodyPr/>
                    <a:lstStyle/>
                    <a:p>
                      <a:pPr algn="l" fontAlgn="ctr"/>
                      <a:r>
                        <a:rPr lang="es-SV" sz="1400" u="none" strike="noStrike" dirty="0" smtClean="0">
                          <a:effectLst/>
                        </a:rPr>
                        <a:t>Transferencias </a:t>
                      </a:r>
                      <a:r>
                        <a:rPr lang="es-SV" sz="1400" u="none" strike="noStrike" dirty="0">
                          <a:effectLst/>
                        </a:rPr>
                        <a:t>para el desarrollo deportivo a Federaciones</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a:txBody>
                    <a:bodyPr/>
                    <a:lstStyle/>
                    <a:p>
                      <a:pPr algn="l" fontAlgn="ctr"/>
                      <a:r>
                        <a:rPr lang="es-SV" sz="1400" u="none" strike="noStrike" dirty="0" smtClean="0">
                          <a:effectLst/>
                        </a:rPr>
                        <a:t> $       4,266,923.69 </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rowSpan="2">
                  <a:txBody>
                    <a:bodyPr/>
                    <a:lstStyle/>
                    <a:p>
                      <a:pPr algn="ctr" fontAlgn="ctr"/>
                      <a:r>
                        <a:rPr lang="es-SV" sz="1400" u="none" strike="noStrike" dirty="0">
                          <a:effectLst/>
                        </a:rPr>
                        <a:t> </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r>
              <a:tr h="346173">
                <a:tc vMerge="1">
                  <a:txBody>
                    <a:bodyPr/>
                    <a:lstStyle/>
                    <a:p>
                      <a:endParaRPr lang="es-SV"/>
                    </a:p>
                  </a:txBody>
                  <a:tcPr/>
                </a:tc>
                <a:tc>
                  <a:txBody>
                    <a:bodyPr/>
                    <a:lstStyle/>
                    <a:p>
                      <a:pPr algn="l" fontAlgn="ctr"/>
                      <a:r>
                        <a:rPr lang="es-SV" sz="1400" u="none" strike="noStrike" dirty="0">
                          <a:effectLst/>
                        </a:rPr>
                        <a:t>Inversión para </a:t>
                      </a:r>
                      <a:r>
                        <a:rPr lang="es-SV" sz="1400" u="none" strike="noStrike" dirty="0" smtClean="0">
                          <a:effectLst/>
                        </a:rPr>
                        <a:t>Estímulos </a:t>
                      </a:r>
                      <a:r>
                        <a:rPr lang="es-SV" sz="1400" u="none" strike="noStrike" dirty="0">
                          <a:effectLst/>
                        </a:rPr>
                        <a:t>Deportivos</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a:txBody>
                    <a:bodyPr/>
                    <a:lstStyle/>
                    <a:p>
                      <a:pPr algn="l" fontAlgn="ctr"/>
                      <a:r>
                        <a:rPr lang="es-SV" sz="1400" u="none" strike="noStrike" dirty="0">
                          <a:effectLst/>
                        </a:rPr>
                        <a:t> $          347,581.20 </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vMerge="1">
                  <a:txBody>
                    <a:bodyPr/>
                    <a:lstStyle/>
                    <a:p>
                      <a:endParaRPr lang="es-SV"/>
                    </a:p>
                  </a:txBody>
                  <a:tcPr/>
                </a:tc>
              </a:tr>
              <a:tr h="277300">
                <a:tc gridSpan="3">
                  <a:txBody>
                    <a:bodyPr/>
                    <a:lstStyle/>
                    <a:p>
                      <a:pPr algn="l" fontAlgn="ctr"/>
                      <a:r>
                        <a:rPr lang="es-SV" sz="1400" u="none" strike="noStrike" dirty="0">
                          <a:effectLst/>
                        </a:rPr>
                        <a:t>            </a:t>
                      </a:r>
                      <a:r>
                        <a:rPr lang="es-SV" sz="1400" u="none" strike="noStrike" dirty="0" smtClean="0">
                          <a:effectLst/>
                        </a:rPr>
                        <a:t>Deporte </a:t>
                      </a:r>
                      <a:r>
                        <a:rPr lang="es-SV" sz="1400" u="none" strike="noStrike" dirty="0">
                          <a:effectLst/>
                        </a:rPr>
                        <a:t>Inclusivo</a:t>
                      </a:r>
                      <a:endParaRPr lang="es-SV" sz="1400" b="1" i="0" u="none" strike="noStrike" dirty="0">
                        <a:solidFill>
                          <a:srgbClr val="000000"/>
                        </a:solidFill>
                        <a:effectLst/>
                        <a:latin typeface="Arial"/>
                      </a:endParaRPr>
                    </a:p>
                  </a:txBody>
                  <a:tcPr marL="8919" marR="8919" marT="8919" marB="0" anchor="ctr">
                    <a:solidFill>
                      <a:schemeClr val="bg2">
                        <a:lumMod val="90000"/>
                      </a:schemeClr>
                    </a:solidFill>
                  </a:tcPr>
                </a:tc>
                <a:tc hMerge="1">
                  <a:txBody>
                    <a:bodyPr/>
                    <a:lstStyle/>
                    <a:p>
                      <a:endParaRPr lang="es-SV"/>
                    </a:p>
                  </a:txBody>
                  <a:tcPr/>
                </a:tc>
                <a:tc hMerge="1">
                  <a:txBody>
                    <a:bodyPr/>
                    <a:lstStyle/>
                    <a:p>
                      <a:endParaRPr lang="es-SV"/>
                    </a:p>
                  </a:txBody>
                  <a:tcPr/>
                </a:tc>
                <a:tc>
                  <a:txBody>
                    <a:bodyPr/>
                    <a:lstStyle/>
                    <a:p>
                      <a:pPr algn="l" fontAlgn="ctr"/>
                      <a:r>
                        <a:rPr lang="es-SV" sz="1400" u="none" strike="noStrike" dirty="0">
                          <a:effectLst/>
                        </a:rPr>
                        <a:t> </a:t>
                      </a:r>
                      <a:r>
                        <a:rPr lang="es-SV" sz="1400" u="none" strike="noStrike" dirty="0" smtClean="0">
                          <a:effectLst/>
                        </a:rPr>
                        <a:t>      $            </a:t>
                      </a:r>
                      <a:r>
                        <a:rPr lang="es-SV" sz="1400" u="none" strike="noStrike" dirty="0">
                          <a:effectLst/>
                        </a:rPr>
                        <a:t>251,819.80 </a:t>
                      </a:r>
                      <a:endParaRPr lang="es-SV" sz="1400" b="1" i="0" u="none" strike="noStrike" dirty="0">
                        <a:solidFill>
                          <a:srgbClr val="000000"/>
                        </a:solidFill>
                        <a:effectLst/>
                        <a:latin typeface="Arial"/>
                      </a:endParaRPr>
                    </a:p>
                  </a:txBody>
                  <a:tcPr marL="8919" marR="8919" marT="8919" marB="0" anchor="ctr">
                    <a:solidFill>
                      <a:schemeClr val="bg2">
                        <a:lumMod val="90000"/>
                      </a:schemeClr>
                    </a:solidFill>
                  </a:tcPr>
                </a:tc>
              </a:tr>
              <a:tr h="356982">
                <a:tc gridSpan="3">
                  <a:txBody>
                    <a:bodyPr/>
                    <a:lstStyle/>
                    <a:p>
                      <a:pPr algn="l" fontAlgn="ctr"/>
                      <a:r>
                        <a:rPr lang="es-SV" sz="1400" u="none" strike="noStrike">
                          <a:effectLst/>
                        </a:rPr>
                        <a:t>             </a:t>
                      </a:r>
                      <a:r>
                        <a:rPr lang="es-SV" sz="1400" u="none" strike="noStrike" smtClean="0">
                          <a:effectLst/>
                        </a:rPr>
                        <a:t>Infraestructura </a:t>
                      </a:r>
                      <a:r>
                        <a:rPr lang="es-SV" sz="1400" u="none" strike="noStrike" dirty="0">
                          <a:effectLst/>
                        </a:rPr>
                        <a:t>Deportiva</a:t>
                      </a:r>
                      <a:endParaRPr lang="es-SV" sz="1400" b="0" i="0" u="none" strike="noStrike" dirty="0">
                        <a:solidFill>
                          <a:srgbClr val="000000"/>
                        </a:solidFill>
                        <a:effectLst/>
                        <a:latin typeface="Arial"/>
                      </a:endParaRPr>
                    </a:p>
                  </a:txBody>
                  <a:tcPr marL="8919" marR="8919" marT="8919" marB="0" anchor="ctr">
                    <a:solidFill>
                      <a:schemeClr val="tx2">
                        <a:lumMod val="60000"/>
                        <a:lumOff val="40000"/>
                      </a:schemeClr>
                    </a:solidFill>
                  </a:tcPr>
                </a:tc>
                <a:tc hMerge="1">
                  <a:txBody>
                    <a:bodyPr/>
                    <a:lstStyle/>
                    <a:p>
                      <a:endParaRPr lang="es-SV"/>
                    </a:p>
                  </a:txBody>
                  <a:tcPr/>
                </a:tc>
                <a:tc hMerge="1">
                  <a:txBody>
                    <a:bodyPr/>
                    <a:lstStyle/>
                    <a:p>
                      <a:endParaRPr lang="es-SV"/>
                    </a:p>
                  </a:txBody>
                  <a:tcPr/>
                </a:tc>
                <a:tc>
                  <a:txBody>
                    <a:bodyPr/>
                    <a:lstStyle/>
                    <a:p>
                      <a:pPr algn="l" fontAlgn="ctr"/>
                      <a:r>
                        <a:rPr lang="es-SV" sz="1400" u="none" strike="noStrike" dirty="0">
                          <a:effectLst/>
                        </a:rPr>
                        <a:t> </a:t>
                      </a:r>
                      <a:r>
                        <a:rPr lang="es-SV" sz="1400" u="none" strike="noStrike" dirty="0" smtClean="0">
                          <a:effectLst/>
                        </a:rPr>
                        <a:t>      $            </a:t>
                      </a:r>
                      <a:r>
                        <a:rPr lang="es-SV" sz="1400" u="none" strike="noStrike" dirty="0">
                          <a:effectLst/>
                        </a:rPr>
                        <a:t>801,933.35 </a:t>
                      </a:r>
                      <a:endParaRPr lang="es-SV" sz="1400" b="1" i="0" u="none" strike="noStrike" dirty="0">
                        <a:solidFill>
                          <a:srgbClr val="000000"/>
                        </a:solidFill>
                        <a:effectLst/>
                        <a:latin typeface="Arial"/>
                      </a:endParaRPr>
                    </a:p>
                  </a:txBody>
                  <a:tcPr marL="8919" marR="8919" marT="8919" marB="0" anchor="ctr">
                    <a:solidFill>
                      <a:schemeClr val="tx2">
                        <a:lumMod val="60000"/>
                        <a:lumOff val="40000"/>
                      </a:schemeClr>
                    </a:solidFill>
                  </a:tcPr>
                </a:tc>
              </a:tr>
              <a:tr h="507003">
                <a:tc gridSpan="3">
                  <a:txBody>
                    <a:bodyPr/>
                    <a:lstStyle/>
                    <a:p>
                      <a:pPr algn="ctr" fontAlgn="ctr"/>
                      <a:r>
                        <a:rPr lang="es-SV" sz="1400" u="none" strike="noStrike" dirty="0">
                          <a:effectLst/>
                        </a:rPr>
                        <a:t>Presupuesto Total del INDES</a:t>
                      </a:r>
                      <a:endParaRPr lang="es-SV" sz="1400" b="1" i="0" u="none" strike="noStrike" dirty="0">
                        <a:solidFill>
                          <a:srgbClr val="000000"/>
                        </a:solidFill>
                        <a:effectLst/>
                        <a:latin typeface="Arial"/>
                      </a:endParaRPr>
                    </a:p>
                  </a:txBody>
                  <a:tcPr marL="8919" marR="8919" marT="8919" marB="0" anchor="ctr">
                    <a:solidFill>
                      <a:schemeClr val="tx2"/>
                    </a:solidFill>
                  </a:tcPr>
                </a:tc>
                <a:tc hMerge="1">
                  <a:txBody>
                    <a:bodyPr/>
                    <a:lstStyle/>
                    <a:p>
                      <a:endParaRPr lang="es-SV"/>
                    </a:p>
                  </a:txBody>
                  <a:tcPr/>
                </a:tc>
                <a:tc hMerge="1">
                  <a:txBody>
                    <a:bodyPr/>
                    <a:lstStyle/>
                    <a:p>
                      <a:endParaRPr lang="es-SV"/>
                    </a:p>
                  </a:txBody>
                  <a:tcPr/>
                </a:tc>
                <a:tc>
                  <a:txBody>
                    <a:bodyPr/>
                    <a:lstStyle/>
                    <a:p>
                      <a:pPr algn="l" fontAlgn="ctr"/>
                      <a:r>
                        <a:rPr lang="es-SV" sz="1400" u="none" strike="noStrike" dirty="0">
                          <a:effectLst/>
                        </a:rPr>
                        <a:t> </a:t>
                      </a:r>
                      <a:r>
                        <a:rPr lang="es-SV" sz="1400" u="none" strike="noStrike" dirty="0" smtClean="0">
                          <a:effectLst/>
                        </a:rPr>
                        <a:t>      $      </a:t>
                      </a:r>
                      <a:r>
                        <a:rPr lang="es-SV" sz="1400" u="none" strike="noStrike" baseline="0" dirty="0" smtClean="0">
                          <a:effectLst/>
                        </a:rPr>
                        <a:t> </a:t>
                      </a:r>
                      <a:r>
                        <a:rPr lang="es-SV" sz="1400" u="none" strike="noStrike" dirty="0" smtClean="0">
                          <a:effectLst/>
                        </a:rPr>
                        <a:t>12,789,165.00 </a:t>
                      </a:r>
                      <a:endParaRPr lang="es-SV" sz="1400" b="1" i="0" u="none" strike="noStrike" dirty="0">
                        <a:solidFill>
                          <a:srgbClr val="000000"/>
                        </a:solidFill>
                        <a:effectLst/>
                        <a:latin typeface="Arial"/>
                      </a:endParaRPr>
                    </a:p>
                  </a:txBody>
                  <a:tcPr marL="8919" marR="8919" marT="8919" marB="0" anchor="ctr">
                    <a:solidFill>
                      <a:schemeClr val="tx2"/>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graphicFrame>
        <p:nvGraphicFramePr>
          <p:cNvPr id="5" name="4 Tabla"/>
          <p:cNvGraphicFramePr>
            <a:graphicFrameLocks noGrp="1"/>
          </p:cNvGraphicFramePr>
          <p:nvPr>
            <p:extLst>
              <p:ext uri="{D42A27DB-BD31-4B8C-83A1-F6EECF244321}">
                <p14:modId xmlns:p14="http://schemas.microsoft.com/office/powerpoint/2010/main" val="3508168520"/>
              </p:ext>
            </p:extLst>
          </p:nvPr>
        </p:nvGraphicFramePr>
        <p:xfrm>
          <a:off x="2113808" y="379784"/>
          <a:ext cx="6690644" cy="6217920"/>
        </p:xfrm>
        <a:graphic>
          <a:graphicData uri="http://schemas.openxmlformats.org/drawingml/2006/table">
            <a:tbl>
              <a:tblPr>
                <a:tableStyleId>{5C22544A-7EE6-4342-B048-85BDC9FD1C3A}</a:tableStyleId>
              </a:tblPr>
              <a:tblGrid>
                <a:gridCol w="359011"/>
                <a:gridCol w="1476837"/>
                <a:gridCol w="1272853"/>
                <a:gridCol w="1261976"/>
                <a:gridCol w="1199419"/>
                <a:gridCol w="1120548"/>
              </a:tblGrid>
              <a:tr h="68514">
                <a:tc>
                  <a:txBody>
                    <a:bodyPr/>
                    <a:lstStyle/>
                    <a:p>
                      <a:pPr algn="l" fontAlgn="b"/>
                      <a:endParaRPr lang="es-SV" sz="800" b="0" i="0" u="none" strike="noStrike" dirty="0">
                        <a:effectLst/>
                        <a:latin typeface="Arial"/>
                      </a:endParaRPr>
                    </a:p>
                  </a:txBody>
                  <a:tcPr marL="0" marR="0" marT="0" marB="0" anchor="b"/>
                </a:tc>
                <a:tc gridSpan="4">
                  <a:txBody>
                    <a:bodyPr/>
                    <a:lstStyle/>
                    <a:p>
                      <a:pPr algn="ctr" fontAlgn="b"/>
                      <a:r>
                        <a:rPr lang="es-SV" sz="800" u="none" strike="noStrike" dirty="0">
                          <a:effectLst/>
                        </a:rPr>
                        <a:t>INSTITUTO NACIONAL DE LOS DEPORTES DE EL SALVADOR</a:t>
                      </a:r>
                      <a:endParaRPr lang="es-SV" sz="800" b="1" i="0" u="none" strike="noStrike" dirty="0">
                        <a:effectLst/>
                        <a:latin typeface="Arial Narrow"/>
                      </a:endParaRPr>
                    </a:p>
                  </a:txBody>
                  <a:tcPr marL="0" marR="0" marT="0"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800" b="1" i="0" u="none" strike="noStrike" dirty="0">
                        <a:effectLst/>
                        <a:latin typeface="Batang"/>
                      </a:endParaRPr>
                    </a:p>
                  </a:txBody>
                  <a:tcPr marL="0" marR="0" marT="0" marB="0" anchor="b"/>
                </a:tc>
              </a:tr>
              <a:tr h="68514">
                <a:tc>
                  <a:txBody>
                    <a:bodyPr/>
                    <a:lstStyle/>
                    <a:p>
                      <a:pPr algn="l" fontAlgn="b"/>
                      <a:endParaRPr lang="es-SV" sz="800" b="0" i="0" u="none" strike="noStrike" dirty="0">
                        <a:effectLst/>
                        <a:latin typeface="Arial"/>
                      </a:endParaRPr>
                    </a:p>
                  </a:txBody>
                  <a:tcPr marL="0" marR="0" marT="0" marB="0" anchor="b"/>
                </a:tc>
                <a:tc gridSpan="4">
                  <a:txBody>
                    <a:bodyPr/>
                    <a:lstStyle/>
                    <a:p>
                      <a:pPr algn="ctr" fontAlgn="b"/>
                      <a:r>
                        <a:rPr lang="es-SV" sz="800" u="none" strike="noStrike" dirty="0">
                          <a:effectLst/>
                        </a:rPr>
                        <a:t>PRESUPUESTO EJECUTADO DE FEDERACIONES DEPORTIVAS</a:t>
                      </a:r>
                      <a:endParaRPr lang="es-SV" sz="800" b="1" i="0" u="none" strike="noStrike" dirty="0">
                        <a:effectLst/>
                        <a:latin typeface="Arial Narrow"/>
                      </a:endParaRPr>
                    </a:p>
                  </a:txBody>
                  <a:tcPr marL="0" marR="0" marT="0"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800" b="1" i="0" u="none" strike="noStrike" dirty="0">
                        <a:effectLst/>
                        <a:latin typeface="Batang"/>
                      </a:endParaRPr>
                    </a:p>
                  </a:txBody>
                  <a:tcPr marL="0" marR="0" marT="0" marB="0" anchor="b"/>
                </a:tc>
              </a:tr>
              <a:tr h="70960">
                <a:tc>
                  <a:txBody>
                    <a:bodyPr/>
                    <a:lstStyle/>
                    <a:p>
                      <a:pPr algn="l" fontAlgn="b"/>
                      <a:endParaRPr lang="es-SV" sz="800" b="0" i="0" u="none" strike="noStrike" dirty="0">
                        <a:effectLst/>
                        <a:latin typeface="Arial"/>
                      </a:endParaRPr>
                    </a:p>
                  </a:txBody>
                  <a:tcPr marL="0" marR="0" marT="0" marB="0" anchor="b"/>
                </a:tc>
                <a:tc gridSpan="4">
                  <a:txBody>
                    <a:bodyPr/>
                    <a:lstStyle/>
                    <a:p>
                      <a:pPr algn="ctr" fontAlgn="b"/>
                      <a:r>
                        <a:rPr lang="es-SV" sz="800" u="none" strike="noStrike" dirty="0">
                          <a:effectLst/>
                        </a:rPr>
                        <a:t>DEL 01 DE JUNIO DE 2015 AL 31 DE MAYO DE 2016</a:t>
                      </a:r>
                      <a:endParaRPr lang="es-SV" sz="800" b="1" i="0" u="none" strike="noStrike" dirty="0">
                        <a:effectLst/>
                        <a:latin typeface="Arial Narrow"/>
                      </a:endParaRPr>
                    </a:p>
                  </a:txBody>
                  <a:tcPr marL="0" marR="0" marT="0"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endParaRPr lang="es-SV" sz="800" b="1" i="0" u="none" strike="noStrike" dirty="0">
                        <a:effectLst/>
                        <a:latin typeface="Batang"/>
                      </a:endParaRPr>
                    </a:p>
                  </a:txBody>
                  <a:tcPr marL="0" marR="0" marT="0" marB="0" anchor="b"/>
                </a:tc>
              </a:tr>
              <a:tr h="187923">
                <a:tc>
                  <a:txBody>
                    <a:bodyPr/>
                    <a:lstStyle/>
                    <a:p>
                      <a:pPr algn="ctr" fontAlgn="ctr"/>
                      <a:r>
                        <a:rPr lang="es-SV" sz="800" u="none" strike="noStrike" dirty="0">
                          <a:effectLst/>
                        </a:rPr>
                        <a:t>No.</a:t>
                      </a:r>
                      <a:endParaRPr lang="es-SV" sz="800" b="1" i="0" u="none" strike="noStrike" dirty="0">
                        <a:effectLst/>
                        <a:latin typeface="Arial Narrow"/>
                      </a:endParaRPr>
                    </a:p>
                  </a:txBody>
                  <a:tcPr marL="0" marR="0" marT="0" marB="0" anchor="ctr"/>
                </a:tc>
                <a:tc>
                  <a:txBody>
                    <a:bodyPr/>
                    <a:lstStyle/>
                    <a:p>
                      <a:pPr algn="ctr" fontAlgn="ctr"/>
                      <a:r>
                        <a:rPr lang="es-SV" sz="800" u="none" strike="noStrike" dirty="0">
                          <a:effectLst/>
                        </a:rPr>
                        <a:t>FEDERACIONES</a:t>
                      </a:r>
                      <a:endParaRPr lang="es-SV" sz="800" b="1" i="0" u="none" strike="noStrike" dirty="0">
                        <a:effectLst/>
                        <a:latin typeface="Arial Narrow"/>
                      </a:endParaRPr>
                    </a:p>
                  </a:txBody>
                  <a:tcPr marL="0" marR="0" marT="0" marB="0" anchor="ctr"/>
                </a:tc>
                <a:tc>
                  <a:txBody>
                    <a:bodyPr/>
                    <a:lstStyle/>
                    <a:p>
                      <a:pPr algn="ctr" fontAlgn="ctr"/>
                      <a:r>
                        <a:rPr lang="es-SV" sz="800" u="none" strike="noStrike" dirty="0">
                          <a:effectLst/>
                        </a:rPr>
                        <a:t>CANTIDAD APROBADA </a:t>
                      </a:r>
                      <a:endParaRPr lang="es-SV" sz="800" b="1" i="0" u="none" strike="noStrike" dirty="0">
                        <a:effectLst/>
                        <a:latin typeface="Arial Narrow"/>
                      </a:endParaRPr>
                    </a:p>
                  </a:txBody>
                  <a:tcPr marL="0" marR="0" marT="0" marB="0" anchor="ctr"/>
                </a:tc>
                <a:tc>
                  <a:txBody>
                    <a:bodyPr/>
                    <a:lstStyle/>
                    <a:p>
                      <a:pPr algn="ctr" fontAlgn="ctr"/>
                      <a:r>
                        <a:rPr lang="es-SV" sz="800" u="none" strike="noStrike" dirty="0">
                          <a:effectLst/>
                        </a:rPr>
                        <a:t>PRESUPUESTO EJECUTADO </a:t>
                      </a:r>
                      <a:endParaRPr lang="es-SV" sz="800" b="1" i="0" u="none" strike="noStrike" dirty="0">
                        <a:effectLst/>
                        <a:latin typeface="Arial Narrow"/>
                      </a:endParaRPr>
                    </a:p>
                  </a:txBody>
                  <a:tcPr marL="0" marR="0" marT="0" marB="0" anchor="ctr"/>
                </a:tc>
                <a:tc>
                  <a:txBody>
                    <a:bodyPr/>
                    <a:lstStyle/>
                    <a:p>
                      <a:pPr algn="ctr" fontAlgn="ctr"/>
                      <a:r>
                        <a:rPr lang="es-SV" sz="800" u="none" strike="noStrike" dirty="0">
                          <a:effectLst/>
                        </a:rPr>
                        <a:t>REFUERZOS Y AYUDAS </a:t>
                      </a:r>
                      <a:endParaRPr lang="es-SV" sz="800" b="1" i="0" u="none" strike="noStrike" dirty="0">
                        <a:effectLst/>
                        <a:latin typeface="Arial Narrow"/>
                      </a:endParaRPr>
                    </a:p>
                  </a:txBody>
                  <a:tcPr marL="0" marR="0" marT="0" marB="0" anchor="ctr"/>
                </a:tc>
                <a:tc>
                  <a:txBody>
                    <a:bodyPr/>
                    <a:lstStyle/>
                    <a:p>
                      <a:pPr algn="ctr" fontAlgn="ctr"/>
                      <a:r>
                        <a:rPr lang="es-SV" sz="800" u="none" strike="noStrike" dirty="0">
                          <a:effectLst/>
                        </a:rPr>
                        <a:t>TOTAL PRESUPUESTO MAS AYUDAS </a:t>
                      </a:r>
                      <a:endParaRPr lang="es-SV" sz="800" b="1" i="0" u="none" strike="noStrike" dirty="0">
                        <a:effectLst/>
                        <a:latin typeface="Arial Narrow"/>
                      </a:endParaRPr>
                    </a:p>
                  </a:txBody>
                  <a:tcPr marL="0" marR="0" marT="0" marB="0" anchor="ctr"/>
                </a:tc>
              </a:tr>
              <a:tr h="80748">
                <a:tc>
                  <a:txBody>
                    <a:bodyPr/>
                    <a:lstStyle/>
                    <a:p>
                      <a:pPr algn="ctr" fontAlgn="b"/>
                      <a:r>
                        <a:rPr lang="es-SV" sz="800" u="none" strike="noStrike" dirty="0">
                          <a:effectLst/>
                        </a:rPr>
                        <a:t>1</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AJEDREZ</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96,676.20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8,100.00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104,776.20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ASADESIR</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20,104.96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20,104.96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ASADEPCI</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6,280.00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6,280.00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4</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ASFA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 5 *</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ADUSAL</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17,618.01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12,080.51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12,080.51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6</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ATLETISMO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203,822.04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6,791.00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210,613.04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7</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BADMINTON</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76,825.64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28,615.00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105,440.64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8</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BALONCESTO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180,000.00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146,771.28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156,771.28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9</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BALONMANO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51,367.87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51,367.87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10</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BEISBOL</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99,732.46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109,732.46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11</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BOLICHE</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115,000.00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88,018.39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7,832.50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95,850.89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12</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BOXEO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122,000.00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105,169.55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2,793.94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107,963.49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13</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CICLISMO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185,000.00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195,352.19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7,025.00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202,377.19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14</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COPESA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96,093.50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51,000.00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147,093.50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15</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ECUESTRES</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15,982.65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15,982.65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16</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ESGRIMA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176,209.06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1,508.00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177,717.06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17</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FISICO CULTURISMO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68,000.00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67,474.01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13,000.00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80,474.01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18</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GIMNASIA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92,004.92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1,958.87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93,963.79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19 *</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GOLF</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6,000.00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3,112.10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3,112.10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20</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JUDO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210,839.93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56,849.05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267,688.98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21</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KARATE-DO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192,482.11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13,041.15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205,523.26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22</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LEVANT. DE PESAS</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180,000.00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204,063.98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209,063.98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23</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LIMA LAMA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38,800.00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43,110.97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43,110.97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24</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LUCHA AMATEUR</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143,903.66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10,157.18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154,060.84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25</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MONTAÑISMO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9,560.64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9,560.64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27</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NATACION</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137,816.56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2,692.50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140,509.06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28 *</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PARACAIDISMO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8,043.00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8,043.00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29</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PATINAJE</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102,555.87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102,555.87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30 *</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KICKBOXING</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8,440.00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8,440.00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31 *</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REMO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45,988.59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45,988.59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32</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SOFTBOL</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120,000.00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109,270.96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109,270.96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33</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SQUASH</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100,000.00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76,337.42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76,337.42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34</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TAE KWON DO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135,000.00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162,168.26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18,961.70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181,129.96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35</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TENIS</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171,000.00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142,835.77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142,835.77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36</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TENIS DE MESA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162,748.07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900.48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163,648.55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37</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TIRO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175,000.00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145,047.57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145,047.57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38</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TIRO CON ARCO</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163,313.56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165,313.56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39</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TRIATLON</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73,783.92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7,255.00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81,038.92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40</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VOLEIBOL</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110,000.00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79,332.54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79,332.54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41</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VELA</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37,000.00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39,904.79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43,904.79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42</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SURF</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25,380.00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27,820.00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27,820.00 </a:t>
                      </a:r>
                      <a:endParaRPr lang="es-SV" sz="800" b="0" i="0" u="none" strike="noStrike" dirty="0">
                        <a:effectLst/>
                        <a:latin typeface="Arial Narrow"/>
                      </a:endParaRPr>
                    </a:p>
                  </a:txBody>
                  <a:tcPr marL="0" marR="0" marT="0" marB="0" anchor="b"/>
                </a:tc>
              </a:tr>
              <a:tr h="80748">
                <a:tc>
                  <a:txBody>
                    <a:bodyPr/>
                    <a:lstStyle/>
                    <a:p>
                      <a:pPr algn="ctr" fontAlgn="b"/>
                      <a:r>
                        <a:rPr lang="es-SV" sz="800" u="none" strike="noStrike" dirty="0">
                          <a:effectLst/>
                        </a:rPr>
                        <a:t>43</a:t>
                      </a:r>
                      <a:endParaRPr lang="es-SV" sz="800" b="1" i="0" u="none" strike="noStrike" dirty="0">
                        <a:effectLst/>
                        <a:latin typeface="Arial Narrow"/>
                      </a:endParaRPr>
                    </a:p>
                  </a:txBody>
                  <a:tcPr marL="0" marR="0" marT="0" marB="0" anchor="b"/>
                </a:tc>
                <a:tc>
                  <a:txBody>
                    <a:bodyPr/>
                    <a:lstStyle/>
                    <a:p>
                      <a:pPr algn="l" fontAlgn="b"/>
                      <a:r>
                        <a:rPr lang="es-SV" sz="800" u="none" strike="noStrike" dirty="0">
                          <a:effectLst/>
                        </a:rPr>
                        <a:t>FUTBOL</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550,000.00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492,578.02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a:t>
                      </a:r>
                      <a:endParaRPr lang="es-SV" sz="800" b="0" i="0" u="none" strike="noStrike" dirty="0">
                        <a:effectLst/>
                        <a:latin typeface="Arial Narrow"/>
                      </a:endParaRPr>
                    </a:p>
                  </a:txBody>
                  <a:tcPr marL="0" marR="0" marT="0" marB="0" anchor="b"/>
                </a:tc>
                <a:tc>
                  <a:txBody>
                    <a:bodyPr/>
                    <a:lstStyle/>
                    <a:p>
                      <a:pPr algn="l" fontAlgn="b"/>
                      <a:r>
                        <a:rPr lang="es-SV" sz="800" u="none" strike="noStrike" dirty="0">
                          <a:effectLst/>
                        </a:rPr>
                        <a:t> $    492,578.02 </a:t>
                      </a:r>
                      <a:endParaRPr lang="es-SV" sz="800" b="0" i="0" u="none" strike="noStrike" dirty="0">
                        <a:effectLst/>
                        <a:latin typeface="Arial Narrow"/>
                      </a:endParaRPr>
                    </a:p>
                  </a:txBody>
                  <a:tcPr marL="0" marR="0" marT="0" marB="0" anchor="b"/>
                </a:tc>
              </a:tr>
              <a:tr h="62641">
                <a:tc>
                  <a:txBody>
                    <a:bodyPr/>
                    <a:lstStyle/>
                    <a:p>
                      <a:pPr algn="ctr" fontAlgn="b"/>
                      <a:r>
                        <a:rPr lang="es-SV" sz="800" u="none" strike="noStrike" dirty="0">
                          <a:effectLst/>
                        </a:rPr>
                        <a:t> </a:t>
                      </a:r>
                      <a:endParaRPr lang="es-SV" sz="800" b="1" i="0" u="none" strike="noStrike" dirty="0">
                        <a:effectLst/>
                        <a:latin typeface="Arial Narrow"/>
                      </a:endParaRPr>
                    </a:p>
                  </a:txBody>
                  <a:tcPr marL="0" marR="0" marT="0" marB="0" anchor="b"/>
                </a:tc>
                <a:tc>
                  <a:txBody>
                    <a:bodyPr/>
                    <a:lstStyle/>
                    <a:p>
                      <a:pPr algn="ctr" fontAlgn="ctr"/>
                      <a:r>
                        <a:rPr lang="es-SV" sz="800" u="none" strike="noStrike" dirty="0">
                          <a:effectLst/>
                        </a:rPr>
                        <a:t>TOTAL GENERAL</a:t>
                      </a:r>
                      <a:endParaRPr lang="es-SV" sz="800" b="1" i="0" u="none" strike="noStrike" dirty="0">
                        <a:effectLst/>
                        <a:latin typeface="Arial Narrow"/>
                      </a:endParaRPr>
                    </a:p>
                  </a:txBody>
                  <a:tcPr marL="0" marR="0" marT="0" marB="0" anchor="ctr"/>
                </a:tc>
                <a:tc>
                  <a:txBody>
                    <a:bodyPr/>
                    <a:lstStyle/>
                    <a:p>
                      <a:pPr algn="l" fontAlgn="ctr"/>
                      <a:r>
                        <a:rPr lang="es-SV" sz="800" u="none" strike="noStrike" dirty="0">
                          <a:effectLst/>
                        </a:rPr>
                        <a:t> $    4,758,798.01 </a:t>
                      </a:r>
                      <a:endParaRPr lang="es-SV" sz="800" b="1" i="0" u="none" strike="noStrike" dirty="0">
                        <a:effectLst/>
                        <a:latin typeface="Arial Narrow"/>
                      </a:endParaRPr>
                    </a:p>
                  </a:txBody>
                  <a:tcPr marL="0" marR="0" marT="0" marB="0" anchor="ctr"/>
                </a:tc>
                <a:tc>
                  <a:txBody>
                    <a:bodyPr/>
                    <a:lstStyle/>
                    <a:p>
                      <a:pPr algn="l" fontAlgn="ctr"/>
                      <a:r>
                        <a:rPr lang="es-SV" sz="800" u="none" strike="noStrike" dirty="0">
                          <a:effectLst/>
                        </a:rPr>
                        <a:t> $    4,345,023.52 </a:t>
                      </a:r>
                      <a:endParaRPr lang="es-SV" sz="800" b="1" i="0" u="none" strike="noStrike" dirty="0">
                        <a:effectLst/>
                        <a:latin typeface="Arial Narrow"/>
                      </a:endParaRPr>
                    </a:p>
                  </a:txBody>
                  <a:tcPr marL="0" marR="0" marT="0" marB="0" anchor="ctr"/>
                </a:tc>
                <a:tc>
                  <a:txBody>
                    <a:bodyPr/>
                    <a:lstStyle/>
                    <a:p>
                      <a:pPr algn="l" fontAlgn="ctr"/>
                      <a:r>
                        <a:rPr lang="es-SV" sz="800" u="none" strike="noStrike" dirty="0">
                          <a:effectLst/>
                        </a:rPr>
                        <a:t> $      269,481.37 </a:t>
                      </a:r>
                      <a:endParaRPr lang="es-SV" sz="800" b="1" i="0" u="none" strike="noStrike" dirty="0">
                        <a:effectLst/>
                        <a:latin typeface="Arial Narrow"/>
                      </a:endParaRPr>
                    </a:p>
                  </a:txBody>
                  <a:tcPr marL="0" marR="0" marT="0" marB="0" anchor="ctr"/>
                </a:tc>
                <a:tc>
                  <a:txBody>
                    <a:bodyPr/>
                    <a:lstStyle/>
                    <a:p>
                      <a:pPr algn="l" fontAlgn="ctr"/>
                      <a:r>
                        <a:rPr lang="es-SV" sz="800" u="none" strike="noStrike" dirty="0">
                          <a:effectLst/>
                        </a:rPr>
                        <a:t> $ 4,614,504.89 </a:t>
                      </a:r>
                      <a:endParaRPr lang="es-SV" sz="800" b="1" i="0" u="none" strike="noStrike" dirty="0">
                        <a:effectLst/>
                        <a:latin typeface="Arial Narrow"/>
                      </a:endParaRPr>
                    </a:p>
                  </a:txBody>
                  <a:tcPr marL="0" marR="0" marT="0" marB="0" anchor="ctr"/>
                </a:tc>
              </a:tr>
              <a:tr h="62641">
                <a:tc>
                  <a:txBody>
                    <a:bodyPr/>
                    <a:lstStyle/>
                    <a:p>
                      <a:pPr algn="l" fontAlgn="b"/>
                      <a:endParaRPr lang="es-SV" sz="800" b="0" i="0" u="none" strike="noStrike" dirty="0">
                        <a:effectLst/>
                        <a:latin typeface="Arial Narrow"/>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r>
              <a:tr h="68514">
                <a:tc>
                  <a:txBody>
                    <a:bodyPr/>
                    <a:lstStyle/>
                    <a:p>
                      <a:pPr algn="ctr" fontAlgn="b"/>
                      <a:r>
                        <a:rPr lang="es-SV" sz="800" u="none" strike="noStrike" dirty="0">
                          <a:effectLst/>
                        </a:rPr>
                        <a:t>*</a:t>
                      </a:r>
                      <a:endParaRPr lang="es-SV" sz="800" b="1" i="0" u="none" strike="noStrike" dirty="0">
                        <a:solidFill>
                          <a:srgbClr val="FF0000"/>
                        </a:solidFill>
                        <a:effectLst/>
                        <a:latin typeface="Arial"/>
                      </a:endParaRPr>
                    </a:p>
                  </a:txBody>
                  <a:tcPr marL="0" marR="0" marT="0" marB="0" anchor="b"/>
                </a:tc>
                <a:tc gridSpan="5">
                  <a:txBody>
                    <a:bodyPr/>
                    <a:lstStyle/>
                    <a:p>
                      <a:pPr algn="l" fontAlgn="b"/>
                      <a:r>
                        <a:rPr lang="es-SV" sz="800" u="none" strike="noStrike" dirty="0">
                          <a:effectLst/>
                        </a:rPr>
                        <a:t>Federaciones que no tienen presupuesto asignado para el ejercicio 2016.</a:t>
                      </a:r>
                      <a:endParaRPr lang="es-SV" sz="800" b="1" i="0" u="none" strike="noStrike" dirty="0">
                        <a:solidFill>
                          <a:srgbClr val="FF0000"/>
                        </a:solidFill>
                        <a:effectLst/>
                        <a:latin typeface="Arial Narrow"/>
                      </a:endParaRPr>
                    </a:p>
                  </a:txBody>
                  <a:tcPr marL="0" marR="0" marT="0" marB="0" anchor="b"/>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r>
              <a:tr h="41598">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c>
                  <a:txBody>
                    <a:bodyPr/>
                    <a:lstStyle/>
                    <a:p>
                      <a:pPr algn="l" fontAlgn="b"/>
                      <a:endParaRPr lang="es-SV" sz="800" b="0" i="0" u="none" strike="noStrike" dirty="0">
                        <a:effectLst/>
                        <a:latin typeface="Arial"/>
                      </a:endParaRPr>
                    </a:p>
                  </a:txBody>
                  <a:tcPr marL="0" marR="0" marT="0" marB="0" anchor="b"/>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8957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72990"/>
          </a:xfrm>
          <a:prstGeom prst="rect">
            <a:avLst/>
          </a:prstGeom>
          <a:noFill/>
          <a:ln cap="flat">
            <a:noFill/>
          </a:ln>
        </p:spPr>
      </p:pic>
      <p:sp>
        <p:nvSpPr>
          <p:cNvPr id="5" name="Rectángulo 4"/>
          <p:cNvSpPr/>
          <p:nvPr/>
        </p:nvSpPr>
        <p:spPr>
          <a:xfrm>
            <a:off x="393762" y="1097207"/>
            <a:ext cx="8246226" cy="2708434"/>
          </a:xfrm>
          <a:prstGeom prst="rect">
            <a:avLst/>
          </a:prstGeom>
          <a:noFill/>
          <a:ln cap="flat">
            <a:noFill/>
            <a:prstDash val="solid"/>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es-ES" sz="1700" b="1" i="0" u="none" strike="noStrike" kern="1200" cap="none" spc="0" baseline="0" dirty="0" smtClean="0">
                <a:solidFill>
                  <a:srgbClr val="92D050"/>
                </a:solidFill>
                <a:uFillTx/>
                <a:latin typeface="Century Gothic" panose="020B0502020202020204" pitchFamily="34" charset="0"/>
              </a:rPr>
              <a:t>Fortalecimiento</a:t>
            </a:r>
            <a:r>
              <a:rPr lang="es-ES" sz="1700" b="1" i="0" u="none" strike="noStrike" kern="1200" cap="none" spc="0" dirty="0" smtClean="0">
                <a:solidFill>
                  <a:srgbClr val="92D050"/>
                </a:solidFill>
                <a:uFillTx/>
                <a:latin typeface="Century Gothic" panose="020B0502020202020204" pitchFamily="34" charset="0"/>
              </a:rPr>
              <a:t> tecnológico </a:t>
            </a:r>
          </a:p>
          <a:p>
            <a:pPr lvl="0" algn="ctr">
              <a:defRPr sz="1800" b="0" i="0" u="none" strike="noStrike" kern="0" cap="none" spc="0" baseline="0">
                <a:solidFill>
                  <a:srgbClr val="000000"/>
                </a:solidFill>
                <a:uFillTx/>
              </a:defRPr>
            </a:pPr>
            <a:endParaRPr lang="es-ES" sz="1700" b="1" dirty="0">
              <a:solidFill>
                <a:srgbClr val="92D050"/>
              </a:solidFill>
              <a:latin typeface="Century Gothic" panose="020B0502020202020204" pitchFamily="34" charset="0"/>
            </a:endParaRPr>
          </a:p>
          <a:p>
            <a:pPr lvl="0" algn="ctr">
              <a:defRPr sz="1800" b="0" i="0" u="none" strike="noStrike" kern="0" cap="none" spc="0" baseline="0">
                <a:solidFill>
                  <a:srgbClr val="000000"/>
                </a:solidFill>
                <a:uFillTx/>
              </a:defRPr>
            </a:pPr>
            <a:r>
              <a:rPr lang="es-ES" sz="1700" dirty="0" smtClean="0">
                <a:solidFill>
                  <a:schemeClr val="bg1"/>
                </a:solidFill>
                <a:latin typeface="Century Gothic" panose="020B0502020202020204" pitchFamily="34" charset="0"/>
              </a:rPr>
              <a:t>Se entregó equipo </a:t>
            </a:r>
            <a:r>
              <a:rPr lang="es-ES" sz="1700" dirty="0">
                <a:solidFill>
                  <a:schemeClr val="bg1"/>
                </a:solidFill>
                <a:latin typeface="Century Gothic" panose="020B0502020202020204" pitchFamily="34" charset="0"/>
              </a:rPr>
              <a:t>de informática y de telecomunicaciones al personal  que labora en las  </a:t>
            </a:r>
            <a:r>
              <a:rPr lang="es-ES" sz="1700" dirty="0" err="1">
                <a:solidFill>
                  <a:schemeClr val="bg1"/>
                </a:solidFill>
                <a:latin typeface="Century Gothic" panose="020B0502020202020204" pitchFamily="34" charset="0"/>
              </a:rPr>
              <a:t>promotorías</a:t>
            </a:r>
            <a:r>
              <a:rPr lang="es-ES" sz="1700" dirty="0">
                <a:solidFill>
                  <a:schemeClr val="bg1"/>
                </a:solidFill>
                <a:latin typeface="Century Gothic" panose="020B0502020202020204" pitchFamily="34" charset="0"/>
              </a:rPr>
              <a:t> departamentales y del Programa Éxito, con el propósito de modernizar las oficinas de este Instituto</a:t>
            </a:r>
            <a:r>
              <a:rPr lang="es-ES" sz="1700" dirty="0" smtClean="0">
                <a:solidFill>
                  <a:schemeClr val="bg1"/>
                </a:solidFill>
                <a:latin typeface="Century Gothic" panose="020B0502020202020204" pitchFamily="34" charset="0"/>
              </a:rPr>
              <a:t>.</a:t>
            </a:r>
          </a:p>
          <a:p>
            <a:pPr lvl="0" algn="ctr">
              <a:defRPr sz="1800" b="0" i="0" u="none" strike="noStrike" kern="0" cap="none" spc="0" baseline="0">
                <a:solidFill>
                  <a:srgbClr val="000000"/>
                </a:solidFill>
                <a:uFillTx/>
              </a:defRPr>
            </a:pPr>
            <a:r>
              <a:rPr lang="es-ES" sz="1700" dirty="0" smtClean="0">
                <a:solidFill>
                  <a:schemeClr val="bg1"/>
                </a:solidFill>
                <a:latin typeface="Century Gothic" panose="020B0502020202020204" pitchFamily="34" charset="0"/>
              </a:rPr>
              <a:t>La inversión </a:t>
            </a:r>
            <a:r>
              <a:rPr lang="es-ES" sz="1700" dirty="0">
                <a:solidFill>
                  <a:schemeClr val="bg1"/>
                </a:solidFill>
                <a:latin typeface="Century Gothic" panose="020B0502020202020204" pitchFamily="34" charset="0"/>
              </a:rPr>
              <a:t>para la compra del equipo es de $21,100.00, proveniente de fondos propios y  consiste en 27 computadoras laptops y 14 teléfonos celulares, equipo que facilitará y agilizará los procesos administrativos que se realizan en las áreas operativas del INDES, en beneficio del desarrollo del deporte salvadoreño. </a:t>
            </a:r>
            <a:endParaRPr lang="es-ES" sz="1700" b="1" i="0" u="none" strike="noStrike" kern="1200" cap="none" spc="0" baseline="0" dirty="0">
              <a:solidFill>
                <a:schemeClr val="bg1"/>
              </a:solidFill>
              <a:uFillTx/>
              <a:latin typeface="Century Gothic" panose="020B0502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34" y="4070862"/>
            <a:ext cx="3849624" cy="2132838"/>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814" y="4072714"/>
            <a:ext cx="3780430" cy="2182151"/>
          </a:xfrm>
          <a:prstGeom prst="rect">
            <a:avLst/>
          </a:prstGeom>
        </p:spPr>
      </p:pic>
    </p:spTree>
    <p:extLst>
      <p:ext uri="{BB962C8B-B14F-4D97-AF65-F5344CB8AC3E}">
        <p14:creationId xmlns:p14="http://schemas.microsoft.com/office/powerpoint/2010/main" val="103592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72990"/>
          </a:xfrm>
          <a:prstGeom prst="rect">
            <a:avLst/>
          </a:prstGeom>
          <a:noFill/>
          <a:ln cap="flat">
            <a:noFill/>
          </a:ln>
        </p:spPr>
      </p:pic>
      <p:sp>
        <p:nvSpPr>
          <p:cNvPr id="5" name="Rectángulo 4"/>
          <p:cNvSpPr/>
          <p:nvPr/>
        </p:nvSpPr>
        <p:spPr>
          <a:xfrm>
            <a:off x="257577" y="1198540"/>
            <a:ext cx="8628845" cy="2031321"/>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FFFFFF"/>
                </a:solidFill>
                <a:uFillTx/>
                <a:latin typeface="Century Gothic" pitchFamily="34"/>
              </a:rPr>
              <a:t>Busca trabajar de la mano con las Federaciones Deportivas en el mejoramiento de la calidad y cantidad de atletas que representen a nuestro país en los diferentes eventos del ciclo olímpico. Las líneas de acción estratégicas incluyen la asesoría, capacitación y control técnico de la planificación deportiva de las federaciones, asistencia al Programa de Estímulos al Mérito de Atletas de Alto Rendimiento, seguimiento técnico a eventos del ciclo olímpico y búsqueda de talentos deportivos.</a:t>
            </a:r>
          </a:p>
        </p:txBody>
      </p:sp>
      <p:sp>
        <p:nvSpPr>
          <p:cNvPr id="6" name="CuadroTexto 5"/>
          <p:cNvSpPr txBox="1"/>
          <p:nvPr/>
        </p:nvSpPr>
        <p:spPr>
          <a:xfrm>
            <a:off x="2434105" y="360749"/>
            <a:ext cx="6490950" cy="4770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500" b="1" i="0" u="none" strike="noStrike" kern="1200" cap="none" spc="0" baseline="0">
                <a:solidFill>
                  <a:srgbClr val="92D050"/>
                </a:solidFill>
                <a:uFillTx/>
                <a:latin typeface="Century Gothic" pitchFamily="34"/>
              </a:rPr>
              <a:t>DESARROLLO DE LA ALTA COMPETENCIA</a:t>
            </a:r>
          </a:p>
        </p:txBody>
      </p:sp>
      <p:sp>
        <p:nvSpPr>
          <p:cNvPr id="8" name="Elipse 7"/>
          <p:cNvSpPr/>
          <p:nvPr/>
        </p:nvSpPr>
        <p:spPr>
          <a:xfrm>
            <a:off x="1574609" y="3794520"/>
            <a:ext cx="5994779" cy="2662965"/>
          </a:xfrm>
          <a:prstGeom prst="ellipse">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2285998" y="4397400"/>
            <a:ext cx="4572000" cy="1308050"/>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500" b="1" i="0" u="none" strike="noStrike" kern="1200" cap="none" spc="0" baseline="0" dirty="0">
                <a:solidFill>
                  <a:srgbClr val="92D050"/>
                </a:solidFill>
                <a:uFillTx/>
                <a:latin typeface="Century Gothic" pitchFamily="34"/>
              </a:rPr>
              <a:t>$</a:t>
            </a:r>
            <a:r>
              <a:rPr lang="es-ES" sz="2500" b="1" i="0" u="none" strike="noStrike" kern="1200" cap="none" spc="0" baseline="0" dirty="0" smtClean="0">
                <a:solidFill>
                  <a:srgbClr val="92D050"/>
                </a:solidFill>
                <a:uFillTx/>
                <a:latin typeface="Century Gothic" pitchFamily="34"/>
              </a:rPr>
              <a:t>4.6 </a:t>
            </a:r>
            <a:r>
              <a:rPr lang="es-ES" sz="2500" b="1" i="0" u="none" strike="noStrike" kern="1200" cap="none" spc="0" baseline="0" dirty="0">
                <a:solidFill>
                  <a:srgbClr val="92D050"/>
                </a:solidFill>
                <a:uFillTx/>
                <a:latin typeface="Century Gothic" pitchFamily="34"/>
              </a:rPr>
              <a:t>millones </a:t>
            </a:r>
            <a:r>
              <a:rPr lang="es-ES" sz="1800" b="0" i="0" u="none" strike="noStrike" kern="1200" cap="none" spc="0" baseline="0" dirty="0">
                <a:solidFill>
                  <a:srgbClr val="FFFFFF"/>
                </a:solidFill>
                <a:uFillTx/>
                <a:latin typeface="Century Gothic" pitchFamily="34"/>
              </a:rPr>
              <a:t>del presupuesto anual del INDES es transferido a las Federaciones Deportivas para su funcionamiento y apoyo a los atletas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6437" y="0"/>
            <a:ext cx="9144000" cy="6858000"/>
          </a:xfrm>
          <a:prstGeom prst="rect">
            <a:avLst/>
          </a:prstGeom>
          <a:noFill/>
          <a:ln cap="flat">
            <a:noFill/>
          </a:ln>
        </p:spPr>
      </p:pic>
      <p:sp>
        <p:nvSpPr>
          <p:cNvPr id="5" name="Rectángulo 4"/>
          <p:cNvSpPr/>
          <p:nvPr/>
        </p:nvSpPr>
        <p:spPr>
          <a:xfrm>
            <a:off x="470074" y="1209175"/>
            <a:ext cx="4572000" cy="2308320"/>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92D050"/>
                </a:solidFill>
                <a:uFillTx/>
                <a:latin typeface="Century Gothic" pitchFamily="34"/>
              </a:rPr>
              <a:t>Programa de concentraciones deportivas para atletas mayores.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FFFFFF"/>
                </a:solidFill>
                <a:uFillTx/>
                <a:latin typeface="Century Gothic" pitchFamily="34"/>
              </a:rPr>
              <a:t>Esta orientado a la preparación y evaluación de la planificación deportiva que identifique una proyección de los deportes que participarán en los Juegos Deportivos Centroamericanos Nicaragua 2017.</a:t>
            </a:r>
          </a:p>
        </p:txBody>
      </p:sp>
      <p:sp>
        <p:nvSpPr>
          <p:cNvPr id="6" name="Rectángulo 5"/>
          <p:cNvSpPr/>
          <p:nvPr/>
        </p:nvSpPr>
        <p:spPr>
          <a:xfrm>
            <a:off x="470074" y="4257876"/>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92D050"/>
                </a:solidFill>
                <a:uFillTx/>
                <a:latin typeface="Century Gothic" pitchFamily="34"/>
              </a:rPr>
              <a:t>Capacitaciones y asesorías técnicas.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FFFFFF"/>
                </a:solidFill>
                <a:uFillTx/>
                <a:latin typeface="Century Gothic" pitchFamily="34"/>
              </a:rPr>
              <a:t>La función principal del Desarrollo de Alta Competencia, es brindar asesorías y capacitaciones deportiva constantes a todas las federaciones deportivas</a:t>
            </a:r>
          </a:p>
        </p:txBody>
      </p:sp>
      <p:pic>
        <p:nvPicPr>
          <p:cNvPr id="1026" name="Picture 2" descr="E:\fotos   rendicion de cuentas\deporte federado\capacitaciòn- tecnica deportiva\DSC_7109.jpg"/>
          <p:cNvPicPr>
            <a:picLocks noChangeAspect="1" noChangeArrowheads="1"/>
          </p:cNvPicPr>
          <p:nvPr/>
        </p:nvPicPr>
        <p:blipFill>
          <a:blip r:embed="rId3" cstate="print"/>
          <a:srcRect/>
          <a:stretch>
            <a:fillRect/>
          </a:stretch>
        </p:blipFill>
        <p:spPr bwMode="auto">
          <a:xfrm>
            <a:off x="5339704" y="4219939"/>
            <a:ext cx="3527205" cy="2203417"/>
          </a:xfrm>
          <a:prstGeom prst="rect">
            <a:avLst/>
          </a:prstGeom>
          <a:noFill/>
        </p:spPr>
      </p:pic>
      <p:pic>
        <p:nvPicPr>
          <p:cNvPr id="1028" name="Picture 4" descr="ENTRENOS DE LA PRIMERA CONCENTRACIÒN PARA ATLETAS MAYORES"/>
          <p:cNvPicPr>
            <a:picLocks noChangeAspect="1" noChangeArrowheads="1"/>
          </p:cNvPicPr>
          <p:nvPr/>
        </p:nvPicPr>
        <p:blipFill>
          <a:blip r:embed="rId4" cstate="print"/>
          <a:srcRect/>
          <a:stretch>
            <a:fillRect/>
          </a:stretch>
        </p:blipFill>
        <p:spPr bwMode="auto">
          <a:xfrm>
            <a:off x="5350532" y="1441125"/>
            <a:ext cx="3415096" cy="239356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1177" y="0"/>
            <a:ext cx="9144000" cy="6858000"/>
          </a:xfrm>
          <a:prstGeom prst="rect">
            <a:avLst/>
          </a:prstGeom>
          <a:noFill/>
          <a:ln cap="flat">
            <a:noFill/>
          </a:ln>
        </p:spPr>
      </p:pic>
      <p:sp>
        <p:nvSpPr>
          <p:cNvPr id="5" name="Rectángulo 4"/>
          <p:cNvSpPr/>
          <p:nvPr/>
        </p:nvSpPr>
        <p:spPr>
          <a:xfrm>
            <a:off x="656149" y="1047746"/>
            <a:ext cx="7802051" cy="246221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200" b="1" i="1" u="none" strike="noStrike" kern="1200" cap="none" spc="0" baseline="0" dirty="0">
                <a:solidFill>
                  <a:srgbClr val="92D050"/>
                </a:solidFill>
                <a:uFillTx/>
                <a:latin typeface="Century Gothic" pitchFamily="34"/>
              </a:rPr>
              <a:t>Apoyo técnico y financiero para el desarrollo del ciclo olímpico. Para los Juegos Panamericanos de Toronto 2015 y Juegos Olímpicos, Río </a:t>
            </a:r>
            <a:r>
              <a:rPr lang="es-ES" sz="2200" b="1" i="1" u="none" strike="noStrike" kern="1200" cap="none" spc="0" baseline="0" dirty="0" smtClean="0">
                <a:solidFill>
                  <a:srgbClr val="92D050"/>
                </a:solidFill>
                <a:uFillTx/>
                <a:latin typeface="Century Gothic" pitchFamily="34"/>
              </a:rPr>
              <a:t>2016.</a:t>
            </a:r>
            <a:r>
              <a:rPr lang="es-ES" sz="2200" b="1" i="1" u="none" strike="noStrike" kern="1200" cap="none" spc="0" dirty="0" smtClean="0">
                <a:solidFill>
                  <a:srgbClr val="92D050"/>
                </a:solidFill>
                <a:uFillTx/>
                <a:latin typeface="Century Gothic" pitchFamily="34"/>
              </a:rPr>
              <a:t> En estos últimos se invirtió de manera particular en los atletas que representaron a nuestro país más de $300 mil dólares y de forma general  $1,730,000.00 fue transferido a las federaciones clasificadas entre 2015 y 2016</a:t>
            </a:r>
            <a:endParaRPr lang="es-ES" sz="2200" b="1" i="1" u="none" strike="noStrike" kern="1200" cap="none" spc="0" baseline="0" dirty="0">
              <a:solidFill>
                <a:srgbClr val="92D050"/>
              </a:solidFill>
              <a:uFillTx/>
              <a:latin typeface="Century Gothic" pitchFamily="34"/>
            </a:endParaRPr>
          </a:p>
        </p:txBody>
      </p:sp>
      <p:sp>
        <p:nvSpPr>
          <p:cNvPr id="6" name="Rectángulo 5"/>
          <p:cNvSpPr/>
          <p:nvPr/>
        </p:nvSpPr>
        <p:spPr>
          <a:xfrm>
            <a:off x="2547134" y="3980667"/>
            <a:ext cx="4488936" cy="58477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Desarrollo y apoyo de  </a:t>
            </a:r>
            <a:r>
              <a:rPr lang="es-ES" sz="1600" b="1" i="0" u="none" strike="noStrike" kern="1200" cap="none" spc="0" baseline="0" dirty="0" smtClean="0">
                <a:solidFill>
                  <a:srgbClr val="92D050"/>
                </a:solidFill>
                <a:uFillTx/>
                <a:latin typeface="Century Gothic" pitchFamily="34"/>
              </a:rPr>
              <a:t>eventos </a:t>
            </a:r>
            <a:r>
              <a:rPr lang="es-ES" sz="1600" b="1" i="0" u="none" strike="noStrike" kern="1200" cap="none" spc="0" baseline="0" dirty="0">
                <a:solidFill>
                  <a:srgbClr val="92D050"/>
                </a:solidFill>
                <a:uFillTx/>
                <a:latin typeface="Century Gothic" pitchFamily="34"/>
              </a:rPr>
              <a:t>deportivos internacionales y   nacionales</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067" y="4873394"/>
            <a:ext cx="2630333" cy="1769212"/>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327" y="4544206"/>
            <a:ext cx="1607551" cy="2067551"/>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042" y="4873393"/>
            <a:ext cx="2771769" cy="1738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283335" y="1278559"/>
            <a:ext cx="8625138" cy="178510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200" b="1" i="0" u="none" strike="noStrike" kern="1200" cap="none" spc="0" baseline="0" dirty="0">
                <a:solidFill>
                  <a:srgbClr val="92D050"/>
                </a:solidFill>
                <a:uFillTx/>
                <a:latin typeface="Century Gothic" pitchFamily="34"/>
              </a:rPr>
              <a:t>La motivación de los atletas por medio de los estímulos deportivos es muy importante para esta administración del INDES, por lo que el programa de Estímulos deportivos siempre se mantiene </a:t>
            </a:r>
            <a:r>
              <a:rPr lang="es-ES" sz="2200" b="1" i="0" u="none" strike="noStrike" kern="1200" cap="none" spc="0" baseline="0" dirty="0" smtClean="0">
                <a:solidFill>
                  <a:srgbClr val="92D050"/>
                </a:solidFill>
                <a:uFillTx/>
                <a:latin typeface="Century Gothic" pitchFamily="34"/>
              </a:rPr>
              <a:t>vigente; </a:t>
            </a:r>
            <a:r>
              <a:rPr lang="es-ES" sz="2200" b="1" i="0" u="none" strike="noStrike" kern="1200" cap="none" spc="0" baseline="0" dirty="0">
                <a:solidFill>
                  <a:srgbClr val="92D050"/>
                </a:solidFill>
                <a:uFillTx/>
                <a:latin typeface="Century Gothic" pitchFamily="34"/>
              </a:rPr>
              <a:t>con una inversión de $345,339.50 </a:t>
            </a:r>
          </a:p>
        </p:txBody>
      </p:sp>
      <p:pic>
        <p:nvPicPr>
          <p:cNvPr id="26625" name="Picture 1"/>
          <p:cNvPicPr>
            <a:picLocks noChangeAspect="1" noChangeArrowheads="1"/>
          </p:cNvPicPr>
          <p:nvPr/>
        </p:nvPicPr>
        <p:blipFill>
          <a:blip r:embed="rId3" cstate="print"/>
          <a:srcRect/>
          <a:stretch>
            <a:fillRect/>
          </a:stretch>
        </p:blipFill>
        <p:spPr bwMode="auto">
          <a:xfrm>
            <a:off x="138021" y="3110935"/>
            <a:ext cx="4192437" cy="2684882"/>
          </a:xfrm>
          <a:prstGeom prst="rect">
            <a:avLst/>
          </a:prstGeom>
          <a:noFill/>
          <a:ln w="9525">
            <a:noFill/>
            <a:miter lim="800000"/>
            <a:headEnd/>
            <a:tailEnd/>
          </a:ln>
        </p:spPr>
      </p:pic>
      <p:pic>
        <p:nvPicPr>
          <p:cNvPr id="26626" name="Picture 2" descr="E:\fotos   rendicion de cuentas\deporte federado\estimulos\DSC_0956.JPG"/>
          <p:cNvPicPr>
            <a:picLocks noChangeAspect="1" noChangeArrowheads="1"/>
          </p:cNvPicPr>
          <p:nvPr/>
        </p:nvPicPr>
        <p:blipFill>
          <a:blip r:embed="rId4" cstate="print"/>
          <a:srcRect/>
          <a:stretch>
            <a:fillRect/>
          </a:stretch>
        </p:blipFill>
        <p:spPr bwMode="auto">
          <a:xfrm>
            <a:off x="4424922" y="3122762"/>
            <a:ext cx="4563801" cy="265693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ítulo 1"/>
          <p:cNvSpPr txBox="1">
            <a:spLocks noGrp="1"/>
          </p:cNvSpPr>
          <p:nvPr>
            <p:ph type="ctrTitle"/>
          </p:nvPr>
        </p:nvSpPr>
        <p:spPr/>
        <p:txBody>
          <a:bodyPr/>
          <a:lstStyle/>
          <a:p>
            <a:endParaRPr lang="es-ES"/>
          </a:p>
        </p:txBody>
      </p:sp>
      <p:sp>
        <p:nvSpPr>
          <p:cNvPr id="3" name="Subtítulo 2"/>
          <p:cNvSpPr txBox="1">
            <a:spLocks noGrp="1"/>
          </p:cNvSpPr>
          <p:nvPr>
            <p:ph type="subTitle" idx="1"/>
          </p:nvPr>
        </p:nvSpPr>
        <p:spPr/>
        <p:txBody>
          <a:bodyPr/>
          <a:lstStyle/>
          <a:p>
            <a:endParaRPr lang="es-ES"/>
          </a:p>
        </p:txBody>
      </p:sp>
      <p:pic>
        <p:nvPicPr>
          <p:cNvPr id="4" name="Imagen 3"/>
          <p:cNvPicPr>
            <a:picLocks noChangeAspect="1"/>
          </p:cNvPicPr>
          <p:nvPr/>
        </p:nvPicPr>
        <p:blipFill>
          <a:blip r:embed="rId2" cstate="print"/>
          <a:stretch>
            <a:fillRect/>
          </a:stretch>
        </p:blipFill>
        <p:spPr>
          <a:xfrm>
            <a:off x="0" y="0"/>
            <a:ext cx="9144000" cy="6858000"/>
          </a:xfrm>
          <a:prstGeom prst="rect">
            <a:avLst/>
          </a:prstGeom>
          <a:noFill/>
          <a:ln cap="flat">
            <a:noFill/>
          </a:ln>
        </p:spPr>
      </p:pic>
      <p:sp>
        <p:nvSpPr>
          <p:cNvPr id="5" name="Rectángulo 4"/>
          <p:cNvSpPr/>
          <p:nvPr/>
        </p:nvSpPr>
        <p:spPr>
          <a:xfrm>
            <a:off x="2628899" y="476027"/>
            <a:ext cx="6231764" cy="70788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92D050"/>
                </a:solidFill>
                <a:uFillTx/>
                <a:latin typeface="Century Gothic" pitchFamily="34"/>
              </a:rPr>
              <a:t>DESARROLLO DE LA INVESTIGACIÓN Y ASISTENCIA CIENTÍFICA APLICADA AL DEPORTE</a:t>
            </a:r>
          </a:p>
        </p:txBody>
      </p:sp>
      <p:sp>
        <p:nvSpPr>
          <p:cNvPr id="6" name="Rectángulo 5"/>
          <p:cNvSpPr/>
          <p:nvPr/>
        </p:nvSpPr>
        <p:spPr>
          <a:xfrm>
            <a:off x="167426" y="1187582"/>
            <a:ext cx="8577328" cy="166199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spcBef>
                <a:spcPts val="0"/>
              </a:spcBef>
              <a:spcAft>
                <a:spcPts val="1000"/>
              </a:spcAft>
              <a:buNone/>
              <a:tabLst/>
              <a:defRPr sz="1800" b="0" i="0" u="none" strike="noStrike" kern="0" cap="none" spc="0" baseline="0">
                <a:solidFill>
                  <a:srgbClr val="000000"/>
                </a:solidFill>
                <a:uFillTx/>
              </a:defRPr>
            </a:pPr>
            <a:r>
              <a:rPr lang="es-SV" sz="1700" b="1" i="0" u="none" strike="noStrike" kern="1200" cap="none" spc="0" baseline="0" dirty="0">
                <a:solidFill>
                  <a:srgbClr val="FFFFFF"/>
                </a:solidFill>
                <a:uFillTx/>
                <a:latin typeface="Century Gothic" pitchFamily="34"/>
                <a:ea typeface="Calibri" pitchFamily="34"/>
                <a:cs typeface="Times New Roman" pitchFamily="18"/>
              </a:rPr>
              <a:t>Las ciencias aplicadas al deporte buscan fortalecer</a:t>
            </a:r>
            <a:r>
              <a:rPr lang="es-SV" sz="1700" b="1" i="0" u="none" strike="noStrike" kern="1200" cap="none" spc="0" baseline="0" dirty="0">
                <a:solidFill>
                  <a:srgbClr val="FFFFFF"/>
                </a:solidFill>
                <a:uFillTx/>
                <a:latin typeface="Century Gothic" pitchFamily="34"/>
                <a:ea typeface="Calibri" pitchFamily="34"/>
                <a:cs typeface="Arial" pitchFamily="34"/>
              </a:rPr>
              <a:t> el rendimiento deportivo de los atletas</a:t>
            </a:r>
            <a:r>
              <a:rPr lang="es-SV" sz="1700" b="1" i="0" u="none" strike="noStrike" kern="1200" cap="none" spc="0" baseline="0" dirty="0">
                <a:solidFill>
                  <a:srgbClr val="FFFFFF"/>
                </a:solidFill>
                <a:uFillTx/>
                <a:latin typeface="Century Gothic" pitchFamily="34"/>
                <a:ea typeface="Calibri" pitchFamily="34"/>
                <a:cs typeface="Times New Roman" pitchFamily="18"/>
              </a:rPr>
              <a:t>,  </a:t>
            </a:r>
            <a:r>
              <a:rPr lang="es-SV" sz="1700" b="1" i="0" u="none" strike="noStrike" kern="1200" cap="none" spc="0" baseline="0" dirty="0">
                <a:solidFill>
                  <a:srgbClr val="FFFFFF"/>
                </a:solidFill>
                <a:uFillTx/>
                <a:latin typeface="Century Gothic" pitchFamily="34"/>
                <a:ea typeface="Calibri" pitchFamily="34"/>
                <a:cs typeface="Arial" pitchFamily="34"/>
              </a:rPr>
              <a:t>utilizando el conocimiento científico en beneficio del estado físico y psicológico de la población en cualquier nivel de desarrollo deportivo. El INDES, en coordinación con diferentes instituciones, brinda atención a atletas de federaciones deportivas, convencionales y con discapacidad, seleccionados juveniles y mayores.</a:t>
            </a:r>
            <a:r>
              <a:rPr lang="es-SV" sz="1700" b="1" i="0" u="none" strike="noStrike" kern="1200" cap="none" spc="0" baseline="0" dirty="0">
                <a:solidFill>
                  <a:srgbClr val="FFFFFF"/>
                </a:solidFill>
                <a:uFillTx/>
                <a:latin typeface="Century Gothic" pitchFamily="34"/>
                <a:ea typeface="Calibri" pitchFamily="34"/>
                <a:cs typeface="Times New Roman" pitchFamily="18"/>
              </a:rPr>
              <a:t>.</a:t>
            </a:r>
            <a:endParaRPr lang="es-ES" sz="1700" b="1" i="0" u="none" strike="noStrike" kern="1200" cap="none" spc="0" baseline="0" dirty="0">
              <a:solidFill>
                <a:srgbClr val="FFFFFF"/>
              </a:solidFill>
              <a:uFillTx/>
              <a:latin typeface="Century Gothic" pitchFamily="34"/>
              <a:ea typeface="Calibri" pitchFamily="34"/>
              <a:cs typeface="Times New Roman" pitchFamily="18"/>
            </a:endParaRPr>
          </a:p>
        </p:txBody>
      </p:sp>
      <p:sp>
        <p:nvSpPr>
          <p:cNvPr id="7" name="Rectángulo 6"/>
          <p:cNvSpPr/>
          <p:nvPr/>
        </p:nvSpPr>
        <p:spPr>
          <a:xfrm>
            <a:off x="347535" y="3100175"/>
            <a:ext cx="4572000" cy="1569659"/>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dirty="0">
                <a:solidFill>
                  <a:srgbClr val="92D050"/>
                </a:solidFill>
                <a:uFillTx/>
                <a:latin typeface="Century Gothic" pitchFamily="34"/>
              </a:rPr>
              <a:t>Programa de Asistencia Médica para los atletas.</a:t>
            </a:r>
            <a:r>
              <a:rPr lang="es-ES" sz="1600" b="0" i="0" u="none" strike="noStrike" kern="1200" cap="none" spc="0" baseline="0" dirty="0">
                <a:solidFill>
                  <a:srgbClr val="FFFFFF"/>
                </a:solidFill>
                <a:uFillTx/>
                <a:latin typeface="Century Gothic" pitchFamily="34"/>
              </a:rPr>
              <a:t>  Con el propósito de brindar una atención integral a los atletas, el INDES, continua de cerca con los atletas, brindando asistencia médica y realizando controles médicos funcionales.</a:t>
            </a:r>
          </a:p>
        </p:txBody>
      </p:sp>
      <p:sp>
        <p:nvSpPr>
          <p:cNvPr id="8" name="Rectángulo 7"/>
          <p:cNvSpPr/>
          <p:nvPr/>
        </p:nvSpPr>
        <p:spPr>
          <a:xfrm>
            <a:off x="4404573" y="4865092"/>
            <a:ext cx="4572000" cy="1815879"/>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1200" cap="none" spc="0" baseline="0">
                <a:solidFill>
                  <a:srgbClr val="92D050"/>
                </a:solidFill>
                <a:uFillTx/>
                <a:latin typeface="Century Gothic" pitchFamily="34"/>
              </a:rPr>
              <a:t>Programa  de Prescripción de la Actividad Física para la salud. </a:t>
            </a:r>
            <a:r>
              <a:rPr lang="es-ES" sz="1600" b="0" i="0" u="none" strike="noStrike" kern="1200" cap="none" spc="0" baseline="0">
                <a:solidFill>
                  <a:srgbClr val="FFFFFF"/>
                </a:solidFill>
                <a:uFillTx/>
                <a:latin typeface="Century Gothic" pitchFamily="34"/>
              </a:rPr>
              <a:t>Con la implementación  de este programa se pretende prevenir  el incremento de enfermedades crónicas cardiovasculares, generadas por el sedentarismo; mejorando de esta manera la calidad de vida de los salvadoreños</a:t>
            </a:r>
          </a:p>
        </p:txBody>
      </p:sp>
      <p:pic>
        <p:nvPicPr>
          <p:cNvPr id="2050" name="Picture 2" descr="E:\fotos   rendicion de cuentas\ciencias aplicadas al deporte\DSC_5444.JPG"/>
          <p:cNvPicPr>
            <a:picLocks noChangeAspect="1" noChangeArrowheads="1"/>
          </p:cNvPicPr>
          <p:nvPr/>
        </p:nvPicPr>
        <p:blipFill>
          <a:blip r:embed="rId3" cstate="print"/>
          <a:srcRect/>
          <a:stretch>
            <a:fillRect/>
          </a:stretch>
        </p:blipFill>
        <p:spPr bwMode="auto">
          <a:xfrm>
            <a:off x="5375564" y="2849988"/>
            <a:ext cx="2701636" cy="1999103"/>
          </a:xfrm>
          <a:prstGeom prst="rect">
            <a:avLst/>
          </a:prstGeom>
          <a:noFill/>
        </p:spPr>
      </p:pic>
      <p:pic>
        <p:nvPicPr>
          <p:cNvPr id="2051" name="Picture 3" descr="E:\fotos   rendicion de cuentas\ciencias aplicadas al deporte\DSC_9375.JPG"/>
          <p:cNvPicPr>
            <a:picLocks noChangeAspect="1" noChangeArrowheads="1"/>
          </p:cNvPicPr>
          <p:nvPr/>
        </p:nvPicPr>
        <p:blipFill>
          <a:blip r:embed="rId4" cstate="print"/>
          <a:srcRect/>
          <a:stretch>
            <a:fillRect/>
          </a:stretch>
        </p:blipFill>
        <p:spPr bwMode="auto">
          <a:xfrm>
            <a:off x="832902" y="4646678"/>
            <a:ext cx="3034146" cy="20096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Office%20Theme</Template>
  <TotalTime>656</TotalTime>
  <Words>3322</Words>
  <Application>Microsoft Office PowerPoint</Application>
  <PresentationFormat>Presentación en pantalla (4:3)</PresentationFormat>
  <Paragraphs>416</Paragraphs>
  <Slides>32</Slides>
  <Notes>0</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Mercedes Alvarado</dc:creator>
  <cp:lastModifiedBy>María José Tamacas Guerra</cp:lastModifiedBy>
  <cp:revision>48</cp:revision>
  <dcterms:created xsi:type="dcterms:W3CDTF">2016-08-23T19:38:53Z</dcterms:created>
  <dcterms:modified xsi:type="dcterms:W3CDTF">2018-08-22T17:00:33Z</dcterms:modified>
</cp:coreProperties>
</file>