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2"/>
  </p:sldMasterIdLst>
  <p:notesMasterIdLst>
    <p:notesMasterId r:id="rId27"/>
  </p:notesMasterIdLst>
  <p:handoutMasterIdLst>
    <p:handoutMasterId r:id="rId28"/>
  </p:handoutMasterIdLst>
  <p:sldIdLst>
    <p:sldId id="273" r:id="rId3"/>
    <p:sldId id="274" r:id="rId4"/>
    <p:sldId id="275" r:id="rId5"/>
    <p:sldId id="277" r:id="rId6"/>
    <p:sldId id="276" r:id="rId7"/>
    <p:sldId id="297" r:id="rId8"/>
    <p:sldId id="279" r:id="rId9"/>
    <p:sldId id="282" r:id="rId10"/>
    <p:sldId id="280" r:id="rId11"/>
    <p:sldId id="290" r:id="rId12"/>
    <p:sldId id="283" r:id="rId13"/>
    <p:sldId id="285" r:id="rId14"/>
    <p:sldId id="284" r:id="rId15"/>
    <p:sldId id="286" r:id="rId16"/>
    <p:sldId id="287" r:id="rId17"/>
    <p:sldId id="288" r:id="rId18"/>
    <p:sldId id="289" r:id="rId19"/>
    <p:sldId id="291" r:id="rId20"/>
    <p:sldId id="292" r:id="rId21"/>
    <p:sldId id="294" r:id="rId22"/>
    <p:sldId id="295" r:id="rId23"/>
    <p:sldId id="298" r:id="rId24"/>
    <p:sldId id="299" r:id="rId25"/>
    <p:sldId id="300" r:id="rId26"/>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pos="3840"/>
        <p:guide orient="horz" pos="2160"/>
      </p:guideLst>
    </p:cSldViewPr>
  </p:slideViewPr>
  <p:notesTextViewPr>
    <p:cViewPr>
      <p:scale>
        <a:sx n="1" d="1"/>
        <a:sy n="1" d="1"/>
      </p:scale>
      <p:origin x="0" y="0"/>
    </p:cViewPr>
  </p:notesTextViewPr>
  <p:notesViewPr>
    <p:cSldViewPr snapToGrid="0">
      <p:cViewPr varScale="1">
        <p:scale>
          <a:sx n="64" d="100"/>
          <a:sy n="64" d="100"/>
        </p:scale>
        <p:origin x="19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20EA5F0D-C1DC-412F-A146-DDB3A74B588F}" type="datetimeFigureOut">
              <a:rPr lang="en-US"/>
              <a:t>9/24/2024</a:t>
            </a:fld>
            <a:endParaRPr/>
          </a:p>
        </p:txBody>
      </p:sp>
      <p:sp>
        <p:nvSpPr>
          <p:cNvPr id="4" name="Footer Placeholder 3"/>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5" name="Slide Number Placeholder 4"/>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7BAE14B8-3CC9-472D-9BC5-A84D80684DE2}" type="slidenum">
              <a:rPr/>
              <a:t>‹Nº›</a:t>
            </a:fld>
            <a:endParaRPr/>
          </a:p>
        </p:txBody>
      </p:sp>
    </p:spTree>
    <p:extLst>
      <p:ext uri="{BB962C8B-B14F-4D97-AF65-F5344CB8AC3E}">
        <p14:creationId xmlns:p14="http://schemas.microsoft.com/office/powerpoint/2010/main" val="25778275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9/24/2024</a:t>
            </a:fld>
            <a:endParaRPr/>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extLst>
      <p:ext uri="{BB962C8B-B14F-4D97-AF65-F5344CB8AC3E}">
        <p14:creationId xmlns:p14="http://schemas.microsoft.com/office/powerpoint/2010/main" val="711136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24/09/2024</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extLst>
      <p:ext uri="{BB962C8B-B14F-4D97-AF65-F5344CB8AC3E}">
        <p14:creationId xmlns:p14="http://schemas.microsoft.com/office/powerpoint/2010/main" val="3852829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56379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1799942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879514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6022950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24/09/2024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extLst>
      <p:ext uri="{BB962C8B-B14F-4D97-AF65-F5344CB8AC3E}">
        <p14:creationId xmlns:p14="http://schemas.microsoft.com/office/powerpoint/2010/main" val="72418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4015588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24/09/2024</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extLst>
      <p:ext uri="{BB962C8B-B14F-4D97-AF65-F5344CB8AC3E}">
        <p14:creationId xmlns:p14="http://schemas.microsoft.com/office/powerpoint/2010/main" val="2105688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743958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37769702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24/09/2024</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extLst>
      <p:ext uri="{BB962C8B-B14F-4D97-AF65-F5344CB8AC3E}">
        <p14:creationId xmlns:p14="http://schemas.microsoft.com/office/powerpoint/2010/main" val="25156548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24/09/2024</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extLst>
      <p:ext uri="{BB962C8B-B14F-4D97-AF65-F5344CB8AC3E}">
        <p14:creationId xmlns:p14="http://schemas.microsoft.com/office/powerpoint/2010/main" val="4085939708"/>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anose="02000000000000000000" pitchFamily="50" charset="0"/>
              </a:rPr>
              <a:t>ORGANIGRAMA</a:t>
            </a:r>
            <a:br>
              <a:rPr lang="es-ES" b="1" dirty="0">
                <a:solidFill>
                  <a:srgbClr val="313945"/>
                </a:solidFill>
                <a:latin typeface="Museo Sans 700" panose="02000000000000000000" pitchFamily="50" charset="0"/>
              </a:rPr>
            </a:br>
            <a:r>
              <a:rPr lang="es-ES" b="1" dirty="0">
                <a:solidFill>
                  <a:srgbClr val="313945"/>
                </a:solidFill>
                <a:latin typeface="Museo Sans 700" panose="02000000000000000000" pitchFamily="50" charset="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anose="02020605060306020A03" pitchFamily="18" charset="0"/>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048749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INFORMÁTICA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anose="02000000000000000000" pitchFamily="50" charset="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086880290"/>
              </p:ext>
            </p:extLst>
          </p:nvPr>
        </p:nvGraphicFramePr>
        <p:xfrm>
          <a:off x="2030368" y="50883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Rafael Atilio Hernández Guardado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3</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9595370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TÉCNICA SOCIAL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anose="02000000000000000000" pitchFamily="50" charset="0"/>
              </a:rPr>
              <a:t>Ejecuta las actividades de promoción de los proyectos y/o programas, de forma coordinada e integrada con las diferentes organizaciones tales como VMVDU, </a:t>
            </a:r>
            <a:r>
              <a:rPr lang="es-ES" sz="1800" dirty="0" err="1">
                <a:latin typeface="Museo Sans 300" panose="02000000000000000000" pitchFamily="50" charset="0"/>
              </a:rPr>
              <a:t>ONG´s</a:t>
            </a:r>
            <a:r>
              <a:rPr lang="es-ES" sz="1800" dirty="0">
                <a:latin typeface="Museo Sans 300" panose="02000000000000000000" pitchFamily="50" charset="0"/>
              </a:rPr>
              <a:t>, Alcaldías, comunidades y beneficiarios, entre otras.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diagnósticos de los proyectos de legalización, determinando su factibilidad. Realiza Asambleas informativas en campo con los beneficiarios y líderes comunales.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48000171"/>
              </p:ext>
            </p:extLst>
          </p:nvPr>
        </p:nvGraphicFramePr>
        <p:xfrm>
          <a:off x="2000623" y="46731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titular: </a:t>
                      </a:r>
                      <a:r>
                        <a:rPr lang="es-SV" dirty="0">
                          <a:latin typeface="Museo Sans 300" panose="02000000000000000000" pitchFamily="50" charset="0"/>
                          <a:cs typeface="Arial" panose="020B0604020202020204" pitchFamily="34" charset="0"/>
                        </a:rPr>
                        <a:t>Eduardo Alfredo González Argueta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9</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8692623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anose="02000000000000000000" pitchFamily="50" charset="0"/>
              </a:rPr>
              <a:t>UNIDAD DE INGENIERÍA/CATASTRO</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anose="02000000000000000000" pitchFamily="50" charset="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Desarrolla actividades de campo y de oficina para garantizar la veracidad y calidad de la realidad física contenida en los Planos de los inmuebles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Prepara las Carpetas para la obtención de los Planos Autorizados por las diferentes Instituciones externas autorizadoras en los procesos de legalización. </a:t>
            </a:r>
            <a:endParaRPr lang="es-SV" sz="1600" dirty="0">
              <a:latin typeface="Museo Sans 300" panose="02000000000000000000" pitchFamily="50" charset="0"/>
            </a:endParaRPr>
          </a:p>
          <a:p>
            <a:pPr marL="45720" indent="0" algn="just">
              <a:buNone/>
            </a:pPr>
            <a:r>
              <a:rPr lang="es-ES" sz="1600" dirty="0">
                <a:latin typeface="Museo Sans 300" panose="02000000000000000000" pitchFamily="50" charset="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812358651"/>
              </p:ext>
            </p:extLst>
          </p:nvPr>
        </p:nvGraphicFramePr>
        <p:xfrm>
          <a:off x="2126458" y="5305106"/>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Guillermo</a:t>
                      </a:r>
                      <a:r>
                        <a:rPr lang="es-SV" baseline="0" dirty="0">
                          <a:latin typeface="Museo Sans 300" panose="02000000000000000000" pitchFamily="50" charset="0"/>
                          <a:cs typeface="Arial" panose="020B0604020202020204" pitchFamily="34" charset="0"/>
                        </a:rPr>
                        <a:t> Zelaya Guevara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9</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6512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MEDICIONES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anose="02000000000000000000" pitchFamily="50" charset="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Amojonamiento de los lotes de acuerdo al plano aprobado por ILP, en caso de resultar necesario y ser requerido.</a:t>
            </a:r>
            <a:endParaRPr lang="es-SV" sz="1750" dirty="0">
              <a:latin typeface="Museo Sans 300" panose="02000000000000000000" pitchFamily="50" charset="0"/>
            </a:endParaRPr>
          </a:p>
          <a:p>
            <a:pPr marL="45720" indent="0" algn="just">
              <a:buNone/>
            </a:pPr>
            <a:r>
              <a:rPr lang="es-ES" sz="1750" dirty="0">
                <a:latin typeface="Museo Sans 300" panose="02000000000000000000" pitchFamily="50" charset="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41239060"/>
              </p:ext>
            </p:extLst>
          </p:nvPr>
        </p:nvGraphicFramePr>
        <p:xfrm>
          <a:off x="1859865" y="5305455"/>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José David Reyes Rivera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316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JURÍDICA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anose="02000000000000000000" pitchFamily="50" charset="0"/>
              </a:rPr>
              <a:t>Realiza estudios jurídicos y registrales de inmuebles en los diferentes Registros de la propiedad del país, coordinadamente con 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Elabora diligencias notariales y escrituras requeridas en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 estudios técnicos jurídicos de las solicitudes de calificación de interés social y calificación jurídica.</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Realizar visitas de campo y proporcionar asesoría y asistencia jurídica en la solución de casos para los procesos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Resuelve extrajudicialmente los problemas de colindancias y desacuerdos entre beneficiarios y colindantes para continuar el proceso de legalización.</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controla la calidad de los documentos para ser presentados a inscripción en Célula Registral.</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127814230"/>
              </p:ext>
            </p:extLst>
          </p:nvPr>
        </p:nvGraphicFramePr>
        <p:xfrm>
          <a:off x="2420470" y="531041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Oscar Alirio Gavarrete</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5</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Arial" panose="020B0604020202020204" pitchFamily="34" charset="0"/>
                          <a:cs typeface="Arial" panose="020B0604020202020204" pitchFamily="34" charset="0"/>
                        </a:rPr>
                        <a:t>Total de empleados:</a:t>
                      </a:r>
                      <a:r>
                        <a:rPr lang="es-SV" dirty="0">
                          <a:latin typeface="Arial" panose="020B0604020202020204" pitchFamily="34" charset="0"/>
                          <a:cs typeface="Arial" panose="020B0604020202020204" pitchFamily="34" charset="0"/>
                        </a:rPr>
                        <a:t> </a:t>
                      </a:r>
                      <a:r>
                        <a:rPr lang="es-SV" dirty="0" smtClean="0">
                          <a:latin typeface="Arial" panose="020B0604020202020204" pitchFamily="34" charset="0"/>
                          <a:cs typeface="Arial" panose="020B0604020202020204" pitchFamily="34" charset="0"/>
                        </a:rPr>
                        <a:t>9</a:t>
                      </a:r>
                      <a:endParaRPr lang="es-SV" b="0" dirty="0">
                        <a:latin typeface="Arial" panose="020B0604020202020204" pitchFamily="34"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173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CATASTRAL</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anose="02000000000000000000" pitchFamily="50" charset="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Supervisa y orienta al personal técnico en los aspectos registrales y catastrales, para el desarrollo de sus actividades y lograr el cumplimiento de los planes y objetivos programados.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Recibe las solicitudes de servicio con los documentos requeridos de los Proyectos e </a:t>
            </a:r>
            <a:r>
              <a:rPr lang="es-ES" sz="1800" dirty="0" err="1">
                <a:latin typeface="Museo Sans 300" panose="02000000000000000000" pitchFamily="50" charset="0"/>
              </a:rPr>
              <a:t>Insitu</a:t>
            </a:r>
            <a:r>
              <a:rPr lang="es-ES" sz="1800" dirty="0">
                <a:latin typeface="Museo Sans 300" panose="02000000000000000000" pitchFamily="50" charset="0"/>
              </a:rPr>
              <a:t> en proceso de legalización, verificando el cumplimiento de los requisitos para su presentación y procesamiento.</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924468494"/>
              </p:ext>
            </p:extLst>
          </p:nvPr>
        </p:nvGraphicFramePr>
        <p:xfrm>
          <a:off x="2000623" y="528055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Zulema Beatriz Martínez Mejía</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5</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90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anose="02000000000000000000" pitchFamily="50" charset="0"/>
              </a:rPr>
              <a:t>Recibe los documentos generados requeridos en el proceso de legalización verificando que cumplan con los requisitos para su presentación.</a:t>
            </a:r>
          </a:p>
          <a:p>
            <a:pPr marL="45720" indent="0">
              <a:buNone/>
            </a:pPr>
            <a:r>
              <a:rPr lang="es-SV" sz="1800" dirty="0">
                <a:latin typeface="Museo Sans 300" panose="02000000000000000000" pitchFamily="50" charset="0"/>
              </a:rPr>
              <a:t>Califica e inscribe los documentos a favor de los beneficiarios. </a:t>
            </a:r>
          </a:p>
          <a:p>
            <a:pPr marL="45720" indent="0">
              <a:buNone/>
            </a:pPr>
            <a:r>
              <a:rPr lang="es-SV" sz="1800" dirty="0">
                <a:latin typeface="Museo Sans 300" panose="02000000000000000000" pitchFamily="50" charset="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anose="02000000000000000000" pitchFamily="50" charset="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3743771934"/>
              </p:ext>
            </p:extLst>
          </p:nvPr>
        </p:nvGraphicFramePr>
        <p:xfrm>
          <a:off x="2000623" y="4511737"/>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GRISELDA JHAMILET ESCOBAR DE SERPAS </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7846967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anose="02000000000000000000" pitchFamily="50" charset="0"/>
              </a:rPr>
              <a:t>GERENCIA ADMINISTRATIVA FINANCIERA</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anose="02000000000000000000" pitchFamily="50" charset="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anose="02000000000000000000" pitchFamily="50" charset="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noGrp="1"/>
          </p:cNvGraphicFramePr>
          <p:nvPr>
            <p:extLst>
              <p:ext uri="{D42A27DB-BD31-4B8C-83A1-F6EECF244321}">
                <p14:modId xmlns:p14="http://schemas.microsoft.com/office/powerpoint/2010/main" val="3258693072"/>
              </p:ext>
            </p:extLst>
          </p:nvPr>
        </p:nvGraphicFramePr>
        <p:xfrm>
          <a:off x="2299908"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Nuria</a:t>
                      </a:r>
                      <a:r>
                        <a:rPr lang="es-SV" baseline="0" dirty="0">
                          <a:latin typeface="Museo Sans 300" panose="02000000000000000000" pitchFamily="50" charset="0"/>
                          <a:cs typeface="Arial" panose="020B0604020202020204" pitchFamily="34" charset="0"/>
                        </a:rPr>
                        <a:t> Marilyn Rivas Arias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01782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anose="02000000000000000000" pitchFamily="50" charset="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anose="02000000000000000000" pitchFamily="50" charset="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noGrp="1"/>
          </p:cNvGraphicFramePr>
          <p:nvPr>
            <p:extLst>
              <p:ext uri="{D42A27DB-BD31-4B8C-83A1-F6EECF244321}">
                <p14:modId xmlns:p14="http://schemas.microsoft.com/office/powerpoint/2010/main" val="3912617262"/>
              </p:ext>
            </p:extLst>
          </p:nvPr>
        </p:nvGraphicFramePr>
        <p:xfrm>
          <a:off x="2309715" y="40490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Jorge Antonio Callejas Morán</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306966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a:latin typeface="Museo Sans 700" panose="02000000000000000000" pitchFamily="50" charset="0"/>
              </a:rPr>
              <a:t>TESORERO / PAGADOR</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643156" y="1973621"/>
            <a:ext cx="10972800" cy="2031710"/>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4279436660"/>
              </p:ext>
            </p:extLst>
          </p:nvPr>
        </p:nvGraphicFramePr>
        <p:xfrm>
          <a:off x="2032000" y="4234460"/>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a:latin typeface="Museo Sans 300" panose="02000000000000000000" pitchFamily="50" charset="0"/>
                          <a:cs typeface="Arial" panose="020B0604020202020204" pitchFamily="34" charset="0"/>
                        </a:rPr>
                        <a:t>Juan Manuel Sermeño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691383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3" name="Imagen 2"/>
          <p:cNvPicPr>
            <a:picLocks noChangeAspect="1"/>
          </p:cNvPicPr>
          <p:nvPr/>
        </p:nvPicPr>
        <p:blipFill rotWithShape="1">
          <a:blip r:embed="rId3"/>
          <a:srcRect l="1597" t="1466"/>
          <a:stretch/>
        </p:blipFill>
        <p:spPr>
          <a:xfrm>
            <a:off x="2344387" y="962948"/>
            <a:ext cx="7855681" cy="5304816"/>
          </a:xfrm>
          <a:prstGeom prst="rect">
            <a:avLst/>
          </a:prstGeom>
        </p:spPr>
      </p:pic>
    </p:spTree>
    <p:extLst>
      <p:ext uri="{BB962C8B-B14F-4D97-AF65-F5344CB8AC3E}">
        <p14:creationId xmlns:p14="http://schemas.microsoft.com/office/powerpoint/2010/main" val="2613785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anose="02000000000000000000" pitchFamily="50" charset="0"/>
              </a:rPr>
              <a:t>CONTABILIDAD</a:t>
            </a:r>
            <a:endParaRPr lang="es-SV" sz="3200" dirty="0">
              <a:latin typeface="Museo Sans 700" panose="02000000000000000000" pitchFamily="50" charset="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398870984"/>
              </p:ext>
            </p:extLst>
          </p:nvPr>
        </p:nvGraphicFramePr>
        <p:xfrm>
          <a:off x="2059671"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dirty="0" smtClean="0">
                          <a:latin typeface="Museo Sans 300" panose="02000000000000000000" pitchFamily="50" charset="0"/>
                          <a:cs typeface="Arial" panose="020B0604020202020204" pitchFamily="34" charset="0"/>
                        </a:rPr>
                        <a:t>VACANTE</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0</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569595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TRANSPORTE</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 Así como de Controlar el uso de Cupones de Combustible.</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316786083"/>
              </p:ext>
            </p:extLst>
          </p:nvPr>
        </p:nvGraphicFramePr>
        <p:xfrm>
          <a:off x="2201339" y="4043768"/>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Fernando</a:t>
                      </a:r>
                      <a:r>
                        <a:rPr lang="es-SV" b="0" baseline="0" dirty="0">
                          <a:latin typeface="Museo Sans 300" panose="02000000000000000000" pitchFamily="50" charset="0"/>
                          <a:cs typeface="Arial" panose="020B0604020202020204" pitchFamily="34" charset="0"/>
                        </a:rPr>
                        <a:t> José Chavarría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4</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4</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9638127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anose="02000000000000000000" pitchFamily="50" charset="0"/>
              </a:rPr>
              <a:t>UNIDAD DE COMPRAS PÚBLICAS</a:t>
            </a:r>
            <a:endParaRPr lang="es-SV" sz="36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anose="02000000000000000000" pitchFamily="50" charset="0"/>
              </a:rPr>
              <a:t>Es responsable de la descentralización operativa y de realizar la gestión de los procesos para las contrataciones de Obras, Bienes y Servicios, de conformidad a lo establecido en la Ley de Compras Públicas, Reglamento y normativas.</a:t>
            </a:r>
          </a:p>
        </p:txBody>
      </p:sp>
      <p:graphicFrame>
        <p:nvGraphicFramePr>
          <p:cNvPr id="5" name="Tabla 4"/>
          <p:cNvGraphicFramePr>
            <a:graphicFrameLocks noGrp="1"/>
          </p:cNvGraphicFramePr>
          <p:nvPr>
            <p:extLst>
              <p:ext uri="{D42A27DB-BD31-4B8C-83A1-F6EECF244321}">
                <p14:modId xmlns:p14="http://schemas.microsoft.com/office/powerpoint/2010/main" val="108722038"/>
              </p:ext>
            </p:extLst>
          </p:nvPr>
        </p:nvGraphicFramePr>
        <p:xfrm>
          <a:off x="2082333" y="423660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Salazar</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1990419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RECURSOS HUMANOS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346704737"/>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Roxana Yamileth Palucho de </a:t>
                      </a:r>
                      <a:r>
                        <a:rPr lang="es-SV" b="0" dirty="0" smtClean="0">
                          <a:latin typeface="Museo Sans 300" panose="02000000000000000000" pitchFamily="50" charset="0"/>
                          <a:cs typeface="Arial" panose="020B0604020202020204" pitchFamily="34" charset="0"/>
                        </a:rPr>
                        <a:t>Salazar (AD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4247965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UNIDAD DE GENERO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Aplicar los principios de transversalidad en la actuación Institucional en conjunto con la Dirección Ejecutiva y Gerencias. Sensibilizar, capacitar y formar al personal del ILP en materia de Igualdad, no discriminación y vida libre </a:t>
            </a:r>
            <a:r>
              <a:rPr lang="es-SV" sz="2400"/>
              <a:t>de violencia.</a:t>
            </a:r>
            <a:endParaRPr lang="es-SV" sz="2400" dirty="0"/>
          </a:p>
          <a:p>
            <a:pPr marL="45720" indent="0" algn="just">
              <a:buNone/>
            </a:pPr>
            <a:endParaRPr lang="es-SV" sz="175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673772490"/>
              </p:ext>
            </p:extLst>
          </p:nvPr>
        </p:nvGraphicFramePr>
        <p:xfrm>
          <a:off x="2082333" y="370968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es-SV" b="0" dirty="0">
                          <a:latin typeface="Museo Sans 300" panose="02000000000000000000" pitchFamily="50" charset="0"/>
                          <a:cs typeface="Arial" panose="020B0604020202020204" pitchFamily="34" charset="0"/>
                        </a:rPr>
                        <a:t>Evelin Maricela Abarca Campos</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911109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CONSEJO DIRECTIVO</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anose="02000000000000000000" pitchFamily="50" charset="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anose="02000000000000000000" pitchFamily="50" charset="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noGrp="1"/>
          </p:cNvGraphicFramePr>
          <p:nvPr>
            <p:extLst>
              <p:ext uri="{D42A27DB-BD31-4B8C-83A1-F6EECF244321}">
                <p14:modId xmlns:p14="http://schemas.microsoft.com/office/powerpoint/2010/main" val="556833362"/>
              </p:ext>
            </p:extLst>
          </p:nvPr>
        </p:nvGraphicFramePr>
        <p:xfrm>
          <a:off x="2000623" y="4619313"/>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a:t>
                      </a:r>
                      <a:r>
                        <a:rPr lang="es-SV" b="1" baseline="0" dirty="0">
                          <a:latin typeface="Museo Sans 300" panose="02000000000000000000" pitchFamily="50" charset="0"/>
                          <a:cs typeface="Arial" panose="020B0604020202020204" pitchFamily="34" charset="0"/>
                        </a:rPr>
                        <a:t> la</a:t>
                      </a:r>
                      <a:r>
                        <a:rPr lang="es-SV" b="1" dirty="0">
                          <a:latin typeface="Museo Sans 300" panose="02000000000000000000" pitchFamily="50" charset="0"/>
                          <a:cs typeface="Arial" panose="020B0604020202020204" pitchFamily="34" charset="0"/>
                        </a:rPr>
                        <a:t> Presidenta del Consejo Directivo: </a:t>
                      </a:r>
                      <a:r>
                        <a:rPr lang="es-SV" dirty="0">
                          <a:latin typeface="Museo Sans 300" panose="02000000000000000000" pitchFamily="50" charset="0"/>
                          <a:cs typeface="Arial" panose="020B0604020202020204" pitchFamily="34" charset="0"/>
                        </a:rPr>
                        <a:t>Michelle Sol de Castro</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3</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funcionarios:</a:t>
                      </a:r>
                      <a:r>
                        <a:rPr lang="es-SV" dirty="0">
                          <a:latin typeface="Museo Sans 300" panose="02000000000000000000" pitchFamily="50" charset="0"/>
                          <a:cs typeface="Arial" panose="020B0604020202020204" pitchFamily="34" charset="0"/>
                        </a:rPr>
                        <a:t> 6</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6"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3009010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anose="02000000000000000000" pitchFamily="50" charset="0"/>
              </a:rPr>
              <a:t>AUDITORIA</a:t>
            </a:r>
            <a:r>
              <a:rPr lang="es-ES" b="1" dirty="0">
                <a:latin typeface="Museo Sans 700" panose="02000000000000000000" pitchFamily="50" charset="0"/>
              </a:rPr>
              <a:t> INTERNA</a:t>
            </a:r>
            <a:endParaRPr lang="es-SV" dirty="0">
              <a:latin typeface="Museo Sans 700" panose="02000000000000000000" pitchFamily="50" charset="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anose="02000000000000000000" pitchFamily="50" charset="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anose="02000000000000000000" pitchFamily="50" charset="0"/>
            </a:endParaRPr>
          </a:p>
          <a:p>
            <a:pPr marL="45720" indent="0">
              <a:buNone/>
            </a:pPr>
            <a:endParaRPr lang="es-SV" sz="2400" dirty="0"/>
          </a:p>
        </p:txBody>
      </p:sp>
      <p:graphicFrame>
        <p:nvGraphicFramePr>
          <p:cNvPr id="5" name="Tabla 4"/>
          <p:cNvGraphicFramePr>
            <a:graphicFrameLocks noGrp="1"/>
          </p:cNvGraphicFramePr>
          <p:nvPr>
            <p:extLst>
              <p:ext uri="{D42A27DB-BD31-4B8C-83A1-F6EECF244321}">
                <p14:modId xmlns:p14="http://schemas.microsoft.com/office/powerpoint/2010/main" val="2779230419"/>
              </p:ext>
            </p:extLst>
          </p:nvPr>
        </p:nvGraphicFramePr>
        <p:xfrm>
          <a:off x="2032000" y="466210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Auditor: </a:t>
                      </a:r>
                      <a:r>
                        <a:rPr lang="es-SV" dirty="0" smtClean="0">
                          <a:latin typeface="Museo Sans 300" panose="02000000000000000000" pitchFamily="50" charset="0"/>
                          <a:cs typeface="Arial" panose="020B0604020202020204" pitchFamily="34" charset="0"/>
                        </a:rPr>
                        <a:t>MIRNA DEL ROSARIO MARTINEZ DE PARADA</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49902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DIRECCION EJECUTIVA</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anose="02000000000000000000" pitchFamily="50" charset="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anose="02000000000000000000" pitchFamily="50" charset="0"/>
            </a:endParaRPr>
          </a:p>
          <a:p>
            <a:endParaRPr lang="es-SV" sz="1800" dirty="0"/>
          </a:p>
        </p:txBody>
      </p:sp>
      <p:graphicFrame>
        <p:nvGraphicFramePr>
          <p:cNvPr id="5" name="Tabla 4"/>
          <p:cNvGraphicFramePr>
            <a:graphicFrameLocks noGrp="1"/>
          </p:cNvGraphicFramePr>
          <p:nvPr>
            <p:extLst>
              <p:ext uri="{D42A27DB-BD31-4B8C-83A1-F6EECF244321}">
                <p14:modId xmlns:p14="http://schemas.microsoft.com/office/powerpoint/2010/main" val="3948974339"/>
              </p:ext>
            </p:extLst>
          </p:nvPr>
        </p:nvGraphicFramePr>
        <p:xfrm>
          <a:off x="2059671" y="517710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Director: </a:t>
                      </a:r>
                      <a:r>
                        <a:rPr lang="es-SV" dirty="0">
                          <a:latin typeface="Museo Sans 300" panose="02000000000000000000" pitchFamily="50" charset="0"/>
                          <a:cs typeface="Arial" panose="020B0604020202020204" pitchFamily="34" charset="0"/>
                        </a:rPr>
                        <a:t>David Ernesto Henríquez Canjura</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83017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anose="02000000000000000000" pitchFamily="50" charset="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anose="02000000000000000000" pitchFamily="50" charset="0"/>
            </a:endParaRPr>
          </a:p>
          <a:p>
            <a:pPr marL="0" indent="0" algn="just">
              <a:buNone/>
            </a:pPr>
            <a:r>
              <a:rPr lang="es-SV" sz="1800" dirty="0">
                <a:latin typeface="Museo Sans 300" panose="02000000000000000000" pitchFamily="50" charset="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a 6"/>
          <p:cNvGraphicFramePr>
            <a:graphicFrameLocks noGrp="1"/>
          </p:cNvGraphicFramePr>
          <p:nvPr>
            <p:extLst>
              <p:ext uri="{D42A27DB-BD31-4B8C-83A1-F6EECF244321}">
                <p14:modId xmlns:p14="http://schemas.microsoft.com/office/powerpoint/2010/main" val="2438525867"/>
              </p:ext>
            </p:extLst>
          </p:nvPr>
        </p:nvGraphicFramePr>
        <p:xfrm>
          <a:off x="2059671" y="4401884"/>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Oficial de Información:</a:t>
                      </a:r>
                      <a:r>
                        <a:rPr lang="es-SV" b="1" baseline="0" dirty="0">
                          <a:latin typeface="Museo Sans 300" panose="02000000000000000000" pitchFamily="50" charset="0"/>
                          <a:cs typeface="Arial" panose="020B0604020202020204" pitchFamily="34" charset="0"/>
                        </a:rPr>
                        <a:t> </a:t>
                      </a:r>
                      <a:r>
                        <a:rPr lang="es-SV" b="0" baseline="0" dirty="0">
                          <a:latin typeface="Museo Sans 300" panose="02000000000000000000" pitchFamily="50" charset="0"/>
                          <a:cs typeface="Arial" panose="020B0604020202020204" pitchFamily="34" charset="0"/>
                        </a:rPr>
                        <a:t>Lorena Patricia</a:t>
                      </a:r>
                      <a:r>
                        <a:rPr lang="es-SV" b="0" dirty="0">
                          <a:latin typeface="Museo Sans 300" panose="02000000000000000000" pitchFamily="50" charset="0"/>
                          <a:cs typeface="Arial" panose="020B0604020202020204" pitchFamily="34" charset="0"/>
                        </a:rPr>
                        <a:t> </a:t>
                      </a:r>
                      <a:r>
                        <a:rPr lang="es-SV" dirty="0">
                          <a:latin typeface="Museo Sans 300" panose="02000000000000000000" pitchFamily="50" charset="0"/>
                          <a:cs typeface="Arial" panose="020B0604020202020204" pitchFamily="34" charset="0"/>
                        </a:rPr>
                        <a:t>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009849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anose="02000000000000000000" pitchFamily="50" charset="0"/>
              </a:rPr>
              <a:t>GERENCIA DE OPERACIONES</a:t>
            </a:r>
            <a:endParaRPr lang="es-SV" sz="4000" dirty="0">
              <a:latin typeface="Museo Sans 700" panose="02000000000000000000" pitchFamily="50" charset="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anose="02000000000000000000" pitchFamily="50" charset="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Propone a la Dirección Ejecutiva los perfiles de los programas y/o proyectos y el Plan Operativo Institucional y e</a:t>
            </a:r>
            <a:r>
              <a:rPr lang="es-SV" sz="1800" dirty="0">
                <a:latin typeface="Museo Sans 300" panose="02000000000000000000" pitchFamily="50" charset="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anose="02000000000000000000" pitchFamily="50" charset="0"/>
              </a:rPr>
              <a:t>Dispone lineamientos de planificación, organización, dirección y control a las unidades operativas, con el propósito de realizar seguimiento y dar cumplimiento a las metas institucionales.</a:t>
            </a:r>
            <a:endParaRPr lang="es-SV" sz="1800" dirty="0">
              <a:latin typeface="Museo Sans 300" panose="02000000000000000000" pitchFamily="50" charset="0"/>
            </a:endParaRPr>
          </a:p>
          <a:p>
            <a:pPr marL="45720" indent="0" algn="just">
              <a:buNone/>
            </a:pPr>
            <a:r>
              <a:rPr lang="es-ES" sz="1800" dirty="0">
                <a:latin typeface="Museo Sans 300" panose="02000000000000000000" pitchFamily="50" charset="0"/>
              </a:rPr>
              <a:t>Se coordina con las diferentes instituciones externas que participan en los procesos de legalización.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709997347"/>
              </p:ext>
            </p:extLst>
          </p:nvPr>
        </p:nvGraphicFramePr>
        <p:xfrm>
          <a:off x="2000623" y="5264769"/>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del Gerente: </a:t>
                      </a:r>
                      <a:r>
                        <a:rPr lang="es-SV" dirty="0">
                          <a:latin typeface="Museo Sans 300" panose="02000000000000000000" pitchFamily="50" charset="0"/>
                          <a:cs typeface="Arial" panose="020B0604020202020204" pitchFamily="34" charset="0"/>
                        </a:rPr>
                        <a:t>Carolina Ivonne Villacorta de Portillo</a:t>
                      </a: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2</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7224287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anose="02000000000000000000" pitchFamily="50" charset="0"/>
              </a:rPr>
              <a:t>PLANIFICACIÓN</a:t>
            </a:r>
            <a:endParaRPr lang="es-SV" dirty="0">
              <a:latin typeface="Museo Sans 700" panose="02000000000000000000" pitchFamily="50" charset="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anose="02000000000000000000" pitchFamily="50" charset="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1989105600"/>
              </p:ext>
            </p:extLst>
          </p:nvPr>
        </p:nvGraphicFramePr>
        <p:xfrm>
          <a:off x="2000623" y="4538631"/>
          <a:ext cx="8128000" cy="111252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titular: </a:t>
                      </a:r>
                      <a:r>
                        <a:rPr lang="pt-BR" dirty="0" smtClean="0">
                          <a:latin typeface="Museo Sans 300" panose="02000000000000000000" pitchFamily="50" charset="0"/>
                          <a:cs typeface="Arial" panose="020B0604020202020204" pitchFamily="34" charset="0"/>
                        </a:rPr>
                        <a:t>PEDRO ANTONIO RECINOS JOVEL</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2</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22078277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smtClean="0">
                <a:latin typeface="Museo Sans 700" panose="02000000000000000000" pitchFamily="50" charset="0"/>
              </a:rPr>
              <a:t>UNIDAD DE GESTIÓN AMBIENTAL</a:t>
            </a:r>
            <a:endParaRPr lang="es-SV" sz="2800" dirty="0">
              <a:latin typeface="Museo Sans 700" panose="02000000000000000000" pitchFamily="50" charset="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anose="02000000000000000000" pitchFamily="50" charset="0"/>
              </a:rPr>
              <a:t>Opera de forma transversal con todas las unidades operativas. </a:t>
            </a:r>
            <a:r>
              <a:rPr lang="es-ES_tradnl" sz="1800" dirty="0" smtClean="0">
                <a:latin typeface="Museo Sans 300" panose="02000000000000000000" pitchFamily="50" charset="0"/>
              </a:rPr>
              <a:t>En </a:t>
            </a:r>
            <a:r>
              <a:rPr lang="es-ES_tradnl" sz="1800" dirty="0">
                <a:latin typeface="Museo Sans 300" panose="02000000000000000000" pitchFamily="50" charset="0"/>
              </a:rPr>
              <a:t>la parte ambiental se trabaja coordinadamente con los diferentes especialistas autorizados para la elaboración de estudios de impacto ambiental (</a:t>
            </a:r>
            <a:r>
              <a:rPr lang="es-ES_tradnl" sz="1800" dirty="0" err="1">
                <a:latin typeface="Museo Sans 300" panose="02000000000000000000" pitchFamily="50" charset="0"/>
              </a:rPr>
              <a:t>EsIA</a:t>
            </a:r>
            <a:r>
              <a:rPr lang="es-ES_tradnl" sz="1800" dirty="0">
                <a:latin typeface="Museo Sans 300" panose="02000000000000000000" pitchFamily="50" charset="0"/>
              </a:rPr>
              <a:t>), diagnósticos ambientales, formularios ambientales; como también, la sensibilización, medidas y controles ambientales institucionales en pro del medio ambiente.  </a:t>
            </a:r>
            <a:endParaRPr lang="es-SV" sz="1800" dirty="0">
              <a:latin typeface="Museo Sans 300" panose="02000000000000000000" pitchFamily="50" charset="0"/>
            </a:endParaRPr>
          </a:p>
        </p:txBody>
      </p:sp>
      <p:graphicFrame>
        <p:nvGraphicFramePr>
          <p:cNvPr id="5" name="Tabla 4"/>
          <p:cNvGraphicFramePr>
            <a:graphicFrameLocks noGrp="1"/>
          </p:cNvGraphicFramePr>
          <p:nvPr>
            <p:extLst>
              <p:ext uri="{D42A27DB-BD31-4B8C-83A1-F6EECF244321}">
                <p14:modId xmlns:p14="http://schemas.microsoft.com/office/powerpoint/2010/main" val="2061177800"/>
              </p:ext>
            </p:extLst>
          </p:nvPr>
        </p:nvGraphicFramePr>
        <p:xfrm>
          <a:off x="2000623" y="4256244"/>
          <a:ext cx="8128000" cy="1381760"/>
        </p:xfrm>
        <a:graphic>
          <a:graphicData uri="http://schemas.openxmlformats.org/drawingml/2006/table">
            <a:tbl>
              <a:tblPr bandRow="1">
                <a:tableStyleId>{69CF1AB2-1976-4502-BF36-3FF5EA218861}</a:tableStyleId>
              </a:tblPr>
              <a:tblGrid>
                <a:gridCol w="4064000">
                  <a:extLst>
                    <a:ext uri="{9D8B030D-6E8A-4147-A177-3AD203B41FA5}">
                      <a16:colId xmlns:a16="http://schemas.microsoft.com/office/drawing/2014/main" xmlns="" val="20000"/>
                    </a:ext>
                  </a:extLst>
                </a:gridCol>
                <a:gridCol w="4064000">
                  <a:extLst>
                    <a:ext uri="{9D8B030D-6E8A-4147-A177-3AD203B41FA5}">
                      <a16:colId xmlns:a16="http://schemas.microsoft.com/office/drawing/2014/main" xmlns="" val="20001"/>
                    </a:ext>
                  </a:extLst>
                </a:gridCol>
              </a:tblGrid>
              <a:tr h="370840">
                <a:tc gridSpan="2">
                  <a:txBody>
                    <a:bodyPr/>
                    <a:lstStyle/>
                    <a:p>
                      <a:pPr algn="ctr"/>
                      <a:r>
                        <a:rPr lang="es-SV" b="1" dirty="0">
                          <a:latin typeface="Museo Sans 300" panose="02000000000000000000" pitchFamily="50" charset="0"/>
                          <a:cs typeface="Arial" panose="020B0604020202020204" pitchFamily="34" charset="0"/>
                        </a:rPr>
                        <a:t>Nombre de Coordinador: </a:t>
                      </a:r>
                      <a:r>
                        <a:rPr lang="es-SV" dirty="0" smtClean="0">
                          <a:latin typeface="Museo Sans 300" panose="02000000000000000000" pitchFamily="50" charset="0"/>
                          <a:cs typeface="Arial" panose="020B0604020202020204" pitchFamily="34" charset="0"/>
                        </a:rPr>
                        <a:t>GERARDO VICENTE ROMERO FUENTES (AD</a:t>
                      </a:r>
                      <a:r>
                        <a:rPr lang="es-SV" baseline="0" dirty="0" smtClean="0">
                          <a:latin typeface="Museo Sans 300" panose="02000000000000000000" pitchFamily="50" charset="0"/>
                          <a:cs typeface="Arial" panose="020B0604020202020204" pitchFamily="34" charset="0"/>
                        </a:rPr>
                        <a:t> HONOREM)</a:t>
                      </a:r>
                      <a:endParaRPr lang="es-SV" dirty="0">
                        <a:latin typeface="Museo Sans 300" panose="02000000000000000000" pitchFamily="50"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0"/>
                  </a:ext>
                </a:extLst>
              </a:tr>
              <a:tr h="370840">
                <a:tc>
                  <a:txBody>
                    <a:bodyPr/>
                    <a:lstStyle/>
                    <a:p>
                      <a:pPr algn="ctr"/>
                      <a:r>
                        <a:rPr lang="es-SV" b="1" dirty="0">
                          <a:latin typeface="Museo Sans 300" panose="02000000000000000000" pitchFamily="50" charset="0"/>
                          <a:cs typeface="Arial" panose="020B0604020202020204" pitchFamily="34" charset="0"/>
                        </a:rPr>
                        <a:t>Mujeres: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0</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tc>
                  <a:txBody>
                    <a:bodyPr/>
                    <a:lstStyle/>
                    <a:p>
                      <a:pPr algn="ctr"/>
                      <a:r>
                        <a:rPr lang="es-SV" b="1" dirty="0">
                          <a:latin typeface="Museo Sans 300" panose="02000000000000000000" pitchFamily="50" charset="0"/>
                          <a:cs typeface="Arial" panose="020B0604020202020204" pitchFamily="34" charset="0"/>
                        </a:rPr>
                        <a:t>Hombres:</a:t>
                      </a:r>
                      <a:r>
                        <a:rPr lang="es-SV" dirty="0">
                          <a:latin typeface="Museo Sans 300" panose="02000000000000000000" pitchFamily="50" charset="0"/>
                          <a:cs typeface="Arial" panose="020B0604020202020204" pitchFamily="34" charset="0"/>
                        </a:rPr>
                        <a:t> </a:t>
                      </a:r>
                      <a:r>
                        <a:rPr lang="es-SV" dirty="0" smtClean="0">
                          <a:latin typeface="Museo Sans 300" panose="02000000000000000000" pitchFamily="50" charset="0"/>
                          <a:cs typeface="Arial" panose="020B0604020202020204" pitchFamily="34" charset="0"/>
                        </a:rPr>
                        <a:t>1</a:t>
                      </a:r>
                      <a:endParaRPr lang="es-SV" dirty="0">
                        <a:latin typeface="Museo Sans 300" panose="02000000000000000000" pitchFamily="50" charset="0"/>
                        <a:ea typeface="Verdana" panose="020B0604030504040204" pitchFamily="34" charset="0"/>
                        <a:cs typeface="Arial" panose="020B0604020202020204" pitchFamily="34" charset="0"/>
                      </a:endParaRPr>
                    </a:p>
                  </a:txBody>
                  <a:tcPr/>
                </a:tc>
                <a:extLst>
                  <a:ext uri="{0D108BD9-81ED-4DB2-BD59-A6C34878D82A}">
                    <a16:rowId xmlns:a16="http://schemas.microsoft.com/office/drawing/2014/main" xmlns="" val="10001"/>
                  </a:ext>
                </a:extLst>
              </a:tr>
              <a:tr h="370840">
                <a:tc gridSpan="2">
                  <a:txBody>
                    <a:bodyPr/>
                    <a:lstStyle/>
                    <a:p>
                      <a:pPr algn="ctr"/>
                      <a:r>
                        <a:rPr lang="es-SV" b="1" dirty="0">
                          <a:latin typeface="Museo Sans 300" panose="02000000000000000000" pitchFamily="50" charset="0"/>
                          <a:cs typeface="Arial" panose="020B0604020202020204" pitchFamily="34" charset="0"/>
                        </a:rPr>
                        <a:t>Total de empleados:</a:t>
                      </a:r>
                      <a:r>
                        <a:rPr lang="es-SV" dirty="0">
                          <a:latin typeface="Museo Sans 300" panose="02000000000000000000" pitchFamily="50" charset="0"/>
                          <a:cs typeface="Arial" panose="020B0604020202020204" pitchFamily="34" charset="0"/>
                        </a:rPr>
                        <a:t> 1</a:t>
                      </a:r>
                      <a:endParaRPr lang="es-SV" b="0" dirty="0">
                        <a:latin typeface="Museo Sans 300" panose="02000000000000000000" pitchFamily="50" charset="0"/>
                        <a:ea typeface="Verdana" panose="020B0604030504040204" pitchFamily="34" charset="0"/>
                        <a:cs typeface="Arial" panose="020B0604020202020204" pitchFamily="34" charset="0"/>
                      </a:endParaRPr>
                    </a:p>
                  </a:txBody>
                  <a:tcPr/>
                </a:tc>
                <a:tc hMerge="1">
                  <a:txBody>
                    <a:bodyPr/>
                    <a:lstStyle/>
                    <a:p>
                      <a:endParaRPr lang="es-SV" dirty="0"/>
                    </a:p>
                  </a:txBody>
                  <a:tcPr/>
                </a:tc>
                <a:extLst>
                  <a:ext uri="{0D108BD9-81ED-4DB2-BD59-A6C34878D82A}">
                    <a16:rowId xmlns:a16="http://schemas.microsoft.com/office/drawing/2014/main" xmlns="" val="10002"/>
                  </a:ext>
                </a:extLst>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anose="020B0604020202020204" pitchFamily="34" charset="0"/>
                <a:cs typeface="Arial" panose="020B0604020202020204" pitchFamily="34" charset="0"/>
              </a:rPr>
              <a:t>Ir a Inicio</a:t>
            </a:r>
          </a:p>
        </p:txBody>
      </p:sp>
      <p:pic>
        <p:nvPicPr>
          <p:cNvPr id="7" name="Picture 4" descr="Resultado de imagen para gobierno de el salvador logo"/>
          <p:cNvPicPr>
            <a:picLocks noChangeAspect="1" noChangeArrowheads="1"/>
          </p:cNvPicPr>
          <p:nvPr/>
        </p:nvPicPr>
        <p:blipFill rotWithShape="1">
          <a:blip r:embed="rId3">
            <a:extLst>
              <a:ext uri="{28A0092B-C50C-407E-A947-70E740481C1C}">
                <a14:useLocalDpi xmlns:a14="http://schemas.microsoft.com/office/drawing/2010/main" val="0"/>
              </a:ext>
            </a:extLst>
          </a:blip>
          <a:srcRect t="-1258" r="58732"/>
          <a:stretch/>
        </p:blipFill>
        <p:spPr bwMode="auto">
          <a:xfrm>
            <a:off x="449066" y="136478"/>
            <a:ext cx="1610605" cy="1895836"/>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extLst>
      <p:ext uri="{BB962C8B-B14F-4D97-AF65-F5344CB8AC3E}">
        <p14:creationId xmlns:p14="http://schemas.microsoft.com/office/powerpoint/2010/main" val="1031761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2473</Words>
  <Application>Microsoft Office PowerPoint</Application>
  <PresentationFormat>Panorámica</PresentationFormat>
  <Paragraphs>181</Paragraphs>
  <Slides>24</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24</vt:i4>
      </vt:variant>
    </vt:vector>
  </HeadingPairs>
  <TitlesOfParts>
    <vt:vector size="32" baseType="lpstr">
      <vt:lpstr>Arial</vt:lpstr>
      <vt:lpstr>Bembo Std</vt:lpstr>
      <vt:lpstr>Calibri</vt:lpstr>
      <vt:lpstr>Constantia</vt:lpstr>
      <vt:lpstr>Museo Sans 300</vt:lpstr>
      <vt:lpstr>Museo Sans 700</vt:lpstr>
      <vt:lpstr>Verdana</vt:lpstr>
      <vt:lpstr>Tema de Office</vt:lpstr>
      <vt:lpstr>ORGANIGRAMA Instituto de Legalización de la Propiedad </vt:lpstr>
      <vt:lpstr>Presentación de PowerPoint</vt:lpstr>
      <vt:lpstr>CONSEJO DIRECTIVO</vt:lpstr>
      <vt:lpstr>AUDITORIA INTERNA</vt:lpstr>
      <vt:lpstr>DIRECCION EJECUTIVA</vt:lpstr>
      <vt:lpstr>UAIP</vt:lpstr>
      <vt:lpstr>GERENCIA DE OPERACIONES</vt:lpstr>
      <vt:lpstr>PLANIFICACIÓN</vt:lpstr>
      <vt:lpstr>UNIDAD DE GESTIÓN AMBIENTAL</vt:lpstr>
      <vt:lpstr>UNIDAD DE INFORMÁTICA</vt:lpstr>
      <vt:lpstr>UNIDAD TÉCNICA SOCIAL</vt:lpstr>
      <vt:lpstr>UNIDAD DE INGENIERÍA/CATASTRO</vt:lpstr>
      <vt:lpstr>UNIDAD DE MEDICIONES</vt:lpstr>
      <vt:lpstr>UNIDAD  JURÍDICA</vt:lpstr>
      <vt:lpstr>UNIDAD  CATASTRAL</vt:lpstr>
      <vt:lpstr>UNIDAD  REGISTRAL</vt:lpstr>
      <vt:lpstr>GERENCIA ADMINISTRATIVA FINANCIERA</vt:lpstr>
      <vt:lpstr>UNIDAD DE GESTIÓN DOCUMENTAL Y ARCHIVOS (UGDA)</vt:lpstr>
      <vt:lpstr>TESORERO / PAGADOR</vt:lpstr>
      <vt:lpstr>CONTABILIDAD</vt:lpstr>
      <vt:lpstr>TRANSPORTE</vt:lpstr>
      <vt:lpstr>UNIDAD DE COMPRAS PÚBLICAS</vt:lpstr>
      <vt:lpstr>RECURSOS HUMANOS</vt:lpstr>
      <vt:lpstr>UNIDAD DE GENERO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2017-08-08T17:09:25Z</dcterms:created>
  <dcterms:modified xsi:type="dcterms:W3CDTF">2024-09-24T21:51:35Z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