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78" r:id="rId8"/>
    <p:sldId id="297" r:id="rId9"/>
    <p:sldId id="279" r:id="rId10"/>
    <p:sldId id="281" r:id="rId11"/>
    <p:sldId id="280" r:id="rId12"/>
    <p:sldId id="282" r:id="rId13"/>
    <p:sldId id="290" r:id="rId14"/>
    <p:sldId id="283" r:id="rId15"/>
    <p:sldId id="285" r:id="rId16"/>
    <p:sldId id="284" r:id="rId17"/>
    <p:sldId id="286" r:id="rId18"/>
    <p:sldId id="287" r:id="rId19"/>
    <p:sldId id="288" r:id="rId20"/>
    <p:sldId id="289" r:id="rId21"/>
    <p:sldId id="292" r:id="rId22"/>
    <p:sldId id="294" r:id="rId23"/>
    <p:sldId id="296" r:id="rId24"/>
    <p:sldId id="295" r:id="rId25"/>
    <p:sldId id="291"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11/3/2021</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11/3/2021</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03/11/2021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03/11/2021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03/11/2021</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03/11/2021</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03/11/2021</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GESTIÓN DE PROCESOS Y MEDIO AMBIENTE</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En la gestión de procesos se proponen mejoras continuas a los procesos administrativos, operativos y del sistema de legalización; </a:t>
            </a:r>
            <a:r>
              <a:rPr lang="es-ES_tradnl" sz="1800" dirty="0">
                <a:latin typeface="Museo Sans 300" panose="02000000000000000000" pitchFamily="50" charset="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05150697"/>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42825302"/>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Gloria Irma Viana de Cáceres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r>
              <a:rPr lang="es-ES" sz="1800" dirty="0" smtClean="0">
                <a:latin typeface="Museo Sans 300" panose="02000000000000000000" pitchFamily="50" charset="0"/>
              </a:rPr>
              <a:t>.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59402766"/>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PROMOCIÓN</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74671490"/>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4000" b="1" dirty="0">
                <a:latin typeface="Museo Sans 700" panose="02000000000000000000" pitchFamily="50" charset="0"/>
              </a:rPr>
              <a:t>UNIDAD DE INGENIERÍA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906850"/>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David Javier Catalán Oliva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9</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279929885"/>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Carlos Monge Barrientos</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4796146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69493753"/>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194961048"/>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GERENCIA ADMINISTRATIVA FINANCIERA</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2511221970"/>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Ricardo Rousseau González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7</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3" name="Imagen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20205" y="386389"/>
            <a:ext cx="8591462" cy="5976207"/>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latin typeface="Museo Sans 700" panose="02000000000000000000" pitchFamily="50" charset="0"/>
              </a:rPr>
              <a:t>UNIDAD FINANCIERA (Pagador)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0"/>
            <a:ext cx="10972800" cy="30681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417933773"/>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UNIDAD DE CONTABILIDAD (Contador)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561964120"/>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a:latin typeface="Museo Sans 700" panose="02000000000000000000" pitchFamily="50" charset="0"/>
              </a:rPr>
              <a:t>UNIDAD DE ADMINISTRATIVA (UACI)</a:t>
            </a:r>
            <a:endParaRPr lang="es-SV" sz="3600" dirty="0">
              <a:latin typeface="Museo Sans 700" panose="02000000000000000000" pitchFamily="50" charset="0"/>
            </a:endParaRPr>
          </a:p>
        </p:txBody>
      </p:sp>
      <p:sp>
        <p:nvSpPr>
          <p:cNvPr id="5" name="Marcador de contenido 2"/>
          <p:cNvSpPr txBox="1">
            <a:spLocks/>
          </p:cNvSpPr>
          <p:nvPr/>
        </p:nvSpPr>
        <p:spPr>
          <a:xfrm>
            <a:off x="995495" y="2288723"/>
            <a:ext cx="10337914"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SV" sz="1800" dirty="0">
                <a:latin typeface="Museo Sans 300" panose="02000000000000000000" pitchFamily="50" charset="0"/>
              </a:rPr>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984207370"/>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Alicia</a:t>
                      </a:r>
                      <a:r>
                        <a:rPr lang="es-SV" baseline="0" dirty="0">
                          <a:latin typeface="Museo Sans 300" panose="02000000000000000000" pitchFamily="50" charset="0"/>
                          <a:cs typeface="Arial" panose="020B0604020202020204" pitchFamily="34" charset="0"/>
                        </a:rPr>
                        <a:t> Elena Alvarado</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833053765"/>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32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2427652165"/>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4172511560"/>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370241633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2287462044"/>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smtClean="0">
                <a:latin typeface="Museo Sans 700" panose="02000000000000000000" pitchFamily="50" charset="0"/>
              </a:rPr>
              <a:t>COMUNICACIONES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62606" y="2137229"/>
            <a:ext cx="10180650" cy="4525963"/>
          </a:xfrm>
        </p:spPr>
        <p:txBody>
          <a:bodyPr>
            <a:normAutofit/>
          </a:bodyPr>
          <a:lstStyle/>
          <a:p>
            <a:pPr marL="45720" indent="0" algn="just">
              <a:lnSpc>
                <a:spcPct val="100000"/>
              </a:lnSpc>
              <a:buNone/>
            </a:pPr>
            <a:r>
              <a:rPr lang="es-SV" sz="1800" dirty="0">
                <a:latin typeface="Museo Sans 300" panose="02000000000000000000" pitchFamily="50" charset="0"/>
              </a:rPr>
              <a:t>Promueve y gestiona la adecuada comunicación </a:t>
            </a:r>
            <a:r>
              <a:rPr lang="es-SV" sz="1800" dirty="0" smtClean="0">
                <a:latin typeface="Museo Sans 300" panose="02000000000000000000" pitchFamily="50" charset="0"/>
              </a:rPr>
              <a:t>interna </a:t>
            </a:r>
            <a:r>
              <a:rPr lang="es-SV" sz="1800" dirty="0">
                <a:latin typeface="Museo Sans 300" panose="02000000000000000000" pitchFamily="50" charset="0"/>
              </a:rPr>
              <a:t>y externa de la </a:t>
            </a:r>
            <a:r>
              <a:rPr lang="es-SV" sz="1800" dirty="0" smtClean="0">
                <a:latin typeface="Museo Sans 300" panose="02000000000000000000" pitchFamily="50" charset="0"/>
              </a:rPr>
              <a:t>institución en coordinación con la Unidad de Comunicaciones del Ministerio de Vivienda. Actualiza periódicamente la página web, para dar a conocer </a:t>
            </a:r>
            <a:r>
              <a:rPr lang="es-SV" sz="1800" dirty="0">
                <a:latin typeface="Museo Sans 300" panose="02000000000000000000" pitchFamily="50" charset="0"/>
              </a:rPr>
              <a:t>el quehacer institucional. Además, brinda apoyo al Sistema de Vivienda en la cobertura de actividades o eventos. </a:t>
            </a:r>
          </a:p>
        </p:txBody>
      </p:sp>
      <p:graphicFrame>
        <p:nvGraphicFramePr>
          <p:cNvPr id="5" name="Tabla 4"/>
          <p:cNvGraphicFramePr>
            <a:graphicFrameLocks noGrp="1"/>
          </p:cNvGraphicFramePr>
          <p:nvPr>
            <p:extLst>
              <p:ext uri="{D42A27DB-BD31-4B8C-83A1-F6EECF244321}">
                <p14:modId xmlns:p14="http://schemas.microsoft.com/office/powerpoint/2010/main" val="930629587"/>
              </p:ext>
            </p:extLst>
          </p:nvPr>
        </p:nvGraphicFramePr>
        <p:xfrm>
          <a:off x="2088931" y="4082604"/>
          <a:ext cx="8128000" cy="1136728"/>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95048">
                <a:tc gridSpan="2">
                  <a:txBody>
                    <a:bodyPr/>
                    <a:lstStyle/>
                    <a:p>
                      <a:pPr algn="ctr"/>
                      <a:r>
                        <a:rPr lang="es-SV" b="1" dirty="0" smtClean="0">
                          <a:latin typeface="Museo Sans 300" panose="02000000000000000000" pitchFamily="50" charset="0"/>
                          <a:cs typeface="Arial" panose="020B0604020202020204" pitchFamily="34" charset="0"/>
                        </a:rPr>
                        <a:t>Técnico</a:t>
                      </a:r>
                      <a:r>
                        <a:rPr lang="es-SV" b="1" baseline="0" dirty="0" smtClean="0">
                          <a:latin typeface="Museo Sans 300" panose="02000000000000000000" pitchFamily="50" charset="0"/>
                          <a:cs typeface="Arial" panose="020B0604020202020204" pitchFamily="34" charset="0"/>
                        </a:rPr>
                        <a:t> de Comunicaciones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smtClean="0">
                <a:latin typeface="Museo Sans 700" panose="02000000000000000000" pitchFamily="50" charset="0"/>
              </a:rPr>
              <a:t>UAIP</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smtClean="0">
              <a:latin typeface="Museo Sans 300" panose="02000000000000000000" pitchFamily="50" charset="0"/>
            </a:endParaRPr>
          </a:p>
          <a:p>
            <a:pPr marL="0" indent="0" algn="just">
              <a:buNone/>
            </a:pPr>
            <a:r>
              <a:rPr lang="es-SV" sz="1800" dirty="0" smtClean="0">
                <a:latin typeface="Museo Sans 300" panose="02000000000000000000" pitchFamily="50" charset="0"/>
              </a:rPr>
              <a:t>Es </a:t>
            </a:r>
            <a:r>
              <a:rPr lang="es-SV" sz="1800" dirty="0">
                <a:latin typeface="Museo Sans 300" panose="02000000000000000000" pitchFamily="50" charset="0"/>
              </a:rPr>
              <a:t>la Unidad encargada de </a:t>
            </a:r>
            <a:r>
              <a:rPr lang="es-SV" sz="1800" dirty="0" smtClean="0">
                <a:latin typeface="Museo Sans 300" panose="02000000000000000000" pitchFamily="50" charset="0"/>
              </a:rPr>
              <a:t>gestionar y velar </a:t>
            </a:r>
            <a:r>
              <a:rPr lang="es-SV" sz="1800" dirty="0">
                <a:latin typeface="Museo Sans 300" panose="02000000000000000000" pitchFamily="50" charset="0"/>
              </a:rPr>
              <a:t>por que se garantice el derecho de acceso a toda persona a la información pública, </a:t>
            </a:r>
            <a:r>
              <a:rPr lang="es-SV" sz="1800" dirty="0" smtClean="0">
                <a:latin typeface="Museo Sans 300" panose="02000000000000000000" pitchFamily="50" charset="0"/>
              </a:rPr>
              <a:t>en cumplimiento a </a:t>
            </a:r>
            <a:r>
              <a:rPr lang="es-SV" sz="1800" dirty="0">
                <a:latin typeface="Museo Sans 300" panose="02000000000000000000" pitchFamily="50" charset="0"/>
              </a:rPr>
              <a:t>los lineamientos de la Ley de Acceso a la Información Pública su Reglamento y Normativa relacionada para fomentar la participación ciudadana y </a:t>
            </a:r>
            <a:r>
              <a:rPr lang="es-SV" sz="1800" dirty="0" smtClean="0">
                <a:latin typeface="Museo Sans 300" panose="02000000000000000000" pitchFamily="50" charset="0"/>
              </a:rPr>
              <a:t>transparencia, de manera oportuna y veraz.</a:t>
            </a:r>
            <a:endParaRPr lang="es-SV" sz="1800" dirty="0">
              <a:latin typeface="Museo Sans 300" panose="02000000000000000000" pitchFamily="50" charset="0"/>
            </a:endParaRP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smtClean="0">
                          <a:latin typeface="Museo Sans 300" panose="02000000000000000000" pitchFamily="50" charset="0"/>
                          <a:cs typeface="Arial" panose="020B0604020202020204" pitchFamily="34" charset="0"/>
                        </a:rPr>
                        <a:t>Oficial de Información:</a:t>
                      </a:r>
                      <a:r>
                        <a:rPr lang="es-SV" b="1" baseline="0" dirty="0" smtClean="0">
                          <a:latin typeface="Museo Sans 300" panose="02000000000000000000" pitchFamily="50" charset="0"/>
                          <a:cs typeface="Arial" panose="020B0604020202020204" pitchFamily="34" charset="0"/>
                        </a:rPr>
                        <a:t> </a:t>
                      </a:r>
                      <a:r>
                        <a:rPr lang="es-SV" b="0" baseline="0" dirty="0" smtClean="0">
                          <a:latin typeface="Museo Sans 300" panose="02000000000000000000" pitchFamily="50" charset="0"/>
                          <a:cs typeface="Arial" panose="020B0604020202020204" pitchFamily="34" charset="0"/>
                        </a:rPr>
                        <a:t>Lorena Patricia</a:t>
                      </a:r>
                      <a:r>
                        <a:rPr lang="es-SV" b="0" dirty="0" smtClean="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854654611"/>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16485" y="377245"/>
            <a:ext cx="10972800" cy="1143000"/>
          </a:xfrm>
        </p:spPr>
        <p:txBody>
          <a:bodyPr>
            <a:normAutofit/>
          </a:bodyPr>
          <a:lstStyle/>
          <a:p>
            <a:r>
              <a:rPr lang="es-ES" sz="3600" b="1" dirty="0">
                <a:latin typeface="Museo Sans 700" panose="02000000000000000000" pitchFamily="50" charset="0"/>
              </a:rPr>
              <a:t>COORDINACIÓN MEDICIONES/INGENIERÍA</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794158" y="2690772"/>
            <a:ext cx="10758191" cy="4525963"/>
          </a:xfrm>
        </p:spPr>
        <p:txBody>
          <a:bodyPr>
            <a:normAutofit/>
          </a:bodyPr>
          <a:lstStyle/>
          <a:p>
            <a:pPr marL="45720" indent="0" algn="just">
              <a:buNone/>
            </a:pPr>
            <a:r>
              <a:rPr lang="es-ES" sz="1800" dirty="0">
                <a:latin typeface="Museo Sans 300" panose="02000000000000000000" pitchFamily="50" charset="0"/>
              </a:rPr>
              <a:t>Coordinar las actividades técnicas de las áreas de ingeniería y mediciones, asistir y apoyar técnicamente a la Gerencia de Operaciones ante las Instituciones autorizadas en aprobación de planos. Realizar Inspecciones de campo de proyectos especiales.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937504272"/>
              </p:ext>
            </p:extLst>
          </p:nvPr>
        </p:nvGraphicFramePr>
        <p:xfrm>
          <a:off x="2000623" y="41890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29346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2954</Words>
  <Application>Microsoft Office PowerPoint</Application>
  <PresentationFormat>Panorámica</PresentationFormat>
  <Paragraphs>184</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COMUNICACIONES</vt:lpstr>
      <vt:lpstr>UAIP</vt:lpstr>
      <vt:lpstr>GERENCIA DE OPERACIONES</vt:lpstr>
      <vt:lpstr>COORDINACIÓN MEDICIONES/INGENIERÍA</vt:lpstr>
      <vt:lpstr>GESTIÓN DE PROCESOS Y MEDIO AMBIENTE</vt:lpstr>
      <vt:lpstr>PLANIFICACIÓN</vt:lpstr>
      <vt:lpstr>UNIDAD DE INFORMÁTICA</vt:lpstr>
      <vt:lpstr>UNIDAD DE PROMOCIÓN</vt:lpstr>
      <vt:lpstr>UNIDAD DE INGENIERÍA</vt:lpstr>
      <vt:lpstr>UNIDAD DE MEDICIONES</vt:lpstr>
      <vt:lpstr>UNIDAD  JURÍDICA</vt:lpstr>
      <vt:lpstr>UNIDAD  CATASTRAL</vt:lpstr>
      <vt:lpstr>UNIDAD  REGISTRAL</vt:lpstr>
      <vt:lpstr>GERENCIA ADMINISTRATIVA FINANCIERA</vt:lpstr>
      <vt:lpstr>UNIDAD FINANCIERA (Pagador)</vt:lpstr>
      <vt:lpstr>UNIDAD DE CONTABILIDAD (Contador)</vt:lpstr>
      <vt:lpstr>Presentación de PowerPoint</vt:lpstr>
      <vt:lpstr>UNIDAD DE TRANSPORTE</vt:lpstr>
      <vt:lpstr>UNIDAD DE GESTIÓN DOCUMENTAL Y ARCHIVOS (UGDA)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2021-11-03T21:41:58Z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