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2"/>
  </p:sldMasterIdLst>
  <p:notesMasterIdLst>
    <p:notesMasterId r:id="rId26"/>
  </p:notesMasterIdLst>
  <p:handoutMasterIdLst>
    <p:handoutMasterId r:id="rId27"/>
  </p:handoutMasterIdLst>
  <p:sldIdLst>
    <p:sldId id="273" r:id="rId3"/>
    <p:sldId id="274" r:id="rId4"/>
    <p:sldId id="275" r:id="rId5"/>
    <p:sldId id="277" r:id="rId6"/>
    <p:sldId id="276" r:id="rId7"/>
    <p:sldId id="278" r:id="rId8"/>
    <p:sldId id="279" r:id="rId9"/>
    <p:sldId id="280" r:id="rId10"/>
    <p:sldId id="281" r:id="rId11"/>
    <p:sldId id="282" r:id="rId12"/>
    <p:sldId id="283" r:id="rId13"/>
    <p:sldId id="284" r:id="rId14"/>
    <p:sldId id="285" r:id="rId15"/>
    <p:sldId id="286" r:id="rId16"/>
    <p:sldId id="287" r:id="rId17"/>
    <p:sldId id="288" r:id="rId18"/>
    <p:sldId id="289" r:id="rId19"/>
    <p:sldId id="292" r:id="rId20"/>
    <p:sldId id="294" r:id="rId21"/>
    <p:sldId id="296" r:id="rId22"/>
    <p:sldId id="295" r:id="rId23"/>
    <p:sldId id="290" r:id="rId24"/>
    <p:sldId id="29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76" d="100"/>
          <a:sy n="76" d="100"/>
        </p:scale>
        <p:origin x="-296" y="32"/>
      </p:cViewPr>
      <p:guideLst>
        <p:guide orient="horz" pos="2160"/>
        <p:guide pos="3840"/>
      </p:guideLst>
    </p:cSldViewPr>
  </p:slideViewPr>
  <p:notesTextViewPr>
    <p:cViewPr>
      <p:scale>
        <a:sx n="1" d="1"/>
        <a:sy n="1" d="1"/>
      </p:scale>
      <p:origin x="0" y="0"/>
    </p:cViewPr>
  </p:notesTextViewPr>
  <p:notesViewPr>
    <p:cSldViewPr snapToGrid="0">
      <p:cViewPr varScale="1">
        <p:scale>
          <a:sx n="64" d="100"/>
          <a:sy n="64" d="100"/>
        </p:scale>
        <p:origin x="19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EA5F0D-C1DC-412F-A146-DDB3A74B588F}" type="datetimeFigureOut">
              <a:rPr lang="en-US"/>
              <a:t>4/25/2020</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AE14B8-3CC9-472D-9BC5-A84D80684DE2}" type="slidenum">
              <a:rPr/>
              <a:t>‹Nº›</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CDE508-72C8-4AB5-AA9C-1584D31690E0}" type="datetimeFigureOut">
              <a:rPr lang="en-US"/>
              <a:t>4/25/2020</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B667E1-E601-4AAF-B95C-B25720D70A60}" type="slidenum">
              <a:rPr/>
              <a:t>‹Nº›</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8"/>
            <a:ext cx="10363200" cy="1470025"/>
          </a:xfrm>
        </p:spPr>
        <p:txBody>
          <a:bodyPr/>
          <a:lstStyle/>
          <a:p>
            <a:r>
              <a:rPr lang="es-ES" smtClean="0"/>
              <a:t>Haga clic para modificar el estilo de título del patrón</a:t>
            </a:r>
            <a:endParaRPr lang="es-SV"/>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SV"/>
          </a:p>
        </p:txBody>
      </p:sp>
      <p:sp>
        <p:nvSpPr>
          <p:cNvPr id="4" name="3 Marcador de fecha"/>
          <p:cNvSpPr>
            <a:spLocks noGrp="1"/>
          </p:cNvSpPr>
          <p:nvPr>
            <p:ph type="dt" sz="half" idx="10"/>
          </p:nvPr>
        </p:nvSpPr>
        <p:spPr/>
        <p:txBody>
          <a:bodyPr/>
          <a:lstStyle/>
          <a:p>
            <a:fld id="{CA3385DD-5B28-42A9-A202-D53106793F33}" type="datetimeFigureOut">
              <a:rPr lang="es-SV" smtClean="0"/>
              <a:t>25/04/2020</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0E4438-650C-488C-9D27-917958B3D748}" type="slidenum">
              <a:rPr lang="es-SV" smtClean="0"/>
              <a:t>‹Nº›</a:t>
            </a:fld>
            <a:endParaRPr lang="es-SV"/>
          </a:p>
        </p:txBody>
      </p:sp>
    </p:spTree>
    <p:extLst>
      <p:ext uri="{BB962C8B-B14F-4D97-AF65-F5344CB8AC3E}">
        <p14:creationId xmlns:p14="http://schemas.microsoft.com/office/powerpoint/2010/main" val="38528293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25/04/2020</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5637903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11785600" y="274641"/>
            <a:ext cx="3657600" cy="5851525"/>
          </a:xfrm>
        </p:spPr>
        <p:txBody>
          <a:bodyPr vert="eaVert"/>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a:xfrm>
            <a:off x="812800" y="274641"/>
            <a:ext cx="107696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25/04/2020</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17999428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25/04/2020</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87951462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3"/>
            <a:ext cx="10363200" cy="1362075"/>
          </a:xfrm>
        </p:spPr>
        <p:txBody>
          <a:bodyPr anchor="t"/>
          <a:lstStyle>
            <a:lvl1pPr algn="l">
              <a:defRPr sz="4000" b="1" cap="all"/>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E583DDF-CA54-461A-A486-592D2374C532}" type="datetimeFigureOut">
              <a:rPr lang="es-ES" smtClean="0"/>
              <a:t>25/04/2020</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60229500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contenido"/>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fecha"/>
          <p:cNvSpPr>
            <a:spLocks noGrp="1"/>
          </p:cNvSpPr>
          <p:nvPr>
            <p:ph type="dt" sz="half" idx="10"/>
          </p:nvPr>
        </p:nvSpPr>
        <p:spPr/>
        <p:txBody>
          <a:bodyPr/>
          <a:lstStyle/>
          <a:p>
            <a:fld id="{0A879FD0-C37A-4F50-8F3B-5FA0D9D0B42F}" type="datetimeFigureOut">
              <a:rPr lang="es-ES" smtClean="0"/>
              <a:t>25/04/2020</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0D06EF73-9DB8-4763-865F-2F88181A4732}" type="slidenum">
              <a:rPr lang="es-SV" smtClean="0"/>
              <a:t>‹Nº›</a:t>
            </a:fld>
            <a:endParaRPr lang="es-SV"/>
          </a:p>
        </p:txBody>
      </p:sp>
    </p:spTree>
    <p:extLst>
      <p:ext uri="{BB962C8B-B14F-4D97-AF65-F5344CB8AC3E}">
        <p14:creationId xmlns:p14="http://schemas.microsoft.com/office/powerpoint/2010/main" val="72418258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p:spPr>
        <p:txBody>
          <a:bodyPr/>
          <a:lstStyle>
            <a:lvl1pPr>
              <a:defRPr/>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texto"/>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6 Marcador de fecha"/>
          <p:cNvSpPr>
            <a:spLocks noGrp="1"/>
          </p:cNvSpPr>
          <p:nvPr>
            <p:ph type="dt" sz="half" idx="10"/>
          </p:nvPr>
        </p:nvSpPr>
        <p:spPr/>
        <p:txBody>
          <a:bodyPr/>
          <a:lstStyle/>
          <a:p>
            <a:fld id="{9E583DDF-CA54-461A-A486-592D2374C532}" type="datetimeFigureOut">
              <a:rPr lang="es-ES" smtClean="0"/>
              <a:t>25/04/2020</a:t>
            </a:fld>
            <a:endParaRPr lang="es-ES"/>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40155887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fecha"/>
          <p:cNvSpPr>
            <a:spLocks noGrp="1"/>
          </p:cNvSpPr>
          <p:nvPr>
            <p:ph type="dt" sz="half" idx="10"/>
          </p:nvPr>
        </p:nvSpPr>
        <p:spPr/>
        <p:txBody>
          <a:bodyPr/>
          <a:lstStyle/>
          <a:p>
            <a:fld id="{9E583DDF-CA54-461A-A486-592D2374C532}" type="datetimeFigureOut">
              <a:rPr lang="es-ES" smtClean="0"/>
              <a:pPr/>
              <a:t>25/04/2020</a:t>
            </a:fld>
            <a:endParaRPr lang="es-ES"/>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CA8D9AD5-F248-4919-864A-CFD76CC027D6}" type="slidenum">
              <a:rPr lang="es-SV" smtClean="0"/>
              <a:pPr/>
              <a:t>‹Nº›</a:t>
            </a:fld>
            <a:endParaRPr lang="es-SV"/>
          </a:p>
        </p:txBody>
      </p:sp>
    </p:spTree>
    <p:extLst>
      <p:ext uri="{BB962C8B-B14F-4D97-AF65-F5344CB8AC3E}">
        <p14:creationId xmlns:p14="http://schemas.microsoft.com/office/powerpoint/2010/main" val="2105688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E583DDF-CA54-461A-A486-592D2374C532}" type="datetimeFigureOut">
              <a:rPr lang="es-ES" smtClean="0"/>
              <a:t>25/04/2020</a:t>
            </a:fld>
            <a:endParaRPr lang="es-ES"/>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74395867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2" y="273050"/>
            <a:ext cx="4011084" cy="1162050"/>
          </a:xfrm>
        </p:spPr>
        <p:txBody>
          <a:bodyPr anchor="b"/>
          <a:lstStyle>
            <a:lvl1pPr algn="l">
              <a:defRPr sz="2000" b="1"/>
            </a:lvl1pPr>
          </a:lstStyle>
          <a:p>
            <a:r>
              <a:rPr lang="es-ES" smtClean="0"/>
              <a:t>Haga clic para modificar el estilo de título del patrón</a:t>
            </a:r>
            <a:endParaRPr lang="es-SV"/>
          </a:p>
        </p:txBody>
      </p:sp>
      <p:sp>
        <p:nvSpPr>
          <p:cNvPr id="3" name="2 Marcador de contenido"/>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texto"/>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25/04/2020</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7697028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smtClean="0"/>
              <a:t>Haga clic para modificar el estilo de título del patrón</a:t>
            </a:r>
            <a:endParaRPr lang="es-SV"/>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25/04/2020</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5156548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583DDF-CA54-461A-A486-592D2374C532}" type="datetimeFigureOut">
              <a:rPr lang="es-ES" smtClean="0"/>
              <a:pPr/>
              <a:t>25/04/2020</a:t>
            </a:fld>
            <a:endParaRPr lang="es-ES"/>
          </a:p>
        </p:txBody>
      </p:sp>
      <p:sp>
        <p:nvSpPr>
          <p:cNvPr id="5" name="4 Marcador de pie de página"/>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8D9AD5-F248-4919-864A-CFD76CC027D6}" type="slidenum">
              <a:rPr lang="es-SV" smtClean="0"/>
              <a:pPr/>
              <a:t>‹Nº›</a:t>
            </a:fld>
            <a:endParaRPr lang="es-SV"/>
          </a:p>
        </p:txBody>
      </p:sp>
    </p:spTree>
    <p:extLst>
      <p:ext uri="{BB962C8B-B14F-4D97-AF65-F5344CB8AC3E}">
        <p14:creationId xmlns:p14="http://schemas.microsoft.com/office/powerpoint/2010/main" val="408593970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42613" y="2032314"/>
            <a:ext cx="11817711" cy="2514600"/>
          </a:xfrm>
        </p:spPr>
        <p:txBody>
          <a:bodyPr>
            <a:noAutofit/>
          </a:bodyPr>
          <a:lstStyle/>
          <a:p>
            <a:pPr>
              <a:lnSpc>
                <a:spcPct val="150000"/>
              </a:lnSpc>
              <a:spcBef>
                <a:spcPts val="0"/>
              </a:spcBef>
            </a:pPr>
            <a:r>
              <a:rPr lang="es-ES" b="1" dirty="0">
                <a:solidFill>
                  <a:srgbClr val="313945"/>
                </a:solidFill>
                <a:latin typeface="Bembo Std" panose="02020605060306020A03" pitchFamily="18" charset="0"/>
              </a:rPr>
              <a:t>ORGANIGRAMA</a:t>
            </a:r>
            <a:br>
              <a:rPr lang="es-ES" b="1" dirty="0">
                <a:solidFill>
                  <a:srgbClr val="313945"/>
                </a:solidFill>
                <a:latin typeface="Bembo Std" panose="02020605060306020A03" pitchFamily="18" charset="0"/>
              </a:rPr>
            </a:br>
            <a:r>
              <a:rPr lang="es-ES" b="1" dirty="0">
                <a:solidFill>
                  <a:srgbClr val="313945"/>
                </a:solidFill>
                <a:latin typeface="Bembo Std" panose="02020605060306020A03" pitchFamily="18" charset="0"/>
              </a:rPr>
              <a:t>Instituto de Legalización de la Propiedad </a:t>
            </a:r>
          </a:p>
        </p:txBody>
      </p:sp>
      <p:sp>
        <p:nvSpPr>
          <p:cNvPr id="3" name="Subtítulo 2"/>
          <p:cNvSpPr>
            <a:spLocks noGrp="1"/>
          </p:cNvSpPr>
          <p:nvPr>
            <p:ph type="subTitle" idx="1"/>
          </p:nvPr>
        </p:nvSpPr>
        <p:spPr>
          <a:xfrm>
            <a:off x="1112520" y="4838247"/>
            <a:ext cx="9966960" cy="914400"/>
          </a:xfrm>
        </p:spPr>
        <p:txBody>
          <a:bodyPr>
            <a:normAutofit/>
          </a:bodyPr>
          <a:lstStyle/>
          <a:p>
            <a:pPr marL="0" indent="0" algn="ctr">
              <a:spcBef>
                <a:spcPts val="0"/>
              </a:spcBef>
              <a:buNone/>
            </a:pPr>
            <a:r>
              <a:rPr lang="es-ES" sz="4400" b="1" dirty="0">
                <a:solidFill>
                  <a:srgbClr val="313945"/>
                </a:solidFill>
                <a:latin typeface="Bembo Std" panose="02020605060306020A03" pitchFamily="18" charset="0"/>
                <a:ea typeface="+mj-ea"/>
                <a:cs typeface="+mj-cs"/>
              </a:rPr>
              <a:t>ILP</a:t>
            </a:r>
            <a:endParaRPr lang="es-ES" sz="4400" b="1" dirty="0">
              <a:solidFill>
                <a:srgbClr val="313945"/>
              </a:solidFill>
              <a:latin typeface="Bembo Std" panose="02020605060306020A03" pitchFamily="18" charset="0"/>
              <a:ea typeface="+mj-ea"/>
              <a:cs typeface="+mj-cs"/>
            </a:endParaRPr>
          </a:p>
        </p:txBody>
      </p:sp>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104874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t>PLANIFICACIÓN</a:t>
            </a:r>
            <a:endParaRPr lang="es-SV" dirty="0"/>
          </a:p>
        </p:txBody>
      </p:sp>
      <p:sp>
        <p:nvSpPr>
          <p:cNvPr id="3" name="Marcador de contenido 2"/>
          <p:cNvSpPr>
            <a:spLocks noGrp="1"/>
          </p:cNvSpPr>
          <p:nvPr>
            <p:ph idx="1"/>
          </p:nvPr>
        </p:nvSpPr>
        <p:spPr>
          <a:xfrm>
            <a:off x="894825" y="2455880"/>
            <a:ext cx="10972800" cy="4525963"/>
          </a:xfrm>
        </p:spPr>
        <p:txBody>
          <a:bodyPr>
            <a:normAutofit/>
          </a:bodyPr>
          <a:lstStyle/>
          <a:p>
            <a:pPr marL="45720" indent="0">
              <a:buNone/>
            </a:pPr>
            <a:r>
              <a:rPr lang="es-ES" sz="2000" dirty="0"/>
              <a:t>Apoya técnicamente y de forma sostenida a la Gerencia de Operaciones en las planificaciones de los proyectos, formulación de las metas mensuales en función de los avances de los procesos de legalización, y el seguimiento de los mismos de forma integrada con las jefaturas, también elabora los documentos operativos: Plan Anual Operativo del ILP, Informes Mensuales de Gestión Operativa y otros documentos institucionales.</a:t>
            </a: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1216200677"/>
              </p:ext>
            </p:extLst>
          </p:nvPr>
        </p:nvGraphicFramePr>
        <p:xfrm>
          <a:off x="2000623" y="4538631"/>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pt-BR" dirty="0" smtClean="0">
                          <a:latin typeface="Arial" panose="020B0604020202020204" pitchFamily="34" charset="0"/>
                          <a:cs typeface="Arial" panose="020B0604020202020204" pitchFamily="34" charset="0"/>
                        </a:rPr>
                        <a:t>Gloria Irma Viana de Cáceres</a:t>
                      </a:r>
                      <a:endParaRPr lang="es-SV" dirty="0" smtClean="0">
                        <a:latin typeface="Arial" panose="020B0604020202020204" pitchFamily="34" charset="0"/>
                        <a:cs typeface="Arial" panose="020B0604020202020204" pitchFamily="34" charset="0"/>
                      </a:endParaRP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07827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t>UNIDAD DE PROMOCIÓN</a:t>
            </a:r>
            <a:endParaRPr lang="es-SV" sz="3200" dirty="0"/>
          </a:p>
        </p:txBody>
      </p:sp>
      <p:sp>
        <p:nvSpPr>
          <p:cNvPr id="3" name="Marcador de contenido 2"/>
          <p:cNvSpPr>
            <a:spLocks noGrp="1"/>
          </p:cNvSpPr>
          <p:nvPr>
            <p:ph idx="1"/>
          </p:nvPr>
        </p:nvSpPr>
        <p:spPr/>
        <p:txBody>
          <a:bodyPr>
            <a:noAutofit/>
          </a:bodyPr>
          <a:lstStyle/>
          <a:p>
            <a:pPr marL="45720" indent="0">
              <a:buNone/>
            </a:pPr>
            <a:r>
              <a:rPr lang="es-ES" sz="2000" dirty="0"/>
              <a:t>Ejecuta las actividades de promoción de los proyectos y/o programas, de forma coordinada e integrada con las diferentes organizaciones tales como VMVDU, </a:t>
            </a:r>
            <a:r>
              <a:rPr lang="es-ES" sz="2000" dirty="0" err="1"/>
              <a:t>ONG´s</a:t>
            </a:r>
            <a:r>
              <a:rPr lang="es-ES" sz="2000" dirty="0"/>
              <a:t>, Alcaldías, comunidades y beneficiarios, entre otras.</a:t>
            </a:r>
            <a:endParaRPr lang="es-SV" sz="2000" dirty="0"/>
          </a:p>
          <a:p>
            <a:pPr marL="45720" indent="0">
              <a:buNone/>
            </a:pPr>
            <a:r>
              <a:rPr lang="es-ES" sz="2000" dirty="0"/>
              <a:t>Realiza diagnósticos de los proyectos de legalización, determinando su factibilidad. Realiza Asambleas informativas en campo con los beneficiarios y líderes comunales.</a:t>
            </a:r>
            <a:endParaRPr lang="es-SV" sz="2000" dirty="0"/>
          </a:p>
          <a:p>
            <a:pPr marL="45720" indent="0">
              <a:buNone/>
            </a:pPr>
            <a:r>
              <a:rPr lang="es-ES" sz="2000" dirty="0"/>
              <a:t>Recolecta documentos de beneficiarios u otros relacionados con el proceso de legalización: DUI, partidas de nacimiento, partidas de defunción, boletas de  pagos de derechos de registro y otros, según necesidades el proceso de legalización.</a:t>
            </a: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281634521"/>
              </p:ext>
            </p:extLst>
          </p:nvPr>
        </p:nvGraphicFramePr>
        <p:xfrm>
          <a:off x="2000623" y="4673101"/>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del Responsable: </a:t>
                      </a:r>
                      <a:r>
                        <a:rPr lang="es-SV" dirty="0" smtClean="0">
                          <a:latin typeface="Arial" panose="020B0604020202020204" pitchFamily="34" charset="0"/>
                          <a:cs typeface="Arial" panose="020B0604020202020204" pitchFamily="34" charset="0"/>
                        </a:rPr>
                        <a:t>Eduardo Alfredo González Argueta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7</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8</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39609" y="5968337"/>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86926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t>UNIDAD DE MEDICIONES</a:t>
            </a:r>
            <a:endParaRPr lang="es-SV" sz="3200" dirty="0"/>
          </a:p>
        </p:txBody>
      </p:sp>
      <p:sp>
        <p:nvSpPr>
          <p:cNvPr id="3" name="Marcador de contenido 2"/>
          <p:cNvSpPr>
            <a:spLocks noGrp="1"/>
          </p:cNvSpPr>
          <p:nvPr>
            <p:ph idx="1"/>
          </p:nvPr>
        </p:nvSpPr>
        <p:spPr>
          <a:xfrm>
            <a:off x="901697" y="2052792"/>
            <a:ext cx="10044336" cy="4119392"/>
          </a:xfrm>
        </p:spPr>
        <p:txBody>
          <a:bodyPr>
            <a:noAutofit/>
          </a:bodyPr>
          <a:lstStyle/>
          <a:p>
            <a:pPr marL="45720" indent="0">
              <a:buNone/>
            </a:pPr>
            <a:r>
              <a:rPr lang="es-ES" sz="1600" dirty="0"/>
              <a:t>Ejecuta mediciones topográficas a través de brigadas, incluido levantamiento de perímetros, planimetría, altimetría, masa arbórea, vaguadas aledañas a los proyectos, replanteamientos y amojonamientos de las parcelaciones, entre otros. </a:t>
            </a:r>
            <a:endParaRPr lang="es-SV" sz="1600" dirty="0"/>
          </a:p>
          <a:p>
            <a:pPr marL="45720" indent="0">
              <a:buNone/>
            </a:pPr>
            <a:r>
              <a:rPr lang="es-ES" sz="1600" dirty="0"/>
              <a:t>Procesa mediciones y elaboración de planos topográficos iniciales de los proyectos medidos con fines habitacionales y otros planos con fines de Compra y/o Diseño, conforme requerimientos, cumpliendo las leyes y reglamentos vigentes y aplicables en el país.</a:t>
            </a:r>
            <a:endParaRPr lang="es-SV" sz="1600" dirty="0"/>
          </a:p>
          <a:p>
            <a:pPr marL="45720" indent="0">
              <a:buNone/>
            </a:pPr>
            <a:r>
              <a:rPr lang="es-ES" sz="1600" dirty="0"/>
              <a:t>Amojonamiento de los lotes de acuerdo al plano aprobado por ILP, en caso de resultar necesario y ser requerido.</a:t>
            </a:r>
            <a:endParaRPr lang="es-SV" sz="1600" dirty="0"/>
          </a:p>
          <a:p>
            <a:pPr marL="45720" indent="0">
              <a:buNone/>
            </a:pPr>
            <a:r>
              <a:rPr lang="es-ES" sz="1600" dirty="0"/>
              <a:t>Elabora y revisa plano perimétrico y de partición, memorias descriptivas, descripciones técnicas, actas de remedición, acotamiento, asimismo amojona lotes de acuerdo a los planos aprobados y/o requerimientos externos.</a:t>
            </a:r>
            <a:endParaRPr lang="es-SV" sz="1600" dirty="0"/>
          </a:p>
        </p:txBody>
      </p:sp>
      <p:graphicFrame>
        <p:nvGraphicFramePr>
          <p:cNvPr id="5" name="Tabla 4"/>
          <p:cNvGraphicFramePr>
            <a:graphicFrameLocks noGrp="1"/>
          </p:cNvGraphicFramePr>
          <p:nvPr>
            <p:extLst>
              <p:ext uri="{D42A27DB-BD31-4B8C-83A1-F6EECF244321}">
                <p14:modId xmlns:p14="http://schemas.microsoft.com/office/powerpoint/2010/main" val="1678551291"/>
              </p:ext>
            </p:extLst>
          </p:nvPr>
        </p:nvGraphicFramePr>
        <p:xfrm>
          <a:off x="1967067" y="4931318"/>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Juan Carlos Monge Barrientos</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12</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13</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449066" y="5926393"/>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43164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4776" y="895423"/>
            <a:ext cx="10972800" cy="1143000"/>
          </a:xfrm>
        </p:spPr>
        <p:txBody>
          <a:bodyPr/>
          <a:lstStyle/>
          <a:p>
            <a:r>
              <a:rPr lang="es-ES" sz="3200" b="1" dirty="0"/>
              <a:t>UNIDAD DE INGENIERÍA</a:t>
            </a:r>
            <a:endParaRPr lang="es-SV" sz="3200" dirty="0"/>
          </a:p>
        </p:txBody>
      </p:sp>
      <p:sp>
        <p:nvSpPr>
          <p:cNvPr id="3" name="Marcador de contenido 2"/>
          <p:cNvSpPr>
            <a:spLocks noGrp="1"/>
          </p:cNvSpPr>
          <p:nvPr>
            <p:ph idx="1"/>
          </p:nvPr>
        </p:nvSpPr>
        <p:spPr>
          <a:xfrm>
            <a:off x="825082" y="2000159"/>
            <a:ext cx="10730753" cy="3201015"/>
          </a:xfrm>
        </p:spPr>
        <p:txBody>
          <a:bodyPr>
            <a:normAutofit/>
          </a:bodyPr>
          <a:lstStyle/>
          <a:p>
            <a:pPr marL="45720" indent="0">
              <a:buNone/>
            </a:pPr>
            <a:r>
              <a:rPr lang="es-ES" sz="1600" dirty="0"/>
              <a:t>Realiza inspecciones de campo para los Diagnósticos de los Proyectos, comprobación de linderos, resolución de problemas de colindancias, invasiones de inmuebles en coordinación y supervisión de Instituciones externas.</a:t>
            </a:r>
            <a:endParaRPr lang="es-SV" sz="1600" dirty="0"/>
          </a:p>
          <a:p>
            <a:pPr marL="45720" indent="0">
              <a:buNone/>
            </a:pPr>
            <a:r>
              <a:rPr lang="es-ES" sz="1600" dirty="0"/>
              <a:t>Desarrolla actividades de campo y de oficina para garantizar la veracidad y calidad de la realidad física contenida en los Planos de los inmuebles en proceso de legalización.</a:t>
            </a:r>
            <a:endParaRPr lang="es-SV" sz="1600" dirty="0"/>
          </a:p>
          <a:p>
            <a:pPr marL="45720" indent="0">
              <a:buNone/>
            </a:pPr>
            <a:r>
              <a:rPr lang="es-ES" sz="1600" dirty="0"/>
              <a:t>Elaboración de Estudios Hidrológicos requeridos por  Instituciones externas en los trámites de aprobación de planos, los cuales garantizan el buen funcionamiento de los drenajes de aguas lluvias de las Comunidades en proceso de legalización.</a:t>
            </a:r>
            <a:endParaRPr lang="es-SV" sz="1600" dirty="0"/>
          </a:p>
          <a:p>
            <a:pPr marL="45720" indent="0">
              <a:buNone/>
            </a:pPr>
            <a:r>
              <a:rPr lang="es-ES" sz="1600" dirty="0"/>
              <a:t>Prepara las Carpetas para la obtención de los Planos Autorizados por las diferentes Instituciones externas autorizadoras en los procesos de legalización. </a:t>
            </a:r>
            <a:endParaRPr lang="es-SV" sz="1600" dirty="0"/>
          </a:p>
          <a:p>
            <a:pPr marL="45720" indent="0">
              <a:buNone/>
            </a:pPr>
            <a:r>
              <a:rPr lang="es-ES" sz="1600" dirty="0"/>
              <a:t>Realiza los trabajos técnicos para la atención de las observaciones y/o modificaciones requeridas por las Instituciones externas autorizadoras, responsable de elaborar y revisar las descripciones técnicas de los inmuebles para escrituración.</a:t>
            </a:r>
            <a:endParaRPr lang="es-SV" sz="1600" dirty="0"/>
          </a:p>
        </p:txBody>
      </p:sp>
      <p:graphicFrame>
        <p:nvGraphicFramePr>
          <p:cNvPr id="5" name="Tabla 4"/>
          <p:cNvGraphicFramePr>
            <a:graphicFrameLocks noGrp="1"/>
          </p:cNvGraphicFramePr>
          <p:nvPr>
            <p:extLst>
              <p:ext uri="{D42A27DB-BD31-4B8C-83A1-F6EECF244321}">
                <p14:modId xmlns:p14="http://schemas.microsoft.com/office/powerpoint/2010/main" val="2864541950"/>
              </p:ext>
            </p:extLst>
          </p:nvPr>
        </p:nvGraphicFramePr>
        <p:xfrm>
          <a:off x="2185181" y="4931318"/>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David Javier Catalán Oliva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7</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9</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6512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600" b="1" dirty="0"/>
              <a:t>UNIDAD  JURÍDICA</a:t>
            </a:r>
            <a:endParaRPr lang="es-SV" sz="3600" dirty="0"/>
          </a:p>
        </p:txBody>
      </p:sp>
      <p:sp>
        <p:nvSpPr>
          <p:cNvPr id="3" name="Marcador de contenido 2"/>
          <p:cNvSpPr>
            <a:spLocks noGrp="1"/>
          </p:cNvSpPr>
          <p:nvPr>
            <p:ph idx="1"/>
          </p:nvPr>
        </p:nvSpPr>
        <p:spPr>
          <a:xfrm>
            <a:off x="987105" y="2237767"/>
            <a:ext cx="10972800" cy="3500303"/>
          </a:xfrm>
        </p:spPr>
        <p:txBody>
          <a:bodyPr>
            <a:normAutofit/>
          </a:bodyPr>
          <a:lstStyle/>
          <a:p>
            <a:pPr marL="45720" indent="0">
              <a:buNone/>
            </a:pPr>
            <a:r>
              <a:rPr lang="es-ES" sz="1800" dirty="0"/>
              <a:t>Realiza estudios jurídicos y registrales de inmuebles en los diferentes Registros de la propiedad del país, coordinadamente con el CNR.</a:t>
            </a:r>
            <a:endParaRPr lang="es-SV" sz="1800" dirty="0"/>
          </a:p>
          <a:p>
            <a:pPr marL="45720" indent="0">
              <a:buNone/>
            </a:pPr>
            <a:r>
              <a:rPr lang="es-ES" sz="1800" dirty="0"/>
              <a:t>Elabora diligencias notariales y escrituras requeridas en el proceso de legalización.</a:t>
            </a:r>
            <a:endParaRPr lang="es-SV" sz="1800" dirty="0"/>
          </a:p>
          <a:p>
            <a:pPr marL="45720" indent="0">
              <a:buNone/>
            </a:pPr>
            <a:r>
              <a:rPr lang="es-ES" sz="1800" dirty="0"/>
              <a:t>Realiza estudios técnicos jurídicos de las solicitudes de calificación de interés social y calificación jurídica.</a:t>
            </a:r>
            <a:endParaRPr lang="es-SV" sz="1800" dirty="0"/>
          </a:p>
          <a:p>
            <a:pPr marL="45720" indent="0">
              <a:buNone/>
            </a:pPr>
            <a:r>
              <a:rPr lang="es-ES" sz="1800" dirty="0"/>
              <a:t>Realizar visitas de campo y proporcionar asesoría y asistencia jurídica en la solución de casos para los procesos de legalización.</a:t>
            </a:r>
            <a:endParaRPr lang="es-SV" sz="1800" dirty="0"/>
          </a:p>
          <a:p>
            <a:pPr marL="45720" indent="0">
              <a:buNone/>
            </a:pPr>
            <a:r>
              <a:rPr lang="es-ES" sz="1800" dirty="0"/>
              <a:t>Resuelve extrajudicialmente los problemas de colindancias y desacuerdos entre beneficiarios y colindantes para continuar el proceso de legalización.</a:t>
            </a:r>
            <a:endParaRPr lang="es-SV" sz="1800" dirty="0"/>
          </a:p>
          <a:p>
            <a:pPr marL="45720" indent="0">
              <a:buNone/>
            </a:pPr>
            <a:r>
              <a:rPr lang="es-ES" sz="1800" dirty="0"/>
              <a:t>Supervisa y controla la calidad de los documentos para ser presentados a inscripción en Célula Registral.</a:t>
            </a:r>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1655211432"/>
              </p:ext>
            </p:extLst>
          </p:nvPr>
        </p:nvGraphicFramePr>
        <p:xfrm>
          <a:off x="2059671" y="517710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Victoria Eugenia Ramos de Cea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a:t>
                      </a:r>
                      <a:r>
                        <a:rPr lang="es-SV" dirty="0" smtClean="0">
                          <a:latin typeface="Arial" panose="020B0604020202020204" pitchFamily="34" charset="0"/>
                          <a:cs typeface="Arial" panose="020B0604020202020204" pitchFamily="34" charset="0"/>
                        </a:rPr>
                        <a:t>6</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3</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a:t>
                      </a:r>
                      <a:r>
                        <a:rPr lang="es-SV" dirty="0" smtClean="0">
                          <a:latin typeface="Arial" panose="020B0604020202020204" pitchFamily="34" charset="0"/>
                          <a:cs typeface="Arial" panose="020B0604020202020204" pitchFamily="34" charset="0"/>
                        </a:rPr>
                        <a:t>9</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173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600" b="1" dirty="0"/>
              <a:t>UNIDAD  CATASTRAL</a:t>
            </a:r>
            <a:endParaRPr lang="es-SV" sz="3600" dirty="0"/>
          </a:p>
        </p:txBody>
      </p:sp>
      <p:sp>
        <p:nvSpPr>
          <p:cNvPr id="3" name="Marcador de contenido 2"/>
          <p:cNvSpPr>
            <a:spLocks noGrp="1"/>
          </p:cNvSpPr>
          <p:nvPr>
            <p:ph idx="1"/>
          </p:nvPr>
        </p:nvSpPr>
        <p:spPr>
          <a:xfrm>
            <a:off x="900583" y="1884317"/>
            <a:ext cx="10730753" cy="3576916"/>
          </a:xfrm>
        </p:spPr>
        <p:txBody>
          <a:bodyPr>
            <a:normAutofit/>
          </a:bodyPr>
          <a:lstStyle/>
          <a:p>
            <a:pPr marL="45720" indent="0">
              <a:buNone/>
            </a:pPr>
            <a:r>
              <a:rPr lang="es-ES" sz="1800" dirty="0"/>
              <a:t>La Célula Catastral funciona con todas las actividades desarrolladas por el Centro Nacional de Registros, cuya misión principal es brindar los servicios de revisión de planos para 1. Declaración Jurada; 2. Desmembración en Cabeza de su Dueño; 3. Partición; 4. Remedición; 5. Reunión y 6. Certificación de Denominación Catastral para Titulación y 7. Segregación Simple, conforme a los procedimientos administrativos y técnicos establecidos para tal fin en los instructivos y documentación del CNR.</a:t>
            </a:r>
            <a:endParaRPr lang="es-SV" sz="1800" dirty="0"/>
          </a:p>
          <a:p>
            <a:pPr marL="45720" indent="0">
              <a:buNone/>
            </a:pPr>
            <a:r>
              <a:rPr lang="es-ES" sz="1800" dirty="0"/>
              <a:t>Supervisa, organiza, dirige y controla la ejecución de las diferentes  actividades  técnicas catastrales, que aseguren el mantenimiento y actualización del Catastro con la calidad y tiempos establecidos en CNR. </a:t>
            </a:r>
            <a:endParaRPr lang="es-SV" sz="1800" dirty="0"/>
          </a:p>
          <a:p>
            <a:pPr marL="45720" indent="0">
              <a:buNone/>
            </a:pPr>
            <a:r>
              <a:rPr lang="es-ES" sz="1800" dirty="0"/>
              <a:t>Supervisa y orienta al personal técnico en los aspectos registrales y catastrales, para el desarrollo de sus actividades y lograr el cumplimiento de los planes y objetivos programados. </a:t>
            </a:r>
            <a:endParaRPr lang="es-SV" sz="1800" dirty="0"/>
          </a:p>
          <a:p>
            <a:pPr marL="45720" indent="0">
              <a:buNone/>
            </a:pPr>
            <a:r>
              <a:rPr lang="es-ES" sz="1800" dirty="0"/>
              <a:t>Recibe las solicitudes de servicio con los documentos requeridos de los Proyectos e </a:t>
            </a:r>
            <a:r>
              <a:rPr lang="es-ES" sz="1800" dirty="0" err="1"/>
              <a:t>Insitu</a:t>
            </a:r>
            <a:r>
              <a:rPr lang="es-ES" sz="1800" dirty="0"/>
              <a:t> en proceso de legalización, verificando el cumplimiento de los requisitos para su presentación y procesamiento.</a:t>
            </a:r>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2633755717"/>
              </p:ext>
            </p:extLst>
          </p:nvPr>
        </p:nvGraphicFramePr>
        <p:xfrm>
          <a:off x="2000623" y="5280558"/>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Zulema Beatriz Martínez Mejía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3</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4</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9090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200" b="1" dirty="0"/>
              <a:t>UNIDAD  REGISTRAL</a:t>
            </a:r>
            <a:endParaRPr lang="es-SV" sz="3200" dirty="0"/>
          </a:p>
        </p:txBody>
      </p:sp>
      <p:sp>
        <p:nvSpPr>
          <p:cNvPr id="3" name="Marcador de contenido 2"/>
          <p:cNvSpPr>
            <a:spLocks noGrp="1"/>
          </p:cNvSpPr>
          <p:nvPr>
            <p:ph idx="1"/>
          </p:nvPr>
        </p:nvSpPr>
        <p:spPr>
          <a:xfrm>
            <a:off x="609600" y="1994486"/>
            <a:ext cx="10972800" cy="4525963"/>
          </a:xfrm>
        </p:spPr>
        <p:txBody>
          <a:bodyPr>
            <a:noAutofit/>
          </a:bodyPr>
          <a:lstStyle/>
          <a:p>
            <a:pPr marL="45720" indent="0">
              <a:buNone/>
            </a:pPr>
            <a:r>
              <a:rPr lang="es-SV" sz="2000" dirty="0"/>
              <a:t>Recibe los documentos generados requeridos en el proceso de legalización verificando que cumplan con los requisitos para su presentación.</a:t>
            </a:r>
          </a:p>
          <a:p>
            <a:pPr marL="45720" indent="0">
              <a:buNone/>
            </a:pPr>
            <a:r>
              <a:rPr lang="es-SV" sz="2000" dirty="0"/>
              <a:t>Califica e inscribe los documentos a favor de los beneficiarios. </a:t>
            </a:r>
          </a:p>
          <a:p>
            <a:pPr marL="45720" indent="0">
              <a:buNone/>
            </a:pPr>
            <a:r>
              <a:rPr lang="es-SV" sz="2000" dirty="0"/>
              <a:t>Realiza en coordinación con la Unidad Jurídica los estudios registrales de los documentos presentados por los beneficiarios a fin de determinar el proceso de legalización a iniciarse.</a:t>
            </a:r>
          </a:p>
          <a:p>
            <a:pPr marL="45720" indent="0">
              <a:buNone/>
            </a:pPr>
            <a:r>
              <a:rPr lang="es-SV" sz="2000" dirty="0"/>
              <a:t>Es enlace del ILP con el Centro Nacional de Registros para lineamientos de inscripción, aprobaciones técnicas, coordinación con las oficinas regístrales departamentales.</a:t>
            </a:r>
          </a:p>
          <a:p>
            <a:pPr marL="45720" indent="0">
              <a:buNone/>
            </a:pP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86217627"/>
              </p:ext>
            </p:extLst>
          </p:nvPr>
        </p:nvGraphicFramePr>
        <p:xfrm>
          <a:off x="2000623" y="4511737"/>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Jorge Alberto Rivas Villalta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4</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5</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784696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smtClean="0"/>
              <a:t>GERENCIA ADMINISTRATIVA FINANCIERA</a:t>
            </a:r>
            <a:endParaRPr lang="es-SV" sz="3200" dirty="0"/>
          </a:p>
        </p:txBody>
      </p:sp>
      <p:sp>
        <p:nvSpPr>
          <p:cNvPr id="3" name="Marcador de contenido 2"/>
          <p:cNvSpPr>
            <a:spLocks noGrp="1"/>
          </p:cNvSpPr>
          <p:nvPr>
            <p:ph idx="1"/>
          </p:nvPr>
        </p:nvSpPr>
        <p:spPr>
          <a:xfrm>
            <a:off x="693490" y="2137229"/>
            <a:ext cx="10972800" cy="4525963"/>
          </a:xfrm>
        </p:spPr>
        <p:txBody>
          <a:bodyPr>
            <a:normAutofit/>
          </a:bodyPr>
          <a:lstStyle/>
          <a:p>
            <a:pPr marL="45720" indent="0">
              <a:buNone/>
            </a:pPr>
            <a:r>
              <a:rPr lang="es-SV" sz="1800" dirty="0"/>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buNone/>
            </a:pPr>
            <a:r>
              <a:rPr lang="es-SV" sz="1800" dirty="0"/>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r>
              <a:rPr lang="es-SV" sz="1800" dirty="0" smtClean="0"/>
              <a:t>.</a:t>
            </a:r>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3659548897"/>
              </p:ext>
            </p:extLst>
          </p:nvPr>
        </p:nvGraphicFramePr>
        <p:xfrm>
          <a:off x="2235514" y="5013100"/>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Ricardo Rousseau González</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4</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14</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0178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200" b="1" dirty="0" smtClean="0"/>
              <a:t>UNIDAD </a:t>
            </a:r>
            <a:r>
              <a:rPr lang="es-ES" sz="3200" b="1" dirty="0" smtClean="0"/>
              <a:t>FINANCIERA (Pagador)</a:t>
            </a:r>
            <a:endParaRPr lang="es-SV" sz="3200" dirty="0"/>
          </a:p>
        </p:txBody>
      </p:sp>
      <p:sp>
        <p:nvSpPr>
          <p:cNvPr id="3" name="Marcador de contenido 2"/>
          <p:cNvSpPr>
            <a:spLocks noGrp="1"/>
          </p:cNvSpPr>
          <p:nvPr>
            <p:ph idx="1"/>
          </p:nvPr>
        </p:nvSpPr>
        <p:spPr>
          <a:xfrm>
            <a:off x="643156" y="1973620"/>
            <a:ext cx="10972800" cy="3068163"/>
          </a:xfrm>
        </p:spPr>
        <p:txBody>
          <a:bodyPr>
            <a:noAutofit/>
          </a:bodyPr>
          <a:lstStyle/>
          <a:p>
            <a:pPr marL="45720" indent="0">
              <a:buNone/>
            </a:pPr>
            <a:r>
              <a:rPr lang="es-SV" sz="1800" dirty="0"/>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buNone/>
            </a:pPr>
            <a:r>
              <a:rPr lang="es-SV" sz="1800" dirty="0"/>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r>
              <a:rPr lang="es-SV" sz="1800" dirty="0" smtClean="0"/>
              <a:t>.</a:t>
            </a:r>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1281019277"/>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Juan Manuel Sermeño</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91383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600" b="1" dirty="0" smtClean="0"/>
              <a:t>UNIDAD DE </a:t>
            </a:r>
            <a:r>
              <a:rPr lang="es-ES" sz="3600" b="1" dirty="0" smtClean="0"/>
              <a:t>CONTABILIDAD </a:t>
            </a:r>
            <a:r>
              <a:rPr lang="es-ES" sz="2800" b="1" dirty="0" smtClean="0"/>
              <a:t>(Contador)</a:t>
            </a:r>
            <a:endParaRPr lang="es-SV" sz="3600" dirty="0"/>
          </a:p>
        </p:txBody>
      </p:sp>
      <p:sp>
        <p:nvSpPr>
          <p:cNvPr id="3" name="Marcador de contenido 2"/>
          <p:cNvSpPr>
            <a:spLocks noGrp="1"/>
          </p:cNvSpPr>
          <p:nvPr>
            <p:ph idx="1"/>
          </p:nvPr>
        </p:nvSpPr>
        <p:spPr>
          <a:xfrm>
            <a:off x="718657" y="1973620"/>
            <a:ext cx="10972800" cy="4525963"/>
          </a:xfrm>
        </p:spPr>
        <p:txBody>
          <a:bodyPr>
            <a:noAutofit/>
          </a:bodyPr>
          <a:lstStyle/>
          <a:p>
            <a:pPr marL="45720" indent="0">
              <a:buNone/>
            </a:pPr>
            <a:r>
              <a:rPr lang="es-SV" sz="1800" dirty="0"/>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buNone/>
            </a:pPr>
            <a:r>
              <a:rPr lang="es-SV" sz="1800" dirty="0"/>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r>
              <a:rPr lang="es-SV" sz="1800" dirty="0" smtClean="0"/>
              <a:t>.</a:t>
            </a:r>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725399016"/>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Sergio Arévalo</a:t>
                      </a:r>
                      <a:r>
                        <a:rPr lang="es-SV" baseline="0" dirty="0" smtClean="0">
                          <a:latin typeface="Arial" panose="020B0604020202020204" pitchFamily="34" charset="0"/>
                          <a:cs typeface="Arial" panose="020B0604020202020204" pitchFamily="34" charset="0"/>
                        </a:rPr>
                        <a:t> Juárez</a:t>
                      </a:r>
                      <a:endParaRPr lang="es-SV" dirty="0" smtClean="0">
                        <a:latin typeface="Arial" panose="020B0604020202020204" pitchFamily="34" charset="0"/>
                        <a:cs typeface="Arial" panose="020B0604020202020204" pitchFamily="34" charset="0"/>
                      </a:endParaRP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569595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SV" dirty="0">
                <a:effectLst>
                  <a:outerShdw blurRad="38100" dist="38100" dir="2700000" algn="tl">
                    <a:srgbClr val="000000">
                      <a:alpha val="43137"/>
                    </a:srgbClr>
                  </a:outerShdw>
                </a:effectLst>
              </a:rPr>
              <a:t>Organigrama vigente</a:t>
            </a:r>
            <a:endParaRPr lang="es-SV" dirty="0"/>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8911" y="1803632"/>
            <a:ext cx="6349908" cy="4168173"/>
          </a:xfrm>
          <a:prstGeom prst="rect">
            <a:avLst/>
          </a:prstGeom>
        </p:spPr>
      </p:pic>
      <p:pic>
        <p:nvPicPr>
          <p:cNvPr id="4"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613785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995494" y="372220"/>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600" b="1" dirty="0" smtClean="0"/>
              <a:t>UNIDAD DE ADMINISTRATIVA </a:t>
            </a:r>
            <a:r>
              <a:rPr lang="es-ES" sz="2800" b="1" dirty="0" smtClean="0"/>
              <a:t>(UACI)</a:t>
            </a:r>
            <a:endParaRPr lang="es-SV" sz="3600" dirty="0"/>
          </a:p>
        </p:txBody>
      </p:sp>
      <p:sp>
        <p:nvSpPr>
          <p:cNvPr id="5" name="Marcador de contenido 2"/>
          <p:cNvSpPr txBox="1">
            <a:spLocks/>
          </p:cNvSpPr>
          <p:nvPr/>
        </p:nvSpPr>
        <p:spPr>
          <a:xfrm>
            <a:off x="995494" y="2644739"/>
            <a:ext cx="109728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s-SV" sz="1800" dirty="0" smtClean="0"/>
              <a:t>UACI</a:t>
            </a:r>
            <a:r>
              <a:rPr lang="es-SV" sz="1800" dirty="0"/>
              <a:t>, es responsable de la descentralización operativa y de realizar todas las actividades relacionadas con la gestión de adquisiciones y contrataciones </a:t>
            </a:r>
            <a:r>
              <a:rPr lang="es-SV" sz="1800" dirty="0" smtClean="0"/>
              <a:t>bienes </a:t>
            </a:r>
            <a:r>
              <a:rPr lang="es-SV" sz="1800" dirty="0"/>
              <a:t>y servicios de todas las unidades que conforman </a:t>
            </a:r>
            <a:r>
              <a:rPr lang="es-SV" sz="1800" dirty="0" smtClean="0"/>
              <a:t>el Instituto de Legalización de la Propiedad, dándole </a:t>
            </a:r>
            <a:r>
              <a:rPr lang="es-SV" sz="1800" dirty="0"/>
              <a:t>el debido cumplimiento a la Ley de Adquisiciones y Contrataciones de la Administración Pública (LACAP) a la cual esta sujeta</a:t>
            </a:r>
            <a:r>
              <a:rPr lang="es-SV" sz="1800" dirty="0" smtClean="0"/>
              <a:t>.</a:t>
            </a:r>
            <a:endParaRPr lang="es-SV" sz="1800" dirty="0"/>
          </a:p>
        </p:txBody>
      </p:sp>
      <p:graphicFrame>
        <p:nvGraphicFramePr>
          <p:cNvPr id="6" name="Tabla 4"/>
          <p:cNvGraphicFramePr>
            <a:graphicFrameLocks noGrp="1"/>
          </p:cNvGraphicFramePr>
          <p:nvPr>
            <p:extLst>
              <p:ext uri="{D42A27DB-BD31-4B8C-83A1-F6EECF244321}">
                <p14:modId xmlns:p14="http://schemas.microsoft.com/office/powerpoint/2010/main" val="1462311678"/>
              </p:ext>
            </p:extLst>
          </p:nvPr>
        </p:nvGraphicFramePr>
        <p:xfrm>
          <a:off x="1855694" y="4551705"/>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Alicia</a:t>
                      </a:r>
                      <a:r>
                        <a:rPr lang="es-SV" baseline="0" dirty="0" smtClean="0">
                          <a:latin typeface="Arial" panose="020B0604020202020204" pitchFamily="34" charset="0"/>
                          <a:cs typeface="Arial" panose="020B0604020202020204" pitchFamily="34" charset="0"/>
                        </a:rPr>
                        <a:t> Elena Alvarado</a:t>
                      </a:r>
                      <a:endParaRPr lang="es-SV" dirty="0" smtClean="0">
                        <a:latin typeface="Arial" panose="020B0604020202020204" pitchFamily="34" charset="0"/>
                        <a:cs typeface="Arial" panose="020B0604020202020204" pitchFamily="34" charset="0"/>
                      </a:endParaRP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a:t>
                      </a:r>
                      <a:r>
                        <a:rPr lang="es-SV" dirty="0" smtClean="0">
                          <a:latin typeface="Arial" panose="020B0604020202020204" pitchFamily="34" charset="0"/>
                          <a:cs typeface="Arial" panose="020B0604020202020204" pitchFamily="34" charset="0"/>
                        </a:rPr>
                        <a:t>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a:t>
                      </a:r>
                      <a:r>
                        <a:rPr lang="es-SV" dirty="0" smtClean="0">
                          <a:latin typeface="Arial" panose="020B0604020202020204" pitchFamily="34" charset="0"/>
                          <a:cs typeface="Arial" panose="020B0604020202020204" pitchFamily="34" charset="0"/>
                        </a:rPr>
                        <a:t>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7"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pic>
        <p:nvPicPr>
          <p:cNvPr id="8"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40496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smtClean="0"/>
              <a:t>UNIDAD DE TRANSPORTE</a:t>
            </a:r>
            <a:endParaRPr lang="es-SV" sz="3200" dirty="0"/>
          </a:p>
        </p:txBody>
      </p:sp>
      <p:sp>
        <p:nvSpPr>
          <p:cNvPr id="3" name="Marcador de contenido 2"/>
          <p:cNvSpPr>
            <a:spLocks noGrp="1"/>
          </p:cNvSpPr>
          <p:nvPr>
            <p:ph idx="1"/>
          </p:nvPr>
        </p:nvSpPr>
        <p:spPr>
          <a:xfrm>
            <a:off x="659933" y="1973620"/>
            <a:ext cx="10972800" cy="4525963"/>
          </a:xfrm>
        </p:spPr>
        <p:txBody>
          <a:bodyPr>
            <a:normAutofit/>
          </a:bodyPr>
          <a:lstStyle/>
          <a:p>
            <a:pPr marL="45720" indent="0">
              <a:buNone/>
            </a:pPr>
            <a:r>
              <a:rPr lang="es-SV" sz="1800" dirty="0"/>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buNone/>
            </a:pPr>
            <a:r>
              <a:rPr lang="es-SV" sz="1800" dirty="0"/>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r>
              <a:rPr lang="es-SV" sz="1800" dirty="0" smtClean="0"/>
              <a:t>.</a:t>
            </a:r>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453653726"/>
              </p:ext>
            </p:extLst>
          </p:nvPr>
        </p:nvGraphicFramePr>
        <p:xfrm>
          <a:off x="2059671" y="4931318"/>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b="0" dirty="0" smtClean="0">
                          <a:latin typeface="Arial" panose="020B0604020202020204" pitchFamily="34" charset="0"/>
                          <a:cs typeface="Arial" panose="020B0604020202020204" pitchFamily="34" charset="0"/>
                        </a:rPr>
                        <a:t>Fernando</a:t>
                      </a:r>
                      <a:r>
                        <a:rPr lang="es-SV" b="0" baseline="0" dirty="0" smtClean="0">
                          <a:latin typeface="Arial" panose="020B0604020202020204" pitchFamily="34" charset="0"/>
                          <a:cs typeface="Arial" panose="020B0604020202020204" pitchFamily="34" charset="0"/>
                        </a:rPr>
                        <a:t> Chavarría</a:t>
                      </a:r>
                      <a:endParaRPr lang="es-SV" dirty="0" smtClean="0">
                        <a:latin typeface="Arial" panose="020B0604020202020204" pitchFamily="34" charset="0"/>
                        <a:cs typeface="Arial" panose="020B0604020202020204" pitchFamily="34" charset="0"/>
                      </a:endParaRP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963812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t>UNIDAD DE INFORMÁTICA</a:t>
            </a:r>
            <a:endParaRPr lang="es-SV" sz="3200" dirty="0"/>
          </a:p>
        </p:txBody>
      </p:sp>
      <p:sp>
        <p:nvSpPr>
          <p:cNvPr id="3" name="Marcador de contenido 2"/>
          <p:cNvSpPr>
            <a:spLocks noGrp="1"/>
          </p:cNvSpPr>
          <p:nvPr>
            <p:ph idx="1"/>
          </p:nvPr>
        </p:nvSpPr>
        <p:spPr>
          <a:xfrm>
            <a:off x="735435" y="2137229"/>
            <a:ext cx="10972800" cy="4525963"/>
          </a:xfrm>
        </p:spPr>
        <p:txBody>
          <a:bodyPr>
            <a:normAutofit/>
          </a:bodyPr>
          <a:lstStyle/>
          <a:p>
            <a:pPr marL="45720" indent="0">
              <a:buNone/>
            </a:pPr>
            <a:r>
              <a:rPr lang="es-ES" sz="2000" dirty="0"/>
              <a:t>Administra, crea y mejora el sistema de información Institucional, brinda el mantenimiento correspondiente a fin de proporcionar información confiable, actualizada, segura y oportuna que permita la consecución de metas y objetivos de las diferentes unidades. Administra y asegura la integridad de la información para mostrar resultados y grado de avance en forma consolidada y de detalle en forma oportuna de acuerdo a necesidades requeridas, comprende dar apoyo técnico a los usuarios del Sistema de Información Institucional. La Unidad de Informática también es responsable de las tareas de mantenimiento preventivo y correctivo del hardware y de hacer respaldo de datos de los equipos de almacenamiento institucional.</a:t>
            </a: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2621078964"/>
              </p:ext>
            </p:extLst>
          </p:nvPr>
        </p:nvGraphicFramePr>
        <p:xfrm>
          <a:off x="2030368" y="5088358"/>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Rafael Atilio Hernández Guardado</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a:t>
                      </a:r>
                      <a:r>
                        <a:rPr lang="es-SV" dirty="0" smtClean="0">
                          <a:latin typeface="Arial" panose="020B0604020202020204" pitchFamily="34" charset="0"/>
                          <a:cs typeface="Arial" panose="020B0604020202020204" pitchFamily="34" charset="0"/>
                        </a:rPr>
                        <a:t>2</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a:t>
                      </a:r>
                      <a:r>
                        <a:rPr lang="es-SV" dirty="0" smtClean="0">
                          <a:latin typeface="Arial" panose="020B0604020202020204" pitchFamily="34" charset="0"/>
                          <a:cs typeface="Arial" panose="020B0604020202020204" pitchFamily="34" charset="0"/>
                        </a:rPr>
                        <a:t>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177349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9247" y="613725"/>
            <a:ext cx="10730753" cy="569617"/>
          </a:xfrm>
        </p:spPr>
        <p:txBody>
          <a:bodyPr>
            <a:normAutofit/>
          </a:bodyPr>
          <a:lstStyle/>
          <a:p>
            <a:r>
              <a:rPr lang="es-SV" sz="2800" b="1" dirty="0" smtClean="0"/>
              <a:t>UNIDAD DE GESTIÓN DOCUMENTAL Y ARCHIVOS (UGDA)</a:t>
            </a:r>
            <a:endParaRPr lang="es-SV" sz="2800" b="1" dirty="0"/>
          </a:p>
        </p:txBody>
      </p:sp>
      <p:sp>
        <p:nvSpPr>
          <p:cNvPr id="3" name="Marcador de contenido 2"/>
          <p:cNvSpPr>
            <a:spLocks noGrp="1"/>
          </p:cNvSpPr>
          <p:nvPr>
            <p:ph idx="1"/>
          </p:nvPr>
        </p:nvSpPr>
        <p:spPr>
          <a:xfrm>
            <a:off x="794158" y="2032314"/>
            <a:ext cx="10972800" cy="4525963"/>
          </a:xfrm>
        </p:spPr>
        <p:txBody>
          <a:bodyPr>
            <a:normAutofit/>
          </a:bodyPr>
          <a:lstStyle/>
          <a:p>
            <a:pPr marL="45720" indent="0" algn="just">
              <a:buNone/>
            </a:pPr>
            <a:r>
              <a:rPr lang="es-SV" sz="2400" dirty="0"/>
              <a:t>Encargada de crear y dirigir el Sistema Institucional de Gestión Documental y Archivos (SIGDA) estableciendo normativas, manuales y buenas prácticas en la producción y uso de los documentos, tanto físicos como digitales, y archivos en la institución. Además, administra el archivo central resguardando los documentos institucionales relacionados a proyectos de legalización.</a:t>
            </a:r>
          </a:p>
        </p:txBody>
      </p:sp>
      <p:graphicFrame>
        <p:nvGraphicFramePr>
          <p:cNvPr id="5" name="Tabla 4"/>
          <p:cNvGraphicFramePr>
            <a:graphicFrameLocks noGrp="1"/>
          </p:cNvGraphicFramePr>
          <p:nvPr>
            <p:extLst>
              <p:ext uri="{D42A27DB-BD31-4B8C-83A1-F6EECF244321}">
                <p14:modId xmlns:p14="http://schemas.microsoft.com/office/powerpoint/2010/main" val="4086112528"/>
              </p:ext>
            </p:extLst>
          </p:nvPr>
        </p:nvGraphicFramePr>
        <p:xfrm>
          <a:off x="2000623" y="4417608"/>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Jorge Antonio Callejas Morán</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3</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306966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CONSEJO DIRECTIVO</a:t>
            </a:r>
            <a:endParaRPr lang="es-SV" dirty="0"/>
          </a:p>
        </p:txBody>
      </p:sp>
      <p:sp>
        <p:nvSpPr>
          <p:cNvPr id="3" name="Marcador de contenido 2"/>
          <p:cNvSpPr>
            <a:spLocks noGrp="1"/>
          </p:cNvSpPr>
          <p:nvPr>
            <p:ph idx="1"/>
          </p:nvPr>
        </p:nvSpPr>
        <p:spPr>
          <a:xfrm>
            <a:off x="718657" y="2032314"/>
            <a:ext cx="10972800" cy="4525963"/>
          </a:xfrm>
        </p:spPr>
        <p:txBody>
          <a:bodyPr>
            <a:normAutofit/>
          </a:bodyPr>
          <a:lstStyle/>
          <a:p>
            <a:pPr marL="45720" indent="0">
              <a:buNone/>
            </a:pPr>
            <a:r>
              <a:rPr lang="es-SV" sz="2000" dirty="0"/>
              <a:t>Autoridad superior del Instituto de Legalización de la Propiedad, formado por 5 Miembros: Viceministro de Vivienda y Desarrollo Urbano, Viceministro de Relaciones Exteriores, Integración y Promoción Económica; Viceministro de Obras Públicas, </a:t>
            </a:r>
            <a:r>
              <a:rPr lang="es-SV" sz="2000" dirty="0" smtClean="0"/>
              <a:t>Viceministra </a:t>
            </a:r>
            <a:r>
              <a:rPr lang="es-SV" sz="2000" dirty="0"/>
              <a:t>de Gobernación y Secretaria </a:t>
            </a:r>
            <a:r>
              <a:rPr lang="es-SV" sz="2000" dirty="0" smtClean="0"/>
              <a:t>de Inclusión Social. </a:t>
            </a:r>
            <a:r>
              <a:rPr lang="es-SV" sz="2000" dirty="0"/>
              <a:t>Siendo la persona que ocupa el cargo de Viceministro de Vivienda el Presidente del Consejo Directivo del Instituto de Legalización de la Propiedad.</a:t>
            </a:r>
          </a:p>
          <a:p>
            <a:pPr marL="45720" indent="0">
              <a:buNone/>
            </a:pPr>
            <a:r>
              <a:rPr lang="es-SV" sz="2000" dirty="0"/>
              <a:t>El Consejo toma las decisiones que afectan a toda la organización, conocen, discuten y autorizan las políticas, estrategias generales y específicas, y otros documentos de trascendencia institucional.</a:t>
            </a:r>
          </a:p>
          <a:p>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1069573686"/>
              </p:ext>
            </p:extLst>
          </p:nvPr>
        </p:nvGraphicFramePr>
        <p:xfrm>
          <a:off x="2000623" y="4619313"/>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a:t>
                      </a:r>
                      <a:r>
                        <a:rPr lang="es-SV" b="1" dirty="0" smtClean="0">
                          <a:latin typeface="Arial" panose="020B0604020202020204" pitchFamily="34" charset="0"/>
                          <a:cs typeface="Arial" panose="020B0604020202020204" pitchFamily="34" charset="0"/>
                        </a:rPr>
                        <a:t>de</a:t>
                      </a:r>
                      <a:r>
                        <a:rPr lang="es-SV" b="1" baseline="0" dirty="0" smtClean="0">
                          <a:latin typeface="Arial" panose="020B0604020202020204" pitchFamily="34" charset="0"/>
                          <a:cs typeface="Arial" panose="020B0604020202020204" pitchFamily="34" charset="0"/>
                        </a:rPr>
                        <a:t> la</a:t>
                      </a:r>
                      <a:r>
                        <a:rPr lang="es-SV" b="1" dirty="0" smtClean="0">
                          <a:latin typeface="Arial" panose="020B0604020202020204" pitchFamily="34" charset="0"/>
                          <a:cs typeface="Arial" panose="020B0604020202020204" pitchFamily="34" charset="0"/>
                        </a:rPr>
                        <a:t> Presidenta </a:t>
                      </a:r>
                      <a:r>
                        <a:rPr lang="es-SV" b="1" dirty="0" smtClean="0">
                          <a:latin typeface="Arial" panose="020B0604020202020204" pitchFamily="34" charset="0"/>
                          <a:cs typeface="Arial" panose="020B0604020202020204" pitchFamily="34" charset="0"/>
                        </a:rPr>
                        <a:t>del Consejo Directivo: </a:t>
                      </a:r>
                      <a:r>
                        <a:rPr lang="es-SV" dirty="0" smtClean="0">
                          <a:latin typeface="Arial" panose="020B0604020202020204" pitchFamily="34" charset="0"/>
                          <a:cs typeface="Arial" panose="020B0604020202020204" pitchFamily="34" charset="0"/>
                        </a:rPr>
                        <a:t>Michelle Sol de Castro</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a:t>
                      </a:r>
                      <a:r>
                        <a:rPr lang="es-SV" dirty="0" smtClean="0">
                          <a:latin typeface="Arial" panose="020B0604020202020204" pitchFamily="34" charset="0"/>
                          <a:cs typeface="Arial" panose="020B0604020202020204" pitchFamily="34" charset="0"/>
                        </a:rPr>
                        <a:t>1</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funcionarios:</a:t>
                      </a:r>
                      <a:r>
                        <a:rPr lang="es-SV" dirty="0" smtClean="0">
                          <a:latin typeface="Arial" panose="020B0604020202020204" pitchFamily="34" charset="0"/>
                          <a:cs typeface="Arial" panose="020B0604020202020204" pitchFamily="34" charset="0"/>
                        </a:rPr>
                        <a:t> </a:t>
                      </a:r>
                      <a:r>
                        <a:rPr lang="es-SV" dirty="0" smtClean="0">
                          <a:latin typeface="Arial" panose="020B0604020202020204" pitchFamily="34" charset="0"/>
                          <a:cs typeface="Arial" panose="020B0604020202020204" pitchFamily="34" charset="0"/>
                        </a:rPr>
                        <a:t>3</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4" name="CuadroTexto 3">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pic>
        <p:nvPicPr>
          <p:cNvPr id="6"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upo 11"/>
          <p:cNvGrpSpPr/>
          <p:nvPr/>
        </p:nvGrpSpPr>
        <p:grpSpPr>
          <a:xfrm>
            <a:off x="0" y="6499583"/>
            <a:ext cx="12192000" cy="327218"/>
            <a:chOff x="0" y="5912006"/>
            <a:chExt cx="5149938" cy="945994"/>
          </a:xfrm>
        </p:grpSpPr>
        <p:sp>
          <p:nvSpPr>
            <p:cNvPr id="8"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009010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AUDITORIA INTERNA</a:t>
            </a:r>
            <a:endParaRPr lang="es-SV" dirty="0"/>
          </a:p>
        </p:txBody>
      </p:sp>
      <p:sp>
        <p:nvSpPr>
          <p:cNvPr id="3" name="Marcador de contenido 2"/>
          <p:cNvSpPr>
            <a:spLocks noGrp="1"/>
          </p:cNvSpPr>
          <p:nvPr>
            <p:ph idx="1"/>
          </p:nvPr>
        </p:nvSpPr>
        <p:spPr>
          <a:xfrm>
            <a:off x="827714" y="2137229"/>
            <a:ext cx="10972800" cy="4525963"/>
          </a:xfrm>
        </p:spPr>
        <p:txBody>
          <a:bodyPr>
            <a:normAutofit/>
          </a:bodyPr>
          <a:lstStyle/>
          <a:p>
            <a:pPr marL="45720" indent="0">
              <a:buNone/>
            </a:pPr>
            <a:r>
              <a:rPr lang="es-ES" sz="2400" dirty="0"/>
              <a:t>Planifica, organiza y ejecuta los procesos de auditoria interna para verificar el cumplimiento de las políticas, planes, procedimientos y normativa legal aplicable a las operaciones ejecutadas en el Instituto de Legalización de la Propiedad, asimismo realiza evaluaciones para la medición de la eficacia y de la efectividad del sistema de control interno y da seguimiento a las recomendaciones de informes realizados en la materia por las instituciones competentes.</a:t>
            </a:r>
            <a:endParaRPr lang="es-SV" sz="2400" dirty="0"/>
          </a:p>
          <a:p>
            <a:pPr marL="45720" indent="0">
              <a:buNone/>
            </a:pPr>
            <a:endParaRPr lang="es-SV" sz="2400" dirty="0"/>
          </a:p>
        </p:txBody>
      </p:sp>
      <p:graphicFrame>
        <p:nvGraphicFramePr>
          <p:cNvPr id="5" name="Tabla 4"/>
          <p:cNvGraphicFramePr>
            <a:graphicFrameLocks noGrp="1"/>
          </p:cNvGraphicFramePr>
          <p:nvPr>
            <p:extLst>
              <p:ext uri="{D42A27DB-BD31-4B8C-83A1-F6EECF244321}">
                <p14:modId xmlns:p14="http://schemas.microsoft.com/office/powerpoint/2010/main" val="721213991"/>
              </p:ext>
            </p:extLst>
          </p:nvPr>
        </p:nvGraphicFramePr>
        <p:xfrm>
          <a:off x="2000623" y="4874806"/>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del Auditor: </a:t>
                      </a:r>
                      <a:r>
                        <a:rPr lang="es-SV" dirty="0" smtClean="0">
                          <a:latin typeface="Arial" panose="020B0604020202020204" pitchFamily="34" charset="0"/>
                          <a:cs typeface="Arial" panose="020B0604020202020204" pitchFamily="34" charset="0"/>
                        </a:rPr>
                        <a:t>Romualdo Cáceres Henríquez</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499023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DIRECCION EJECUTIVA</a:t>
            </a:r>
            <a:endParaRPr lang="es-SV" dirty="0"/>
          </a:p>
        </p:txBody>
      </p:sp>
      <p:sp>
        <p:nvSpPr>
          <p:cNvPr id="3" name="Marcador de contenido 2"/>
          <p:cNvSpPr>
            <a:spLocks noGrp="1"/>
          </p:cNvSpPr>
          <p:nvPr>
            <p:ph idx="1"/>
          </p:nvPr>
        </p:nvSpPr>
        <p:spPr>
          <a:xfrm>
            <a:off x="1054217" y="2009457"/>
            <a:ext cx="10972800" cy="4525963"/>
          </a:xfrm>
        </p:spPr>
        <p:txBody>
          <a:bodyPr>
            <a:noAutofit/>
          </a:bodyPr>
          <a:lstStyle/>
          <a:p>
            <a:pPr marL="45720" indent="0">
              <a:buNone/>
            </a:pPr>
            <a:r>
              <a:rPr lang="es-ES" sz="1800" dirty="0"/>
              <a:t>Representa legal y administrativamente al Instituto de Legalización de la Propiedad, mediante la coordinación, ejecución y control de las políticas del Gobierno y la formulación y evaluación de Programas y Proyectos que contribuyan al logro de la visión, misión, objetivos y metas preestablecidas. Fortalece las relaciones con instituciones nacionales y organismos internacionales, vinculados con la ejecución del presupuesto y el manejo de la cooperación externa. Somete a la aprobación del Consejo Directivo las estrategias  y políticas que orienten anualmente la preparación y ejecución del presupuesto, así como los programas y proyectos de inversión. Gestiona ante las instituciones y organismos competentes, la aprobación de los Convenios de Préstamo y Donación, suscritos por el Gobierno. Coordina la preparación de estudios, presupuesto interno y planes operativos institucionales, así como, las propuestas de introducción de mejoras a los sistemas operacionales, procedimientos de trabajo y estructura organizativa. </a:t>
            </a:r>
            <a:endParaRPr lang="es-SV" sz="1800" dirty="0"/>
          </a:p>
          <a:p>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4065901473"/>
              </p:ext>
            </p:extLst>
          </p:nvPr>
        </p:nvGraphicFramePr>
        <p:xfrm>
          <a:off x="2000623" y="4874806"/>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del Director: </a:t>
                      </a:r>
                      <a:r>
                        <a:rPr lang="es-SV" dirty="0" smtClean="0">
                          <a:latin typeface="Arial" panose="020B0604020202020204" pitchFamily="34" charset="0"/>
                          <a:cs typeface="Arial" panose="020B0604020202020204" pitchFamily="34" charset="0"/>
                        </a:rPr>
                        <a:t>David Ernesto Henríquez Canjura</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3017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800" b="1" dirty="0"/>
              <a:t>UNIDAD DE INFORMACIÓN Y COMUNICACIONES </a:t>
            </a:r>
            <a:endParaRPr lang="es-SV" sz="2800" dirty="0"/>
          </a:p>
        </p:txBody>
      </p:sp>
      <p:sp>
        <p:nvSpPr>
          <p:cNvPr id="3" name="Marcador de contenido 2"/>
          <p:cNvSpPr>
            <a:spLocks noGrp="1"/>
          </p:cNvSpPr>
          <p:nvPr>
            <p:ph idx="1"/>
          </p:nvPr>
        </p:nvSpPr>
        <p:spPr>
          <a:xfrm>
            <a:off x="1062606" y="2137229"/>
            <a:ext cx="10972800" cy="4525963"/>
          </a:xfrm>
        </p:spPr>
        <p:txBody>
          <a:bodyPr>
            <a:normAutofit/>
          </a:bodyPr>
          <a:lstStyle/>
          <a:p>
            <a:pPr marL="45720" indent="0">
              <a:lnSpc>
                <a:spcPct val="100000"/>
              </a:lnSpc>
              <a:buNone/>
            </a:pPr>
            <a:r>
              <a:rPr lang="es-SV" sz="2400" dirty="0" smtClean="0"/>
              <a:t>Funge </a:t>
            </a:r>
            <a:r>
              <a:rPr lang="es-SV" sz="2400" dirty="0"/>
              <a:t>como Oficial de </a:t>
            </a:r>
            <a:r>
              <a:rPr lang="es-SV" sz="2400" dirty="0" smtClean="0"/>
              <a:t>Información, en </a:t>
            </a:r>
            <a:r>
              <a:rPr lang="es-SV" sz="2400" dirty="0"/>
              <a:t>cumplimiento a la Ley de Acceso a la Información </a:t>
            </a:r>
            <a:r>
              <a:rPr lang="es-SV" sz="2400" dirty="0" smtClean="0"/>
              <a:t>Pública. Asimismo, promueve </a:t>
            </a:r>
            <a:r>
              <a:rPr lang="es-SV" sz="2400" dirty="0"/>
              <a:t>y gestiona la comunicación interna y externa de la Institución, hace divulgación de forma directa e indirecta, para dar a conocer los beneficios que el ILP ofrece en materia de legalización de tierras. Organiza y coordina eventos de entrega de Escrituras, así como actividades orientadas al mantenimiento de la identidad institucional. </a:t>
            </a:r>
          </a:p>
        </p:txBody>
      </p:sp>
      <p:graphicFrame>
        <p:nvGraphicFramePr>
          <p:cNvPr id="5" name="Tabla 4"/>
          <p:cNvGraphicFramePr>
            <a:graphicFrameLocks noGrp="1"/>
          </p:cNvGraphicFramePr>
          <p:nvPr>
            <p:extLst>
              <p:ext uri="{D42A27DB-BD31-4B8C-83A1-F6EECF244321}">
                <p14:modId xmlns:p14="http://schemas.microsoft.com/office/powerpoint/2010/main" val="109966273"/>
              </p:ext>
            </p:extLst>
          </p:nvPr>
        </p:nvGraphicFramePr>
        <p:xfrm>
          <a:off x="2000623" y="4377267"/>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err="1" smtClean="0">
                          <a:latin typeface="Arial" panose="020B0604020202020204" pitchFamily="34" charset="0"/>
                          <a:cs typeface="Arial" panose="020B0604020202020204" pitchFamily="34" charset="0"/>
                        </a:rPr>
                        <a:t>Mariam</a:t>
                      </a:r>
                      <a:r>
                        <a:rPr lang="es-SV" dirty="0" smtClean="0">
                          <a:latin typeface="Arial" panose="020B0604020202020204" pitchFamily="34" charset="0"/>
                          <a:cs typeface="Arial" panose="020B0604020202020204" pitchFamily="34" charset="0"/>
                        </a:rPr>
                        <a:t> Sofía Alfaro </a:t>
                      </a:r>
                      <a:r>
                        <a:rPr lang="es-SV" dirty="0" err="1" smtClean="0">
                          <a:latin typeface="Arial" panose="020B0604020202020204" pitchFamily="34" charset="0"/>
                          <a:cs typeface="Arial" panose="020B0604020202020204" pitchFamily="34" charset="0"/>
                        </a:rPr>
                        <a:t>Zablah</a:t>
                      </a:r>
                      <a:endParaRPr lang="es-SV" dirty="0" smtClean="0">
                        <a:latin typeface="Arial" panose="020B0604020202020204" pitchFamily="34" charset="0"/>
                        <a:cs typeface="Arial" panose="020B0604020202020204" pitchFamily="34" charset="0"/>
                      </a:endParaRP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44518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t>GERENCIA DE OPERACIONES</a:t>
            </a:r>
            <a:endParaRPr lang="es-SV" sz="3200" dirty="0"/>
          </a:p>
        </p:txBody>
      </p:sp>
      <p:sp>
        <p:nvSpPr>
          <p:cNvPr id="3" name="Marcador de contenido 2"/>
          <p:cNvSpPr>
            <a:spLocks noGrp="1"/>
          </p:cNvSpPr>
          <p:nvPr>
            <p:ph idx="1"/>
          </p:nvPr>
        </p:nvSpPr>
        <p:spPr>
          <a:xfrm>
            <a:off x="659934" y="1826706"/>
            <a:ext cx="10972800" cy="4525963"/>
          </a:xfrm>
        </p:spPr>
        <p:txBody>
          <a:bodyPr>
            <a:noAutofit/>
          </a:bodyPr>
          <a:lstStyle/>
          <a:p>
            <a:pPr marL="45720" indent="0">
              <a:buNone/>
            </a:pPr>
            <a:r>
              <a:rPr lang="es-ES" sz="2000" dirty="0"/>
              <a:t>Coordina, dirige, supervisa y controla la gestión operativa para los procesos de legalización de tierras a nivel nacional hacia el cumplimiento de los objetivos institucionales y lineamientos gubernamentales. </a:t>
            </a:r>
            <a:endParaRPr lang="es-SV" sz="2000" dirty="0"/>
          </a:p>
          <a:p>
            <a:pPr marL="45720" indent="0">
              <a:buNone/>
            </a:pPr>
            <a:r>
              <a:rPr lang="es-ES" sz="2000" dirty="0"/>
              <a:t>Propone a la Dirección Ejecutiva los perfiles de los programas y/o proyectos y el Plan Operativo Institucional y e</a:t>
            </a:r>
            <a:r>
              <a:rPr lang="es-SV" sz="2000" dirty="0"/>
              <a:t>labora los Convenios Interinstitucionales que tienen como objeto asegurar la tenencia de tierra a familias salvadoreñas de escasos recursos económicos y proveer de recursos financieros al ILP.</a:t>
            </a:r>
          </a:p>
          <a:p>
            <a:pPr marL="45720" indent="0">
              <a:buNone/>
            </a:pPr>
            <a:r>
              <a:rPr lang="es-ES" sz="2000" dirty="0"/>
              <a:t>Dispone lineamientos de planificación, organización, dirección y control a las unidades operativas, con el propósito de realizar seguimiento y dar cumplimiento a las metas institucionales.</a:t>
            </a:r>
            <a:endParaRPr lang="es-SV" sz="2000" dirty="0"/>
          </a:p>
          <a:p>
            <a:pPr marL="45720" indent="0">
              <a:buNone/>
            </a:pPr>
            <a:r>
              <a:rPr lang="es-ES" sz="2000" dirty="0"/>
              <a:t>Se coordina con las diferentes instituciones externas que participan en los procesos de legalización. </a:t>
            </a: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1436434571"/>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del Gerente: </a:t>
                      </a:r>
                      <a:r>
                        <a:rPr lang="es-SV" dirty="0" smtClean="0">
                          <a:latin typeface="Arial" panose="020B0604020202020204" pitchFamily="34" charset="0"/>
                          <a:cs typeface="Arial" panose="020B0604020202020204" pitchFamily="34" charset="0"/>
                        </a:rPr>
                        <a:t>Carolina Ivonne Villacorta de Portillo</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722428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9247" y="438912"/>
            <a:ext cx="10730753" cy="623406"/>
          </a:xfrm>
        </p:spPr>
        <p:txBody>
          <a:bodyPr>
            <a:noAutofit/>
          </a:bodyPr>
          <a:lstStyle/>
          <a:p>
            <a:r>
              <a:rPr lang="es-ES" sz="2400" b="1" dirty="0"/>
              <a:t>COORDINACIÓN GESTION DE PROCESOS Y MEDIO AMBIENTE</a:t>
            </a:r>
            <a:endParaRPr lang="es-SV" sz="2400" dirty="0"/>
          </a:p>
        </p:txBody>
      </p:sp>
      <p:sp>
        <p:nvSpPr>
          <p:cNvPr id="3" name="Marcador de contenido 2"/>
          <p:cNvSpPr>
            <a:spLocks noGrp="1"/>
          </p:cNvSpPr>
          <p:nvPr>
            <p:ph idx="1"/>
          </p:nvPr>
        </p:nvSpPr>
        <p:spPr/>
        <p:txBody>
          <a:bodyPr>
            <a:normAutofit/>
          </a:bodyPr>
          <a:lstStyle/>
          <a:p>
            <a:pPr marL="45720" indent="0">
              <a:buNone/>
            </a:pPr>
            <a:r>
              <a:rPr lang="es-ES" sz="2000" dirty="0"/>
              <a:t>Opera de forma transversal con todas las unidades operativas. En la gestión de procesos se proponen mejoras continuas a los procesos administrativos, operativos y del sistema de legalización; </a:t>
            </a:r>
            <a:r>
              <a:rPr lang="es-ES_tradnl" sz="2000" dirty="0"/>
              <a:t>se da seguimiento a los proyectos en cumplimiento de las metas. En la parte ambiental se trabaja coordinadamente con los diferentes especialistas autorizados para la elaboración de estudios de impacto ambiental (</a:t>
            </a:r>
            <a:r>
              <a:rPr lang="es-ES_tradnl" sz="2000" dirty="0" err="1"/>
              <a:t>EsIA</a:t>
            </a:r>
            <a:r>
              <a:rPr lang="es-ES_tradnl" sz="2000" dirty="0"/>
              <a:t>), diagnósticos ambientales, formularios ambientales; como también, la sensibilización, medidas y controles ambientales institucionales en pro del medio ambiente.  </a:t>
            </a: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3784639765"/>
              </p:ext>
            </p:extLst>
          </p:nvPr>
        </p:nvGraphicFramePr>
        <p:xfrm>
          <a:off x="2000623" y="4256244"/>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Coordinador: </a:t>
                      </a:r>
                      <a:r>
                        <a:rPr lang="es-SV" dirty="0" smtClean="0">
                          <a:latin typeface="Arial" panose="020B0604020202020204" pitchFamily="34" charset="0"/>
                          <a:cs typeface="Arial" panose="020B0604020202020204" pitchFamily="34" charset="0"/>
                        </a:rPr>
                        <a:t>Ana Mirian Torres Gómez</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595994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031761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61938" y="1214205"/>
            <a:ext cx="10972800" cy="1143000"/>
          </a:xfrm>
        </p:spPr>
        <p:txBody>
          <a:bodyPr/>
          <a:lstStyle/>
          <a:p>
            <a:r>
              <a:rPr lang="es-ES" sz="3600" b="1" dirty="0"/>
              <a:t>COORDINACIÓN MEDICIONES/INGENIERÍA</a:t>
            </a:r>
            <a:endParaRPr lang="es-SV" sz="3600" dirty="0"/>
          </a:p>
        </p:txBody>
      </p:sp>
      <p:sp>
        <p:nvSpPr>
          <p:cNvPr id="3" name="Marcador de contenido 2"/>
          <p:cNvSpPr>
            <a:spLocks noGrp="1"/>
          </p:cNvSpPr>
          <p:nvPr>
            <p:ph idx="1"/>
          </p:nvPr>
        </p:nvSpPr>
        <p:spPr>
          <a:xfrm>
            <a:off x="794158" y="2690772"/>
            <a:ext cx="10972800" cy="4525963"/>
          </a:xfrm>
        </p:spPr>
        <p:txBody>
          <a:bodyPr>
            <a:normAutofit/>
          </a:bodyPr>
          <a:lstStyle/>
          <a:p>
            <a:pPr marL="45720" indent="0">
              <a:buNone/>
            </a:pPr>
            <a:r>
              <a:rPr lang="es-ES" sz="2400" dirty="0"/>
              <a:t>Coordinar las actividades técnicas de las áreas de ingeniería y mediciones, asistir y apoyar técnicamente a la Gerencia de Operaciones ante las Instituciones autorizadas en aprobación de planos. Realizar Inspecciones de campo de proyectos especiales.</a:t>
            </a:r>
            <a:endParaRPr lang="es-SV" sz="2400" dirty="0"/>
          </a:p>
        </p:txBody>
      </p:sp>
      <p:graphicFrame>
        <p:nvGraphicFramePr>
          <p:cNvPr id="5" name="Tabla 4"/>
          <p:cNvGraphicFramePr>
            <a:graphicFrameLocks noGrp="1"/>
          </p:cNvGraphicFramePr>
          <p:nvPr>
            <p:extLst>
              <p:ext uri="{D42A27DB-BD31-4B8C-83A1-F6EECF244321}">
                <p14:modId xmlns:p14="http://schemas.microsoft.com/office/powerpoint/2010/main" val="2004065125"/>
              </p:ext>
            </p:extLst>
          </p:nvPr>
        </p:nvGraphicFramePr>
        <p:xfrm>
          <a:off x="2000623" y="418900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Coordinador: </a:t>
                      </a:r>
                      <a:r>
                        <a:rPr lang="es-SV" dirty="0" smtClean="0">
                          <a:latin typeface="Arial" panose="020B0604020202020204" pitchFamily="34" charset="0"/>
                          <a:cs typeface="Arial" panose="020B0604020202020204" pitchFamily="34" charset="0"/>
                        </a:rPr>
                        <a:t>José David Reyes Rivera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293467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BAE80E2-BC63-4DD4-B0C8-1971B89A2F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2914</Words>
  <Application>Microsoft Office PowerPoint</Application>
  <PresentationFormat>Personalizado</PresentationFormat>
  <Paragraphs>178</Paragraphs>
  <Slides>23</Slides>
  <Notes>0</Notes>
  <HiddenSlides>0</HiddenSlides>
  <MMClips>0</MMClips>
  <ScaleCrop>false</ScaleCrop>
  <HeadingPairs>
    <vt:vector size="4" baseType="variant">
      <vt:variant>
        <vt:lpstr>Tema</vt:lpstr>
      </vt:variant>
      <vt:variant>
        <vt:i4>1</vt:i4>
      </vt:variant>
      <vt:variant>
        <vt:lpstr>Títulos de diapositiva</vt:lpstr>
      </vt:variant>
      <vt:variant>
        <vt:i4>23</vt:i4>
      </vt:variant>
    </vt:vector>
  </HeadingPairs>
  <TitlesOfParts>
    <vt:vector size="24" baseType="lpstr">
      <vt:lpstr>Tema de Office</vt:lpstr>
      <vt:lpstr>ORGANIGRAMA Instituto de Legalización de la Propiedad </vt:lpstr>
      <vt:lpstr>Organigrama vigente</vt:lpstr>
      <vt:lpstr>CONSEJO DIRECTIVO</vt:lpstr>
      <vt:lpstr>AUDITORIA INTERNA</vt:lpstr>
      <vt:lpstr>DIRECCION EJECUTIVA</vt:lpstr>
      <vt:lpstr>UNIDAD DE INFORMACIÓN Y COMUNICACIONES </vt:lpstr>
      <vt:lpstr>GERENCIA DE OPERACIONES</vt:lpstr>
      <vt:lpstr>COORDINACIÓN GESTION DE PROCESOS Y MEDIO AMBIENTE</vt:lpstr>
      <vt:lpstr>COORDINACIÓN MEDICIONES/INGENIERÍA</vt:lpstr>
      <vt:lpstr>PLANIFICACIÓN</vt:lpstr>
      <vt:lpstr>UNIDAD DE PROMOCIÓN</vt:lpstr>
      <vt:lpstr>UNIDAD DE MEDICIONES</vt:lpstr>
      <vt:lpstr>UNIDAD DE INGENIERÍA</vt:lpstr>
      <vt:lpstr>UNIDAD  JURÍDICA</vt:lpstr>
      <vt:lpstr>UNIDAD  CATASTRAL</vt:lpstr>
      <vt:lpstr>UNIDAD  REGISTRAL</vt:lpstr>
      <vt:lpstr>GERENCIA ADMINISTRATIVA FINANCIERA</vt:lpstr>
      <vt:lpstr>UNIDAD FINANCIERA (Pagador)</vt:lpstr>
      <vt:lpstr>UNIDAD DE CONTABILIDAD (Contador)</vt:lpstr>
      <vt:lpstr>Presentación de PowerPoint</vt:lpstr>
      <vt:lpstr>UNIDAD DE TRANSPORTE</vt:lpstr>
      <vt:lpstr>UNIDAD DE INFORMÁTICA</vt:lpstr>
      <vt:lpstr>UNIDAD DE GESTIÓN DOCUMENTAL Y ARCHIVOS (UGDA)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2017-08-08T17:09:25Z</dcterms:created>
  <dcterms:modified xsi:type="dcterms:W3CDTF">2020-04-25T22:44:10Z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TC032134699991</vt:lpwstr>
  </property>
</Properties>
</file>