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2"/>
  </p:notesMasterIdLst>
  <p:handoutMasterIdLst>
    <p:handoutMasterId r:id="rId23"/>
  </p:handoutMasterIdLst>
  <p:sldIdLst>
    <p:sldId id="273" r:id="rId3"/>
    <p:sldId id="274" r:id="rId4"/>
    <p:sldId id="275" r:id="rId5"/>
    <p:sldId id="277" r:id="rId6"/>
    <p:sldId id="276"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 id="29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8/9/2017</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8/9/2017</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gradFill>
          <a:gsLst>
            <a:gs pos="100000">
              <a:schemeClr val="accent1">
                <a:lumMod val="20000"/>
                <a:lumOff val="80000"/>
                <a:alpha val="86000"/>
              </a:schemeClr>
            </a:gs>
            <a:gs pos="42000">
              <a:schemeClr val="bg1">
                <a:alpha val="40000"/>
              </a:schemeClr>
            </a:gs>
            <a:gs pos="0">
              <a:schemeClr val="accent1">
                <a:lumMod val="20000"/>
                <a:lumOff val="80000"/>
                <a:alpha val="85000"/>
              </a:schemeClr>
            </a:gs>
            <a:gs pos="75000">
              <a:schemeClr val="bg1">
                <a:alpha val="40000"/>
              </a:schemeClr>
            </a:gs>
          </a:gsLst>
          <a:lin ang="5400000" scaled="0"/>
        </a:gradFill>
        <a:effectLst/>
      </p:bgPr>
    </p:bg>
    <p:spTree>
      <p:nvGrpSpPr>
        <p:cNvPr id="1" name=""/>
        <p:cNvGrpSpPr/>
        <p:nvPr/>
      </p:nvGrpSpPr>
      <p:grpSpPr>
        <a:xfrm>
          <a:off x="0" y="0"/>
          <a:ext cx="0" cy="0"/>
          <a:chOff x="0" y="0"/>
          <a:chExt cx="0" cy="0"/>
        </a:xfrm>
      </p:grpSpPr>
      <p:sp>
        <p:nvSpPr>
          <p:cNvPr id="21" name="Rectangle 20"/>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6" name="Group 5"/>
          <p:cNvGrpSpPr/>
          <p:nvPr/>
        </p:nvGrpSpPr>
        <p:grpSpPr>
          <a:xfrm>
            <a:off x="0" y="0"/>
            <a:ext cx="12188825" cy="713232"/>
            <a:chOff x="0" y="0"/>
            <a:chExt cx="12188825" cy="713232"/>
          </a:xfrm>
        </p:grpSpPr>
        <p:sp>
          <p:nvSpPr>
            <p:cNvPr id="7" name="Rectangle 6"/>
            <p:cNvSpPr/>
            <p:nvPr/>
          </p:nvSpPr>
          <p:spPr>
            <a:xfrm flipV="1">
              <a:off x="0" y="73152"/>
              <a:ext cx="12188825" cy="64008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0" y="0"/>
            <a:ext cx="713232" cy="6858000"/>
            <a:chOff x="0" y="0"/>
            <a:chExt cx="713232" cy="6858000"/>
          </a:xfrm>
        </p:grpSpPr>
        <p:sp>
          <p:nvSpPr>
            <p:cNvPr id="12" name="Rectangle 11"/>
            <p:cNvSpPr/>
            <p:nvPr/>
          </p:nvSpPr>
          <p:spPr>
            <a:xfrm flipH="1">
              <a:off x="73152" y="0"/>
              <a:ext cx="640080" cy="685800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22" name="Group 21"/>
          <p:cNvGrpSpPr/>
          <p:nvPr/>
        </p:nvGrpSpPr>
        <p:grpSpPr>
          <a:xfrm rot="10800000">
            <a:off x="11478768" y="0"/>
            <a:ext cx="713232" cy="6858000"/>
            <a:chOff x="0" y="0"/>
            <a:chExt cx="713232" cy="6858000"/>
          </a:xfrm>
        </p:grpSpPr>
        <p:sp>
          <p:nvSpPr>
            <p:cNvPr id="23" name="Rectangle 22"/>
            <p:cNvSpPr/>
            <p:nvPr/>
          </p:nvSpPr>
          <p:spPr>
            <a:xfrm flipH="1">
              <a:off x="73152" y="0"/>
              <a:ext cx="640080" cy="685800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4" name="Rectangle 23"/>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flipV="1">
            <a:off x="0" y="6144768"/>
            <a:ext cx="12188825" cy="713232"/>
            <a:chOff x="0" y="0"/>
            <a:chExt cx="12188825" cy="713232"/>
          </a:xfrm>
        </p:grpSpPr>
        <p:sp>
          <p:nvSpPr>
            <p:cNvPr id="18" name="Rectangle 17"/>
            <p:cNvSpPr/>
            <p:nvPr/>
          </p:nvSpPr>
          <p:spPr>
            <a:xfrm flipV="1">
              <a:off x="0" y="73152"/>
              <a:ext cx="12188825" cy="64008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112520" y="1188720"/>
            <a:ext cx="9966960" cy="2514600"/>
          </a:xfrm>
        </p:spPr>
        <p:txBody>
          <a:bodyPr anchor="b">
            <a:noAutofit/>
          </a:bodyPr>
          <a:lstStyle>
            <a:lvl1pPr algn="ctr">
              <a:defRPr sz="6000"/>
            </a:lvl1pPr>
          </a:lstStyle>
          <a:p>
            <a:r>
              <a:rPr lang="es-ES" smtClean="0"/>
              <a:t>Haga clic para modificar el estilo de título del patrón</a:t>
            </a:r>
            <a:endParaRPr/>
          </a:p>
        </p:txBody>
      </p:sp>
      <p:sp>
        <p:nvSpPr>
          <p:cNvPr id="3" name="Subtitle 2"/>
          <p:cNvSpPr>
            <a:spLocks noGrp="1"/>
          </p:cNvSpPr>
          <p:nvPr>
            <p:ph type="subTitle" idx="1"/>
          </p:nvPr>
        </p:nvSpPr>
        <p:spPr>
          <a:xfrm>
            <a:off x="1112520" y="3749040"/>
            <a:ext cx="9966960" cy="914400"/>
          </a:xfrm>
        </p:spPr>
        <p:txBody>
          <a:bodyPr>
            <a:normAutofit/>
          </a:bodyPr>
          <a:lstStyle>
            <a:lvl1pPr marL="0" indent="0" algn="ctr">
              <a:spcBef>
                <a:spcPts val="0"/>
              </a:spcBef>
              <a:buNone/>
              <a:defRPr sz="24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9E583DDF-CA54-461A-A486-592D2374C532}" type="datetimeFigureOut">
              <a:rPr lang="es-ES"/>
              <a:t>09/08/2017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s-ES" smtClean="0"/>
              <a:t>Haga clic para modificar el estilo de título del patrón</a:t>
            </a:r>
            <a:endParaRP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9E583DDF-CA54-461A-A486-592D2374C532}" type="datetimeFigureOut">
              <a:rPr lang="es-ES"/>
              <a:t>09/08/2017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99247" y="438912"/>
            <a:ext cx="10730753" cy="569617"/>
          </a:xfrm>
        </p:spPr>
        <p:txBody>
          <a:bodyPr/>
          <a:lstStyle/>
          <a:p>
            <a:r>
              <a:rPr lang="es-ES" dirty="0" smtClean="0"/>
              <a:t>Haga clic para modificar</a:t>
            </a:r>
            <a:endParaRPr dirty="0"/>
          </a:p>
        </p:txBody>
      </p:sp>
      <p:sp>
        <p:nvSpPr>
          <p:cNvPr id="3" name="Content Placeholder 2"/>
          <p:cNvSpPr>
            <a:spLocks noGrp="1"/>
          </p:cNvSpPr>
          <p:nvPr>
            <p:ph idx="1"/>
          </p:nvPr>
        </p:nvSpPr>
        <p:spPr>
          <a:xfrm>
            <a:off x="699247" y="1183342"/>
            <a:ext cx="10730753" cy="481404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9E583DDF-CA54-461A-A486-592D2374C532}" type="datetimeFigureOut">
              <a:rPr lang="es-ES"/>
              <a:t>09/08/2017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ectangle 13"/>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flipV="1">
            <a:off x="0" y="630936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16736" y="0"/>
            <a:ext cx="12188825"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9E583DDF-CA54-461A-A486-592D2374C532}" type="datetimeFigureOut">
              <a:rPr lang="es-ES"/>
              <a:t>09/08/2017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
        <p:nvSpPr>
          <p:cNvPr id="2" name="Title 1"/>
          <p:cNvSpPr>
            <a:spLocks noGrp="1"/>
          </p:cNvSpPr>
          <p:nvPr>
            <p:ph type="title"/>
          </p:nvPr>
        </p:nvSpPr>
        <p:spPr>
          <a:xfrm>
            <a:off x="1112520" y="1188720"/>
            <a:ext cx="9966960" cy="2514600"/>
          </a:xfrm>
        </p:spPr>
        <p:txBody>
          <a:bodyPr anchor="b">
            <a:normAutofit/>
          </a:bodyPr>
          <a:lstStyle>
            <a:lvl1pPr algn="ctr">
              <a:defRPr sz="5400" b="0">
                <a:solidFill>
                  <a:schemeClr val="tx1">
                    <a:lumMod val="75000"/>
                  </a:schemeClr>
                </a:solidFill>
              </a:defRPr>
            </a:lvl1pPr>
          </a:lstStyle>
          <a:p>
            <a:r>
              <a:rPr lang="es-ES" smtClean="0"/>
              <a:t>Haga clic para modificar el estilo de título del patrón</a:t>
            </a:r>
            <a:endParaRPr/>
          </a:p>
        </p:txBody>
      </p:sp>
      <p:sp>
        <p:nvSpPr>
          <p:cNvPr id="3" name="Text Placeholder 2"/>
          <p:cNvSpPr>
            <a:spLocks noGrp="1"/>
          </p:cNvSpPr>
          <p:nvPr>
            <p:ph type="body" idx="1"/>
          </p:nvPr>
        </p:nvSpPr>
        <p:spPr>
          <a:xfrm>
            <a:off x="1112520" y="3749040"/>
            <a:ext cx="9966960" cy="914400"/>
          </a:xfrm>
        </p:spPr>
        <p:txBody>
          <a:bodyPr anchor="t"/>
          <a:lstStyle>
            <a:lvl1pPr marL="0" indent="0" algn="ctr">
              <a:spcBef>
                <a:spcPts val="0"/>
              </a:spcBef>
              <a:buNone/>
              <a:defRPr sz="2000" cap="all"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Content Placeholder 2"/>
          <p:cNvSpPr>
            <a:spLocks noGrp="1"/>
          </p:cNvSpPr>
          <p:nvPr>
            <p:ph sz="half" idx="1"/>
          </p:nvPr>
        </p:nvSpPr>
        <p:spPr>
          <a:xfrm>
            <a:off x="134112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Content Placeholder 3"/>
          <p:cNvSpPr>
            <a:spLocks noGrp="1"/>
          </p:cNvSpPr>
          <p:nvPr>
            <p:ph sz="half" idx="2"/>
          </p:nvPr>
        </p:nvSpPr>
        <p:spPr>
          <a:xfrm>
            <a:off x="627888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5" name="Date Placeholder 4"/>
          <p:cNvSpPr>
            <a:spLocks noGrp="1"/>
          </p:cNvSpPr>
          <p:nvPr>
            <p:ph type="dt" sz="half" idx="10"/>
          </p:nvPr>
        </p:nvSpPr>
        <p:spPr/>
        <p:txBody>
          <a:bodyPr/>
          <a:lstStyle/>
          <a:p>
            <a:fld id="{0A879FD0-C37A-4F50-8F3B-5FA0D9D0B42F}" type="datetimeFigureOut">
              <a:rPr lang="es-ES"/>
              <a:t>09/08/2017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D06EF73-9DB8-4763-865F-2F88181A4732}" type="slidenum">
              <a:rPr/>
              <a:t>‹Nº›</a:t>
            </a:fld>
            <a:endParaRPr/>
          </a:p>
        </p:txBody>
      </p:sp>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Text Placeholder 2"/>
          <p:cNvSpPr>
            <a:spLocks noGrp="1"/>
          </p:cNvSpPr>
          <p:nvPr>
            <p:ph type="body" idx="1"/>
          </p:nvPr>
        </p:nvSpPr>
        <p:spPr>
          <a:xfrm>
            <a:off x="134112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34112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5" name="Text Placeholder 4"/>
          <p:cNvSpPr>
            <a:spLocks noGrp="1"/>
          </p:cNvSpPr>
          <p:nvPr>
            <p:ph type="body" sz="quarter" idx="3"/>
          </p:nvPr>
        </p:nvSpPr>
        <p:spPr>
          <a:xfrm>
            <a:off x="627888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7888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7" name="Date Placeholder 6"/>
          <p:cNvSpPr>
            <a:spLocks noGrp="1"/>
          </p:cNvSpPr>
          <p:nvPr>
            <p:ph type="dt" sz="half" idx="10"/>
          </p:nvPr>
        </p:nvSpPr>
        <p:spPr/>
        <p:txBody>
          <a:bodyPr/>
          <a:lstStyle/>
          <a:p>
            <a:fld id="{9E583DDF-CA54-461A-A486-592D2374C532}" type="datetimeFigureOut">
              <a:rPr lang="es-ES"/>
              <a:t>09/08/2017</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Date Placeholder 2"/>
          <p:cNvSpPr>
            <a:spLocks noGrp="1"/>
          </p:cNvSpPr>
          <p:nvPr>
            <p:ph type="dt" sz="half" idx="10"/>
          </p:nvPr>
        </p:nvSpPr>
        <p:spPr/>
        <p:txBody>
          <a:bodyPr/>
          <a:lstStyle/>
          <a:p>
            <a:fld id="{9E583DDF-CA54-461A-A486-592D2374C532}" type="datetimeFigureOut">
              <a:rPr lang="es-ES"/>
              <a:t>09/08/2017</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 name="Rectangle 5"/>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9E583DDF-CA54-461A-A486-592D2374C532}" type="datetimeFigureOut">
              <a:rPr lang="es-ES"/>
              <a:t>09/08/2017</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1" name="Rectangle 10"/>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0" y="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s-ES" smtClean="0"/>
              <a:t>Haga clic para modificar el estilo de título del patrón</a:t>
            </a:r>
            <a:endParaRPr/>
          </a:p>
        </p:txBody>
      </p:sp>
      <p:sp>
        <p:nvSpPr>
          <p:cNvPr id="3" name="Content Placeholder 2"/>
          <p:cNvSpPr>
            <a:spLocks noGrp="1"/>
          </p:cNvSpPr>
          <p:nvPr>
            <p:ph idx="1"/>
          </p:nvPr>
        </p:nvSpPr>
        <p:spPr>
          <a:xfrm>
            <a:off x="548640" y="1005840"/>
            <a:ext cx="7223760" cy="493776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E583DDF-CA54-461A-A486-592D2374C532}" type="datetimeFigureOut">
              <a:rPr lang="es-ES"/>
              <a:t>09/08/2017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0" name="Rectangle 19"/>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Rectangle 20"/>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s-ES" smtClean="0"/>
              <a:t>Haga clic para modificar el estilo de título del patrón</a:t>
            </a:r>
            <a:endParaRPr/>
          </a:p>
        </p:txBody>
      </p:sp>
      <p:sp>
        <p:nvSpPr>
          <p:cNvPr id="3" name="Picture Placeholder 2"/>
          <p:cNvSpPr>
            <a:spLocks noGrp="1"/>
          </p:cNvSpPr>
          <p:nvPr>
            <p:ph type="pic" idx="1"/>
          </p:nvPr>
        </p:nvSpPr>
        <p:spPr>
          <a:xfrm>
            <a:off x="548640" y="548640"/>
            <a:ext cx="6675120" cy="5760720"/>
          </a:xfrm>
          <a:solidFill>
            <a:schemeClr val="bg1">
              <a:lumMod val="95000"/>
            </a:schemeClr>
          </a:solidFill>
        </p:spPr>
        <p:txBody>
          <a:bodyPr/>
          <a:lstStyle>
            <a:lvl1pPr marL="0" indent="0" algn="ctr">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E583DDF-CA54-461A-A486-592D2374C532}" type="datetimeFigureOut">
              <a:rPr lang="es-ES"/>
              <a:t>09/08/2017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‹Nº›</a:t>
            </a:fld>
            <a:endParaRPr/>
          </a:p>
        </p:txBody>
      </p:sp>
      <p:grpSp>
        <p:nvGrpSpPr>
          <p:cNvPr id="8" name="Group 7"/>
          <p:cNvGrpSpPr/>
          <p:nvPr/>
        </p:nvGrpSpPr>
        <p:grpSpPr>
          <a:xfrm>
            <a:off x="0" y="0"/>
            <a:ext cx="7772400"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flipV="1">
            <a:off x="0" y="6309360"/>
            <a:ext cx="7772400"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4" name="Group 13"/>
          <p:cNvGrpSpPr/>
          <p:nvPr/>
        </p:nvGrpSpPr>
        <p:grpSpPr>
          <a:xfrm rot="5400000" flipV="1">
            <a:off x="-3154680" y="3154680"/>
            <a:ext cx="6858000" cy="548640"/>
            <a:chOff x="0" y="0"/>
            <a:chExt cx="12188825" cy="713232"/>
          </a:xfrm>
        </p:grpSpPr>
        <p:sp>
          <p:nvSpPr>
            <p:cNvPr id="15" name="Rectangle 14"/>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rot="16200000" flipH="1" flipV="1">
            <a:off x="4069079" y="3154681"/>
            <a:ext cx="6858000" cy="548640"/>
            <a:chOff x="0" y="0"/>
            <a:chExt cx="12188825" cy="713232"/>
          </a:xfrm>
        </p:grpSpPr>
        <p:sp>
          <p:nvSpPr>
            <p:cNvPr id="18" name="Rectangle 17"/>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20000"/>
                <a:lumOff val="80000"/>
                <a:alpha val="56000"/>
              </a:schemeClr>
            </a:gs>
            <a:gs pos="79000">
              <a:schemeClr val="bg1"/>
            </a:gs>
          </a:gsLst>
          <a:lin ang="5400000" scaled="0"/>
        </a:gradFill>
        <a:effectLst/>
      </p:bgPr>
    </p:bg>
    <p:spTree>
      <p:nvGrpSpPr>
        <p:cNvPr id="1" name=""/>
        <p:cNvGrpSpPr/>
        <p:nvPr/>
      </p:nvGrpSpPr>
      <p:grpSpPr>
        <a:xfrm>
          <a:off x="0" y="0"/>
          <a:ext cx="0" cy="0"/>
          <a:chOff x="0" y="0"/>
          <a:chExt cx="0" cy="0"/>
        </a:xfrm>
      </p:grpSpPr>
      <p:sp>
        <p:nvSpPr>
          <p:cNvPr id="12" name="Rectangle 11"/>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bwMode="auto">
          <a:xfrm>
            <a:off x="0" y="6309360"/>
            <a:ext cx="12188825" cy="50292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bwMode="auto">
          <a:xfrm>
            <a:off x="0" y="6703255"/>
            <a:ext cx="12188825" cy="154745"/>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1341120" y="438912"/>
            <a:ext cx="9509760" cy="1088136"/>
          </a:xfrm>
          <a:prstGeom prst="rect">
            <a:avLst/>
          </a:prstGeom>
        </p:spPr>
        <p:txBody>
          <a:bodyPr vert="horz" lIns="91440" tIns="45720" rIns="91440" bIns="45720" rtlCol="0" anchor="b">
            <a:normAutofit/>
          </a:bodyPr>
          <a:lstStyle/>
          <a:p>
            <a:r>
              <a:rPr lang="es-ES" dirty="0" smtClean="0"/>
              <a:t>Haga clic para modificar el estilo de título del patrón</a:t>
            </a:r>
            <a:endParaRPr dirty="0"/>
          </a:p>
        </p:txBody>
      </p:sp>
      <p:sp>
        <p:nvSpPr>
          <p:cNvPr id="3" name="Text Placeholder 2"/>
          <p:cNvSpPr>
            <a:spLocks noGrp="1"/>
          </p:cNvSpPr>
          <p:nvPr>
            <p:ph type="body" idx="1"/>
          </p:nvPr>
        </p:nvSpPr>
        <p:spPr>
          <a:xfrm>
            <a:off x="1341120" y="1673352"/>
            <a:ext cx="9509760" cy="43434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2"/>
          </p:nvPr>
        </p:nvSpPr>
        <p:spPr>
          <a:xfrm>
            <a:off x="8875776" y="6391656"/>
            <a:ext cx="960120" cy="237744"/>
          </a:xfrm>
          <a:prstGeom prst="rect">
            <a:avLst/>
          </a:prstGeom>
        </p:spPr>
        <p:txBody>
          <a:bodyPr vert="horz" lIns="91440" tIns="45720" rIns="91440" bIns="45720" rtlCol="0" anchor="ctr"/>
          <a:lstStyle>
            <a:lvl1pPr algn="r">
              <a:defRPr sz="800">
                <a:solidFill>
                  <a:schemeClr val="tx1"/>
                </a:solidFill>
              </a:defRPr>
            </a:lvl1pPr>
          </a:lstStyle>
          <a:p>
            <a:fld id="{9E583DDF-CA54-461A-A486-592D2374C532}" type="datetimeFigureOut">
              <a:rPr lang="es-ES"/>
              <a:pPr/>
              <a:t>09/08/2017</a:t>
            </a:fld>
            <a:endParaRPr/>
          </a:p>
        </p:txBody>
      </p:sp>
      <p:sp>
        <p:nvSpPr>
          <p:cNvPr id="5" name="Footer Placeholder 4"/>
          <p:cNvSpPr>
            <a:spLocks noGrp="1"/>
          </p:cNvSpPr>
          <p:nvPr>
            <p:ph type="ftr" sz="quarter" idx="3"/>
          </p:nvPr>
        </p:nvSpPr>
        <p:spPr>
          <a:xfrm>
            <a:off x="1341120" y="6391656"/>
            <a:ext cx="7159752" cy="237744"/>
          </a:xfrm>
          <a:prstGeom prst="rect">
            <a:avLst/>
          </a:prstGeom>
        </p:spPr>
        <p:txBody>
          <a:bodyPr vert="horz" lIns="91440" tIns="45720" rIns="91440" bIns="45720" rtlCol="0" anchor="ctr"/>
          <a:lstStyle>
            <a:lvl1pPr algn="l">
              <a:defRPr sz="800" cap="all" baseline="0">
                <a:solidFill>
                  <a:schemeClr val="tx1"/>
                </a:solidFill>
              </a:defRPr>
            </a:lvl1pPr>
          </a:lstStyle>
          <a:p>
            <a:endParaRPr/>
          </a:p>
        </p:txBody>
      </p:sp>
      <p:sp>
        <p:nvSpPr>
          <p:cNvPr id="6" name="Slide Number Placeholder 5"/>
          <p:cNvSpPr>
            <a:spLocks noGrp="1"/>
          </p:cNvSpPr>
          <p:nvPr>
            <p:ph type="sldNum" sz="quarter" idx="4"/>
          </p:nvPr>
        </p:nvSpPr>
        <p:spPr>
          <a:xfrm>
            <a:off x="10210800" y="6391656"/>
            <a:ext cx="640080" cy="237744"/>
          </a:xfrm>
          <a:prstGeom prst="rect">
            <a:avLst/>
          </a:prstGeom>
        </p:spPr>
        <p:txBody>
          <a:bodyPr vert="horz" lIns="91440" tIns="45720" rIns="91440" bIns="45720" rtlCol="0" anchor="ctr"/>
          <a:lstStyle>
            <a:lvl1pPr algn="r">
              <a:defRPr sz="800">
                <a:solidFill>
                  <a:schemeClr val="tx1"/>
                </a:solidFill>
              </a:defRPr>
            </a:lvl1pPr>
          </a:lstStyle>
          <a:p>
            <a:fld id="{CA8D9AD5-F248-4919-864A-CFD76CC027D6}" type="slidenum">
              <a:rPr/>
              <a:pPr/>
              <a:t>‹Nº›</a:t>
            </a:fld>
            <a:endParaRPr/>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marL="0" indent="0" algn="l" defTabSz="914400" rtl="0" eaLnBrk="1" latinLnBrk="0" hangingPunct="1">
        <a:lnSpc>
          <a:spcPct val="90000"/>
        </a:lnSpc>
        <a:spcBef>
          <a:spcPct val="0"/>
        </a:spcBef>
        <a:buFont typeface="Arial" pitchFamily="34" charset="0"/>
        <a:buNone/>
        <a:defRPr sz="3400" kern="1200">
          <a:solidFill>
            <a:schemeClr val="tx1">
              <a:lumMod val="95000"/>
              <a:lumOff val="5000"/>
            </a:schemeClr>
          </a:solidFill>
          <a:latin typeface="Arial Rounded MT Bold" panose="020F0704030504030204" pitchFamily="34" charset="0"/>
          <a:ea typeface="+mj-ea"/>
          <a:cs typeface="Arial" panose="020B0604020202020204" pitchFamily="34" charset="0"/>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0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594360" indent="-228600" algn="l" defTabSz="914400" rtl="0" eaLnBrk="1" latinLnBrk="0" hangingPunct="1">
        <a:lnSpc>
          <a:spcPct val="90000"/>
        </a:lnSpc>
        <a:spcBef>
          <a:spcPts val="1000"/>
        </a:spcBef>
        <a:buClr>
          <a:schemeClr val="tx1"/>
        </a:buClr>
        <a:buSzPct val="80000"/>
        <a:buFont typeface="Arial"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914400" indent="-228600" algn="l" defTabSz="914400" rtl="0" eaLnBrk="1" latinLnBrk="0" hangingPunct="1">
        <a:lnSpc>
          <a:spcPct val="90000"/>
        </a:lnSpc>
        <a:spcBef>
          <a:spcPts val="800"/>
        </a:spcBef>
        <a:buClr>
          <a:schemeClr val="tx1"/>
        </a:buClr>
        <a:buSzPct val="80000"/>
        <a:buFont typeface="Arial" pitchFamily="34" charset="0"/>
        <a:buChar char="•"/>
        <a:defRPr sz="16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23444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155448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87452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pos="3840">
          <p15:clr>
            <a:srgbClr val="F26B43"/>
          </p15:clr>
        </p15:guide>
        <p15:guide id="5"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3.xml"/><Relationship Id="rId18" Type="http://schemas.openxmlformats.org/officeDocument/2006/relationships/slide" Target="slide18.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slide" Target="slide11.xml"/><Relationship Id="rId17" Type="http://schemas.openxmlformats.org/officeDocument/2006/relationships/slide" Target="slide16.xml"/><Relationship Id="rId2" Type="http://schemas.openxmlformats.org/officeDocument/2006/relationships/image" Target="../media/image1.jpeg"/><Relationship Id="rId16" Type="http://schemas.openxmlformats.org/officeDocument/2006/relationships/slide" Target="slide15.xm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17.xml"/><Relationship Id="rId5" Type="http://schemas.openxmlformats.org/officeDocument/2006/relationships/slide" Target="slide4.xml"/><Relationship Id="rId15" Type="http://schemas.openxmlformats.org/officeDocument/2006/relationships/slide" Target="slide14.xml"/><Relationship Id="rId10" Type="http://schemas.openxmlformats.org/officeDocument/2006/relationships/slide" Target="slide8.xml"/><Relationship Id="rId19" Type="http://schemas.openxmlformats.org/officeDocument/2006/relationships/slide" Target="slide19.xml"/><Relationship Id="rId4" Type="http://schemas.openxmlformats.org/officeDocument/2006/relationships/slide" Target="slide5.xml"/><Relationship Id="rId9" Type="http://schemas.openxmlformats.org/officeDocument/2006/relationships/slide" Target="slide9.xml"/><Relationship Id="rId14" Type="http://schemas.openxmlformats.org/officeDocument/2006/relationships/slide" Target="slide12.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12520" y="2148840"/>
            <a:ext cx="9966960" cy="2514600"/>
          </a:xfrm>
        </p:spPr>
        <p:txBody>
          <a:bodyPr/>
          <a:lstStyle/>
          <a:p>
            <a:pPr>
              <a:lnSpc>
                <a:spcPct val="150000"/>
              </a:lnSpc>
              <a:spcBef>
                <a:spcPts val="0"/>
              </a:spcBef>
            </a:pPr>
            <a:r>
              <a:rPr lang="es-ES" dirty="0"/>
              <a:t>ORGANIGRAMA</a:t>
            </a:r>
            <a:br>
              <a:rPr lang="es-ES" dirty="0"/>
            </a:br>
            <a:r>
              <a:rPr lang="es-ES" dirty="0"/>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6000" dirty="0" smtClean="0"/>
              <a:t>ILP</a:t>
            </a:r>
            <a:endParaRPr lang="es-ES" sz="6000" dirty="0"/>
          </a:p>
        </p:txBody>
      </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PLANIFICACIÓN</a:t>
            </a:r>
            <a:endParaRPr lang="es-SV" dirty="0"/>
          </a:p>
        </p:txBody>
      </p:sp>
      <p:sp>
        <p:nvSpPr>
          <p:cNvPr id="3" name="Marcador de contenido 2"/>
          <p:cNvSpPr>
            <a:spLocks noGrp="1"/>
          </p:cNvSpPr>
          <p:nvPr>
            <p:ph idx="1"/>
          </p:nvPr>
        </p:nvSpPr>
        <p:spPr/>
        <p:txBody>
          <a:bodyPr/>
          <a:lstStyle/>
          <a:p>
            <a:pPr marL="45720" indent="0">
              <a:buNone/>
            </a:pPr>
            <a:r>
              <a:rPr lang="es-ES" dirty="0"/>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235117426"/>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pt-BR" dirty="0" smtClean="0">
                          <a:latin typeface="Arial" panose="020B0604020202020204" pitchFamily="34" charset="0"/>
                          <a:cs typeface="Arial" panose="020B0604020202020204" pitchFamily="34" charset="0"/>
                        </a:rPr>
                        <a:t>Gloria Irma Viana de Cáceres</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PROMOCIÓN</a:t>
            </a:r>
            <a:endParaRPr lang="es-SV" dirty="0"/>
          </a:p>
        </p:txBody>
      </p:sp>
      <p:sp>
        <p:nvSpPr>
          <p:cNvPr id="3" name="Marcador de contenido 2"/>
          <p:cNvSpPr>
            <a:spLocks noGrp="1"/>
          </p:cNvSpPr>
          <p:nvPr>
            <p:ph idx="1"/>
          </p:nvPr>
        </p:nvSpPr>
        <p:spPr/>
        <p:txBody>
          <a:bodyPr/>
          <a:lstStyle/>
          <a:p>
            <a:pPr marL="45720" indent="0">
              <a:buNone/>
            </a:pPr>
            <a:r>
              <a:rPr lang="es-ES" dirty="0"/>
              <a:t>Ejecuta las actividades de promoción de los proyectos y/o programas, de forma coordinada e integrada con las diferentes organizaciones tales como VMVDU, </a:t>
            </a:r>
            <a:r>
              <a:rPr lang="es-ES" dirty="0" err="1"/>
              <a:t>ONG´s</a:t>
            </a:r>
            <a:r>
              <a:rPr lang="es-ES" dirty="0"/>
              <a:t>, Alcaldías, comunidades y beneficiarios, entre otras.</a:t>
            </a:r>
            <a:endParaRPr lang="es-SV" dirty="0"/>
          </a:p>
          <a:p>
            <a:pPr marL="45720" indent="0">
              <a:buNone/>
            </a:pPr>
            <a:r>
              <a:rPr lang="es-ES" dirty="0"/>
              <a:t>Realiza diagnósticos de los proyectos de legalización, determinando su factibilidad. Realiza Asambleas informativas en campo con los beneficiarios y líderes comunales.</a:t>
            </a:r>
            <a:endParaRPr lang="es-SV" dirty="0"/>
          </a:p>
          <a:p>
            <a:pPr marL="45720" indent="0">
              <a:buNone/>
            </a:pPr>
            <a:r>
              <a:rPr lang="es-ES" dirty="0"/>
              <a:t>Recolecta documentos de beneficiarios u otros relacionados con el proceso de legalización: DUI, partidas de nacimiento, partidas de defunción, boletas de  pagos de derechos de registro y otros, según necesidades el proceso de legalización.</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81634521"/>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Responsable: </a:t>
                      </a:r>
                      <a:r>
                        <a:rPr lang="es-SV" dirty="0" smtClean="0">
                          <a:latin typeface="Arial" panose="020B0604020202020204" pitchFamily="34" charset="0"/>
                          <a:cs typeface="Arial" panose="020B0604020202020204" pitchFamily="34" charset="0"/>
                        </a:rPr>
                        <a:t>Eduardo Alfredo González Argueta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8</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MEDICIONES</a:t>
            </a:r>
            <a:endParaRPr lang="es-SV" dirty="0"/>
          </a:p>
        </p:txBody>
      </p:sp>
      <p:sp>
        <p:nvSpPr>
          <p:cNvPr id="3" name="Marcador de contenido 2"/>
          <p:cNvSpPr>
            <a:spLocks noGrp="1"/>
          </p:cNvSpPr>
          <p:nvPr>
            <p:ph idx="1"/>
          </p:nvPr>
        </p:nvSpPr>
        <p:spPr/>
        <p:txBody>
          <a:bodyPr/>
          <a:lstStyle/>
          <a:p>
            <a:pPr marL="45720" indent="0">
              <a:buNone/>
            </a:pPr>
            <a:r>
              <a:rPr lang="es-ES" dirty="0"/>
              <a:t>Ejecuta mediciones topográficas a través de brigadas, incluido levantamiento de perímetros, planimetría, altimetría, masa arbórea, vaguadas aledañas a los proyectos, replanteamientos y amojonamientos de las parcelaciones, entre otros. </a:t>
            </a:r>
            <a:endParaRPr lang="es-SV" dirty="0"/>
          </a:p>
          <a:p>
            <a:pPr marL="45720" indent="0">
              <a:buNone/>
            </a:pPr>
            <a:r>
              <a:rPr lang="es-ES" dirty="0"/>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dirty="0"/>
          </a:p>
          <a:p>
            <a:pPr marL="45720" indent="0">
              <a:buNone/>
            </a:pPr>
            <a:r>
              <a:rPr lang="es-ES" dirty="0"/>
              <a:t>Amojonamiento de los lotes de acuerdo al plano aprobado por ILP, en caso de resultar necesario y ser requerido.</a:t>
            </a:r>
            <a:endParaRPr lang="es-SV" dirty="0"/>
          </a:p>
          <a:p>
            <a:pPr marL="45720" indent="0">
              <a:buNone/>
            </a:pPr>
            <a:r>
              <a:rPr lang="es-ES" dirty="0"/>
              <a:t>Elabora y revisa plano perimétrico y de partición, memorias descriptivas, descripciones técnicas, actas de remedición, acotamiento, asimismo amojona lotes de acuerdo a los planos aprobados y/o requerimientos externos.</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3528233625"/>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Juan Carlos Monge Barrientos</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8</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INGENIERÍA</a:t>
            </a:r>
            <a:endParaRPr lang="es-SV" dirty="0"/>
          </a:p>
        </p:txBody>
      </p:sp>
      <p:sp>
        <p:nvSpPr>
          <p:cNvPr id="3" name="Marcador de contenido 2"/>
          <p:cNvSpPr>
            <a:spLocks noGrp="1"/>
          </p:cNvSpPr>
          <p:nvPr>
            <p:ph idx="1"/>
          </p:nvPr>
        </p:nvSpPr>
        <p:spPr>
          <a:xfrm>
            <a:off x="699247" y="1035425"/>
            <a:ext cx="10730753" cy="4814046"/>
          </a:xfrm>
        </p:spPr>
        <p:txBody>
          <a:bodyPr/>
          <a:lstStyle/>
          <a:p>
            <a:pPr marL="45720" indent="0">
              <a:buNone/>
            </a:pPr>
            <a:r>
              <a:rPr lang="es-ES" dirty="0"/>
              <a:t>Realiza inspecciones de campo para los Diagnósticos de los Proyectos, comprobación de linderos, resolución de problemas de colindancias, invasiones de inmuebles en coordinación y supervisión de Instituciones externas.</a:t>
            </a:r>
            <a:endParaRPr lang="es-SV" dirty="0"/>
          </a:p>
          <a:p>
            <a:pPr marL="45720" indent="0">
              <a:buNone/>
            </a:pPr>
            <a:r>
              <a:rPr lang="es-ES" dirty="0"/>
              <a:t>Desarrolla actividades de campo y de oficina para garantizar la veracidad y calidad de la realidad física contenida en los Planos de los inmuebles en proceso de legalización.</a:t>
            </a:r>
            <a:endParaRPr lang="es-SV" dirty="0"/>
          </a:p>
          <a:p>
            <a:pPr marL="45720" indent="0">
              <a:buNone/>
            </a:pPr>
            <a:r>
              <a:rPr lang="es-ES" dirty="0"/>
              <a:t>Elaboración de Estudios Hidrológicos requeridos por  Instituciones externas en los trámites de aprobación de planos, los cuales garantizan el buen funcionamiento de los drenajes de aguas lluvias de las Comunidades en proceso de legalización.</a:t>
            </a:r>
            <a:endParaRPr lang="es-SV" dirty="0"/>
          </a:p>
          <a:p>
            <a:pPr marL="45720" indent="0">
              <a:buNone/>
            </a:pPr>
            <a:r>
              <a:rPr lang="es-ES" dirty="0"/>
              <a:t>Prepara las Carpetas para la obtención de los Planos Autorizados por las diferentes Instituciones externas autorizadoras en los procesos de legalización. </a:t>
            </a:r>
            <a:endParaRPr lang="es-SV" dirty="0"/>
          </a:p>
          <a:p>
            <a:pPr marL="45720" indent="0">
              <a:buNone/>
            </a:pPr>
            <a:r>
              <a:rPr lang="es-ES" dirty="0"/>
              <a:t>Realiza los trabajos técnicos para la atención de las observaciones y/o modificaciones requeridas por las Instituciones externas autorizadoras, responsable de elaborar y revisar las descripciones técnicas de los inmuebles para escrituración.</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995825532"/>
              </p:ext>
            </p:extLst>
          </p:nvPr>
        </p:nvGraphicFramePr>
        <p:xfrm>
          <a:off x="2000623" y="561439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David Javier Catalán Oliva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JURÍDICA</a:t>
            </a:r>
            <a:endParaRPr lang="es-SV" dirty="0"/>
          </a:p>
        </p:txBody>
      </p:sp>
      <p:sp>
        <p:nvSpPr>
          <p:cNvPr id="3" name="Marcador de contenido 2"/>
          <p:cNvSpPr>
            <a:spLocks noGrp="1"/>
          </p:cNvSpPr>
          <p:nvPr>
            <p:ph idx="1"/>
          </p:nvPr>
        </p:nvSpPr>
        <p:spPr/>
        <p:txBody>
          <a:bodyPr/>
          <a:lstStyle/>
          <a:p>
            <a:pPr marL="45720" indent="0">
              <a:buNone/>
            </a:pPr>
            <a:r>
              <a:rPr lang="es-ES" dirty="0"/>
              <a:t>Realiza estudios jurídicos y registrales de inmuebles en los diferentes Registros de la propiedad del país, coordinadamente con el CNR.</a:t>
            </a:r>
            <a:endParaRPr lang="es-SV" dirty="0"/>
          </a:p>
          <a:p>
            <a:pPr marL="45720" indent="0">
              <a:buNone/>
            </a:pPr>
            <a:r>
              <a:rPr lang="es-ES" dirty="0"/>
              <a:t>Elabora diligencias notariales y escrituras requeridas en el proceso de legalización.</a:t>
            </a:r>
            <a:endParaRPr lang="es-SV" dirty="0"/>
          </a:p>
          <a:p>
            <a:pPr marL="45720" indent="0">
              <a:buNone/>
            </a:pPr>
            <a:r>
              <a:rPr lang="es-ES" dirty="0"/>
              <a:t>Realiza estudios técnicos jurídicos de las solicitudes de calificación de interés social y calificación jurídica.</a:t>
            </a:r>
            <a:endParaRPr lang="es-SV" dirty="0"/>
          </a:p>
          <a:p>
            <a:pPr marL="45720" indent="0">
              <a:buNone/>
            </a:pPr>
            <a:r>
              <a:rPr lang="es-ES" dirty="0"/>
              <a:t>Realizar visitas de campo y proporcionar asesoría y asistencia jurídica en la solución de casos para los procesos de legalización.</a:t>
            </a:r>
            <a:endParaRPr lang="es-SV" dirty="0"/>
          </a:p>
          <a:p>
            <a:pPr marL="45720" indent="0">
              <a:buNone/>
            </a:pPr>
            <a:r>
              <a:rPr lang="es-ES" dirty="0"/>
              <a:t>Resuelve extrajudicialmente los problemas de colindancias y desacuerdos entre beneficiarios y colindantes para continuar el proceso de legalización.</a:t>
            </a:r>
            <a:endParaRPr lang="es-SV" dirty="0"/>
          </a:p>
          <a:p>
            <a:pPr marL="45720" indent="0">
              <a:buNone/>
            </a:pPr>
            <a:r>
              <a:rPr lang="es-ES" dirty="0"/>
              <a:t>Supervisa y controla la calidad de los documentos para ser presentados a inscripción en Célula Registral.</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3119341299"/>
              </p:ext>
            </p:extLst>
          </p:nvPr>
        </p:nvGraphicFramePr>
        <p:xfrm>
          <a:off x="2000623" y="554715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Victoria Eugenia Ramos de Cea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7</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CATASTRAL</a:t>
            </a:r>
            <a:endParaRPr lang="es-SV" dirty="0"/>
          </a:p>
        </p:txBody>
      </p:sp>
      <p:sp>
        <p:nvSpPr>
          <p:cNvPr id="3" name="Marcador de contenido 2"/>
          <p:cNvSpPr>
            <a:spLocks noGrp="1"/>
          </p:cNvSpPr>
          <p:nvPr>
            <p:ph idx="1"/>
          </p:nvPr>
        </p:nvSpPr>
        <p:spPr>
          <a:xfrm>
            <a:off x="699247" y="995084"/>
            <a:ext cx="10730753" cy="4814046"/>
          </a:xfrm>
        </p:spPr>
        <p:txBody>
          <a:bodyPr>
            <a:normAutofit/>
          </a:bodyPr>
          <a:lstStyle/>
          <a:p>
            <a:pPr marL="45720" indent="0">
              <a:buNone/>
            </a:pPr>
            <a:r>
              <a:rPr lang="es-ES" dirty="0"/>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dirty="0"/>
          </a:p>
          <a:p>
            <a:pPr marL="45720" indent="0">
              <a:buNone/>
            </a:pPr>
            <a:r>
              <a:rPr lang="es-ES" dirty="0"/>
              <a:t>Supervisa, organiza, dirige y controla la ejecución de las diferentes  actividades  técnicas catastrales, que aseguren el mantenimiento y actualización del Catastro con la calidad y tiempos establecidos en CNR. </a:t>
            </a:r>
            <a:endParaRPr lang="es-SV" dirty="0"/>
          </a:p>
          <a:p>
            <a:pPr marL="45720" indent="0">
              <a:buNone/>
            </a:pPr>
            <a:r>
              <a:rPr lang="es-ES" dirty="0"/>
              <a:t>Supervisa y orienta al personal técnico en los aspectos registrales y catastrales, para el desarrollo de sus actividades y lograr el cumplimiento de los planes y objetivos programados. </a:t>
            </a:r>
            <a:endParaRPr lang="es-SV" dirty="0"/>
          </a:p>
          <a:p>
            <a:pPr marL="45720" indent="0">
              <a:buNone/>
            </a:pPr>
            <a:r>
              <a:rPr lang="es-ES" dirty="0"/>
              <a:t>Recibe las solicitudes de servicio con los documentos requeridos de los Proyectos e </a:t>
            </a:r>
            <a:r>
              <a:rPr lang="es-ES" dirty="0" err="1"/>
              <a:t>Insitu</a:t>
            </a:r>
            <a:r>
              <a:rPr lang="es-ES" dirty="0"/>
              <a:t> en proceso de legalización, verificando el cumplimiento de los requisitos para su presentación y procesamiento.</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3596238754"/>
              </p:ext>
            </p:extLst>
          </p:nvPr>
        </p:nvGraphicFramePr>
        <p:xfrm>
          <a:off x="2000623" y="5641285"/>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Zulema Beatriz </a:t>
                      </a:r>
                      <a:r>
                        <a:rPr lang="es-SV" dirty="0" smtClean="0">
                          <a:latin typeface="Arial" panose="020B0604020202020204" pitchFamily="34" charset="0"/>
                          <a:cs typeface="Arial" panose="020B0604020202020204" pitchFamily="34" charset="0"/>
                        </a:rPr>
                        <a:t>Martínez Mejía</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REGISTRAL</a:t>
            </a:r>
            <a:endParaRPr lang="es-SV" dirty="0"/>
          </a:p>
        </p:txBody>
      </p:sp>
      <p:sp>
        <p:nvSpPr>
          <p:cNvPr id="3" name="Marcador de contenido 2"/>
          <p:cNvSpPr>
            <a:spLocks noGrp="1"/>
          </p:cNvSpPr>
          <p:nvPr>
            <p:ph idx="1"/>
          </p:nvPr>
        </p:nvSpPr>
        <p:spPr/>
        <p:txBody>
          <a:bodyPr>
            <a:normAutofit/>
          </a:bodyPr>
          <a:lstStyle/>
          <a:p>
            <a:pPr marL="45720" indent="0">
              <a:buNone/>
            </a:pPr>
            <a:r>
              <a:rPr lang="es-SV" dirty="0"/>
              <a:t>Recibe los documentos generados requeridos en el proceso de legalización verificando que cumplan con los requisitos para su presentación.</a:t>
            </a:r>
          </a:p>
          <a:p>
            <a:pPr marL="45720" indent="0">
              <a:buNone/>
            </a:pPr>
            <a:r>
              <a:rPr lang="es-SV" dirty="0"/>
              <a:t>Califica e inscribe los documentos a favor de los beneficiarios. </a:t>
            </a:r>
          </a:p>
          <a:p>
            <a:pPr marL="45720" indent="0">
              <a:buNone/>
            </a:pPr>
            <a:r>
              <a:rPr lang="es-SV" dirty="0"/>
              <a:t>Realiza en coordinación con la Unidad Jurídica los estudios registrales de los documentos presentados por los beneficiarios a fin de determinar el proceso de legalización a iniciarse.</a:t>
            </a:r>
          </a:p>
          <a:p>
            <a:pPr marL="45720" indent="0">
              <a:buNone/>
            </a:pPr>
            <a:r>
              <a:rPr lang="es-SV" dirty="0"/>
              <a:t>Es enlace del ILP con el Centro Nacional de Registros para lineamientos de inscripción, aprobaciones técnicas, coordinación con las oficinas regístrales departamentales.</a:t>
            </a:r>
          </a:p>
          <a:p>
            <a:pPr marL="45720" indent="0">
              <a:buNone/>
            </a:pP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86217627"/>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Jorge Alberto Rivas Villalta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GERENCIA ADMINISTRATIVA FINANCIERA</a:t>
            </a:r>
            <a:endParaRPr lang="es-SV" dirty="0"/>
          </a:p>
        </p:txBody>
      </p:sp>
      <p:sp>
        <p:nvSpPr>
          <p:cNvPr id="3" name="Marcador de contenido 2"/>
          <p:cNvSpPr>
            <a:spLocks noGrp="1"/>
          </p:cNvSpPr>
          <p:nvPr>
            <p:ph idx="1"/>
          </p:nvPr>
        </p:nvSpPr>
        <p:spPr/>
        <p:txBody>
          <a:bodyPr>
            <a:normAutofit/>
          </a:bodyPr>
          <a:lstStyle/>
          <a:p>
            <a:pPr marL="45720" indent="0">
              <a:buNone/>
            </a:pPr>
            <a:r>
              <a:rPr lang="es-SV"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r>
              <a:rPr lang="es-SV" dirty="0" smtClean="0"/>
              <a:t>.</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99833148"/>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Ricardo Rousseau González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12</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16</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INFORMÁTICA</a:t>
            </a:r>
            <a:endParaRPr lang="es-SV" dirty="0"/>
          </a:p>
        </p:txBody>
      </p:sp>
      <p:sp>
        <p:nvSpPr>
          <p:cNvPr id="3" name="Marcador de contenido 2"/>
          <p:cNvSpPr>
            <a:spLocks noGrp="1"/>
          </p:cNvSpPr>
          <p:nvPr>
            <p:ph idx="1"/>
          </p:nvPr>
        </p:nvSpPr>
        <p:spPr/>
        <p:txBody>
          <a:bodyPr>
            <a:normAutofit/>
          </a:bodyPr>
          <a:lstStyle/>
          <a:p>
            <a:pPr marL="45720" indent="0">
              <a:buNone/>
            </a:pPr>
            <a:r>
              <a:rPr lang="es-ES" dirty="0"/>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3377186848"/>
              </p:ext>
            </p:extLst>
          </p:nvPr>
        </p:nvGraphicFramePr>
        <p:xfrm>
          <a:off x="2000623" y="4215903"/>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Rafael Atilio Hernández Guardado</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7349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ARCHIVO</a:t>
            </a:r>
            <a:endParaRPr lang="es-SV" dirty="0"/>
          </a:p>
        </p:txBody>
      </p:sp>
      <p:sp>
        <p:nvSpPr>
          <p:cNvPr id="3" name="Marcador de contenido 2"/>
          <p:cNvSpPr>
            <a:spLocks noGrp="1"/>
          </p:cNvSpPr>
          <p:nvPr>
            <p:ph idx="1"/>
          </p:nvPr>
        </p:nvSpPr>
        <p:spPr/>
        <p:txBody>
          <a:bodyPr>
            <a:normAutofit/>
          </a:bodyPr>
          <a:lstStyle/>
          <a:p>
            <a:pPr marL="45720" indent="0">
              <a:buNone/>
            </a:pPr>
            <a:r>
              <a:rPr lang="es-ES" dirty="0"/>
              <a:t>Recibe, clasifica, ordena, actualiza datos en el Sistema, fotocopia y coloca físicamente toda la documentación de los expedientes institucionales para su resguardo y custodia.</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8931982"/>
              </p:ext>
            </p:extLst>
          </p:nvPr>
        </p:nvGraphicFramePr>
        <p:xfrm>
          <a:off x="2000623" y="441760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María Luisa Pérez de López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4129" y="-134471"/>
            <a:ext cx="12286129" cy="69924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pic>
        <p:nvPicPr>
          <p:cNvPr id="4" name="Marcador de contenido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3113" b="5635"/>
          <a:stretch/>
        </p:blipFill>
        <p:spPr>
          <a:xfrm>
            <a:off x="1963269" y="847164"/>
            <a:ext cx="8261491" cy="5836024"/>
          </a:xfrm>
        </p:spPr>
      </p:pic>
      <p:sp>
        <p:nvSpPr>
          <p:cNvPr id="2" name="Título 1"/>
          <p:cNvSpPr>
            <a:spLocks noGrp="1"/>
          </p:cNvSpPr>
          <p:nvPr>
            <p:ph type="title"/>
          </p:nvPr>
        </p:nvSpPr>
        <p:spPr/>
        <p:txBody>
          <a:bodyPr/>
          <a:lstStyle/>
          <a:p>
            <a:r>
              <a:rPr lang="es-SV" dirty="0">
                <a:effectLst>
                  <a:outerShdw blurRad="38100" dist="38100" dir="2700000" algn="tl">
                    <a:srgbClr val="000000">
                      <a:alpha val="43137"/>
                    </a:srgbClr>
                  </a:outerShdw>
                </a:effectLst>
              </a:rPr>
              <a:t>Organigrama vigente</a:t>
            </a:r>
            <a:endParaRPr lang="es-SV" dirty="0"/>
          </a:p>
        </p:txBody>
      </p:sp>
      <p:sp>
        <p:nvSpPr>
          <p:cNvPr id="5" name="Rectángulo 4">
            <a:hlinkClick r:id="rId3" action="ppaction://hlinksldjump"/>
          </p:cNvPr>
          <p:cNvSpPr/>
          <p:nvPr/>
        </p:nvSpPr>
        <p:spPr>
          <a:xfrm>
            <a:off x="5586412" y="912718"/>
            <a:ext cx="1524000" cy="519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300" dirty="0" smtClean="0">
                <a:latin typeface="Arial" panose="020B0604020202020204" pitchFamily="34" charset="0"/>
                <a:cs typeface="Arial" panose="020B0604020202020204" pitchFamily="34" charset="0"/>
              </a:rPr>
              <a:t>Consejo Directivo</a:t>
            </a:r>
            <a:endParaRPr lang="es-SV" sz="1300" dirty="0">
              <a:latin typeface="Arial" panose="020B0604020202020204" pitchFamily="34" charset="0"/>
              <a:cs typeface="Arial" panose="020B0604020202020204" pitchFamily="34" charset="0"/>
            </a:endParaRPr>
          </a:p>
        </p:txBody>
      </p:sp>
      <p:sp>
        <p:nvSpPr>
          <p:cNvPr id="6" name="Rectángulo 5">
            <a:hlinkClick r:id="rId4" action="ppaction://hlinksldjump"/>
          </p:cNvPr>
          <p:cNvSpPr/>
          <p:nvPr/>
        </p:nvSpPr>
        <p:spPr>
          <a:xfrm>
            <a:off x="5624508" y="2293841"/>
            <a:ext cx="1447805" cy="519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150" dirty="0" smtClean="0">
                <a:latin typeface="Arial" panose="020B0604020202020204" pitchFamily="34" charset="0"/>
                <a:cs typeface="Arial" panose="020B0604020202020204" pitchFamily="34" charset="0"/>
              </a:rPr>
              <a:t>Dirección Ejecutiva</a:t>
            </a:r>
            <a:endParaRPr lang="es-SV" sz="1150" dirty="0">
              <a:latin typeface="Arial" panose="020B0604020202020204" pitchFamily="34" charset="0"/>
              <a:cs typeface="Arial" panose="020B0604020202020204" pitchFamily="34" charset="0"/>
            </a:endParaRPr>
          </a:p>
        </p:txBody>
      </p:sp>
      <p:sp>
        <p:nvSpPr>
          <p:cNvPr id="7" name="Rectángulo 6">
            <a:hlinkClick r:id="rId5" action="ppaction://hlinksldjump"/>
          </p:cNvPr>
          <p:cNvSpPr/>
          <p:nvPr/>
        </p:nvSpPr>
        <p:spPr>
          <a:xfrm>
            <a:off x="4929511" y="1604960"/>
            <a:ext cx="880739" cy="486537"/>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300" dirty="0" smtClean="0">
                <a:latin typeface="Arial" panose="020B0604020202020204" pitchFamily="34" charset="0"/>
                <a:cs typeface="Arial" panose="020B0604020202020204" pitchFamily="34" charset="0"/>
              </a:rPr>
              <a:t>Auditoria Interna</a:t>
            </a:r>
            <a:endParaRPr lang="es-SV" sz="1300" dirty="0">
              <a:latin typeface="Arial" panose="020B0604020202020204" pitchFamily="34" charset="0"/>
              <a:cs typeface="Arial" panose="020B0604020202020204" pitchFamily="34" charset="0"/>
            </a:endParaRPr>
          </a:p>
        </p:txBody>
      </p:sp>
      <p:sp>
        <p:nvSpPr>
          <p:cNvPr id="8" name="Rectángulo 7">
            <a:hlinkClick r:id="rId6" action="ppaction://hlinksldjump"/>
          </p:cNvPr>
          <p:cNvSpPr/>
          <p:nvPr/>
        </p:nvSpPr>
        <p:spPr>
          <a:xfrm>
            <a:off x="4929511" y="2971376"/>
            <a:ext cx="947732" cy="49096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Información y Comunicaciones</a:t>
            </a:r>
            <a:endParaRPr lang="es-SV" sz="900" dirty="0">
              <a:latin typeface="Arial" panose="020B0604020202020204" pitchFamily="34" charset="0"/>
              <a:cs typeface="Arial" panose="020B0604020202020204" pitchFamily="34" charset="0"/>
            </a:endParaRPr>
          </a:p>
        </p:txBody>
      </p:sp>
      <p:sp>
        <p:nvSpPr>
          <p:cNvPr id="9" name="Rectángulo 8">
            <a:hlinkClick r:id="rId7" action="ppaction://hlinksldjump"/>
          </p:cNvPr>
          <p:cNvSpPr/>
          <p:nvPr/>
        </p:nvSpPr>
        <p:spPr>
          <a:xfrm>
            <a:off x="4145424" y="3676649"/>
            <a:ext cx="1028377" cy="51911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200" dirty="0" smtClean="0">
                <a:latin typeface="Arial" panose="020B0604020202020204" pitchFamily="34" charset="0"/>
                <a:cs typeface="Arial" panose="020B0604020202020204" pitchFamily="34" charset="0"/>
              </a:rPr>
              <a:t>Gerencia de Operaciones</a:t>
            </a:r>
            <a:endParaRPr lang="es-SV" sz="1200" dirty="0">
              <a:latin typeface="Arial" panose="020B0604020202020204" pitchFamily="34" charset="0"/>
              <a:cs typeface="Arial" panose="020B0604020202020204" pitchFamily="34" charset="0"/>
            </a:endParaRPr>
          </a:p>
        </p:txBody>
      </p:sp>
      <p:sp>
        <p:nvSpPr>
          <p:cNvPr id="10" name="Rectángulo 9">
            <a:hlinkClick r:id="rId8" action="ppaction://hlinksldjump"/>
          </p:cNvPr>
          <p:cNvSpPr/>
          <p:nvPr/>
        </p:nvSpPr>
        <p:spPr>
          <a:xfrm>
            <a:off x="4889189" y="4294093"/>
            <a:ext cx="878199" cy="51911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200" dirty="0" smtClean="0">
                <a:latin typeface="Arial" panose="020B0604020202020204" pitchFamily="34" charset="0"/>
                <a:cs typeface="Arial" panose="020B0604020202020204" pitchFamily="34" charset="0"/>
              </a:rPr>
              <a:t>Planificación</a:t>
            </a:r>
            <a:endParaRPr lang="es-SV" sz="1200" dirty="0">
              <a:latin typeface="Arial" panose="020B0604020202020204" pitchFamily="34" charset="0"/>
              <a:cs typeface="Arial" panose="020B0604020202020204" pitchFamily="34" charset="0"/>
            </a:endParaRPr>
          </a:p>
        </p:txBody>
      </p:sp>
      <p:sp>
        <p:nvSpPr>
          <p:cNvPr id="11" name="Rectángulo 10">
            <a:hlinkClick r:id="rId9" action="ppaction://hlinksldjump"/>
          </p:cNvPr>
          <p:cNvSpPr/>
          <p:nvPr/>
        </p:nvSpPr>
        <p:spPr>
          <a:xfrm>
            <a:off x="3545126" y="4294092"/>
            <a:ext cx="878199" cy="51911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Coordinación Mediciones/ Ingeniería</a:t>
            </a:r>
            <a:endParaRPr lang="es-SV" sz="1100" dirty="0">
              <a:latin typeface="Arial" panose="020B0604020202020204" pitchFamily="34" charset="0"/>
              <a:cs typeface="Arial" panose="020B0604020202020204" pitchFamily="34" charset="0"/>
            </a:endParaRPr>
          </a:p>
        </p:txBody>
      </p:sp>
      <p:sp>
        <p:nvSpPr>
          <p:cNvPr id="12" name="Rectángulo 11">
            <a:hlinkClick r:id="rId10" action="ppaction://hlinksldjump"/>
          </p:cNvPr>
          <p:cNvSpPr/>
          <p:nvPr/>
        </p:nvSpPr>
        <p:spPr>
          <a:xfrm>
            <a:off x="3545126" y="4911535"/>
            <a:ext cx="878199" cy="51911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Gestión de Procesos y Medio Ambiente</a:t>
            </a:r>
            <a:endParaRPr lang="es-SV" sz="900" dirty="0">
              <a:latin typeface="Arial" panose="020B0604020202020204" pitchFamily="34" charset="0"/>
              <a:cs typeface="Arial" panose="020B0604020202020204" pitchFamily="34" charset="0"/>
            </a:endParaRPr>
          </a:p>
        </p:txBody>
      </p:sp>
      <p:sp>
        <p:nvSpPr>
          <p:cNvPr id="13" name="Rectángulo 12">
            <a:hlinkClick r:id="rId11" action="ppaction://hlinksldjump"/>
          </p:cNvPr>
          <p:cNvSpPr/>
          <p:nvPr/>
        </p:nvSpPr>
        <p:spPr>
          <a:xfrm>
            <a:off x="7824787" y="3676649"/>
            <a:ext cx="1023938" cy="51911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Gerencia Administrativa Financiera</a:t>
            </a:r>
            <a:endParaRPr lang="es-SV" sz="1100" dirty="0">
              <a:latin typeface="Arial" panose="020B0604020202020204" pitchFamily="34" charset="0"/>
              <a:cs typeface="Arial" panose="020B0604020202020204" pitchFamily="34" charset="0"/>
            </a:endParaRPr>
          </a:p>
        </p:txBody>
      </p:sp>
      <p:sp>
        <p:nvSpPr>
          <p:cNvPr id="14" name="Rectángulo 13">
            <a:hlinkClick r:id="rId12" action="ppaction://hlinksldjump"/>
          </p:cNvPr>
          <p:cNvSpPr/>
          <p:nvPr/>
        </p:nvSpPr>
        <p:spPr>
          <a:xfrm>
            <a:off x="2022164" y="558444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Promoción</a:t>
            </a:r>
            <a:endParaRPr lang="es-SV" sz="1100" dirty="0">
              <a:latin typeface="Arial" panose="020B0604020202020204" pitchFamily="34" charset="0"/>
              <a:cs typeface="Arial" panose="020B0604020202020204" pitchFamily="34" charset="0"/>
            </a:endParaRPr>
          </a:p>
        </p:txBody>
      </p:sp>
      <p:sp>
        <p:nvSpPr>
          <p:cNvPr id="15" name="Rectángulo 14">
            <a:hlinkClick r:id="rId13" action="ppaction://hlinksldjump"/>
          </p:cNvPr>
          <p:cNvSpPr/>
          <p:nvPr/>
        </p:nvSpPr>
        <p:spPr>
          <a:xfrm>
            <a:off x="2906870" y="558444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Ingeniería</a:t>
            </a:r>
            <a:endParaRPr lang="es-SV" sz="1100" dirty="0">
              <a:latin typeface="Arial" panose="020B0604020202020204" pitchFamily="34" charset="0"/>
              <a:cs typeface="Arial" panose="020B0604020202020204" pitchFamily="34" charset="0"/>
            </a:endParaRPr>
          </a:p>
        </p:txBody>
      </p:sp>
      <p:sp>
        <p:nvSpPr>
          <p:cNvPr id="16" name="Rectángulo 15">
            <a:hlinkClick r:id="rId14" action="ppaction://hlinksldjump"/>
          </p:cNvPr>
          <p:cNvSpPr/>
          <p:nvPr/>
        </p:nvSpPr>
        <p:spPr>
          <a:xfrm>
            <a:off x="3799982" y="558444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Mediciones</a:t>
            </a:r>
            <a:endParaRPr lang="es-SV" sz="1100" dirty="0">
              <a:latin typeface="Arial" panose="020B0604020202020204" pitchFamily="34" charset="0"/>
              <a:cs typeface="Arial" panose="020B0604020202020204" pitchFamily="34" charset="0"/>
            </a:endParaRPr>
          </a:p>
        </p:txBody>
      </p:sp>
      <p:sp>
        <p:nvSpPr>
          <p:cNvPr id="17" name="Rectángulo 16">
            <a:hlinkClick r:id="rId15" action="ppaction://hlinksldjump"/>
          </p:cNvPr>
          <p:cNvSpPr/>
          <p:nvPr/>
        </p:nvSpPr>
        <p:spPr>
          <a:xfrm>
            <a:off x="4693094" y="558444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Jurídico</a:t>
            </a:r>
            <a:endParaRPr lang="es-SV" sz="1100" dirty="0">
              <a:latin typeface="Arial" panose="020B0604020202020204" pitchFamily="34" charset="0"/>
              <a:cs typeface="Arial" panose="020B0604020202020204" pitchFamily="34" charset="0"/>
            </a:endParaRPr>
          </a:p>
        </p:txBody>
      </p:sp>
      <p:sp>
        <p:nvSpPr>
          <p:cNvPr id="18" name="Rectángulo 17">
            <a:hlinkClick r:id="rId16" action="ppaction://hlinksldjump"/>
          </p:cNvPr>
          <p:cNvSpPr/>
          <p:nvPr/>
        </p:nvSpPr>
        <p:spPr>
          <a:xfrm>
            <a:off x="5586206" y="5590330"/>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Catastro</a:t>
            </a:r>
            <a:endParaRPr lang="es-SV" sz="1100" dirty="0">
              <a:latin typeface="Arial" panose="020B0604020202020204" pitchFamily="34" charset="0"/>
              <a:cs typeface="Arial" panose="020B0604020202020204" pitchFamily="34" charset="0"/>
            </a:endParaRPr>
          </a:p>
        </p:txBody>
      </p:sp>
      <p:sp>
        <p:nvSpPr>
          <p:cNvPr id="19" name="Rectángulo 18">
            <a:hlinkClick r:id="rId17" action="ppaction://hlinksldjump"/>
          </p:cNvPr>
          <p:cNvSpPr/>
          <p:nvPr/>
        </p:nvSpPr>
        <p:spPr>
          <a:xfrm>
            <a:off x="6470912" y="558444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Registro</a:t>
            </a:r>
            <a:endParaRPr lang="es-SV" sz="1100" dirty="0">
              <a:latin typeface="Arial" panose="020B0604020202020204" pitchFamily="34" charset="0"/>
              <a:cs typeface="Arial" panose="020B0604020202020204" pitchFamily="34" charset="0"/>
            </a:endParaRPr>
          </a:p>
        </p:txBody>
      </p:sp>
      <p:sp>
        <p:nvSpPr>
          <p:cNvPr id="20" name="Rectángulo 19">
            <a:hlinkClick r:id="rId18" action="ppaction://hlinksldjump"/>
          </p:cNvPr>
          <p:cNvSpPr/>
          <p:nvPr/>
        </p:nvSpPr>
        <p:spPr>
          <a:xfrm>
            <a:off x="7384272" y="5589210"/>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Informática</a:t>
            </a:r>
            <a:endParaRPr lang="es-SV" sz="1100" dirty="0">
              <a:latin typeface="Arial" panose="020B0604020202020204" pitchFamily="34" charset="0"/>
              <a:cs typeface="Arial" panose="020B0604020202020204" pitchFamily="34" charset="0"/>
            </a:endParaRPr>
          </a:p>
        </p:txBody>
      </p:sp>
      <p:sp>
        <p:nvSpPr>
          <p:cNvPr id="21" name="Rectángulo 20">
            <a:hlinkClick r:id="rId19" action="ppaction://hlinksldjump"/>
          </p:cNvPr>
          <p:cNvSpPr/>
          <p:nvPr/>
        </p:nvSpPr>
        <p:spPr>
          <a:xfrm>
            <a:off x="8469415" y="558822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Archivo</a:t>
            </a:r>
            <a:endParaRPr lang="es-SV" sz="1100" dirty="0">
              <a:latin typeface="Arial" panose="020B0604020202020204" pitchFamily="34" charset="0"/>
              <a:cs typeface="Arial" panose="020B0604020202020204" pitchFamily="34" charset="0"/>
            </a:endParaRPr>
          </a:p>
        </p:txBody>
      </p:sp>
      <p:sp>
        <p:nvSpPr>
          <p:cNvPr id="22" name="Rectángulo 21"/>
          <p:cNvSpPr/>
          <p:nvPr/>
        </p:nvSpPr>
        <p:spPr>
          <a:xfrm>
            <a:off x="6598459" y="6179762"/>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Administración</a:t>
            </a:r>
            <a:endParaRPr lang="es-SV" sz="900" dirty="0">
              <a:latin typeface="Arial" panose="020B0604020202020204" pitchFamily="34" charset="0"/>
              <a:cs typeface="Arial" panose="020B0604020202020204" pitchFamily="34" charset="0"/>
            </a:endParaRPr>
          </a:p>
        </p:txBody>
      </p:sp>
      <p:sp>
        <p:nvSpPr>
          <p:cNvPr id="23" name="Rectángulo 22"/>
          <p:cNvSpPr/>
          <p:nvPr/>
        </p:nvSpPr>
        <p:spPr>
          <a:xfrm>
            <a:off x="7491893" y="6179762"/>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Finanzas</a:t>
            </a:r>
            <a:endParaRPr lang="es-SV" sz="900" dirty="0">
              <a:latin typeface="Arial" panose="020B0604020202020204" pitchFamily="34" charset="0"/>
              <a:cs typeface="Arial" panose="020B0604020202020204" pitchFamily="34" charset="0"/>
            </a:endParaRPr>
          </a:p>
        </p:txBody>
      </p:sp>
      <p:sp>
        <p:nvSpPr>
          <p:cNvPr id="24" name="Rectángulo 23"/>
          <p:cNvSpPr/>
          <p:nvPr/>
        </p:nvSpPr>
        <p:spPr>
          <a:xfrm>
            <a:off x="8385327" y="6179762"/>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Contabilidad</a:t>
            </a:r>
            <a:endParaRPr lang="es-SV" sz="900" dirty="0">
              <a:latin typeface="Arial" panose="020B0604020202020204" pitchFamily="34" charset="0"/>
              <a:cs typeface="Arial" panose="020B0604020202020204" pitchFamily="34" charset="0"/>
            </a:endParaRPr>
          </a:p>
        </p:txBody>
      </p:sp>
      <p:sp>
        <p:nvSpPr>
          <p:cNvPr id="25" name="Rectángulo 24"/>
          <p:cNvSpPr/>
          <p:nvPr/>
        </p:nvSpPr>
        <p:spPr>
          <a:xfrm>
            <a:off x="9264472" y="6186620"/>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Transporte</a:t>
            </a:r>
            <a:endParaRPr lang="es-SV"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CONSEJO DIRECTIVO</a:t>
            </a:r>
            <a:endParaRPr lang="es-SV" dirty="0"/>
          </a:p>
        </p:txBody>
      </p:sp>
      <p:sp>
        <p:nvSpPr>
          <p:cNvPr id="3" name="Marcador de contenido 2"/>
          <p:cNvSpPr>
            <a:spLocks noGrp="1"/>
          </p:cNvSpPr>
          <p:nvPr>
            <p:ph idx="1"/>
          </p:nvPr>
        </p:nvSpPr>
        <p:spPr/>
        <p:txBody>
          <a:bodyPr/>
          <a:lstStyle/>
          <a:p>
            <a:pPr marL="45720" indent="0">
              <a:buNone/>
            </a:pPr>
            <a:r>
              <a:rPr lang="es-SV" dirty="0"/>
              <a:t>Autoridad superior del Instituto de Legalización de la Propiedad, formado por 5 Miembros: Viceministro de Vivienda y Desarrollo Urbano, Viceministro de Relaciones Exteriores, Integración y Promoción Económica; Viceministro de Obras Públicas, </a:t>
            </a:r>
            <a:r>
              <a:rPr lang="es-SV" dirty="0" smtClean="0"/>
              <a:t>Viceministra </a:t>
            </a:r>
            <a:r>
              <a:rPr lang="es-SV" dirty="0"/>
              <a:t>de Gobernación y Secretaria </a:t>
            </a:r>
            <a:r>
              <a:rPr lang="es-SV" dirty="0" smtClean="0"/>
              <a:t>de Inclusión Social. </a:t>
            </a:r>
            <a:r>
              <a:rPr lang="es-SV" dirty="0"/>
              <a:t>Siendo la persona que ocupa el cargo de Viceministro de Vivienda el Presidente del Consejo Directivo del Instituto de Legalización de la Propiedad.</a:t>
            </a:r>
          </a:p>
          <a:p>
            <a:pPr marL="45720" indent="0">
              <a:buNone/>
            </a:pPr>
            <a:r>
              <a:rPr lang="es-SV" dirty="0"/>
              <a:t>El Consejo toma las decisiones que afectan a toda la organización, conocen, discuten y autorizan las políticas, estrategias generales y específicas, y otros documentos de trascendencia institucional.</a:t>
            </a:r>
          </a:p>
          <a:p>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4002906099"/>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Presidente del Consejo Directivo: </a:t>
                      </a:r>
                      <a:r>
                        <a:rPr lang="es-SV" dirty="0" smtClean="0">
                          <a:latin typeface="Arial" panose="020B0604020202020204" pitchFamily="34" charset="0"/>
                          <a:cs typeface="Arial" panose="020B0604020202020204" pitchFamily="34" charset="0"/>
                        </a:rPr>
                        <a:t>José Roberto </a:t>
                      </a:r>
                      <a:r>
                        <a:rPr lang="es-SV" dirty="0" err="1" smtClean="0">
                          <a:latin typeface="Arial" panose="020B0604020202020204" pitchFamily="34" charset="0"/>
                          <a:cs typeface="Arial" panose="020B0604020202020204" pitchFamily="34" charset="0"/>
                        </a:rPr>
                        <a:t>Góchez</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3</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funcionarios:</a:t>
                      </a:r>
                      <a:r>
                        <a:rPr lang="es-SV" dirty="0" smtClean="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AUDITORIA INTERNA</a:t>
            </a:r>
            <a:endParaRPr lang="es-SV" dirty="0"/>
          </a:p>
        </p:txBody>
      </p:sp>
      <p:sp>
        <p:nvSpPr>
          <p:cNvPr id="3" name="Marcador de contenido 2"/>
          <p:cNvSpPr>
            <a:spLocks noGrp="1"/>
          </p:cNvSpPr>
          <p:nvPr>
            <p:ph idx="1"/>
          </p:nvPr>
        </p:nvSpPr>
        <p:spPr/>
        <p:txBody>
          <a:bodyPr/>
          <a:lstStyle/>
          <a:p>
            <a:pPr marL="45720" indent="0">
              <a:buNone/>
            </a:pPr>
            <a:r>
              <a:rPr lang="es-ES" dirty="0"/>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dirty="0"/>
          </a:p>
          <a:p>
            <a:pPr marL="45720" indent="0">
              <a:buNone/>
            </a:pP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721213991"/>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Auditor: </a:t>
                      </a:r>
                      <a:r>
                        <a:rPr lang="es-SV" dirty="0" smtClean="0">
                          <a:latin typeface="Arial" panose="020B0604020202020204" pitchFamily="34" charset="0"/>
                          <a:cs typeface="Arial" panose="020B0604020202020204" pitchFamily="34" charset="0"/>
                        </a:rPr>
                        <a:t>Romualdo Cáceres Henríquez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DIRECCION EJECUTIVA</a:t>
            </a:r>
            <a:endParaRPr lang="es-SV" dirty="0"/>
          </a:p>
        </p:txBody>
      </p:sp>
      <p:sp>
        <p:nvSpPr>
          <p:cNvPr id="3" name="Marcador de contenido 2"/>
          <p:cNvSpPr>
            <a:spLocks noGrp="1"/>
          </p:cNvSpPr>
          <p:nvPr>
            <p:ph idx="1"/>
          </p:nvPr>
        </p:nvSpPr>
        <p:spPr/>
        <p:txBody>
          <a:bodyPr/>
          <a:lstStyle/>
          <a:p>
            <a:pPr marL="45720" indent="0">
              <a:buNone/>
            </a:pPr>
            <a:r>
              <a:rPr lang="es-ES" dirty="0"/>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dirty="0"/>
          </a:p>
          <a:p>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822089344"/>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Director: </a:t>
                      </a:r>
                      <a:r>
                        <a:rPr lang="es-SV" dirty="0" smtClean="0">
                          <a:latin typeface="Arial" panose="020B0604020202020204" pitchFamily="34" charset="0"/>
                          <a:cs typeface="Arial" panose="020B0604020202020204" pitchFamily="34" charset="0"/>
                        </a:rPr>
                        <a:t>David Ernesto Henríquez Canjura</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INFORMACIÓN Y COMUNICACIONES </a:t>
            </a:r>
            <a:endParaRPr lang="es-SV" dirty="0"/>
          </a:p>
        </p:txBody>
      </p:sp>
      <p:sp>
        <p:nvSpPr>
          <p:cNvPr id="3" name="Marcador de contenido 2"/>
          <p:cNvSpPr>
            <a:spLocks noGrp="1"/>
          </p:cNvSpPr>
          <p:nvPr>
            <p:ph idx="1"/>
          </p:nvPr>
        </p:nvSpPr>
        <p:spPr/>
        <p:txBody>
          <a:bodyPr/>
          <a:lstStyle/>
          <a:p>
            <a:pPr marL="45720" indent="0">
              <a:lnSpc>
                <a:spcPct val="100000"/>
              </a:lnSpc>
              <a:buNone/>
            </a:pPr>
            <a:r>
              <a:rPr lang="es-SV" dirty="0" smtClean="0"/>
              <a:t>Funge </a:t>
            </a:r>
            <a:r>
              <a:rPr lang="es-SV" dirty="0"/>
              <a:t>como Oficial de </a:t>
            </a:r>
            <a:r>
              <a:rPr lang="es-SV" dirty="0" smtClean="0"/>
              <a:t>Información, en </a:t>
            </a:r>
            <a:r>
              <a:rPr lang="es-SV" dirty="0"/>
              <a:t>cumplimiento a la Ley de Acceso a la Información </a:t>
            </a:r>
            <a:r>
              <a:rPr lang="es-SV" dirty="0" smtClean="0"/>
              <a:t>Pública. Asimismo, promueve </a:t>
            </a:r>
            <a:r>
              <a:rPr lang="es-SV" dirty="0"/>
              <a:t>y gestiona la comunicación interna y externa de la Institución, hace divulgación de forma directa e indirecta, para dar a conocer los beneficios que el ILP ofrece en materia de legalización de tierras. Organiza y coordina eventos de entrega de Escrituras, así como actividades orientadas al mantenimiento de la identidad institucional. </a:t>
            </a:r>
          </a:p>
        </p:txBody>
      </p:sp>
      <p:graphicFrame>
        <p:nvGraphicFramePr>
          <p:cNvPr id="5" name="Tabla 4"/>
          <p:cNvGraphicFramePr>
            <a:graphicFrameLocks noGrp="1"/>
          </p:cNvGraphicFramePr>
          <p:nvPr>
            <p:extLst>
              <p:ext uri="{D42A27DB-BD31-4B8C-83A1-F6EECF244321}">
                <p14:modId xmlns:p14="http://schemas.microsoft.com/office/powerpoint/2010/main" val="109966273"/>
              </p:ext>
            </p:extLst>
          </p:nvPr>
        </p:nvGraphicFramePr>
        <p:xfrm>
          <a:off x="2000623" y="4377267"/>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err="1" smtClean="0">
                          <a:latin typeface="Arial" panose="020B0604020202020204" pitchFamily="34" charset="0"/>
                          <a:cs typeface="Arial" panose="020B0604020202020204" pitchFamily="34" charset="0"/>
                        </a:rPr>
                        <a:t>Mariam</a:t>
                      </a:r>
                      <a:r>
                        <a:rPr lang="es-SV" dirty="0" smtClean="0">
                          <a:latin typeface="Arial" panose="020B0604020202020204" pitchFamily="34" charset="0"/>
                          <a:cs typeface="Arial" panose="020B0604020202020204" pitchFamily="34" charset="0"/>
                        </a:rPr>
                        <a:t> Sofía Alfaro </a:t>
                      </a:r>
                      <a:r>
                        <a:rPr lang="es-SV" dirty="0" err="1" smtClean="0">
                          <a:latin typeface="Arial" panose="020B0604020202020204" pitchFamily="34" charset="0"/>
                          <a:cs typeface="Arial" panose="020B0604020202020204" pitchFamily="34" charset="0"/>
                        </a:rPr>
                        <a:t>Zablah</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51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GERENCIA DE OPERACIONES</a:t>
            </a:r>
            <a:endParaRPr lang="es-SV" dirty="0"/>
          </a:p>
        </p:txBody>
      </p:sp>
      <p:sp>
        <p:nvSpPr>
          <p:cNvPr id="3" name="Marcador de contenido 2"/>
          <p:cNvSpPr>
            <a:spLocks noGrp="1"/>
          </p:cNvSpPr>
          <p:nvPr>
            <p:ph idx="1"/>
          </p:nvPr>
        </p:nvSpPr>
        <p:spPr/>
        <p:txBody>
          <a:bodyPr/>
          <a:lstStyle/>
          <a:p>
            <a:pPr marL="45720" indent="0">
              <a:buNone/>
            </a:pPr>
            <a:r>
              <a:rPr lang="es-ES" dirty="0"/>
              <a:t>Coordina, dirige, supervisa y controla la gestión operativa para los procesos de legalización de tierras a nivel nacional hacia el cumplimiento de los objetivos institucionales y lineamientos gubernamentales. </a:t>
            </a:r>
            <a:endParaRPr lang="es-SV" dirty="0"/>
          </a:p>
          <a:p>
            <a:pPr marL="45720" indent="0">
              <a:buNone/>
            </a:pPr>
            <a:r>
              <a:rPr lang="es-ES" dirty="0"/>
              <a:t>Propone a la Dirección Ejecutiva los perfiles de los programas y/o proyectos y el Plan Operativo Institucional y e</a:t>
            </a:r>
            <a:r>
              <a:rPr lang="es-SV" dirty="0"/>
              <a:t>labora los Convenios Interinstitucionales que tienen como objeto asegurar la tenencia de tierra a familias salvadoreñas de escasos recursos económicos y proveer de recursos financieros al ILP.</a:t>
            </a:r>
          </a:p>
          <a:p>
            <a:pPr marL="45720" indent="0">
              <a:buNone/>
            </a:pPr>
            <a:r>
              <a:rPr lang="es-ES" dirty="0"/>
              <a:t>Dispone lineamientos de planificación, organización, dirección y control a las unidades operativas, con el propósito de realizar seguimiento y dar cumplimiento a las metas institucionales.</a:t>
            </a:r>
            <a:endParaRPr lang="es-SV" dirty="0"/>
          </a:p>
          <a:p>
            <a:pPr marL="45720" indent="0">
              <a:buNone/>
            </a:pPr>
            <a:r>
              <a:rPr lang="es-ES" dirty="0"/>
              <a:t>Se coordina con las diferentes instituciones externas que participan en los procesos de legalización. </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436434571"/>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Gerente: </a:t>
                      </a:r>
                      <a:r>
                        <a:rPr lang="es-SV" dirty="0" smtClean="0">
                          <a:latin typeface="Arial" panose="020B0604020202020204" pitchFamily="34" charset="0"/>
                          <a:cs typeface="Arial" panose="020B0604020202020204" pitchFamily="34" charset="0"/>
                        </a:rPr>
                        <a:t>Carolina Ivonne Villacorta de Portillo</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rmAutofit fontScale="90000"/>
          </a:bodyPr>
          <a:lstStyle/>
          <a:p>
            <a:r>
              <a:rPr lang="es-ES" b="1" dirty="0"/>
              <a:t>COORDINACIÓN GESTION DE PROCESOS Y MEDIO AMBIENTE</a:t>
            </a:r>
            <a:endParaRPr lang="es-SV" dirty="0"/>
          </a:p>
        </p:txBody>
      </p:sp>
      <p:sp>
        <p:nvSpPr>
          <p:cNvPr id="3" name="Marcador de contenido 2"/>
          <p:cNvSpPr>
            <a:spLocks noGrp="1"/>
          </p:cNvSpPr>
          <p:nvPr>
            <p:ph idx="1"/>
          </p:nvPr>
        </p:nvSpPr>
        <p:spPr/>
        <p:txBody>
          <a:bodyPr/>
          <a:lstStyle/>
          <a:p>
            <a:pPr marL="45720" indent="0">
              <a:buNone/>
            </a:pPr>
            <a:r>
              <a:rPr lang="es-ES" dirty="0"/>
              <a:t>Opera de forma transversal con todas las unidades operativas. En la gestión de procesos se proponen mejoras continuas a los procesos administrativos, operativos y del sistema de legalización; </a:t>
            </a:r>
            <a:r>
              <a:rPr lang="es-ES_tradnl" dirty="0"/>
              <a:t>se da seguimiento a los proyectos en cumplimiento de las metas. En la parte ambiental se trabaja coordinadamente con los diferentes especialistas autorizados para la elaboración de estudios de impacto ambiental (</a:t>
            </a:r>
            <a:r>
              <a:rPr lang="es-ES_tradnl" dirty="0" err="1"/>
              <a:t>EsIA</a:t>
            </a:r>
            <a:r>
              <a:rPr lang="es-ES_tradnl" dirty="0"/>
              <a:t>), diagnósticos ambientales, formularios ambientales; como también, la sensibilización, medidas y controles ambientales institucionales en pro del medio ambiente.  </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942758021"/>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Coordinador: </a:t>
                      </a:r>
                      <a:r>
                        <a:rPr lang="es-SV" dirty="0" smtClean="0">
                          <a:latin typeface="Arial" panose="020B0604020202020204" pitchFamily="34" charset="0"/>
                          <a:cs typeface="Arial" panose="020B0604020202020204" pitchFamily="34" charset="0"/>
                        </a:rPr>
                        <a:t>Ana Mirian Torres Gómez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COORDINACIÓN MEDICIONES/INGENIERÍA</a:t>
            </a:r>
            <a:endParaRPr lang="es-SV" dirty="0"/>
          </a:p>
        </p:txBody>
      </p:sp>
      <p:sp>
        <p:nvSpPr>
          <p:cNvPr id="3" name="Marcador de contenido 2"/>
          <p:cNvSpPr>
            <a:spLocks noGrp="1"/>
          </p:cNvSpPr>
          <p:nvPr>
            <p:ph idx="1"/>
          </p:nvPr>
        </p:nvSpPr>
        <p:spPr/>
        <p:txBody>
          <a:bodyPr/>
          <a:lstStyle/>
          <a:p>
            <a:pPr marL="45720" indent="0">
              <a:buNone/>
            </a:pPr>
            <a:r>
              <a:rPr lang="es-ES" dirty="0"/>
              <a:t>Coordinar las actividades técnicas de las áreas de ingeniería y mediciones, asistir y apoyar técnicamente a la Gerencia de Operaciones ante las Instituciones autorizadas en aprobación de planos. Realizar Inspecciones de campo de proyectos especiales.</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004065125"/>
              </p:ext>
            </p:extLst>
          </p:nvPr>
        </p:nvGraphicFramePr>
        <p:xfrm>
          <a:off x="2000623" y="418900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Coordinador: </a:t>
                      </a:r>
                      <a:r>
                        <a:rPr lang="es-SV" dirty="0" smtClean="0">
                          <a:latin typeface="Arial" panose="020B0604020202020204" pitchFamily="34" charset="0"/>
                          <a:cs typeface="Arial" panose="020B0604020202020204" pitchFamily="34" charset="0"/>
                        </a:rPr>
                        <a:t>José David Reyes Rivera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3467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Sheer Blue 16x9">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eerBlue_16x9_TP103213468" id="{C12ABFEE-24E6-4886-BAC1-B2EB900565D8}" vid="{D0AACA58-37CD-4847-B644-7EF48EFE1DD4}"/>
    </a:ext>
  </a:ext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Presentación de diseño con borde azul transparente (pantalla panorámica)</Template>
  <TotalTime>0</TotalTime>
  <Words>2257</Words>
  <Application>Microsoft Office PowerPoint</Application>
  <PresentationFormat>Panorámica</PresentationFormat>
  <Paragraphs>168</Paragraphs>
  <Slides>19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19</vt:i4>
      </vt:variant>
    </vt:vector>
  </HeadingPairs>
  <TitlesOfParts>
    <vt:vector size="24" baseType="lpstr">
      <vt:lpstr>Arial</vt:lpstr>
      <vt:lpstr>Arial Rounded MT Bold</vt:lpstr>
      <vt:lpstr>Constantia</vt:lpstr>
      <vt:lpstr>Verdana</vt:lpstr>
      <vt:lpstr>Sheer Blue 16x9</vt:lpstr>
      <vt:lpstr>ORGANIGRAMA Instituto de Legalización de la Propiedad </vt:lpstr>
      <vt:lpstr>Organigrama vigente</vt:lpstr>
      <vt:lpstr>CONSEJO DIRECTIVO</vt:lpstr>
      <vt:lpstr>AUDITORIA INTERNA</vt:lpstr>
      <vt:lpstr>DIRECCION EJECUTIVA</vt:lpstr>
      <vt:lpstr>UNIDAD DE INFORMACIÓN Y COMUNICACIONES </vt:lpstr>
      <vt:lpstr>GERENCIA DE OPERACIONES</vt:lpstr>
      <vt:lpstr>COORDINACIÓN GESTION DE PROCESOS Y MEDIO AMBIENTE</vt:lpstr>
      <vt:lpstr>COORDINACIÓN MEDICIONES/INGENIERÍA</vt:lpstr>
      <vt:lpstr>PLANIFICACIÓN</vt:lpstr>
      <vt:lpstr>UNIDAD DE PROMOCIÓN</vt:lpstr>
      <vt:lpstr>UNIDAD DE MEDICIONES</vt:lpstr>
      <vt:lpstr>UNIDAD DE INGENIERÍA</vt:lpstr>
      <vt:lpstr>UNIDAD  JURÍDICA</vt:lpstr>
      <vt:lpstr>UNIDAD  CATASTRAL</vt:lpstr>
      <vt:lpstr>UNIDAD  REGISTRAL</vt:lpstr>
      <vt:lpstr>GERENCIA ADMINISTRATIVA FINANCIERA</vt:lpstr>
      <vt:lpstr>UNIDAD DE INFORMÁTICA</vt:lpstr>
      <vt:lpstr>UNIDAD DE ARCHIVO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2017-08-08T17:09:25Z</dcterms:created>
  <dcterms:modified xsi:type="dcterms:W3CDTF">2017-08-09T21:33:05Z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