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304" r:id="rId3"/>
    <p:sldId id="278" r:id="rId4"/>
    <p:sldId id="275" r:id="rId5"/>
    <p:sldId id="277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7" r:id="rId14"/>
    <p:sldId id="288" r:id="rId15"/>
    <p:sldId id="286" r:id="rId16"/>
    <p:sldId id="289" r:id="rId17"/>
    <p:sldId id="290" r:id="rId18"/>
    <p:sldId id="291" r:id="rId19"/>
    <p:sldId id="292" r:id="rId20"/>
    <p:sldId id="294" r:id="rId21"/>
    <p:sldId id="298" r:id="rId22"/>
    <p:sldId id="299" r:id="rId23"/>
    <p:sldId id="300" r:id="rId24"/>
    <p:sldId id="301" r:id="rId25"/>
    <p:sldId id="302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FAA98-B30E-40A4-9702-3B6597BF8C4F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F13391-4F2B-4015-91F3-A22632E4F41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910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25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3391-4F2B-4015-91F3-A22632E4F41E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7757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2944D7-938C-4719-AC85-111A830EDFCC}" type="datetimeFigureOut">
              <a:rPr lang="es-SV" smtClean="0"/>
              <a:t>9/10/2019</a:t>
            </a:fld>
            <a:endParaRPr lang="es-S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FBD85-920C-4D1B-9A3E-215F9F4C80D0}" type="slidenum">
              <a:rPr lang="es-SV" smtClean="0"/>
              <a:t>‹Nº›</a:t>
            </a:fld>
            <a:endParaRPr lang="es-SV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9.xml"/><Relationship Id="rId18" Type="http://schemas.openxmlformats.org/officeDocument/2006/relationships/slide" Target="slide11.xml"/><Relationship Id="rId3" Type="http://schemas.openxmlformats.org/officeDocument/2006/relationships/package" Target="../embeddings/Documento_de_Microsoft_Word.docx"/><Relationship Id="rId21" Type="http://schemas.openxmlformats.org/officeDocument/2006/relationships/slide" Target="slide20.xml"/><Relationship Id="rId7" Type="http://schemas.openxmlformats.org/officeDocument/2006/relationships/slide" Target="slide13.xml"/><Relationship Id="rId12" Type="http://schemas.openxmlformats.org/officeDocument/2006/relationships/slide" Target="slide18.xml"/><Relationship Id="rId1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8.xml"/><Relationship Id="rId20" Type="http://schemas.openxmlformats.org/officeDocument/2006/relationships/slide" Target="slide9.xml"/><Relationship Id="rId1" Type="http://schemas.openxmlformats.org/officeDocument/2006/relationships/vmlDrawing" Target="../drawings/vmlDrawing1.vml"/><Relationship Id="rId6" Type="http://schemas.openxmlformats.org/officeDocument/2006/relationships/slide" Target="slide12.xml"/><Relationship Id="rId11" Type="http://schemas.openxmlformats.org/officeDocument/2006/relationships/slide" Target="slide17.xml"/><Relationship Id="rId5" Type="http://schemas.openxmlformats.org/officeDocument/2006/relationships/slide" Target="slide3.xml"/><Relationship Id="rId15" Type="http://schemas.openxmlformats.org/officeDocument/2006/relationships/slide" Target="slide21.xml"/><Relationship Id="rId23" Type="http://schemas.openxmlformats.org/officeDocument/2006/relationships/image" Target="../media/image4.png"/><Relationship Id="rId10" Type="http://schemas.openxmlformats.org/officeDocument/2006/relationships/slide" Target="slide16.xml"/><Relationship Id="rId19" Type="http://schemas.openxmlformats.org/officeDocument/2006/relationships/slide" Target="slide10.xml"/><Relationship Id="rId4" Type="http://schemas.openxmlformats.org/officeDocument/2006/relationships/image" Target="../media/image2.emf"/><Relationship Id="rId9" Type="http://schemas.openxmlformats.org/officeDocument/2006/relationships/slide" Target="slide15.xml"/><Relationship Id="rId14" Type="http://schemas.openxmlformats.org/officeDocument/2006/relationships/slide" Target="slide6.xml"/><Relationship Id="rId22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ORGANIGRAMA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INSPECTORIA GENERAL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  <a:b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bg1">
                    <a:lumMod val="50000"/>
                    <a:lumOff val="50000"/>
                  </a:schemeClr>
                </a:solidFill>
                <a:effectLst>
                  <a:glow rad="228600">
                    <a:schemeClr val="bg1"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SEGURIDAD PUBLICA</a:t>
            </a:r>
            <a:endParaRPr lang="es-SV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bg1">
                  <a:lumMod val="50000"/>
                  <a:lumOff val="50000"/>
                </a:schemeClr>
              </a:solidFill>
              <a:effectLst>
                <a:glow rad="228600">
                  <a:schemeClr val="bg1"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894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 smtClean="0"/>
              <a:t>UNIDAD DE ADQUISICIONES Y CONTRATACIONES INSTITUCIONALES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139997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DE ADQUISICIONES Y CONTRATACIONES INSTITUCIONAL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ADQUISICIONES Y CONTRATACIONES  INSTITUCIONALES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ejecutar los procesos de adquisición de bienes y servicios necesarios para el funcionamiento de la institución, de conformidad a las disposiciones establecidas en el marco legal vigente.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6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1-Cumplir las políticas, lineamientos y disposiciones técnicas establecidas por la UNAC, y ejecutar todos los procesos de adquisiciones y contrataciones objetos de la Ley de Adquisiciones y Contrataciones de la Administración Pública, tramitando la compra desde la fase de solicitud a la de adjudicación.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2-Constituir el enlace entre la UNAC y la Institución, en cuanto a las actividades técnicas, flujos y registros de información y otros aspectos que se deriven de la gestión de  adquisiciones y contrataciones.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3-Elaborar y ejecutar el Plan Anual de Trabajo de su Unidad, dándole el respectivo  seguimiento.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en coordinación con la Unidad Financiera Institucional (UFI), la programación anual de las compras y compatibilizarlo con la ejecución presupuestaria.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5-Verificar con la UFI las asignaciones presupuestarias, previo a la iniciación de todo proceso de concurso o licitación para la contratación de obras, bienes y servicios.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2 Flecha izquierda">
            <a:hlinkClick r:id="rId3" action="ppaction://hlinksldjump"/>
          </p:cNvPr>
          <p:cNvSpPr/>
          <p:nvPr/>
        </p:nvSpPr>
        <p:spPr>
          <a:xfrm>
            <a:off x="8712460" y="6309320"/>
            <a:ext cx="360040" cy="36004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5212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FINANCIERA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884075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UNIDAD FINANCIERA INSTITUCIONAL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FINANCIERA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TÉCNICO UFI; COLABORADOR(A) ADMINISTRATIVO; DEPARTAMENTO DE PRESUPUESTO;                                       DEPARTAMENTO DE TESORERÍA; DEPARTAMENTO DE CONTABILIDAD</a:t>
                      </a:r>
                      <a:endParaRPr lang="es-SV" sz="10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coordinar, asesorar, dirigir y supervisar las actividades financieras del ciclo presupuestario, velando por el cumplimiento de las normas y reglamentos definidos por el Sistema de Administración Financiera (SAFI).</a:t>
                      </a:r>
                    </a:p>
                    <a:p>
                      <a:r>
                        <a:rPr kumimoji="0" lang="es-SV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2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el proceso de Formulación Presupuestaria Institucional.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2-Presentar el Proyecto de Presupuesto Institucional a los Titulares de la Institución, para su aprobación y respectiva remisión a la Dirección General del Presupuesto, en los plazos establecidos en las disposiciones legales y técnicas vigentes.  </a:t>
                      </a:r>
                      <a:endParaRPr kumimoji="0" lang="es-SV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29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80526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68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DEPARTAMENTOS DE QUEJAS Y DENUNCIAS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9550939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QUEJAS Y DENUNCIAS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SONIA ANABELLA MANZANO DE RETANA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1  Mujeres: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QEJAS Y DENUNCIAS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 (A) DE QUEJAS Y DENUNCIAS; TECNICO (A) DE AREA QUEJAS Y DENUNCIAS;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relacionadas a la atención al ciudadano que manifieste presunta vulneración o afectación por incumplimiento de los servicios operativos, de gestión y la conducta profesional de miembros de la Policía Nacional Civil y/o Academia Nacional de Seguridad Pública, a través de quejas y/o denuncias a fin de darles el seguimiento y determinar la existencia o no de presunta responsabilidad en materia disciplinaria sobre la legislación aplicable.</a:t>
                      </a:r>
                      <a:endParaRPr lang="es-SV" sz="1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3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lang="es-SV" sz="1200" b="0" dirty="0" smtClean="0"/>
                        <a:t>a)Recibir, analizar, tramitar, registrar e indagar sobre las quejas y denuncias ciudadanas relativas al funcionamiento de los servicios operativos, de gestión y la conducta profesional de los miembros de la Policía Nacional Civil y de la Academia Nacional de Seguridad Pública;</a:t>
                      </a:r>
                    </a:p>
                    <a:p>
                      <a:r>
                        <a:rPr lang="es-SV" sz="1200" b="0" dirty="0" smtClean="0"/>
                        <a:t>b)Orientar a los usuarios sobre los servicios que corresponde prestar a la Policía Nacional Civil y de la Academia Nacional de Seguridad Pública, cuando la situación planteada por los interesados no constituyan materia de su competencia, se referirá la institución competente;</a:t>
                      </a:r>
                    </a:p>
                    <a:p>
                      <a:r>
                        <a:rPr lang="es-SV" sz="1200" b="0" dirty="0" smtClean="0"/>
                        <a:t>c)Proponer la apertura de las investigaciones previas, cuando corresponda al Inspector General o a sus Delegados, adoptar dichas decisiones;</a:t>
                      </a:r>
                    </a:p>
                    <a:p>
                      <a:r>
                        <a:rPr lang="es-SV" sz="1200" b="0" dirty="0" smtClean="0"/>
                        <a:t>d)Efectuar y resguardar las indagaciones previas, garantizando la confidencialidad; </a:t>
                      </a:r>
                    </a:p>
                    <a:p>
                      <a:r>
                        <a:rPr lang="es-SV" sz="1200" b="0" dirty="0" smtClean="0"/>
                        <a:t>Elaborar y presentar informes al Inspector General, sobre el resultado de las indagaciones iniciales;</a:t>
                      </a:r>
                    </a:p>
                    <a:p>
                      <a:r>
                        <a:rPr lang="es-SV" sz="1200" b="0" dirty="0" smtClean="0"/>
                        <a:t>f)Llevar un registro completo de las quejas y denuncias recibidas en diferentes dependencias de la Inspectoría General; y,</a:t>
                      </a:r>
                    </a:p>
                    <a:p>
                      <a:r>
                        <a:rPr lang="es-SV" sz="1200" b="0" dirty="0" smtClean="0"/>
                        <a:t>g)Las demás relacionadas con la materia y las que sean requeridas por medios oficiales por el Inspector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19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08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b="1" dirty="0"/>
              <a:t>DEPARTAMENTO DE INVESTIGACION DE LAS FALTAS DISCIPLINARIAS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21760"/>
              </p:ext>
            </p:extLst>
          </p:nvPr>
        </p:nvGraphicFramePr>
        <p:xfrm>
          <a:off x="539552" y="828329"/>
          <a:ext cx="8208912" cy="576902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DE INVESTIGACIÓN DE LAS FALTAS DICIPLINARIAS.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LIC. BALTAZAR</a:t>
                      </a:r>
                      <a:r>
                        <a:rPr lang="es-SV" sz="1400" baseline="0" dirty="0" smtClean="0"/>
                        <a:t> CHÁVEZ LÓPEZ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 Hombres: 4  Mujeres: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INVESTIGACIÓN DE LAS FALTAS DICIPLINARIAS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actividades que conlleven a la verificación del cumplimiento del Régimen Disciplinario de la Policía Nacional Civil y la Academia Nacional de Seguridad Pública, en la fase de investigación disciplinaria.</a:t>
                      </a:r>
                      <a:endParaRPr lang="es-SV" sz="9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Verificar el cumplimiento del Régimen Disciplinario Policial, con irrestricto respeto al principio de legalidad;</a:t>
                      </a:r>
                    </a:p>
                    <a:p>
                      <a:r>
                        <a:rPr lang="es-SV" sz="1100" b="0" dirty="0" smtClean="0"/>
                        <a:t>b)Iniciar investigaciones sobre las resoluciones emitidas por el Departamento de Quejas y Denuncias, que han sido autorizadas por el Inspector General o sus Delegados;</a:t>
                      </a:r>
                    </a:p>
                    <a:p>
                      <a:r>
                        <a:rPr lang="es-SV" sz="1100" b="0" dirty="0" smtClean="0"/>
                        <a:t>c)Supervisar y fiscalizar el desempeño de las Unidades de Control y de Investigación Disciplinaria, como de la ética profesional de la Policía Nacional Civil;</a:t>
                      </a:r>
                    </a:p>
                    <a:p>
                      <a:r>
                        <a:rPr lang="es-SV" sz="1100" b="0" dirty="0" smtClean="0"/>
                        <a:t>d)Ejercer la dirección funcional de los procedimientos disciplinarios, en casos de faltas graves y muy graves, atribuidas a miembros de la Policía Nacional Civil; </a:t>
                      </a:r>
                    </a:p>
                    <a:p>
                      <a:r>
                        <a:rPr lang="es-SV" sz="1100" b="0" dirty="0" smtClean="0"/>
                        <a:t>e)Investigar o instruir, en coordinación con otras unidades policiales, el procedimiento disciplinario, en los casos regulados en la presente Ley y la Ley Disciplinaria Policial;</a:t>
                      </a:r>
                    </a:p>
                    <a:p>
                      <a:r>
                        <a:rPr lang="es-SV" sz="1100" b="0" dirty="0" smtClean="0"/>
                        <a:t>f)Revisar y analizar expedientes disciplinarios, tramitados para el conocimiento de faltas graves y muy graves;</a:t>
                      </a:r>
                    </a:p>
                    <a:p>
                      <a:r>
                        <a:rPr lang="es-SV" sz="1100" b="0" dirty="0" smtClean="0"/>
                        <a:t>g)Presentar cargos ante los Tribunales Disciplinarios competentes, en casos de faltas graves y muy graves;</a:t>
                      </a:r>
                    </a:p>
                    <a:p>
                      <a:r>
                        <a:rPr lang="es-SV" sz="1100" b="0" dirty="0" smtClean="0"/>
                        <a:t>h)Expresar o contestar agravios, en la tramitación de los Recursos de Apelación;</a:t>
                      </a:r>
                    </a:p>
                    <a:p>
                      <a:r>
                        <a:rPr lang="es-SV" sz="1100" b="0" dirty="0" smtClean="0"/>
                        <a:t>i)Desarrollar auditorías específicas de casos y expedientes disciplinarios;</a:t>
                      </a:r>
                    </a:p>
                    <a:p>
                      <a:r>
                        <a:rPr lang="es-SV" sz="1100" b="0" dirty="0" smtClean="0"/>
                        <a:t>j)Garantizar la confidencialidad de las investigaciones, conforme a lo establecido por la presente Ley y la Ley Disciplinaria Policial; y,</a:t>
                      </a:r>
                    </a:p>
                    <a:p>
                      <a:r>
                        <a:rPr lang="es-SV" sz="1100" b="0" dirty="0" smtClean="0"/>
                        <a:t>k)Evaluar y emitir recomendaciones, sobre el funcionamiento del Régimen Disciplinario Policial. 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921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2" y="613248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59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</a:t>
            </a:r>
            <a:r>
              <a:rPr lang="es-SV" sz="2400" b="1" dirty="0" smtClean="0"/>
              <a:t>PROCESOS DISCIPLINARIOS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028530"/>
              </p:ext>
            </p:extLst>
          </p:nvPr>
        </p:nvGraphicFramePr>
        <p:xfrm>
          <a:off x="539552" y="828329"/>
          <a:ext cx="8136904" cy="584103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36172">
                <a:tc>
                  <a:txBody>
                    <a:bodyPr/>
                    <a:lstStyle/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PROCESOS DISCIPLINARIOS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dirty="0" smtClean="0"/>
                        <a:t>VACANTE</a:t>
                      </a:r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PROCESOS DISCIPLINARIOS                                                                     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relacionada a la verificación del cumplimiento del Régimen Disciplinario de la Policía Nacional Civil y la Academia Nacional de Seguridad Pública, en la fase concerniente a los procesos disciplinarios.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78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1-Coordinar la Revisión y análisis de expedientes disciplinarios, tramitados para el conocimiento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las actividades relacionadas a la presentación de cargos ante los Tribunales Disciplinarios Competentes, en casos de faltas graves y muy graves.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lo relacionado a la tramitación de los Recursos de Apelación por expresión o contestación de agravios.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el desarrollo de auditorías específicas de casos y expedientes disciplinarios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5-Garantizar la confidencialidad de las investigaciones, conforme a lo establecido en la Ley Orgánica de esta Inspectoría y la Ley Disciplinaria Policial.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6-Llevar un registro de las peticiones razonadas presentadas ante los Tribunales y el estado en que se encuentran hasta su resultado final, segregado por Tribunal, nombre del investigado, sexo, categoría, Unidad Organizativa a la que se encuentra asignado, falta disciplinaria atribuida, estado actual o resultado final.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 el Inspector General.</a:t>
                      </a:r>
                      <a:endParaRPr kumimoji="0" lang="es-SV" sz="11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24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46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/>
              <a:t>DEPARTAMENTO DE RESPONSABILIDAD PROFESIONAL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06729"/>
              </p:ext>
            </p:extLst>
          </p:nvPr>
        </p:nvGraphicFramePr>
        <p:xfrm>
          <a:off x="539552" y="756321"/>
          <a:ext cx="8208912" cy="598504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 DEPARTAMENTO RESPONSABILIDAD PROFESIONAL</a:t>
                      </a:r>
                    </a:p>
                    <a:p>
                      <a:pPr algn="ctr"/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RESPONSABILIDAD PROFESIONAL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Realizar actividades de vigilancia, control y supervisión de la conducta profesional de los miembros de la Policía Nacional Civil y de la Inspectoría General en el ejercicio de sus funciones.</a:t>
                      </a:r>
                      <a:endParaRPr lang="es-SV" sz="6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9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de trabajo anual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acciones orientadas a garantizar el cumplimiento del Código de Conducta Policial y de la Ética que exige el ejercicio de las funciones que corresponden a la Policía Nacional Civil.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3-Conocer y disponer de los informes emitidos por los Jefes Policiales, sobre casos de incumplimiento de la disciplina policial referidas a la ética profesional, cometidas por el personal a su cargo.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4-Promover las acciones o procesos disciplinarios correspondientes, en caso de abuso en el ejercicio de la función policial, violaciones a los </a:t>
                      </a: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Derechos Humanos, la ética profesional y la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5-Llevar un registro de las capacitaciones brindadas por temas específicos, la población beneficiada, segregada por sexo, categoría, Institución y Unidad Organizativa a la que pertenece. 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6-Recomendar medidas de prevención que permitan disminuir o erradicar la reincidencia de conductas que constituyan infracciones al Régimen Disciplinario de la conducta ética y profesional.</a:t>
                      </a:r>
                    </a:p>
                    <a:p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7-Otras relacionadas con la materia y que le sean requeridas por medios oficiales por el Inspector General.</a:t>
                      </a:r>
                      <a:endParaRPr lang="es-SV" sz="7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31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27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1600" b="1" dirty="0"/>
              <a:t>DEPARTAMENTO SUPERVISIÓN DE SERVICIOS D ELA POLICÍA NACIONAL CIVIL Y ACADEMIA NACIONAL DE SEGURIDAD PÚBLICA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708792"/>
              </p:ext>
            </p:extLst>
          </p:nvPr>
        </p:nvGraphicFramePr>
        <p:xfrm>
          <a:off x="539552" y="791673"/>
          <a:ext cx="8208912" cy="594969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SERVICIOS DE LA POLICIA NACIONAL CIVIL Y ACADEMIA NACIONAL DE SEGURIDAD PUBLICA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INGENIERO AQUILES OSMÍN AMAYA LEIVA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        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Hombres: 1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SERVICIOS DE LA POLICIA NACIONAL CIVIL Y ACADEMIA NACIONAL DE SEGURIDAD PUBLICA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Supervisar y controlar los servicios de las dependencias operativas y de gestión de la Policía Nacional Civil, a través de su personal y de las Unidades de Control e Investigación Disciplinaria y de Derechos Humanos.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3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r>
                        <a:rPr lang="es-SV" sz="1100" b="0" dirty="0" smtClean="0"/>
                        <a:t>a)Supervisar y controlar los servicios de las dependencias operativas y de gestión de la Policía Nacional Civil, a través de su personal y de las Unidades de Control e Investigación Disciplinaria y de Derechos Humanos;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b)Evaluar periódicamente la ejecución y resultados de los planes operativos policiales, con respecto al cumplimiento de los principios básicos en Derechos Humanos y responsabilidad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c)Coordinar con las Unidades de Control y de Derechos Humanos de la Policía Nacional Civil, actividades de inspección e investigación, a las Delegaciones Regionales y Departamentales de la PNC, con el fin de evaluar el cumplimiento de los Derechos Humanos y de la ética profesional;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d)Hacer observaciones y recomendaciones, a los procesos de seguimiento y control del Régimen Disciplinario de la PNC, como del cumplimiento de la equidad y no violencia de género; y,</a:t>
                      </a:r>
                    </a:p>
                    <a:p>
                      <a:endParaRPr lang="es-SV" sz="1100" b="0" dirty="0" smtClean="0"/>
                    </a:p>
                    <a:p>
                      <a:r>
                        <a:rPr lang="es-SV" sz="1100" b="0" dirty="0" smtClean="0"/>
                        <a:t>e)Evaluar y emitir recomendaciones, con respecto al desempeño policial en la prestación rutinaria de los servicios, situaciones de emergencia nacional y de las unidades especializadas de la PNC.</a:t>
                      </a:r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60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33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237312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84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Autofit/>
          </a:bodyPr>
          <a:lstStyle/>
          <a:p>
            <a:pPr algn="r"/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dirty="0" smtClean="0">
                <a:solidFill>
                  <a:schemeClr val="tx1"/>
                </a:solidFill>
              </a:rPr>
              <a:t/>
            </a:r>
            <a:br>
              <a:rPr lang="es-SV" sz="2000" dirty="0" smtClean="0">
                <a:solidFill>
                  <a:schemeClr val="tx1"/>
                </a:solidFill>
              </a:rPr>
            </a:br>
            <a:r>
              <a:rPr lang="es-SV" sz="2000" dirty="0">
                <a:solidFill>
                  <a:schemeClr val="tx1"/>
                </a:solidFill>
              </a:rPr>
              <a:t/>
            </a:r>
            <a:br>
              <a:rPr lang="es-SV" sz="2000" dirty="0">
                <a:solidFill>
                  <a:schemeClr val="tx1"/>
                </a:solidFill>
              </a:rPr>
            </a:br>
            <a:r>
              <a:rPr lang="es-SV" sz="2000" b="1" dirty="0"/>
              <a:t/>
            </a:r>
            <a:br>
              <a:rPr lang="es-SV" sz="2000" b="1" dirty="0"/>
            </a:br>
            <a:r>
              <a:rPr lang="es-SV" sz="1600" b="1" dirty="0"/>
              <a:t>DEPARTAMENTO DE SUPERVISION DE ACTUACIONES ACADEMICAS Y DE FORMACIÓN DE LA ANSP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718165"/>
              </p:ext>
            </p:extLst>
          </p:nvPr>
        </p:nvGraphicFramePr>
        <p:xfrm>
          <a:off x="539552" y="756321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DE SUPERVISION DE ACTUACIONES ACADEMICAS Y DE FORMACIÓN DE LA  ACADEMIA NACIONAL DE SEGURIDAD PÚBLICA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 SUPERVISION DE ACTUACIONES ACADEMICAS Y DE FORMACIÓN DE LA  ACADEMIA NACIONAL DE SEGURIDAD PÚBLICA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DELEGADO(A)S DE INSPECTORIA;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 (A) ADMINISTRATIVO (A)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para ejercer la supervisión de las actuaciones académicas y de formación de la Academia Nacional de Seguridad Pública, a fin de verificar el cumplimiento de los programas de estudio y la adecuada consecución de las prácticas policiales.</a:t>
                      </a:r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1-Realizar las coordinaciones con la División de Estudios de la Academia Nacional de Seguridad Pública para ejercer inspecciones en las distintas sedes dicha Institución.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2-Coordinar la verificación del cumplimiento de los programas de estudio y la adecuada consecución de las prácticas policiales.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las actividades de supervisión de la conducta de los servidores públicos de la Academia Nacional de Seguridad Pública de acuerdo a los principios éticos que rigen la función pública y el cumplimiento curricular aprobado por el Consejo Académico de la ANSP.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4-Rendir informe al Inspector General de las observaciones y recomendaciones que pudieran resultar de las inspecciones realizadas.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relacionadas con la materia y que le sean requeridas por medios oficiales por la jefatura inmediata.</a:t>
                      </a:r>
                      <a:endParaRPr lang="es-SV" sz="1100" b="0" dirty="0" smtClean="0"/>
                    </a:p>
                    <a:p>
                      <a:endParaRPr lang="es-SV" sz="1050" dirty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536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36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JURÍDICO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3761086"/>
              </p:ext>
            </p:extLst>
          </p:nvPr>
        </p:nvGraphicFramePr>
        <p:xfrm>
          <a:off x="539552" y="828328"/>
          <a:ext cx="8208912" cy="569701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 JURÍDICO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Hombres: 0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JURÍDICO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SV" sz="11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Brindar una asesoría jurídica oportuna y de apoyo a las dependencias de Inspectoría General de Seguridad Publica, velando por el cumplimiento del marco jurídico para la aplicación efectiva de la Ley. </a:t>
                      </a:r>
                    </a:p>
                    <a:p>
                      <a:endParaRPr lang="es-SV" sz="10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6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1-Representar al Inspector General de Seguridad Pública en procesos judiciales o administrativos.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2-Cumplir las asignaciones que dicte el titular.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3-Aprobar, autorizar o dar visto bueno según sea el caso de los productos finales del Departamento así como firmar la correspondencia interna y externa que se genera. </a:t>
                      </a:r>
                    </a:p>
                    <a:p>
                      <a:pPr lvl="0"/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4-Atender consultas de los clientes interno y externo. 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Otras que le sean asignadas por el Señor Inspector General en cumplimiento de los objetivos institucionales.</a:t>
                      </a:r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38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94928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8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ADMINISTRACIÓN Y FINANZAS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386967"/>
              </p:ext>
            </p:extLst>
          </p:nvPr>
        </p:nvGraphicFramePr>
        <p:xfrm>
          <a:off x="539552" y="578312"/>
          <a:ext cx="8208912" cy="61630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ADMINISTRACIÓN Y FINANZAS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LICENCIADA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11           Hombres: 3  Mujeres: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DEPARTAMENTO DE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ADMINISTRACION Y FINANZAS</a:t>
                      </a: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PROFESIONAL ADMINISTRATIVO; TÉCNICO ADMINISTRATIVO;                                         COLABORADOR(A) ADMINISTRATIVO</a:t>
                      </a:r>
                      <a:endParaRPr lang="es-SV" sz="9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Planificar, organizar, dirigir y coordinar las actividades administrativas y de servicios generales de la institución, brindando el apoyo logístico a las demás dependencias de la institución a fin de facilitarles el desarrollo de sus actividades. </a:t>
                      </a:r>
                    </a:p>
                    <a:p>
                      <a:endParaRPr lang="es-SV" sz="7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7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y ejecutar el Plan Anual de Trabajo del Departamento Administrativo, dándole el respectivo seguimiento.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informes trimestrales sobre el desarrollo y cumplimiento del plan de trabajo del Departamento.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3-Coordinar con el Encargado de Administración de las Dependencias Territoriales, los requerimientos de bienes de consumo, combustible y otros servicios que faciliten el trámite de la gestión de compras institucional.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4-Coordinar con el Encargado de Activo Fijo y Proveeduría, el apoyo administrativo y logístico que sea requerido por las distintas dependencias de la Inspectoría General, con el propósito de facilitarles el desarrollo de sus actividades.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5-Coordinar con el Encargado de Activo Fijo y Proveeduría los requerimientos de bienes y servicios para atender las necesidades de funcionamiento de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el Encargado del Activo Fijo y Proveeduría que se realice la constatación física del activo fijo institucional y bienes de consumo administrados en las oficinas centrales de la institución. </a:t>
                      </a:r>
                    </a:p>
                    <a:p>
                      <a:pPr lvl="0"/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7-Realizar las gestiones administrativas para el descargo, donación o destrucción de activo fijo institucional conforme a los procedimientos internos.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SV" sz="900" b="0" dirty="0" smtClean="0"/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74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447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090518"/>
              </p:ext>
            </p:extLst>
          </p:nvPr>
        </p:nvGraphicFramePr>
        <p:xfrm>
          <a:off x="498475" y="1662113"/>
          <a:ext cx="9655175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Documento" r:id="rId3" imgW="8431734" imgH="1415047" progId="Word.Document.12">
                  <p:embed/>
                </p:oleObj>
              </mc:Choice>
              <mc:Fallback>
                <p:oleObj name="Documento" r:id="rId3" imgW="8431734" imgH="14150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8475" y="1662113"/>
                        <a:ext cx="9655175" cy="1579562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60 Grupo"/>
          <p:cNvGrpSpPr/>
          <p:nvPr/>
        </p:nvGrpSpPr>
        <p:grpSpPr>
          <a:xfrm>
            <a:off x="188727" y="1083438"/>
            <a:ext cx="8765836" cy="5040560"/>
            <a:chOff x="-159492" y="0"/>
            <a:chExt cx="8879312" cy="4998720"/>
          </a:xfrm>
        </p:grpSpPr>
        <p:sp>
          <p:nvSpPr>
            <p:cNvPr id="9" name="Rectangle 102"/>
            <p:cNvSpPr>
              <a:spLocks noChangeArrowheads="1"/>
            </p:cNvSpPr>
            <p:nvPr/>
          </p:nvSpPr>
          <p:spPr bwMode="auto">
            <a:xfrm>
              <a:off x="4781550" y="0"/>
              <a:ext cx="1820545" cy="4095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00" b="1" dirty="0">
                  <a:effectLst/>
                  <a:latin typeface="Arial Narrow"/>
                  <a:ea typeface="Calibri"/>
                  <a:cs typeface="Times New Roman"/>
                </a:rPr>
                <a:t>Ministro de Justicia y Seguridad </a:t>
              </a:r>
              <a:r>
                <a:rPr lang="es-SV" sz="10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0" name="Rectangle 103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067300" y="590550"/>
              <a:ext cx="1250315" cy="431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1050" b="1" dirty="0">
                  <a:effectLst/>
                  <a:latin typeface="Arial Narrow"/>
                  <a:ea typeface="Calibri"/>
                  <a:cs typeface="Times New Roman"/>
                </a:rPr>
                <a:t>Inspectoría </a:t>
              </a:r>
              <a:r>
                <a:rPr lang="es-SV" sz="1050" b="1" dirty="0" smtClean="0">
                  <a:effectLst/>
                  <a:latin typeface="Arial Narrow"/>
                  <a:ea typeface="Calibri"/>
                  <a:cs typeface="Times New Roman"/>
                </a:rPr>
                <a:t>General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1" name="Rectangle 105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-159492" y="298910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Quejas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Denuncias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2" name="Rectangle 106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828040" y="3019425"/>
              <a:ext cx="93345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Investigación de las Faltas Disciplinarias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3" name="Rectangle 107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66900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Procesos 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Disciplinarios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4" name="Rectangle 108">
              <a:hlinkClick r:id="rId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790825" y="3019425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Responsabilidad Profesional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5" name="Rectangle 109">
              <a:hlinkClick r:id="rId1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657600" y="3030143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Supervisión del Servicio Policial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6" name="Rectangle 110">
              <a:hlinkClick r:id="rId1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540885" y="3028950"/>
              <a:ext cx="1109979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Depto. de Supervisión  Actuaciones Académicas y  de Formación de la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ANSP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7" name="Rectangle 111">
              <a:hlinkClick r:id="rId1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304800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Jurídico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8" name="Rectangle 112">
              <a:hlinkClick r:id="rId1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781800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Administración y Finanzas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19" name="Rectangle 113">
              <a:hlinkClick r:id="rId14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391275" y="1047750"/>
              <a:ext cx="1188085" cy="3962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Unidad de Auditoría </a:t>
              </a:r>
              <a:r>
                <a:rPr lang="es-SV" sz="900" b="1" dirty="0" smtClean="0">
                  <a:effectLst/>
                  <a:latin typeface="Arial Narrow"/>
                  <a:ea typeface="Calibri"/>
                  <a:cs typeface="Times New Roman"/>
                </a:rPr>
                <a:t>Interna</a:t>
              </a:r>
              <a:endParaRPr lang="es-SV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0" name="Rectangle 114">
              <a:hlinkClick r:id="rId1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419725" y="41433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Oficinas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Regionales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21" name="Rectangle 115">
              <a:hlinkClick r:id="rId1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603190" y="1943100"/>
              <a:ext cx="954330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 smtClean="0">
                  <a:latin typeface="Arial Narrow"/>
                  <a:ea typeface="Calibri"/>
                  <a:cs typeface="Times New Roman"/>
                </a:rPr>
                <a:t>Unidad de Gestión Documental y Archivo</a:t>
              </a:r>
              <a:endParaRPr lang="es-SV" sz="8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22" name="AutoShape 116"/>
            <p:cNvCxnSpPr>
              <a:cxnSpLocks noChangeShapeType="1"/>
            </p:cNvCxnSpPr>
            <p:nvPr/>
          </p:nvCxnSpPr>
          <p:spPr bwMode="auto">
            <a:xfrm flipH="1">
              <a:off x="5710048" y="1019175"/>
              <a:ext cx="23495" cy="290893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119"/>
            <p:cNvCxnSpPr>
              <a:cxnSpLocks noChangeShapeType="1"/>
            </p:cNvCxnSpPr>
            <p:nvPr/>
          </p:nvCxnSpPr>
          <p:spPr bwMode="auto">
            <a:xfrm>
              <a:off x="1343025" y="2884360"/>
              <a:ext cx="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120"/>
            <p:cNvCxnSpPr>
              <a:cxnSpLocks noChangeShapeType="1"/>
            </p:cNvCxnSpPr>
            <p:nvPr/>
          </p:nvCxnSpPr>
          <p:spPr bwMode="auto">
            <a:xfrm flipV="1">
              <a:off x="8101383" y="2899033"/>
              <a:ext cx="0" cy="1141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121"/>
            <p:cNvCxnSpPr>
              <a:cxnSpLocks noChangeShapeType="1"/>
              <a:endCxn id="17" idx="0"/>
            </p:cNvCxnSpPr>
            <p:nvPr/>
          </p:nvCxnSpPr>
          <p:spPr bwMode="auto">
            <a:xfrm>
              <a:off x="6219825" y="2884360"/>
              <a:ext cx="4446" cy="1636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122"/>
            <p:cNvCxnSpPr>
              <a:cxnSpLocks noChangeShapeType="1"/>
              <a:endCxn id="16" idx="0"/>
            </p:cNvCxnSpPr>
            <p:nvPr/>
          </p:nvCxnSpPr>
          <p:spPr bwMode="auto">
            <a:xfrm flipH="1">
              <a:off x="5095875" y="2884360"/>
              <a:ext cx="4763" cy="1445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AutoShape 123"/>
            <p:cNvCxnSpPr>
              <a:cxnSpLocks noChangeShapeType="1"/>
              <a:endCxn id="15" idx="0"/>
            </p:cNvCxnSpPr>
            <p:nvPr/>
          </p:nvCxnSpPr>
          <p:spPr bwMode="auto">
            <a:xfrm>
              <a:off x="4071620" y="2884360"/>
              <a:ext cx="0" cy="1457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AutoShape 124"/>
            <p:cNvCxnSpPr>
              <a:cxnSpLocks noChangeShapeType="1"/>
            </p:cNvCxnSpPr>
            <p:nvPr/>
          </p:nvCxnSpPr>
          <p:spPr bwMode="auto">
            <a:xfrm flipH="1">
              <a:off x="3201035" y="2884360"/>
              <a:ext cx="3810" cy="12363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AutoShape 125"/>
            <p:cNvCxnSpPr>
              <a:cxnSpLocks noChangeShapeType="1"/>
            </p:cNvCxnSpPr>
            <p:nvPr/>
          </p:nvCxnSpPr>
          <p:spPr bwMode="auto">
            <a:xfrm flipH="1">
              <a:off x="2277110" y="2893806"/>
              <a:ext cx="3810" cy="1141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126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416877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Rectangle 127">
              <a:hlinkClick r:id="rId1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61982" y="1943100"/>
              <a:ext cx="1036116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Acceso a la Información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Pública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3" name="AutoShape 129"/>
            <p:cNvCxnSpPr>
              <a:cxnSpLocks noChangeShapeType="1"/>
            </p:cNvCxnSpPr>
            <p:nvPr/>
          </p:nvCxnSpPr>
          <p:spPr bwMode="auto">
            <a:xfrm>
              <a:off x="5695950" y="409575"/>
              <a:ext cx="0" cy="17813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130"/>
            <p:cNvCxnSpPr>
              <a:cxnSpLocks noChangeShapeType="1"/>
            </p:cNvCxnSpPr>
            <p:nvPr/>
          </p:nvCxnSpPr>
          <p:spPr bwMode="auto">
            <a:xfrm>
              <a:off x="5905500" y="4505325"/>
              <a:ext cx="0" cy="135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Rectangle 131"/>
            <p:cNvSpPr>
              <a:spLocks noChangeArrowheads="1"/>
            </p:cNvSpPr>
            <p:nvPr/>
          </p:nvSpPr>
          <p:spPr bwMode="auto">
            <a:xfrm>
              <a:off x="5457825" y="4638675"/>
              <a:ext cx="935990" cy="3600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Oficinas Departamentales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36" name="AutoShape 132"/>
            <p:cNvCxnSpPr>
              <a:cxnSpLocks noChangeShapeType="1"/>
            </p:cNvCxnSpPr>
            <p:nvPr/>
          </p:nvCxnSpPr>
          <p:spPr bwMode="auto">
            <a:xfrm>
              <a:off x="5736468" y="1238250"/>
              <a:ext cx="65976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133"/>
            <p:cNvCxnSpPr>
              <a:cxnSpLocks noChangeShapeType="1"/>
            </p:cNvCxnSpPr>
            <p:nvPr/>
          </p:nvCxnSpPr>
          <p:spPr bwMode="auto">
            <a:xfrm>
              <a:off x="5695950" y="3924300"/>
              <a:ext cx="23939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134"/>
            <p:cNvCxnSpPr>
              <a:cxnSpLocks noChangeShapeType="1"/>
            </p:cNvCxnSpPr>
            <p:nvPr/>
          </p:nvCxnSpPr>
          <p:spPr bwMode="auto">
            <a:xfrm>
              <a:off x="5933895" y="3915020"/>
              <a:ext cx="0" cy="21907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Rectangle 141">
              <a:hlinkClick r:id="rId1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82002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Financiera</a:t>
              </a: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Institucional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0" name="Rectangle 142">
              <a:hlinkClick r:id="rId19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810375" y="1943100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900" b="1" dirty="0">
                  <a:effectLst/>
                  <a:latin typeface="Arial Narrow"/>
                  <a:ea typeface="Calibri"/>
                  <a:cs typeface="Times New Roman"/>
                </a:rPr>
                <a:t>UACI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sp>
          <p:nvSpPr>
            <p:cNvPr id="41" name="Rectangle 143">
              <a:hlinkClick r:id="rId20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5810250" y="1952625"/>
              <a:ext cx="899795" cy="53975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Unidad de Planificación Institucional  </a:t>
              </a:r>
              <a:endParaRPr lang="es-SV" sz="14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2" name="AutoShape 144"/>
            <p:cNvCxnSpPr>
              <a:cxnSpLocks noChangeShapeType="1"/>
            </p:cNvCxnSpPr>
            <p:nvPr/>
          </p:nvCxnSpPr>
          <p:spPr bwMode="auto">
            <a:xfrm>
              <a:off x="4105275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AutoShape 145"/>
            <p:cNvCxnSpPr>
              <a:cxnSpLocks noChangeShapeType="1"/>
            </p:cNvCxnSpPr>
            <p:nvPr/>
          </p:nvCxnSpPr>
          <p:spPr bwMode="auto">
            <a:xfrm>
              <a:off x="510540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AutoShape 146"/>
            <p:cNvCxnSpPr>
              <a:cxnSpLocks noChangeShapeType="1"/>
            </p:cNvCxnSpPr>
            <p:nvPr/>
          </p:nvCxnSpPr>
          <p:spPr bwMode="auto">
            <a:xfrm>
              <a:off x="6257925" y="1847850"/>
              <a:ext cx="0" cy="886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AutoShape 147"/>
            <p:cNvCxnSpPr>
              <a:cxnSpLocks noChangeShapeType="1"/>
            </p:cNvCxnSpPr>
            <p:nvPr/>
          </p:nvCxnSpPr>
          <p:spPr bwMode="auto">
            <a:xfrm>
              <a:off x="7258050" y="1847850"/>
              <a:ext cx="0" cy="762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AutoShape 148"/>
            <p:cNvCxnSpPr>
              <a:cxnSpLocks noChangeShapeType="1"/>
            </p:cNvCxnSpPr>
            <p:nvPr/>
          </p:nvCxnSpPr>
          <p:spPr bwMode="auto">
            <a:xfrm>
              <a:off x="8267700" y="1866900"/>
              <a:ext cx="635" cy="666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Rectangle 111">
              <a:hlinkClick r:id="rId2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7735329" y="3028950"/>
              <a:ext cx="828040" cy="612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s-SV" sz="800" b="1" dirty="0">
                  <a:effectLst/>
                  <a:latin typeface="Arial Narrow"/>
                  <a:ea typeface="Calibri"/>
                  <a:cs typeface="Times New Roman"/>
                </a:rPr>
                <a:t>Departamento de Estadística y </a:t>
              </a:r>
              <a:r>
                <a:rPr lang="es-SV" sz="800" b="1" dirty="0" smtClean="0">
                  <a:effectLst/>
                  <a:latin typeface="Arial Narrow"/>
                  <a:ea typeface="Calibri"/>
                  <a:cs typeface="Times New Roman"/>
                </a:rPr>
                <a:t>Análisis</a:t>
              </a:r>
              <a:endParaRPr lang="es-SV" sz="1600" b="1" dirty="0">
                <a:effectLst/>
                <a:latin typeface="Arial Narrow"/>
                <a:ea typeface="Calibri"/>
                <a:cs typeface="Times New Roman"/>
              </a:endParaRPr>
            </a:p>
          </p:txBody>
        </p:sp>
        <p:cxnSp>
          <p:nvCxnSpPr>
            <p:cNvPr id="48" name="AutoShape 121"/>
            <p:cNvCxnSpPr>
              <a:cxnSpLocks noChangeShapeType="1"/>
            </p:cNvCxnSpPr>
            <p:nvPr/>
          </p:nvCxnSpPr>
          <p:spPr bwMode="auto">
            <a:xfrm>
              <a:off x="7200900" y="2893806"/>
              <a:ext cx="0" cy="14911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91941"/>
            <a:ext cx="7748587" cy="1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ORGANIGRAMA</a:t>
            </a:r>
            <a:endParaRPr lang="es-SV" sz="2400" b="1" dirty="0"/>
          </a:p>
        </p:txBody>
      </p:sp>
      <p:pic>
        <p:nvPicPr>
          <p:cNvPr id="3116" name="Picture 14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32" y="3988409"/>
            <a:ext cx="12700" cy="12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18" name="3117 CuadroTexto"/>
          <p:cNvSpPr txBox="1"/>
          <p:nvPr/>
        </p:nvSpPr>
        <p:spPr>
          <a:xfrm>
            <a:off x="328471" y="5813381"/>
            <a:ext cx="417214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700" b="1" i="1" dirty="0" smtClean="0"/>
              <a:t>Autorizado</a:t>
            </a:r>
            <a:r>
              <a:rPr lang="en-US" sz="700" b="1" i="1" dirty="0" smtClean="0"/>
              <a:t> </a:t>
            </a:r>
            <a:r>
              <a:rPr lang="es-SV" sz="700" b="1" i="1" dirty="0" smtClean="0"/>
              <a:t>por:  Comisionado </a:t>
            </a:r>
            <a:r>
              <a:rPr lang="es-SV" sz="700" b="1" i="1" dirty="0"/>
              <a:t>Mauricio Ernesto </a:t>
            </a:r>
            <a:r>
              <a:rPr lang="es-SV" sz="700" b="1" i="1" dirty="0" err="1"/>
              <a:t>Ramirez</a:t>
            </a:r>
            <a:r>
              <a:rPr lang="es-SV" sz="700" b="1" i="1" dirty="0"/>
              <a:t> </a:t>
            </a:r>
            <a:r>
              <a:rPr lang="es-SV" sz="700" b="1" i="1" dirty="0" err="1" smtClean="0"/>
              <a:t>Landaverde</a:t>
            </a:r>
            <a:r>
              <a:rPr lang="es-SV" sz="700" b="1" i="1" dirty="0"/>
              <a:t> </a:t>
            </a:r>
            <a:endParaRPr lang="es-SV" sz="700" b="1" i="1" dirty="0" smtClean="0"/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   Ministro </a:t>
            </a:r>
            <a:r>
              <a:rPr lang="es-SV" sz="700" b="1" i="1" dirty="0"/>
              <a:t>de Justicia y Seguridad </a:t>
            </a:r>
            <a:r>
              <a:rPr lang="es-SV" sz="700" b="1" i="1" dirty="0" smtClean="0"/>
              <a:t>Pública </a:t>
            </a:r>
          </a:p>
          <a:p>
            <a:pPr algn="just">
              <a:lnSpc>
                <a:spcPct val="150000"/>
              </a:lnSpc>
            </a:pPr>
            <a:r>
              <a:rPr lang="es-SV" sz="700" b="1" i="1" dirty="0"/>
              <a:t> </a:t>
            </a:r>
            <a:r>
              <a:rPr lang="es-SV" sz="700" b="1" i="1" dirty="0" smtClean="0"/>
              <a:t>                                 en fecha 17 de Agosto del año dos mil dieciséis</a:t>
            </a:r>
            <a:endParaRPr lang="es-SV" sz="700" b="1" i="1" dirty="0"/>
          </a:p>
          <a:p>
            <a:r>
              <a:rPr lang="en-US" dirty="0" smtClean="0"/>
              <a:t>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79997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200" b="1" dirty="0"/>
              <a:t>DEPARTAMENTO </a:t>
            </a:r>
            <a:r>
              <a:rPr lang="es-SV" sz="2200" b="1" dirty="0" smtClean="0"/>
              <a:t>DE ANALISIS Y ESTADISTICA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144485"/>
              </p:ext>
            </p:extLst>
          </p:nvPr>
        </p:nvGraphicFramePr>
        <p:xfrm>
          <a:off x="539552" y="700612"/>
          <a:ext cx="8280920" cy="61127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6678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 DEPARTAMENTO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ANALISIS Y ESTATISTICA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MARIA TERESA ARIAS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2           Hombres: 0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DEPARTAMTO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ANALISIS Y ESTADISTICA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TÉCNICO Y DE APOYO ADMINISTRATIVO DEL DEPARTAMENTO DE ANÁLISIS Y ESTADÍSTICAS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Coordinar las actividades de registro y análisis de la información estadística, relacionada con el desarrollo de las funciones de Inspectoría General.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56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</a:t>
                      </a:r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laborar el plan de trabajo del Departamento.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2-Diseñar los formularios para traslado de la información estadística.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3-Llevar un registro estadísticos, respecto a quejas, denuncias y procesos de oficio, tramitados en la Inspectoría General; así como, de las resoluciones emitidas por los Tribunales Disciplinarios.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4-Realizar estudios periódicos e investigaciones estadísticas, basados en los indicadores de la ética profesional, deontología, aplicación del Régimen Disciplinario Policial y el cumplimiento de la equidad y no violencia de género.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5-Establecer los medios de coordinación y apoyo logístico, para la retroalimentación de información estadística relacionada a las funciones de la Inspectoría General.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6-Coordinar con las unidades que intervienen en la aplicación de la Ley Disciplinaria Policial, la entrega periódica de la información estadística necesaria para la elaboración de los informes pertinentes.</a:t>
                      </a: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informes y recomendaciones, respecto de violaciones, abusos o faltas cometidas por los miembros de la Policía Nacional Civil, en el ejercicio de sus funciones.</a:t>
                      </a:r>
                      <a:endParaRPr kumimoji="0" lang="es-SV" sz="105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43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40080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23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925218"/>
              </p:ext>
            </p:extLst>
          </p:nvPr>
        </p:nvGraphicFramePr>
        <p:xfrm>
          <a:off x="539552" y="709759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METROPOLITANO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LICDA. KATIA MARCELA MOLINA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10          Hombres: 3  Mujeres: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 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DELEGADOS DEPARTAMENTALES   DE SAN SALVADOR CENTRO, CIUDAD DELGADO Y SOYAPANGO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46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945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44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461482"/>
              </p:ext>
            </p:extLst>
          </p:nvPr>
        </p:nvGraphicFramePr>
        <p:xfrm>
          <a:off x="539552" y="836713"/>
          <a:ext cx="8424936" cy="56166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5615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EDGAR ROLANDO HUEZO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7          Hombres: 4  Mujeres: 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TECLA, Y CHALATENAGO 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35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941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48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6021288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547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965289"/>
              </p:ext>
            </p:extLst>
          </p:nvPr>
        </p:nvGraphicFramePr>
        <p:xfrm>
          <a:off x="467544" y="836713"/>
          <a:ext cx="8352928" cy="566615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880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PARACENTRAL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ING. PABLO FRANCISCO UMAÑA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12           Hombres: 7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 VICENTE, LA PAZ, CUSCATLAN  Y CABAÑAS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77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5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472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150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82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432909"/>
              </p:ext>
            </p:extLst>
          </p:nvPr>
        </p:nvGraphicFramePr>
        <p:xfrm>
          <a:off x="611560" y="748623"/>
          <a:ext cx="8208912" cy="577672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237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OCCIDENTAL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OMAR WILFREDO LIZAMA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12           Hombres: 7  Mujeres: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SANTA ANA , SONSONATE  Y AHUACHAPAN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34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75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9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253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13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 fontScale="90000"/>
          </a:bodyPr>
          <a:lstStyle/>
          <a:p>
            <a:pPr algn="r"/>
            <a:r>
              <a:rPr lang="es-SV" sz="2400" dirty="0">
                <a:solidFill>
                  <a:schemeClr val="tx1"/>
                </a:solidFill>
              </a:rPr>
              <a:t/>
            </a:r>
            <a:br>
              <a:rPr lang="es-SV" sz="2400" dirty="0">
                <a:solidFill>
                  <a:schemeClr val="tx1"/>
                </a:solidFill>
              </a:rPr>
            </a:br>
            <a:r>
              <a:rPr lang="es-SV" sz="2400" b="1" dirty="0" smtClean="0"/>
              <a:t>OFICINA REGIONAL 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46782"/>
              </p:ext>
            </p:extLst>
          </p:nvPr>
        </p:nvGraphicFramePr>
        <p:xfrm>
          <a:off x="539552" y="781766"/>
          <a:ext cx="8208912" cy="595960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(A)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EGIONAL ORIENTAL</a:t>
                      </a:r>
                    </a:p>
                    <a:p>
                      <a:pPr algn="ctr"/>
                      <a:endParaRPr kumimoji="0" lang="es-SV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LIC. RAFAEL ANTONIO SOLIS</a:t>
                      </a:r>
                      <a:endParaRPr lang="es-SV" sz="1400" dirty="0" smtClean="0"/>
                    </a:p>
                    <a:p>
                      <a:pPr algn="l"/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 14         Hombres: 4  Mujeres: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QUE DEPENDEN: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DELEGADOS DEPARTAMENTALES DE  SAN MIGUEL USULUTAN , MORAZAN Y LA UNION</a:t>
                      </a: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</a:t>
                      </a:r>
                      <a:r>
                        <a:rPr lang="es-SV" sz="1200" dirty="0" smtClean="0">
                          <a:effectLst/>
                        </a:rPr>
                        <a:t>PUESTO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Establecer los mecanismos de coordinación con las Unidades Regionales de Control, de Investigación Disciplinaria y de Derechos Humanos de la Policía Nacional Civil a efecto de facilitar el desarrollo del trabajo.</a:t>
                      </a:r>
                    </a:p>
                    <a:p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6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8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1-Establecer los mecanismos de coordinación, comunicación y traslado de la información, con las jefaturas de las unidades policiales, a efecto de facilitar el ejercicio de las facultades de Inspectoría General.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2-Promover la mejora del trabajo desarrollado por Inspectoría General ante el Tribunal Disciplinario de la Región, garantizando el pleno cumplimiento del Régimen Disciplinario policial.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3-Supervisar el cumplimiento de las funciones asignadas a los Delegados Departamentales, así como de la conducta ética de los mismos.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4-Evaluar el trabajo desarrollado por los Delegados Departamentales, a través de mecanismos como la rendición de cuentas.</a:t>
                      </a:r>
                    </a:p>
                    <a:p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5-Emitir informe trimestral al Inspector General sobre los resultados de los planes operativos policiales ejecutados, así como lo referente a la conducta policial, con énfasis en el respeto a los Derechos Humanos y la ética profesional, elaborando las observaciones y recomendaciones pertinentes sobre tales aspectos.  Entre</a:t>
                      </a:r>
                      <a:r>
                        <a:rPr kumimoji="0" lang="es-SV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otras</a:t>
                      </a:r>
                      <a:endParaRPr kumimoji="0" lang="es-SV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kumimoji="0" lang="es-SV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454">
                <a:tc>
                  <a:txBody>
                    <a:bodyPr/>
                    <a:lstStyle/>
                    <a:p>
                      <a:r>
                        <a:rPr lang="es-SV" sz="1000" dirty="0" smtClean="0">
                          <a:effectLst/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3554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345621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454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613907"/>
              </p:ext>
            </p:extLst>
          </p:nvPr>
        </p:nvGraphicFramePr>
        <p:xfrm>
          <a:off x="539552" y="836712"/>
          <a:ext cx="8208912" cy="63443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1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INSPECTOR GENERAL DE SEGURIDAD PUBLICA.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VACANTE</a:t>
                      </a:r>
                    </a:p>
                    <a:p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3                                                Hombres: 1    Mujeres: 2</a:t>
                      </a:r>
                    </a:p>
                    <a:p>
                      <a:endParaRPr kumimoji="0" lang="es-SV" sz="12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Dependencia Organizativa: DESPACHO INSPECTOR GENERAL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Puestos que dependen: INSPECTOR(A) GENERAL ADJUNTO (A), ASESORES (AS), COLABORADOR(A) ADMINISTRATIVO, MOTORISTA</a:t>
                      </a:r>
                      <a:endParaRPr lang="es-SV" sz="1000" b="0" dirty="0">
                        <a:solidFill>
                          <a:schemeClr val="tx1"/>
                        </a:solidFill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las actividades de la Inspectoría General y su correcta administración.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3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50" dirty="0" smtClean="0">
                          <a:effectLst/>
                        </a:rPr>
                        <a:t>PRINCIPALES 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50" dirty="0">
                        <a:effectLst/>
                      </a:endParaRP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1)Ejercer la representación judicial y extrajudicial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2)Designar apoderados judiciales cuando sea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3)Elaborar y enviar el proyecto de presupuesto y sistema de salarios de la Inspectoría General al Ministerio de Justicia y Seguridad Pública, para su respectiva consideración y aprobación;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4)Nombrar, contratar y remover al personal de la Inspectoría General;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5)Realizar o requerir las investigaciones que estime necesario;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6)Promover la acción disciplinaria, constituyéndose parte en el respectivo proceso;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7)Supervisar permanentemente el cumplimiento irrestricto de los Derechos Humanos, en el servicio policial y en el ámbito laboral de la ANSP, además realizar investigaciones de violaciones a estos derechos;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8)Asesorar al Ministro de Justicia y Seguridad Pública en las áreas de su competencia; y,</a:t>
                      </a:r>
                    </a:p>
                    <a:p>
                      <a:pPr>
                        <a:lnSpc>
                          <a:spcPct val="120000"/>
                        </a:lnSpc>
                      </a:pPr>
                      <a:r>
                        <a:rPr lang="es-SV" sz="1100" dirty="0" smtClean="0"/>
                        <a:t>9)Las demás que le sean conferidas por la presente Ley, la Ley Disciplinaria Policial, la Ley Orgánica de la ANSP y el ordenamiento jurídico en general.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098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0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031751"/>
              </p:ext>
            </p:extLst>
          </p:nvPr>
        </p:nvGraphicFramePr>
        <p:xfrm>
          <a:off x="539552" y="836713"/>
          <a:ext cx="8208912" cy="64387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1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lang="es-SV" sz="1600" b="1" dirty="0">
                          <a:solidFill>
                            <a:schemeClr val="tx1"/>
                          </a:solidFill>
                          <a:effectLst/>
                        </a:rPr>
                        <a:t>INSPECTOR GENERAL </a:t>
                      </a:r>
                      <a:r>
                        <a:rPr lang="es-SV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ADJUNTO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0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LICENCIADA SONIA ANABELLA MANZANON DE RETANA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</a:t>
                      </a:r>
                      <a:r>
                        <a:rPr kumimoji="0" lang="es-SV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2              Hombres: 0    Mujeres: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Dependencia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>
                          <a:effectLst/>
                        </a:rPr>
                        <a:t>Sustituir al Inspector General en caso de vacancia, condiciones en la cuales tendrá todas las facultades conferidas al Inspector General</a:t>
                      </a:r>
                      <a:r>
                        <a:rPr lang="es-SV" sz="1200" dirty="0" smtClean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9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</a:t>
                      </a:r>
                      <a:r>
                        <a:rPr lang="es-SV" sz="1000" dirty="0">
                          <a:effectLst/>
                        </a:rPr>
                        <a:t>TAREAS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Atender las atribuciones y obligaciones que le encomiende el Inspector General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En caso de vacancia del Inspector General:</a:t>
                      </a:r>
                    </a:p>
                    <a:p>
                      <a:pPr marL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 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Ejercer la representación Judicial y extrajudicial de la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Designar apoderados judiciales cuando sea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Presentar el Proyecto de Presupuesto y Sistema de Salarios de la Inspectoría General al Ministerio de Justicia y Seguridad Pública, para su respectiva consideración y aprobación.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Nombrar, contratar y remover al personal de Inspectoría General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Requerir las investigaciones que estime necesario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Promover la acción disciplinaria, constituyéndose parte en el respectivo proceso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Supervisar permanentemente el cumplimiento irrestricto de los derechos humanos, en el servicio policial y en el ámbito laboral de la ANSP, además realizar investigaciones de violaciones a estos derechos.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Asesorar al Ministro de Justicia y Seguridad Pública en las áreas de la competencia y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SV" sz="1000" dirty="0">
                          <a:effectLst/>
                        </a:rPr>
                        <a:t>Las demás que le sean conferidas por la Ley Orgánica de la IGSP, la Ley Disciplinaria Policial, Ley de la Carrera Policial, la Ley Orgánica de la ANSP y el ordenamiento jurídico en general al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8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DESPACHO INSPECTOR GENERAL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190529"/>
              </p:ext>
            </p:extLst>
          </p:nvPr>
        </p:nvGraphicFramePr>
        <p:xfrm>
          <a:off x="539552" y="836712"/>
          <a:ext cx="8208912" cy="690474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ASESOR(A) JURIDICO(A)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JAQUELINE BERVERLYN CONTRERAS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01           Hombres: 0 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DESPACHO INSPECTOR GENERAL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Puestos 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Asesorar al Inspector(a) General en materia jurídica sobre lo que concierna a la dirección de la Institución y emitir opiniones jurídicas.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5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>
                        <a:effectLst/>
                      </a:endParaRP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 le encomendare realizar el Inspector General.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38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AUDITORIA INTERNA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3583"/>
              </p:ext>
            </p:extLst>
          </p:nvPr>
        </p:nvGraphicFramePr>
        <p:xfrm>
          <a:off x="539552" y="836713"/>
          <a:ext cx="8424936" cy="564078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825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AUDITORIA INTERNA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Empleados: 0            Hombres: 0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AUDITORIA INTERNA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Desarrollar actividades encaminadas a programar, coordinar, dirigir y supervisar la prestación de los servicios de auditoría interna, siendo este servicio independiente, objetivo, de carácter asesor, que proporciones una seguridad razonable a la Inspectoría General de Seguridad Publica, contribuyendo en la evaluación del control interno y alcanzando su mejor expresión cuando recomienda mejoras a la administración y estas se concretan.</a:t>
                      </a:r>
                      <a:endParaRPr lang="es-SV" sz="4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7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700" b="0" dirty="0">
                        <a:effectLst/>
                      </a:endParaRP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 el Plan Anual de Trabajo de Auditoría Interna y presentarlo a la Corte de Cuentas de la República.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2-Verificar el cumplimiento de los controles internos de las operaciones financieras y administrativas.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3-Revisar los registros e informes financieros para verificar la exactitud y confiabilidad de los registros.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4-Presentar mensualmente al Inspector General y al Ministro de Justicia, un informe sobre el Estado Financiero de la Institución.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5-Planificar y ejecutar las auditorías a los recursos provenientes de las diferentes fuentes de financiamiento.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6-Dar seguimiento al cumplimiento de las recomendaciones emitidas por la Corte de Cuentas de la República y firmas privadas de auditoría. </a:t>
                      </a:r>
                    </a:p>
                    <a:p>
                      <a:pPr marL="0" lvl="0">
                        <a:lnSpc>
                          <a:spcPct val="100000"/>
                        </a:lnSpc>
                        <a:spcAft>
                          <a:spcPts val="5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7-Presentar a la Dirección General, los informes periódicos, eventuales y finales sobre el resultado de las auditorías realizadas. </a:t>
                      </a: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12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792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93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ACCESO A LA INFORMACION PUBLICA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649622"/>
              </p:ext>
            </p:extLst>
          </p:nvPr>
        </p:nvGraphicFramePr>
        <p:xfrm>
          <a:off x="539552" y="692696"/>
          <a:ext cx="8208912" cy="590685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84063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JEFE(A) UNIDAD DE ACCESO A LA INFORMACIÓN PÚBLICA - OFICIAL DE INFORMACIÓN.</a:t>
                      </a:r>
                    </a:p>
                    <a:p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LIC. BALTAZAR CHÁVEZ LÓPEZ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1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ACCESO A LA INFORMACION PUBLICA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 y coordinar la información de la gestión institucional y dar acceso a las personas y público en general que requieran de la información de su interés, siguiendo los procedimientos internos que establezca la Inspectoría General y dar respuesta en los plazos conforme a la Ley de Acceso a la Información Publica.</a:t>
                      </a: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5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1-Elaborar, coordinar, supervisar y dar seguimiento a los Planes de Trabajo de la Unidad.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presentar al Inspector General informes periódicos sobre las acciones relacionadas con el cumplimiento de la Ley de Acceso a la Información Pública.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3-Recabar y difundir la información oficiosa y propiciar que las entidades responsables las actualicen periódicamente.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4-Recibir y dar trámite a las solicitudes referentes a datos personales a solicitud del titular y de acceso a la información.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5-Auxiliar  a los particulares en la elaboración de solicitudes y, en su caso, orientarlos sobre las dependencias o entidades que pudiere tener la información que solicita.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6-Realizar los trámites internos necesarios para la localización y entrega de información solicitada y notificar a los particulares.</a:t>
                      </a:r>
                    </a:p>
                    <a:p>
                      <a:pPr lvl="0" algn="just">
                        <a:spcAft>
                          <a:spcPts val="400"/>
                        </a:spcAft>
                      </a:pP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7-Instruir a los servicios de la dependencia o entidad que sean necesarios, para recibir y dar trámite a las solicitudes de acceso a la información.</a:t>
                      </a:r>
                    </a:p>
                    <a:p>
                      <a:pPr>
                        <a:spcAft>
                          <a:spcPts val="400"/>
                        </a:spcAft>
                      </a:pPr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14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6165304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07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CENTRO DE DOCUMENTACION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296188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puesto: </a:t>
                      </a:r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JEFE CENTRO DE DOCUMENTACON - OFICIAL DE ARCHIVO</a:t>
                      </a: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400" b="1" dirty="0" smtClean="0"/>
                        <a:t>KATHERINE ELIZABETH VALLE GUEVARA </a:t>
                      </a:r>
                      <a:endParaRPr kumimoji="0" lang="es-SV" sz="1400" b="1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1            Hombres: 0    Mujeres: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CENTRO DE DOCUMENTACIÓN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COLABORADOR(A)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Administrar, organizar y conservar la documentación de la gestión institucional, siendo responsable de dirigir y custodiar el archivo general de la Inspectoría General, así como sus archivos secundarios, periféricos, de gestión y todo lo relacionado con la administración de los documentos de la Institución.</a:t>
                      </a:r>
                      <a:endParaRPr lang="es-SV" sz="1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1-Encargado de la organización, conservación, catalogación y administración de los documentos de la entidad.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2-Elaborar y poner a disposición del público una guía de la organización del archivo y de los sistemas de clasificación y catalogación.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3-Generar, coordinar y velar por el cumplimiento de las políticas y normativas de la institución en materia archivística.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4-Capacitar y asesorar al personal de cada unidad organizativa que produce documentos sobre la organización de los mismos.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5-Realizar las diferentes técnicas y procesos de acuerdo a los principios de la archivística.  En sus distintas fases: de gestión (Activos), </a:t>
                      </a:r>
                      <a:r>
                        <a:rPr kumimoji="0" lang="es-SV" sz="10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semiactiva</a:t>
                      </a:r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(Pasivos) e histórico.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6-Promover su profesionalización así como la de sus colaboradores a través de capacitaciones en la materia según sus diferentes modalidades: cursos cortos, módulos, diplomados, diplomados entre otros. </a:t>
                      </a:r>
                    </a:p>
                    <a:p>
                      <a:pPr lvl="0"/>
                      <a:endParaRPr kumimoji="0" lang="es-SV" sz="10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kumimoji="0" lang="es-SV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7-Normar y difundir los procesos e instrumentos de gestión documental en institución. Promover la creación de normas específicas para instrumentar, legitimar y hacer funcionar los mecanismos necesarios del Sistema Institucional de Archivos.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266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1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32048"/>
          </a:xfrm>
        </p:spPr>
        <p:txBody>
          <a:bodyPr>
            <a:normAutofit/>
          </a:bodyPr>
          <a:lstStyle/>
          <a:p>
            <a:pPr algn="r"/>
            <a:r>
              <a:rPr lang="es-SV" sz="2400" b="1" dirty="0" smtClean="0"/>
              <a:t>UNIDAD DE PLANIFICACIN INSTITUCIONAL</a:t>
            </a:r>
            <a:endParaRPr lang="es-SV" sz="24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274240"/>
              </p:ext>
            </p:extLst>
          </p:nvPr>
        </p:nvGraphicFramePr>
        <p:xfrm>
          <a:off x="539552" y="828329"/>
          <a:ext cx="8208912" cy="591304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7218">
                <a:tc>
                  <a:txBody>
                    <a:bodyPr/>
                    <a:lstStyle/>
                    <a:p>
                      <a:pPr algn="ctr"/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Nombre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del puesto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es-SV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SV" sz="14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JEFE UNIDAD DE PLANIFICACION INSTITUCIONAL</a:t>
                      </a:r>
                      <a:endParaRPr kumimoji="0" lang="es-SV" sz="14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SV" sz="18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SV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Encargado:</a:t>
                      </a: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VACANTE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de Empleados: 0            Hombres: 0    Mujeres: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Dependencia Organizativa: </a:t>
                      </a:r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UNIDAD DE PLANIFICACIÓN</a:t>
                      </a:r>
                      <a:r>
                        <a:rPr kumimoji="0" lang="es-SV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INSTITUCIONAL</a:t>
                      </a:r>
                      <a:endParaRPr kumimoji="0" lang="es-SV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Puestos 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que dependen: 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TECNICO PROFESIONAL DE PLANIFICACION Y COLABORADOR(A</a:t>
                      </a:r>
                      <a:r>
                        <a:rPr lang="es-SV" sz="1200" b="0" dirty="0">
                          <a:solidFill>
                            <a:schemeClr val="tx1"/>
                          </a:solidFill>
                          <a:effectLst/>
                        </a:rPr>
                        <a:t>) ADMINISTRATIVO(A</a:t>
                      </a:r>
                      <a:r>
                        <a:rPr lang="es-SV" sz="12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5854" marR="5585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9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dirty="0" smtClean="0">
                          <a:effectLst/>
                        </a:rPr>
                        <a:t>FUNCIÓN </a:t>
                      </a:r>
                      <a:r>
                        <a:rPr lang="es-SV" sz="1200" dirty="0">
                          <a:effectLst/>
                        </a:rPr>
                        <a:t>BÁSICA DEL PUESTO</a:t>
                      </a:r>
                    </a:p>
                    <a:p>
                      <a:r>
                        <a:rPr kumimoji="0" lang="es-SV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Dirigir y coordinar las actividades de planificación y fortalecimiento institucional, gestionar recursos técnicos y financieros para la ejecución de proyectos, así como proporcionar asistencia técnica a las dependencias de Inspectoría General de Seguridad Pública.</a:t>
                      </a:r>
                      <a:endParaRPr lang="es-SV" sz="1200" b="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3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0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 smtClean="0">
                          <a:effectLst/>
                        </a:rPr>
                        <a:t>PRINCIPALES TAREAS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SV" sz="1100" b="0" dirty="0" smtClean="0">
                        <a:effectLst/>
                      </a:endParaRP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1-Dirigir la elaboración y seguimiento del Plan Anual de Trabajo del Área; así como consolidación del Plan Anual de Trabajo Institucional.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2-Dirigir el seguimiento de las Líneas Estratégicas del Sector de Justicia, así como los planes, programas y proyectos institucionales en Inspectoría General de Seguridad Pública.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3-Gestionar y negociar recursos técnicos y financieros para el fortalecimiento de la Institución.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4-Elaborar documentos técnicos requeridos por los proyectos o actividades que desarrolle, así como los solicitados por el Inspector General.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5-Brindar asistencia técnica y dar lineamientos en materia de planificación, monitoreo, seguimiento, administración de riesgos y evaluación de resultados, a las dependencias de Inspectoría General de Seguridad Pública.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6-Dirigir la planificación y realización de eventos de capacitación en temas y áreas inherentes a la planificación. 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7-Elaborar y consolidar informes periódicos de actividades realizadas por la Institución, así como aquellos otros aspectos requeridos por organismos nacionales e internacionales.</a:t>
                      </a:r>
                    </a:p>
                    <a:p>
                      <a:pPr lvl="0"/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8-Asignar, controlar y supervisar las actividades del Área. </a:t>
                      </a:r>
                    </a:p>
                    <a:p>
                      <a:r>
                        <a:rPr kumimoji="0" lang="es-SV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9-Las demás que para el cumplimiento de los objetivos institucionales.</a:t>
                      </a:r>
                      <a:r>
                        <a:rPr kumimoji="0" lang="es-SV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SV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endParaRPr lang="es-SV" sz="1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5854" marR="5585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17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093296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5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1149</TotalTime>
  <Words>5537</Words>
  <Application>Microsoft Office PowerPoint</Application>
  <PresentationFormat>Presentación en pantalla (4:3)</PresentationFormat>
  <Paragraphs>597</Paragraphs>
  <Slides>25</Slides>
  <Notes>23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Aharoni</vt:lpstr>
      <vt:lpstr>Arial Narrow</vt:lpstr>
      <vt:lpstr>Calibri</vt:lpstr>
      <vt:lpstr>Cambria</vt:lpstr>
      <vt:lpstr>Constantia</vt:lpstr>
      <vt:lpstr>Times New Roman</vt:lpstr>
      <vt:lpstr>Wingdings 2</vt:lpstr>
      <vt:lpstr>Flujo</vt:lpstr>
      <vt:lpstr>Documento</vt:lpstr>
      <vt:lpstr>ORGANIGRAMA   INSPECTORIA GENERAL  DE  SEGURIDAD PUBLICA</vt:lpstr>
      <vt:lpstr>ORGANIGRAMA</vt:lpstr>
      <vt:lpstr>DESPACHO INSPECTOR GENERAL</vt:lpstr>
      <vt:lpstr>DESPACHO INSPECTOR GENERAL</vt:lpstr>
      <vt:lpstr>DESPACHO INSPECTOR GENERAL</vt:lpstr>
      <vt:lpstr>UNIDAD DE AUDITORIA INTERNA</vt:lpstr>
      <vt:lpstr>UNIDAD DE ACCESO A LA INFORMACION PUBLICA</vt:lpstr>
      <vt:lpstr>CENTRO DE DOCUMENTACION</vt:lpstr>
      <vt:lpstr>UNIDAD DE PLANIFICACIN INSTITUCIONAL</vt:lpstr>
      <vt:lpstr>UNIDAD DE ADQUISICIONES Y CONTRATACIONES INSTITUCIONALES</vt:lpstr>
      <vt:lpstr>UNIDAD FINANCIERA INSTITUCIONAL</vt:lpstr>
      <vt:lpstr>DEPARTAMENTOS DE QUEJAS Y DENUNCIAS</vt:lpstr>
      <vt:lpstr>DEPARTAMENTO DE INVESTIGACION DE LAS FALTAS DISCIPLINARIAS</vt:lpstr>
      <vt:lpstr>DEPARTAMENTO DE PROCESOS DISCIPLINARIOS</vt:lpstr>
      <vt:lpstr>DEPARTAMENTO DE RESPONSABILIDAD PROFESIONAL</vt:lpstr>
      <vt:lpstr> DEPARTAMENTO SUPERVISIÓN DE SERVICIOS D ELA POLICÍA NACIONAL CIVIL Y ACADEMIA NACIONAL DE SEGURIDAD PÚBLICA</vt:lpstr>
      <vt:lpstr>        DEPARTAMENTO DE SUPERVISION DE ACTUACIONES ACADEMICAS Y DE FORMACIÓN DE LA ANSP</vt:lpstr>
      <vt:lpstr> DEPARTAMENTO JURÍDICO</vt:lpstr>
      <vt:lpstr> DEPARTAMENTO DE ADMINISTRACIÓN Y FINANZAS</vt:lpstr>
      <vt:lpstr> DEPARTAMENTO DE ANALISIS Y ESTADISTICA</vt:lpstr>
      <vt:lpstr> OFICINA REGIONAL </vt:lpstr>
      <vt:lpstr> OFICINA REGIONAL </vt:lpstr>
      <vt:lpstr> OFICINA REGIONAL </vt:lpstr>
      <vt:lpstr> OFICINA REGIONAL </vt:lpstr>
      <vt:lpstr> OFICINA REGIONAL </vt:lpstr>
    </vt:vector>
  </TitlesOfParts>
  <Company>PNC de El Salvador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  INSPECTORIA GENERAL  DE  SEGURIDAD PUBLICA</dc:title>
  <dc:creator>PNC</dc:creator>
  <cp:lastModifiedBy>BALTAZAR CHAVEZ</cp:lastModifiedBy>
  <cp:revision>64</cp:revision>
  <dcterms:created xsi:type="dcterms:W3CDTF">2017-08-07T15:57:04Z</dcterms:created>
  <dcterms:modified xsi:type="dcterms:W3CDTF">2019-10-09T17:59:01Z</dcterms:modified>
</cp:coreProperties>
</file>