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  <p:sldId id="260" r:id="rId9"/>
    <p:sldId id="268" r:id="rId1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ileigd\Proyectos\2016\02.%20Gestion%20Estrategica\6.%20Transparencia%20y%20Rendici&#243;n%20de%20Cuentas\4.%20SPCTA\3T\cifras%20para%20estadistic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Fondo IGD en Millones de $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información!$C$2</c:f>
              <c:strCache>
                <c:ptCount val="1"/>
                <c:pt idx="0">
                  <c:v>Fondo IGD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dLbl>
              <c:idx val="17"/>
              <c:layout>
                <c:manualLayout>
                  <c:x val="-1.3230429988974642E-2"/>
                  <c:y val="-4.4321329639889197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información!$B$3:$B$20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 formatCode="mmm\-yy">
                  <c:v>42614</c:v>
                </c:pt>
              </c:numCache>
            </c:numRef>
          </c:cat>
          <c:val>
            <c:numRef>
              <c:f>información!$C$3:$C$20</c:f>
              <c:numCache>
                <c:formatCode>General</c:formatCode>
                <c:ptCount val="18"/>
                <c:pt idx="0">
                  <c:v>6.5</c:v>
                </c:pt>
                <c:pt idx="1">
                  <c:v>35.299999999999997</c:v>
                </c:pt>
                <c:pt idx="2">
                  <c:v>41.7</c:v>
                </c:pt>
                <c:pt idx="3">
                  <c:v>47.9</c:v>
                </c:pt>
                <c:pt idx="4">
                  <c:v>54.6</c:v>
                </c:pt>
                <c:pt idx="5">
                  <c:v>61.5</c:v>
                </c:pt>
                <c:pt idx="6">
                  <c:v>68.599999999999994</c:v>
                </c:pt>
                <c:pt idx="7">
                  <c:v>75.2</c:v>
                </c:pt>
                <c:pt idx="8">
                  <c:v>83.9</c:v>
                </c:pt>
                <c:pt idx="9">
                  <c:v>91.5</c:v>
                </c:pt>
                <c:pt idx="10">
                  <c:v>95.8</c:v>
                </c:pt>
                <c:pt idx="11">
                  <c:v>100.9</c:v>
                </c:pt>
                <c:pt idx="12">
                  <c:v>105.5</c:v>
                </c:pt>
                <c:pt idx="13">
                  <c:v>110.3</c:v>
                </c:pt>
                <c:pt idx="14">
                  <c:v>117.7</c:v>
                </c:pt>
                <c:pt idx="15">
                  <c:v>127.7</c:v>
                </c:pt>
                <c:pt idx="16">
                  <c:v>137.9</c:v>
                </c:pt>
                <c:pt idx="17" formatCode="0.0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18080"/>
        <c:axId val="133520384"/>
      </c:lineChart>
      <c:catAx>
        <c:axId val="13351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520384"/>
        <c:crosses val="autoZero"/>
        <c:auto val="1"/>
        <c:lblAlgn val="ctr"/>
        <c:lblOffset val="100"/>
        <c:noMultiLvlLbl val="0"/>
      </c:catAx>
      <c:valAx>
        <c:axId val="133520384"/>
        <c:scaling>
          <c:orientation val="minMax"/>
        </c:scaling>
        <c:delete val="0"/>
        <c:axPos val="l"/>
        <c:majorGridlines/>
        <c:numFmt formatCode="_(\$* #,##0.00_);_(\$* \(#,##0.00\);_(\$* &quot;-&quot;??_);_(@_)" sourceLinked="0"/>
        <c:majorTickMark val="out"/>
        <c:minorTickMark val="none"/>
        <c:tickLblPos val="nextTo"/>
        <c:crossAx val="13351808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7260-FB46-4C0C-94B4-2C792C477219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AA5FC-6693-4F0D-A9F7-A4F23F0A30C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29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AA5FC-6693-4F0D-A9F7-A4F23F0A30C9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968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713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46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488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779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160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448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176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6617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410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840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97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6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E6CF-BA73-44B0-8FCC-B0A072A04EF5}" type="datetimeFigureOut">
              <a:rPr lang="es-SV" smtClean="0"/>
              <a:t>11/10/2016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ABEC9-A490-4F9E-95BF-C9A75D7C573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4802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mailto:oficialdeinformacion@igd.gob.s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7827" y="3068960"/>
            <a:ext cx="7920880" cy="1440160"/>
          </a:xfrm>
        </p:spPr>
        <p:txBody>
          <a:bodyPr>
            <a:noAutofit/>
          </a:bodyPr>
          <a:lstStyle/>
          <a:p>
            <a:r>
              <a:rPr lang="es-SV" sz="32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ESTADISITICAS DEL SEGURO DE DEPOSITOS EN EL SALVADOR</a:t>
            </a:r>
            <a:br>
              <a:rPr lang="es-SV" sz="32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32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SEPTIEMBRE </a:t>
            </a:r>
            <a:r>
              <a:rPr lang="es-SV" sz="3200" b="1" dirty="0" smtClean="0">
                <a:ln w="1778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2016</a:t>
            </a:r>
            <a:endParaRPr lang="es-SV" sz="3200" b="1" dirty="0">
              <a:ln w="17780" cmpd="sng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5" y="1641449"/>
            <a:ext cx="5287209" cy="13555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43443" r="48155" b="20902"/>
          <a:stretch/>
        </p:blipFill>
        <p:spPr bwMode="auto">
          <a:xfrm>
            <a:off x="6804248" y="4509120"/>
            <a:ext cx="1854459" cy="174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2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854968"/>
          </a:xfrm>
        </p:spPr>
        <p:txBody>
          <a:bodyPr>
            <a:noAutofit/>
          </a:bodyPr>
          <a:lstStyle/>
          <a:p>
            <a:r>
              <a:rPr lang="es-SV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Instituciones Miembros por Tipo</a:t>
            </a:r>
            <a:endParaRPr lang="es-SV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896938"/>
            <a:ext cx="8461375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44814"/>
              </p:ext>
            </p:extLst>
          </p:nvPr>
        </p:nvGraphicFramePr>
        <p:xfrm>
          <a:off x="179512" y="802003"/>
          <a:ext cx="4104456" cy="50673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26114"/>
                <a:gridCol w="1026114"/>
                <a:gridCol w="1026114"/>
                <a:gridCol w="1026114"/>
              </a:tblGrid>
              <a:tr h="219814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SV" sz="1600" b="1" u="none" strike="noStrike" dirty="0">
                          <a:effectLst/>
                        </a:rPr>
                        <a:t> 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Años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Instituciones Miembros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19814">
                <a:tc vMerge="1">
                  <a:txBody>
                    <a:bodyPr/>
                    <a:lstStyle/>
                    <a:p>
                      <a:pPr algn="ctr" fontAlgn="b"/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Bancos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S.A.C.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B. </a:t>
                      </a:r>
                      <a:r>
                        <a:rPr lang="es-SV" sz="1600" b="1" u="none" strike="noStrike" dirty="0" err="1">
                          <a:effectLst/>
                        </a:rPr>
                        <a:t>Coop</a:t>
                      </a:r>
                      <a:r>
                        <a:rPr lang="es-SV" sz="1600" b="1" u="none" strike="noStrike" dirty="0">
                          <a:effectLst/>
                        </a:rPr>
                        <a:t>.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1999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2009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2012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2013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2014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11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>
                          <a:effectLst/>
                        </a:rPr>
                        <a:t>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2015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11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814"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190" y="5988518"/>
            <a:ext cx="5212882" cy="854968"/>
          </a:xfrm>
        </p:spPr>
        <p:txBody>
          <a:bodyPr>
            <a:noAutofit/>
          </a:bodyPr>
          <a:lstStyle/>
          <a:p>
            <a:r>
              <a:rPr lang="es-SV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Instituciones Miembros por Tipo</a:t>
            </a:r>
            <a:endParaRPr lang="es-SV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3968" y="0"/>
            <a:ext cx="486003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Evolución Límite de la Garantía</a:t>
            </a:r>
            <a:endParaRPr lang="es-SV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77713"/>
              </p:ext>
            </p:extLst>
          </p:nvPr>
        </p:nvGraphicFramePr>
        <p:xfrm>
          <a:off x="4572000" y="1124745"/>
          <a:ext cx="4320480" cy="43990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36104"/>
                <a:gridCol w="1080120"/>
                <a:gridCol w="1080120"/>
                <a:gridCol w="1224136"/>
              </a:tblGrid>
              <a:tr h="7331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Año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Límite de la Garantía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% </a:t>
                      </a:r>
                      <a:endParaRPr lang="es-SV" sz="16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SV" sz="1600" b="1" u="none" strike="noStrike" dirty="0" smtClean="0">
                          <a:effectLst/>
                        </a:rPr>
                        <a:t>incremento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En $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effectLst/>
                        </a:rPr>
                        <a:t>En ¢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1999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6,285.71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55,000.00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-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2002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6,700.00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58,625.00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6.6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2004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7,060.00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61,775.00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12.3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2006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7,890.00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69,037.50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25.5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2008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8,500.00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74,375.00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35.2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2010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9,000.00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78,750.00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43.2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2012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>
                          <a:effectLst/>
                        </a:rPr>
                        <a:t>9,800.00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85,750.00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55.9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2014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10,000.00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87,500.00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59.1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65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SV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10,171.00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88,996.25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SV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Evolución Límite de la Garantía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2" y="1124744"/>
            <a:ext cx="868817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3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13905"/>
            <a:ext cx="5580112" cy="8948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Crecimiento del Fondo Consolidado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28619"/>
              </p:ext>
            </p:extLst>
          </p:nvPr>
        </p:nvGraphicFramePr>
        <p:xfrm>
          <a:off x="251520" y="1196752"/>
          <a:ext cx="863917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8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13905"/>
            <a:ext cx="5148064" cy="8948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Relación Fondo IGD y Depósitos Garantizados</a:t>
            </a:r>
            <a:endParaRPr lang="es-SV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56895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6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63888" y="13905"/>
            <a:ext cx="5580112" cy="8948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Crecimiento del Fondo Consolidado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63417"/>
              </p:ext>
            </p:extLst>
          </p:nvPr>
        </p:nvGraphicFramePr>
        <p:xfrm>
          <a:off x="1763688" y="1124744"/>
          <a:ext cx="5256584" cy="43977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26411"/>
                <a:gridCol w="1408014"/>
                <a:gridCol w="1220278"/>
                <a:gridCol w="1501881"/>
              </a:tblGrid>
              <a:tr h="37134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Años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 </a:t>
                      </a:r>
                      <a:r>
                        <a:rPr lang="es-SV" sz="1200" b="1" u="none" strike="noStrike" dirty="0" err="1">
                          <a:effectLst/>
                        </a:rPr>
                        <a:t>BySAC</a:t>
                      </a:r>
                      <a:r>
                        <a:rPr lang="es-SV" sz="1200" b="1" u="none" strike="noStrike" dirty="0">
                          <a:effectLst/>
                        </a:rPr>
                        <a:t> en Millones de $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 B </a:t>
                      </a:r>
                      <a:r>
                        <a:rPr lang="es-SV" sz="1200" b="1" u="none" strike="noStrike" dirty="0" err="1">
                          <a:effectLst/>
                        </a:rPr>
                        <a:t>Coop</a:t>
                      </a:r>
                      <a:r>
                        <a:rPr lang="es-SV" sz="1200" b="1" u="none" strike="noStrike" dirty="0">
                          <a:effectLst/>
                        </a:rPr>
                        <a:t> en Millones de $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u="none" strike="noStrike" dirty="0">
                          <a:effectLst/>
                        </a:rPr>
                        <a:t> Consolidado en Millones de $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34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1999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35.3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35.3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41.7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41.7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47.9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47.9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54.6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54.6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61.5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61.5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68.6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68.6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75.2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75.2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83.9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83.9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91.5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effectLst/>
                        </a:rPr>
                        <a:t> 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91.5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2009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95.8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0.3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96.1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100.2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0.7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100.9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2011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104.5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1.1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105.5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108.8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110.3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2013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115.7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2.0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117.7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2014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118.1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2.1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127.7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2015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134.8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3.1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137.9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80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err="1" smtClean="0">
                          <a:effectLst/>
                        </a:rPr>
                        <a:t>Sep</a:t>
                      </a:r>
                      <a:r>
                        <a:rPr lang="es-SV" sz="1400" b="1" u="none" strike="noStrike" dirty="0" smtClean="0">
                          <a:effectLst/>
                        </a:rPr>
                        <a:t>- 2016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142.5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3.5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effectLst/>
                        </a:rPr>
                        <a:t>                  </a:t>
                      </a:r>
                      <a:r>
                        <a:rPr lang="es-SV" sz="1400" b="1" u="none" strike="noStrike" dirty="0">
                          <a:effectLst/>
                        </a:rPr>
                        <a:t>146.0 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0474" y="-99392"/>
            <a:ext cx="6789305" cy="11247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Relación Depósitos Garantizados/Depósitos Totales
Datos en Millones de US</a:t>
            </a:r>
            <a:br>
              <a:rPr lang="es-SV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SV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45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" y="637765"/>
            <a:ext cx="1024291" cy="10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6" t="3125" r="36502" b="54613"/>
          <a:stretch/>
        </p:blipFill>
        <p:spPr bwMode="auto">
          <a:xfrm>
            <a:off x="799180" y="1441997"/>
            <a:ext cx="4276875" cy="33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76465" y="-35835"/>
            <a:ext cx="6084168" cy="9445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SV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obtener mayor información se puede consultar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126879"/>
            <a:ext cx="956419" cy="9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87" y="3629015"/>
            <a:ext cx="99611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9321" y="836712"/>
            <a:ext cx="26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>
                <a:solidFill>
                  <a:srgbClr val="0070C0"/>
                </a:solidFill>
              </a:rPr>
              <a:t>www.igd.gob.sv </a:t>
            </a:r>
            <a:r>
              <a:rPr lang="es-SV" sz="2800" b="1" dirty="0" smtClean="0">
                <a:solidFill>
                  <a:srgbClr val="0070C0"/>
                </a:solidFill>
              </a:rPr>
              <a:t> </a:t>
            </a:r>
            <a:endParaRPr lang="es-SV" sz="2800" b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8190" y="2031033"/>
            <a:ext cx="2438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SV" dirty="0" smtClean="0"/>
              <a:t>2281-1777,  2281-1714 y </a:t>
            </a:r>
            <a:endParaRPr lang="es-SV" dirty="0"/>
          </a:p>
          <a:p>
            <a:pPr algn="ctr"/>
            <a:r>
              <a:rPr lang="es-SV" dirty="0"/>
              <a:t>2133-2989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08" y="4909150"/>
            <a:ext cx="1015029" cy="8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322637" y="5126374"/>
            <a:ext cx="460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SV" sz="2400" dirty="0">
                <a:solidFill>
                  <a:srgbClr val="00B0F0"/>
                </a:solidFill>
                <a:hlinkClick r:id="rId7"/>
              </a:rPr>
              <a:t>oficialdeinformacion@igd.gob.sv</a:t>
            </a:r>
            <a:endParaRPr lang="es-SV" sz="2400" dirty="0">
              <a:solidFill>
                <a:srgbClr val="00B0F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076162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12161" y="1149911"/>
            <a:ext cx="2230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SV" sz="3600" dirty="0"/>
              <a:t>@IGD_SV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39549" r="70621" b="20901"/>
          <a:stretch/>
        </p:blipFill>
        <p:spPr bwMode="auto">
          <a:xfrm>
            <a:off x="14233" y="5216418"/>
            <a:ext cx="1533431" cy="166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5805264"/>
            <a:ext cx="3096343" cy="106285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250431" y="3617729"/>
            <a:ext cx="257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SV" sz="2000" dirty="0"/>
              <a:t>1ª Calle Poniente y 7ª Avenida Norte, Antiguo Edificio BCR; 2º Nivel. San Salvador </a:t>
            </a:r>
          </a:p>
        </p:txBody>
      </p:sp>
    </p:spTree>
    <p:extLst>
      <p:ext uri="{BB962C8B-B14F-4D97-AF65-F5344CB8AC3E}">
        <p14:creationId xmlns:p14="http://schemas.microsoft.com/office/powerpoint/2010/main" val="32381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340</Words>
  <Application>Microsoft Office PowerPoint</Application>
  <PresentationFormat>Presentación en pantalla (4:3)</PresentationFormat>
  <Paragraphs>215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ESTADISITICAS DEL SEGURO DE DEPOSITOS EN EL SALVADOR SEPTIEMBRE -  2016</vt:lpstr>
      <vt:lpstr>Instituciones Miembros por Tipo</vt:lpstr>
      <vt:lpstr>Instituciones Miembros por Tipo</vt:lpstr>
      <vt:lpstr>Evolución Límite de la Garantía</vt:lpstr>
      <vt:lpstr>Crecimiento del Fondo Consolidado</vt:lpstr>
      <vt:lpstr>Relación Fondo IGD y Depósitos Garantizados</vt:lpstr>
      <vt:lpstr>Crecimiento del Fondo Consolidado</vt:lpstr>
      <vt:lpstr>Relación Depósitos Garantizados/Depósitos Totales
Datos en Millones de US </vt:lpstr>
      <vt:lpstr>Para obtener mayor información se puede consultar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ESTADISITICAS DEL SEGURO DE DEPOSITOS EN EL SALVADOR  2015</dc:title>
  <dc:creator>AIEdith</dc:creator>
  <cp:lastModifiedBy>AIEdith</cp:lastModifiedBy>
  <cp:revision>30</cp:revision>
  <dcterms:created xsi:type="dcterms:W3CDTF">2015-06-18T22:33:02Z</dcterms:created>
  <dcterms:modified xsi:type="dcterms:W3CDTF">2016-10-11T18:05:29Z</dcterms:modified>
</cp:coreProperties>
</file>