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84" r:id="rId13"/>
    <p:sldId id="275" r:id="rId14"/>
    <p:sldId id="269" r:id="rId15"/>
    <p:sldId id="270" r:id="rId16"/>
    <p:sldId id="276" r:id="rId17"/>
    <p:sldId id="272" r:id="rId18"/>
    <p:sldId id="277" r:id="rId19"/>
    <p:sldId id="274" r:id="rId20"/>
    <p:sldId id="278" r:id="rId21"/>
    <p:sldId id="279" r:id="rId22"/>
    <p:sldId id="280" r:id="rId23"/>
    <p:sldId id="281" r:id="rId24"/>
    <p:sldId id="283" r:id="rId25"/>
    <p:sldId id="285" r:id="rId26"/>
    <p:sldId id="287" r:id="rId27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2060"/>
            </a:solidFill>
          </c:spPr>
          <c:dPt>
            <c:idx val="0"/>
            <c:bubble3D val="0"/>
            <c:explosion val="11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AC6-4AEF-BE03-69A34FB99909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AC6-4AEF-BE03-69A34FB9990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C6-4AEF-BE03-69A34FB999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C6-4AEF-BE03-69A34FB99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UAIP!$A$20:$A$21</c:f>
              <c:strCache>
                <c:ptCount val="2"/>
                <c:pt idx="0">
                  <c:v>Número de solicitudes </c:v>
                </c:pt>
                <c:pt idx="1">
                  <c:v>Número de requerimientos</c:v>
                </c:pt>
              </c:strCache>
            </c:strRef>
          </c:cat>
          <c:val>
            <c:numRef>
              <c:f>UAIP!$B$20:$B$21</c:f>
              <c:numCache>
                <c:formatCode>General</c:formatCode>
                <c:ptCount val="2"/>
                <c:pt idx="0">
                  <c:v>15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C6-4AEF-BE03-69A34FB99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8B9-465E-9EFD-A84BC2F6764D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8B9-465E-9EFD-A84BC2F6764D}"/>
              </c:ext>
            </c:extLst>
          </c:dPt>
          <c:dLbls>
            <c:dLbl>
              <c:idx val="0"/>
              <c:layout>
                <c:manualLayout>
                  <c:x val="1.1528821600109661E-3"/>
                  <c:y val="-0.321283853135216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957392380265924E-2"/>
                      <c:h val="6.12524952749818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8B9-465E-9EFD-A84BC2F6764D}"/>
                </c:ext>
              </c:extLst>
            </c:dLbl>
            <c:dLbl>
              <c:idx val="1"/>
              <c:layout>
                <c:manualLayout>
                  <c:x val="1.8446114560175371E-2"/>
                  <c:y val="-0.343356789610154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957392380265924E-2"/>
                      <c:h val="6.12524952749818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8B9-465E-9EFD-A84BC2F67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180000" spcFirstLastPara="1" vertOverflow="overflow" horzOverflow="overflow" wrap="square" anchor="t" anchorCtr="0">
                <a:no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Acompaña!$G$6:$G$7</c:f>
              <c:strCache>
                <c:ptCount val="2"/>
                <c:pt idx="0">
                  <c:v>Cantidad de Preguntas recibidas</c:v>
                </c:pt>
                <c:pt idx="1">
                  <c:v>Cantidad de Preguntas respondidas</c:v>
                </c:pt>
              </c:strCache>
            </c:strRef>
          </c:cat>
          <c:val>
            <c:numRef>
              <c:f>Acompaña!$H$6:$H$7</c:f>
              <c:numCache>
                <c:formatCode>General</c:formatCode>
                <c:ptCount val="2"/>
                <c:pt idx="0">
                  <c:v>44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9-465E-9EFD-A84BC2F676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564864560"/>
        <c:axId val="1767249216"/>
        <c:axId val="0"/>
      </c:bar3DChart>
      <c:catAx>
        <c:axId val="156486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767249216"/>
        <c:crosses val="autoZero"/>
        <c:auto val="1"/>
        <c:lblAlgn val="ctr"/>
        <c:lblOffset val="100"/>
        <c:noMultiLvlLbl val="0"/>
      </c:catAx>
      <c:valAx>
        <c:axId val="1767249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6486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095-482D-9FF8-24FBC627FCC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095-482D-9FF8-24FBC627FCC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095-482D-9FF8-24FBC627FCC7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095-482D-9FF8-24FBC627FCC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095-482D-9FF8-24FBC627FCC7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7095-482D-9FF8-24FBC627FCC7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7095-482D-9FF8-24FBC627FCC7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7095-482D-9FF8-24FBC627FCC7}"/>
              </c:ext>
            </c:extLst>
          </c:dPt>
          <c:dPt>
            <c:idx val="8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7095-482D-9FF8-24FBC627FCC7}"/>
              </c:ext>
            </c:extLst>
          </c:dPt>
          <c:dPt>
            <c:idx val="9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7095-482D-9FF8-24FBC627FCC7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7095-482D-9FF8-24FBC627FCC7}"/>
              </c:ext>
            </c:extLst>
          </c:dPt>
          <c:dLbls>
            <c:dLbl>
              <c:idx val="0"/>
              <c:layout>
                <c:manualLayout>
                  <c:x val="-6.8313422136165522E-2"/>
                  <c:y val="-3.4333751956213262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95-482D-9FF8-24FBC627FCC7}"/>
                </c:ext>
              </c:extLst>
            </c:dLbl>
            <c:dLbl>
              <c:idx val="1"/>
              <c:layout>
                <c:manualLayout>
                  <c:x val="-2.833868189806503E-2"/>
                  <c:y val="-0.1043054925500935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95-482D-9FF8-24FBC627FCC7}"/>
                </c:ext>
              </c:extLst>
            </c:dLbl>
            <c:dLbl>
              <c:idx val="2"/>
              <c:layout>
                <c:manualLayout>
                  <c:x val="-3.8054224302177132E-3"/>
                  <c:y val="-0.1781069995546739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95-482D-9FF8-24FBC627FCC7}"/>
                </c:ext>
              </c:extLst>
            </c:dLbl>
            <c:dLbl>
              <c:idx val="3"/>
              <c:layout>
                <c:manualLayout>
                  <c:x val="4.6041013099586442E-2"/>
                  <c:y val="-1.111293540920402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95-482D-9FF8-24FBC627FCC7}"/>
                </c:ext>
              </c:extLst>
            </c:dLbl>
            <c:dLbl>
              <c:idx val="4"/>
              <c:layout>
                <c:manualLayout>
                  <c:x val="6.045874735958983E-2"/>
                  <c:y val="4.16762473806154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95-482D-9FF8-24FBC627FCC7}"/>
                </c:ext>
              </c:extLst>
            </c:dLbl>
            <c:dLbl>
              <c:idx val="5"/>
              <c:layout>
                <c:manualLayout>
                  <c:x val="-2.4276063542804295E-2"/>
                  <c:y val="-7.815198561201915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95-482D-9FF8-24FBC627FCC7}"/>
                </c:ext>
              </c:extLst>
            </c:dLbl>
            <c:dLbl>
              <c:idx val="10"/>
              <c:layout>
                <c:manualLayout>
                  <c:x val="4.9554976738655922E-2"/>
                  <c:y val="-2.458494646734751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095-482D-9FF8-24FBC627F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Acompañamiento!$A$1:$A$11</c:f>
              <c:strCache>
                <c:ptCount val="11"/>
                <c:pt idx="0">
                  <c:v>Ítems de publicación de información oficiosa</c:v>
                </c:pt>
                <c:pt idx="1">
                  <c:v>Ley de Compras Públicas </c:v>
                </c:pt>
                <c:pt idx="2">
                  <c:v>Publicidad de nombre y cargo de servidores públicos</c:v>
                </c:pt>
                <c:pt idx="3">
                  <c:v>Rol del Oficial de Información </c:v>
                </c:pt>
                <c:pt idx="4">
                  <c:v>Trámite de solicitudes de información</c:v>
                </c:pt>
                <c:pt idx="5">
                  <c:v>Datos personales</c:v>
                </c:pt>
                <c:pt idx="6">
                  <c:v>Dudas en relación a Diagnóstico Preliminar</c:v>
                </c:pt>
                <c:pt idx="7">
                  <c:v>Informes finales de auditoría</c:v>
                </c:pt>
                <c:pt idx="8">
                  <c:v>Uso práctico del Portal de Transparencia</c:v>
                </c:pt>
                <c:pt idx="9">
                  <c:v>Solicitud de usuario y contraseña para el Portal de Transparencia</c:v>
                </c:pt>
                <c:pt idx="10">
                  <c:v>Información reservada</c:v>
                </c:pt>
              </c:strCache>
            </c:strRef>
          </c:cat>
          <c:val>
            <c:numRef>
              <c:f>Acompañamiento!$B$1:$B$11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095-482D-9FF8-24FBC627FC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3D2-42A4-956A-767800CB370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3D2-42A4-956A-767800CB370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3D2-42A4-956A-767800CB3701}"/>
              </c:ext>
            </c:extLst>
          </c:dPt>
          <c:dLbls>
            <c:dLbl>
              <c:idx val="1"/>
              <c:layout>
                <c:manualLayout>
                  <c:x val="3.1807361236998302E-2"/>
                  <c:y val="-0.102796527613600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D2-42A4-956A-767800CB37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Legal!$A$12:$A$14</c:f>
              <c:strCache>
                <c:ptCount val="3"/>
                <c:pt idx="0">
                  <c:v>Trámite</c:v>
                </c:pt>
                <c:pt idx="1">
                  <c:v>Resoluciones Definitivas</c:v>
                </c:pt>
                <c:pt idx="2">
                  <c:v>Terminaciones Anticipadas/ Entrega de Información</c:v>
                </c:pt>
              </c:strCache>
            </c:strRef>
          </c:cat>
          <c:val>
            <c:numRef>
              <c:f>Legal!$B$12:$B$14</c:f>
              <c:numCache>
                <c:formatCode>General</c:formatCode>
                <c:ptCount val="3"/>
                <c:pt idx="0">
                  <c:v>109</c:v>
                </c:pt>
                <c:pt idx="1">
                  <c:v>6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D2-42A4-956A-767800CB370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9BA-42BE-A165-77AAAE403D8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D9BA-42BE-A165-77AAAE403D8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9BA-42BE-A165-77AAAE403D8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D9BA-42BE-A165-77AAAE403D8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9BA-42BE-A165-77AAAE403D8E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D9BA-42BE-A165-77AAAE403D8E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9BA-42BE-A165-77AAAE403D8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D9BA-42BE-A165-77AAAE403D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Conunicaciones!$A$11:$A$19</c:f>
              <c:strCache>
                <c:ptCount val="9"/>
                <c:pt idx="0">
                  <c:v>Diseños</c:v>
                </c:pt>
                <c:pt idx="1">
                  <c:v>Monitoreo</c:v>
                </c:pt>
                <c:pt idx="2">
                  <c:v>Capacitaciones Presenciales</c:v>
                </c:pt>
                <c:pt idx="3">
                  <c:v>Fotos de Pleno</c:v>
                </c:pt>
                <c:pt idx="4">
                  <c:v>CD de audiencias</c:v>
                </c:pt>
                <c:pt idx="5">
                  <c:v>Audiencias</c:v>
                </c:pt>
                <c:pt idx="6">
                  <c:v>Capacitaciones Virtuales</c:v>
                </c:pt>
                <c:pt idx="7">
                  <c:v>Eventos</c:v>
                </c:pt>
                <c:pt idx="8">
                  <c:v>Publicaciones WEB</c:v>
                </c:pt>
              </c:strCache>
            </c:strRef>
          </c:cat>
          <c:val>
            <c:numRef>
              <c:f>Conunicaciones!$B$11:$B$19</c:f>
              <c:numCache>
                <c:formatCode>General</c:formatCode>
                <c:ptCount val="9"/>
                <c:pt idx="0">
                  <c:v>54</c:v>
                </c:pt>
                <c:pt idx="1">
                  <c:v>39</c:v>
                </c:pt>
                <c:pt idx="2">
                  <c:v>39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A-42BE-A165-77AAAE403D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9255743"/>
        <c:axId val="2098445135"/>
        <c:axId val="0"/>
      </c:bar3DChart>
      <c:catAx>
        <c:axId val="26925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098445135"/>
        <c:crosses val="autoZero"/>
        <c:auto val="1"/>
        <c:lblAlgn val="ctr"/>
        <c:lblOffset val="100"/>
        <c:noMultiLvlLbl val="0"/>
      </c:catAx>
      <c:valAx>
        <c:axId val="20984451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9255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E59-460B-91F4-83040F13D99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E59-460B-91F4-83040F13D99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E59-460B-91F4-83040F13D9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Formación!$A$2:$A$4</c:f>
              <c:strCache>
                <c:ptCount val="3"/>
                <c:pt idx="0">
                  <c:v>Julio</c:v>
                </c:pt>
                <c:pt idx="1">
                  <c:v>Agosto </c:v>
                </c:pt>
                <c:pt idx="2">
                  <c:v>Septiembre</c:v>
                </c:pt>
              </c:strCache>
            </c:strRef>
          </c:cat>
          <c:val>
            <c:numRef>
              <c:f>Formación!$B$2:$B$4</c:f>
              <c:numCache>
                <c:formatCode>General</c:formatCode>
                <c:ptCount val="3"/>
                <c:pt idx="0">
                  <c:v>106</c:v>
                </c:pt>
                <c:pt idx="1">
                  <c:v>71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59-460B-91F4-83040F13D99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5C2-4C62-A369-D3BB24CAA18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5C2-4C62-A369-D3BB24CAA18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5C2-4C62-A369-D3BB24CAA18A}"/>
              </c:ext>
            </c:extLst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5C2-4C62-A369-D3BB24CAA1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'Personas capacitadas en el trim'!$A$3:$A$6</c:f>
              <c:strCache>
                <c:ptCount val="4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Total</c:v>
                </c:pt>
              </c:strCache>
            </c:strRef>
          </c:cat>
          <c:val>
            <c:numRef>
              <c:f>'Personas capacitadas en el trim'!$B$3:$B$6</c:f>
              <c:numCache>
                <c:formatCode>General</c:formatCode>
                <c:ptCount val="4"/>
                <c:pt idx="0">
                  <c:v>788</c:v>
                </c:pt>
                <c:pt idx="1">
                  <c:v>255</c:v>
                </c:pt>
                <c:pt idx="2">
                  <c:v>243</c:v>
                </c:pt>
                <c:pt idx="3">
                  <c:v>1286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C2-4C62-A369-D3BB24CAA18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E75-4631-9857-101DCD26899B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E75-4631-9857-101DCD26899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E75-4631-9857-101DCD26899B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E75-4631-9857-101DCD2689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'Servidores públicos'!$A$1:$A$4</c:f>
              <c:strCache>
                <c:ptCount val="4"/>
                <c:pt idx="0">
                  <c:v>Julio </c:v>
                </c:pt>
                <c:pt idx="1">
                  <c:v>Agosto</c:v>
                </c:pt>
                <c:pt idx="2">
                  <c:v>Septiembre</c:v>
                </c:pt>
                <c:pt idx="3">
                  <c:v>Total</c:v>
                </c:pt>
              </c:strCache>
            </c:strRef>
          </c:cat>
          <c:val>
            <c:numRef>
              <c:f>'Servidores públicos'!$B$1:$B$4</c:f>
              <c:numCache>
                <c:formatCode>General</c:formatCode>
                <c:ptCount val="4"/>
                <c:pt idx="0">
                  <c:v>195</c:v>
                </c:pt>
                <c:pt idx="1">
                  <c:v>181</c:v>
                </c:pt>
                <c:pt idx="2">
                  <c:v>192</c:v>
                </c:pt>
                <c:pt idx="3">
                  <c:v>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75-4631-9857-101DCD26899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E49-4A92-9D4E-F2A223356FA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1E49-4A92-9D4E-F2A223356F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Sector!$G$10:$G$12</c:f>
              <c:strCache>
                <c:ptCount val="3"/>
                <c:pt idx="0">
                  <c:v>Servidores públicos de gobierno central y autónomas</c:v>
                </c:pt>
                <c:pt idx="1">
                  <c:v>Servidores públicos y funcionarios de municipalidades</c:v>
                </c:pt>
                <c:pt idx="2">
                  <c:v>Sociedad Civil en General</c:v>
                </c:pt>
              </c:strCache>
            </c:strRef>
          </c:cat>
          <c:val>
            <c:numRef>
              <c:f>Sector!$H$10:$H$12</c:f>
              <c:numCache>
                <c:formatCode>General</c:formatCode>
                <c:ptCount val="3"/>
                <c:pt idx="0">
                  <c:v>715</c:v>
                </c:pt>
                <c:pt idx="1">
                  <c:v>122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9-4A92-9D4E-F2A223356F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623812927"/>
        <c:axId val="546583935"/>
        <c:axId val="0"/>
      </c:bar3DChart>
      <c:catAx>
        <c:axId val="62381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46583935"/>
        <c:crosses val="autoZero"/>
        <c:auto val="1"/>
        <c:lblAlgn val="ctr"/>
        <c:lblOffset val="100"/>
        <c:noMultiLvlLbl val="0"/>
      </c:catAx>
      <c:valAx>
        <c:axId val="5465839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3812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1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4A6-4215-8C9B-50E4BB237355}"/>
              </c:ext>
            </c:extLst>
          </c:dPt>
          <c:dPt>
            <c:idx val="1"/>
            <c:bubble3D val="0"/>
            <c:explosion val="12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4A6-4215-8C9B-50E4BB237355}"/>
              </c:ext>
            </c:extLst>
          </c:dPt>
          <c:dPt>
            <c:idx val="2"/>
            <c:bubble3D val="0"/>
            <c:explosion val="11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4A6-4215-8C9B-50E4BB237355}"/>
              </c:ext>
            </c:extLst>
          </c:dPt>
          <c:dPt>
            <c:idx val="3"/>
            <c:bubble3D val="0"/>
            <c:explosion val="16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4A6-4215-8C9B-50E4BB237355}"/>
              </c:ext>
            </c:extLst>
          </c:dPt>
          <c:dPt>
            <c:idx val="4"/>
            <c:bubble3D val="0"/>
            <c:explosion val="1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4A6-4215-8C9B-50E4BB23735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s-ES"/>
                      <a:t>Participación</a:t>
                    </a:r>
                    <a:r>
                      <a:rPr lang="es-ES" baseline="0"/>
                      <a:t> como punto focal institucional; </a:t>
                    </a:r>
                    <a:fld id="{603DD2BB-4721-4EC0-B32A-9987D5DBDDAE}" type="VALUE">
                      <a:rPr lang="es-ES" baseline="0"/>
                      <a:pPr/>
                      <a:t>[VALOR]</a:t>
                    </a:fld>
                    <a:endParaRPr lang="es-E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A6-4215-8C9B-50E4BB237355}"/>
                </c:ext>
              </c:extLst>
            </c:dLbl>
            <c:dLbl>
              <c:idx val="2"/>
              <c:layout>
                <c:manualLayout>
                  <c:x val="-1.748367502719541E-2"/>
                  <c:y val="7.891848621570480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A6-4215-8C9B-50E4BB237355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s-SV" sz="1600" b="0" i="0" u="none" strike="noStrike" kern="1200" baseline="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noProof="0" dirty="0"/>
                      <a:t>Informes</a:t>
                    </a:r>
                    <a:r>
                      <a:rPr lang="en-US" baseline="0" noProof="0" dirty="0"/>
                      <a:t> institucionales; </a:t>
                    </a:r>
                    <a:fld id="{D0C7CBC6-774C-42F2-A3B6-E95351F5F260}" type="VALUE">
                      <a:rPr lang="en-US" baseline="0" noProof="0"/>
                      <a:pPr>
                        <a:defRPr lang="es-SV" noProof="0"/>
                      </a:pPr>
                      <a:t>[VALOR]</a:t>
                    </a:fld>
                    <a:endParaRPr lang="en-US" baseline="0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SV" sz="1600" b="0" i="0" u="none" strike="noStrike" kern="1200" baseline="0" noProof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4A6-4215-8C9B-50E4BB237355}"/>
                </c:ext>
              </c:extLst>
            </c:dLbl>
            <c:dLbl>
              <c:idx val="4"/>
              <c:layout>
                <c:manualLayout>
                  <c:x val="-1.5653296361995649E-3"/>
                  <c:y val="-6.08799472565313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A6-4215-8C9B-50E4BB237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Cooperación!$B$41:$F$41</c:f>
              <c:strCache>
                <c:ptCount val="5"/>
                <c:pt idx="0">
                  <c:v>Participacion como Punto Focal institucional</c:v>
                </c:pt>
                <c:pt idx="1">
                  <c:v>Comunicación con organismos internacionales</c:v>
                </c:pt>
                <c:pt idx="2">
                  <c:v>Relaciones Interinstitucional a nivel  nacional</c:v>
                </c:pt>
                <c:pt idx="3">
                  <c:v>Informes Institutcionales</c:v>
                </c:pt>
                <c:pt idx="4">
                  <c:v>Seguimiento Convenios/carta de entendimiento</c:v>
                </c:pt>
              </c:strCache>
            </c:strRef>
          </c:cat>
          <c:val>
            <c:numRef>
              <c:f>Cooperación!$B$42:$F$42</c:f>
              <c:numCache>
                <c:formatCode>General</c:formatCode>
                <c:ptCount val="5"/>
                <c:pt idx="0">
                  <c:v>21</c:v>
                </c:pt>
                <c:pt idx="1">
                  <c:v>13</c:v>
                </c:pt>
                <c:pt idx="2">
                  <c:v>36</c:v>
                </c:pt>
                <c:pt idx="3">
                  <c:v>4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A6-4215-8C9B-50E4BB23735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36-4902-91BD-3C2E58E3CCD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C36-4902-91BD-3C2E58E3CCD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36-4902-91BD-3C2E58E3CCD6}"/>
                </c:ext>
              </c:extLst>
            </c:dLbl>
            <c:dLbl>
              <c:idx val="1"/>
              <c:layout>
                <c:manualLayout>
                  <c:x val="2.1423910975507609E-3"/>
                  <c:y val="-1.113824847687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36-4902-91BD-3C2E58E3C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'Tiempo promedio de respuesta'!$A$11:$A$12</c:f>
              <c:strCache>
                <c:ptCount val="2"/>
                <c:pt idx="0">
                  <c:v>Solicitudes con información menor a 5 años</c:v>
                </c:pt>
                <c:pt idx="1">
                  <c:v>Solicitudes con información mayor a 5 años</c:v>
                </c:pt>
              </c:strCache>
            </c:strRef>
          </c:cat>
          <c:val>
            <c:numRef>
              <c:f>'Tiempo promedio de respuesta'!$B$11:$B$12</c:f>
              <c:numCache>
                <c:formatCode>General</c:formatCode>
                <c:ptCount val="2"/>
                <c:pt idx="0">
                  <c:v>25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36-4902-91BD-3C2E58E3C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shape val="box"/>
        <c:axId val="305684671"/>
        <c:axId val="701895951"/>
        <c:axId val="0"/>
      </c:bar3DChart>
      <c:catAx>
        <c:axId val="30568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701895951"/>
        <c:crosses val="autoZero"/>
        <c:auto val="1"/>
        <c:lblAlgn val="ctr"/>
        <c:lblOffset val="100"/>
        <c:noMultiLvlLbl val="0"/>
      </c:catAx>
      <c:valAx>
        <c:axId val="7018959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568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UAIP!$A$2</c:f>
              <c:strCache>
                <c:ptCount val="1"/>
                <c:pt idx="0">
                  <c:v>Pública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UAIP!$B$2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F4-4D17-A099-1C694C845DF6}"/>
            </c:ext>
          </c:extLst>
        </c:ser>
        <c:ser>
          <c:idx val="1"/>
          <c:order val="1"/>
          <c:tx>
            <c:strRef>
              <c:f>UAIP!$A$3</c:f>
              <c:strCache>
                <c:ptCount val="1"/>
                <c:pt idx="0">
                  <c:v>Reorientada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UAIP!$B$3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F4-4D17-A099-1C694C845DF6}"/>
            </c:ext>
          </c:extLst>
        </c:ser>
        <c:ser>
          <c:idx val="2"/>
          <c:order val="2"/>
          <c:tx>
            <c:strRef>
              <c:f>UAIP!$A$4</c:f>
              <c:strCache>
                <c:ptCount val="1"/>
                <c:pt idx="0">
                  <c:v>Improcedente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UAIP!$B$4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F4-4D17-A099-1C694C845DF6}"/>
            </c:ext>
          </c:extLst>
        </c:ser>
        <c:ser>
          <c:idx val="3"/>
          <c:order val="3"/>
          <c:tx>
            <c:strRef>
              <c:f>UAIP!$A$5</c:f>
              <c:strCache>
                <c:ptCount val="1"/>
                <c:pt idx="0">
                  <c:v>Inexistente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UAIP!$B$5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F4-4D17-A099-1C694C845D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8767567"/>
        <c:axId val="280845471"/>
        <c:axId val="0"/>
      </c:bar3DChart>
      <c:catAx>
        <c:axId val="87675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0845471"/>
        <c:crosses val="autoZero"/>
        <c:auto val="1"/>
        <c:lblAlgn val="ctr"/>
        <c:lblOffset val="100"/>
        <c:noMultiLvlLbl val="0"/>
      </c:catAx>
      <c:valAx>
        <c:axId val="2808454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6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E2A-495B-930F-1423C58AD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4E2A-495B-930F-1423C58AD8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Hoja2!$A$9:$A$11</c:f>
              <c:strCache>
                <c:ptCount val="3"/>
                <c:pt idx="0">
                  <c:v>Hombre</c:v>
                </c:pt>
                <c:pt idx="1">
                  <c:v>Mujer</c:v>
                </c:pt>
                <c:pt idx="2">
                  <c:v>Persona Jurídica</c:v>
                </c:pt>
              </c:strCache>
            </c:strRef>
          </c:cat>
          <c:val>
            <c:numRef>
              <c:f>Hoja2!$B$9:$B$11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A-495B-930F-1423C58AD8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282656447"/>
        <c:axId val="11434847"/>
        <c:axId val="453102895"/>
      </c:bar3DChart>
      <c:catAx>
        <c:axId val="28265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434847"/>
        <c:crosses val="autoZero"/>
        <c:auto val="1"/>
        <c:lblAlgn val="ctr"/>
        <c:lblOffset val="100"/>
        <c:noMultiLvlLbl val="0"/>
      </c:catAx>
      <c:valAx>
        <c:axId val="114348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2656447"/>
        <c:crosses val="autoZero"/>
        <c:crossBetween val="between"/>
      </c:valAx>
      <c:serAx>
        <c:axId val="453102895"/>
        <c:scaling>
          <c:orientation val="minMax"/>
        </c:scaling>
        <c:delete val="1"/>
        <c:axPos val="b"/>
        <c:majorTickMark val="out"/>
        <c:minorTickMark val="none"/>
        <c:tickLblPos val="nextTo"/>
        <c:crossAx val="11434847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Hoja3!$B$3</c:f>
              <c:strCache>
                <c:ptCount val="1"/>
                <c:pt idx="0">
                  <c:v>Correo electrónico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E88-46B2-B399-2A32723B582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E88-46B2-B399-2A32723B58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Hoja3!$A$4:$A$6</c:f>
              <c:strCache>
                <c:ptCount val="3"/>
                <c:pt idx="0">
                  <c:v>Julio</c:v>
                </c:pt>
                <c:pt idx="1">
                  <c:v>Agosto </c:v>
                </c:pt>
                <c:pt idx="2">
                  <c:v>Septiembre</c:v>
                </c:pt>
              </c:strCache>
            </c:strRef>
          </c:cat>
          <c:val>
            <c:numRef>
              <c:f>Hoja3!$B$4:$B$6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88-46B2-B399-2A32723B5825}"/>
            </c:ext>
          </c:extLst>
        </c:ser>
        <c:ser>
          <c:idx val="1"/>
          <c:order val="1"/>
          <c:tx>
            <c:strRef>
              <c:f>Hoja3!$C$3</c:f>
              <c:strCache>
                <c:ptCount val="1"/>
                <c:pt idx="0">
                  <c:v>Presencial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Hoja3!$A$4:$A$6</c:f>
              <c:strCache>
                <c:ptCount val="3"/>
                <c:pt idx="0">
                  <c:v>Julio</c:v>
                </c:pt>
                <c:pt idx="1">
                  <c:v>Agosto </c:v>
                </c:pt>
                <c:pt idx="2">
                  <c:v>Septiembre</c:v>
                </c:pt>
              </c:strCache>
            </c:strRef>
          </c:cat>
          <c:val>
            <c:numRef>
              <c:f>Hoja3!$C$4:$C$6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88-46B2-B399-2A32723B58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480368319"/>
        <c:axId val="277890495"/>
        <c:axId val="0"/>
      </c:bar3DChart>
      <c:catAx>
        <c:axId val="48036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77890495"/>
        <c:crosses val="autoZero"/>
        <c:auto val="1"/>
        <c:lblAlgn val="ctr"/>
        <c:lblOffset val="100"/>
        <c:noMultiLvlLbl val="0"/>
      </c:catAx>
      <c:valAx>
        <c:axId val="2778904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0368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UAIP!$B$57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UAIP!$A$58:$A$60</c:f>
              <c:strCache>
                <c:ptCount val="3"/>
                <c:pt idx="0">
                  <c:v>Portal de transparencia</c:v>
                </c:pt>
                <c:pt idx="1">
                  <c:v>Nuevos portales de Transparencia</c:v>
                </c:pt>
                <c:pt idx="2">
                  <c:v>Ciudadanos</c:v>
                </c:pt>
              </c:strCache>
            </c:strRef>
          </c:cat>
          <c:val>
            <c:numRef>
              <c:f>UAIP!$B$58:$B$60</c:f>
              <c:numCache>
                <c:formatCode>General</c:formatCode>
                <c:ptCount val="3"/>
                <c:pt idx="0">
                  <c:v>9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9C-43A8-A552-9D60C6E2587D}"/>
            </c:ext>
          </c:extLst>
        </c:ser>
        <c:ser>
          <c:idx val="1"/>
          <c:order val="1"/>
          <c:tx>
            <c:strRef>
              <c:f>UAIP!$C$57</c:f>
              <c:strCache>
                <c:ptCount val="1"/>
                <c:pt idx="0">
                  <c:v>Mayo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UAIP!$A$58:$A$60</c:f>
              <c:strCache>
                <c:ptCount val="3"/>
                <c:pt idx="0">
                  <c:v>Portal de transparencia</c:v>
                </c:pt>
                <c:pt idx="1">
                  <c:v>Nuevos portales de Transparencia</c:v>
                </c:pt>
                <c:pt idx="2">
                  <c:v>Ciudadanos</c:v>
                </c:pt>
              </c:strCache>
            </c:strRef>
          </c:cat>
          <c:val>
            <c:numRef>
              <c:f>UAIP!$C$58:$C$60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9C-43A8-A552-9D60C6E2587D}"/>
            </c:ext>
          </c:extLst>
        </c:ser>
        <c:ser>
          <c:idx val="2"/>
          <c:order val="2"/>
          <c:tx>
            <c:strRef>
              <c:f>UAIP!$D$57</c:f>
              <c:strCache>
                <c:ptCount val="1"/>
                <c:pt idx="0">
                  <c:v>Junio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UAIP!$A$58:$A$60</c:f>
              <c:strCache>
                <c:ptCount val="3"/>
                <c:pt idx="0">
                  <c:v>Portal de transparencia</c:v>
                </c:pt>
                <c:pt idx="1">
                  <c:v>Nuevos portales de Transparencia</c:v>
                </c:pt>
                <c:pt idx="2">
                  <c:v>Ciudadanos</c:v>
                </c:pt>
              </c:strCache>
            </c:strRef>
          </c:cat>
          <c:val>
            <c:numRef>
              <c:f>UAIP!$D$58:$D$60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9C-43A8-A552-9D60C6E258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536500047"/>
        <c:axId val="379582287"/>
        <c:axId val="0"/>
      </c:bar3DChart>
      <c:catAx>
        <c:axId val="536500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79582287"/>
        <c:crosses val="autoZero"/>
        <c:auto val="1"/>
        <c:lblAlgn val="ctr"/>
        <c:lblOffset val="100"/>
        <c:noMultiLvlLbl val="0"/>
      </c:catAx>
      <c:valAx>
        <c:axId val="3795822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6500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UGDA!$B$1</c:f>
              <c:strCache>
                <c:ptCount val="1"/>
                <c:pt idx="0">
                  <c:v>Municipal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UGDA!$B$2:$B$4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4-42BF-8629-94A3CD9BBA29}"/>
            </c:ext>
          </c:extLst>
        </c:ser>
        <c:ser>
          <c:idx val="1"/>
          <c:order val="1"/>
          <c:tx>
            <c:strRef>
              <c:f>UGDA!$C$1</c:f>
              <c:strCache>
                <c:ptCount val="1"/>
                <c:pt idx="0">
                  <c:v>No Municipal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UGDA!$A$2:$A$4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UGDA!$C$2:$C$4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04-42BF-8629-94A3CD9BBA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279040687"/>
        <c:axId val="480435711"/>
        <c:axId val="0"/>
      </c:bar3DChart>
      <c:catAx>
        <c:axId val="27904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80435711"/>
        <c:crosses val="autoZero"/>
        <c:auto val="1"/>
        <c:lblAlgn val="ctr"/>
        <c:lblOffset val="100"/>
        <c:noMultiLvlLbl val="0"/>
      </c:catAx>
      <c:valAx>
        <c:axId val="480435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9040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Medios!$A$2</c:f>
              <c:strCache>
                <c:ptCount val="1"/>
                <c:pt idx="0">
                  <c:v>Julio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Medios!$B$1:$F$1</c:f>
              <c:strCache>
                <c:ptCount val="5"/>
                <c:pt idx="0">
                  <c:v>Vía correo electrónico </c:v>
                </c:pt>
                <c:pt idx="1">
                  <c:v>Vía telefónica </c:v>
                </c:pt>
                <c:pt idx="2">
                  <c:v>Vía nota externa </c:v>
                </c:pt>
                <c:pt idx="3">
                  <c:v>Vía Google Meet </c:v>
                </c:pt>
                <c:pt idx="4">
                  <c:v>Presencial </c:v>
                </c:pt>
              </c:strCache>
            </c:strRef>
          </c:cat>
          <c:val>
            <c:numRef>
              <c:f>Medios!$B$2:$F$2</c:f>
              <c:numCache>
                <c:formatCode>General</c:formatCode>
                <c:ptCount val="5"/>
                <c:pt idx="0">
                  <c:v>9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1-46A5-8E38-B2E048BFFF64}"/>
            </c:ext>
          </c:extLst>
        </c:ser>
        <c:ser>
          <c:idx val="1"/>
          <c:order val="1"/>
          <c:tx>
            <c:strRef>
              <c:f>Medios!$A$3</c:f>
              <c:strCache>
                <c:ptCount val="1"/>
                <c:pt idx="0">
                  <c:v>Agosto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Medios!$B$1:$F$1</c:f>
              <c:strCache>
                <c:ptCount val="5"/>
                <c:pt idx="0">
                  <c:v>Vía correo electrónico </c:v>
                </c:pt>
                <c:pt idx="1">
                  <c:v>Vía telefónica </c:v>
                </c:pt>
                <c:pt idx="2">
                  <c:v>Vía nota externa </c:v>
                </c:pt>
                <c:pt idx="3">
                  <c:v>Vía Google Meet </c:v>
                </c:pt>
                <c:pt idx="4">
                  <c:v>Presencial </c:v>
                </c:pt>
              </c:strCache>
            </c:strRef>
          </c:cat>
          <c:val>
            <c:numRef>
              <c:f>Medios!$B$3:$F$3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D1-46A5-8E38-B2E048BFFF64}"/>
            </c:ext>
          </c:extLst>
        </c:ser>
        <c:ser>
          <c:idx val="2"/>
          <c:order val="2"/>
          <c:tx>
            <c:strRef>
              <c:f>Medios!$A$4</c:f>
              <c:strCache>
                <c:ptCount val="1"/>
                <c:pt idx="0">
                  <c:v>Septiembre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Medios!$B$1:$F$1</c:f>
              <c:strCache>
                <c:ptCount val="5"/>
                <c:pt idx="0">
                  <c:v>Vía correo electrónico </c:v>
                </c:pt>
                <c:pt idx="1">
                  <c:v>Vía telefónica </c:v>
                </c:pt>
                <c:pt idx="2">
                  <c:v>Vía nota externa </c:v>
                </c:pt>
                <c:pt idx="3">
                  <c:v>Vía Google Meet </c:v>
                </c:pt>
                <c:pt idx="4">
                  <c:v>Presencial </c:v>
                </c:pt>
              </c:strCache>
            </c:strRef>
          </c:cat>
          <c:val>
            <c:numRef>
              <c:f>Medios!$B$4:$F$4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D1-46A5-8E38-B2E048BFFF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924130159"/>
        <c:axId val="275201151"/>
        <c:axId val="0"/>
      </c:bar3DChart>
      <c:catAx>
        <c:axId val="1924130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75201151"/>
        <c:crosses val="autoZero"/>
        <c:auto val="1"/>
        <c:lblAlgn val="ctr"/>
        <c:lblOffset val="100"/>
        <c:noMultiLvlLbl val="0"/>
      </c:catAx>
      <c:valAx>
        <c:axId val="2752011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4130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3"/>
          <c:dPt>
            <c:idx val="0"/>
            <c:bubble3D val="0"/>
            <c:explosion val="12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568-4092-8A66-9DECBEC1AD05}"/>
              </c:ext>
            </c:extLst>
          </c:dPt>
          <c:dPt>
            <c:idx val="1"/>
            <c:bubble3D val="0"/>
            <c:explosion val="23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568-4092-8A66-9DECBEC1AD05}"/>
              </c:ext>
            </c:extLst>
          </c:dPt>
          <c:dPt>
            <c:idx val="2"/>
            <c:bubble3D val="0"/>
            <c:explosion val="28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568-4092-8A66-9DECBEC1AD05}"/>
              </c:ext>
            </c:extLst>
          </c:dPt>
          <c:dPt>
            <c:idx val="3"/>
            <c:bubble3D val="0"/>
            <c:explosion val="26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568-4092-8A66-9DECBEC1AD05}"/>
              </c:ext>
            </c:extLst>
          </c:dPt>
          <c:dPt>
            <c:idx val="4"/>
            <c:bubble3D val="0"/>
            <c:explosion val="23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568-4092-8A66-9DECBEC1AD05}"/>
              </c:ext>
            </c:extLst>
          </c:dPt>
          <c:dPt>
            <c:idx val="5"/>
            <c:bubble3D val="0"/>
            <c:explosion val="38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568-4092-8A66-9DECBEC1AD05}"/>
              </c:ext>
            </c:extLst>
          </c:dPt>
          <c:dPt>
            <c:idx val="6"/>
            <c:bubble3D val="0"/>
            <c:explosion val="32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4568-4092-8A66-9DECBEC1AD05}"/>
              </c:ext>
            </c:extLst>
          </c:dPt>
          <c:dPt>
            <c:idx val="7"/>
            <c:bubble3D val="0"/>
            <c:explosion val="17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4568-4092-8A66-9DECBEC1AD05}"/>
              </c:ext>
            </c:extLst>
          </c:dPt>
          <c:dPt>
            <c:idx val="8"/>
            <c:bubble3D val="0"/>
            <c:explosion val="7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4568-4092-8A66-9DECBEC1AD05}"/>
              </c:ext>
            </c:extLst>
          </c:dPt>
          <c:dPt>
            <c:idx val="9"/>
            <c:bubble3D val="0"/>
            <c:explosion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4568-4092-8A66-9DECBEC1AD05}"/>
              </c:ext>
            </c:extLst>
          </c:dPt>
          <c:dLbls>
            <c:dLbl>
              <c:idx val="0"/>
              <c:layout>
                <c:manualLayout>
                  <c:x val="-4.3249114600671726E-2"/>
                  <c:y val="-6.9951407400665674E-2"/>
                </c:manualLayout>
              </c:layout>
              <c:tx>
                <c:rich>
                  <a:bodyPr/>
                  <a:lstStyle/>
                  <a:p>
                    <a:r>
                      <a:rPr lang="es-ES" dirty="0"/>
                      <a:t>Requisitos del proceso de eliminación documental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68-4092-8A66-9DECBEC1AD05}"/>
                </c:ext>
              </c:extLst>
            </c:dLbl>
            <c:dLbl>
              <c:idx val="5"/>
              <c:layout>
                <c:manualLayout>
                  <c:x val="6.0749480496606612E-3"/>
                  <c:y val="-1.721052381448187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68-4092-8A66-9DECBEC1AD05}"/>
                </c:ext>
              </c:extLst>
            </c:dLbl>
            <c:dLbl>
              <c:idx val="8"/>
              <c:layout>
                <c:manualLayout>
                  <c:x val="8.5964249149275817E-3"/>
                  <c:y val="-5.75716764242198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68-4092-8A66-9DECBEC1A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UGDA!$J$38:$J$47</c:f>
              <c:strCache>
                <c:ptCount val="10"/>
                <c:pt idx="0">
                  <c:v>Actividad de difusión para el Día Internacional de los Archivos </c:v>
                </c:pt>
                <c:pt idx="1">
                  <c:v>Articulación de las TIC con la gestión documental </c:v>
                </c:pt>
                <c:pt idx="2">
                  <c:v>Charla de generalidades del SIGDA</c:v>
                </c:pt>
                <c:pt idx="3">
                  <c:v>Condiciones de conservación documental en los archivos centrales </c:v>
                </c:pt>
                <c:pt idx="4">
                  <c:v>Conformación del CISED</c:v>
                </c:pt>
                <c:pt idx="5">
                  <c:v>Identificación documental y normativa de gestión documental </c:v>
                </c:pt>
                <c:pt idx="6">
                  <c:v>Indicaciones generales para la implementación del SIGDA</c:v>
                </c:pt>
                <c:pt idx="7">
                  <c:v>Indicaciones para la elaboración del marco normativo GDA </c:v>
                </c:pt>
                <c:pt idx="8">
                  <c:v>Indicaciones para la implementación del SIGDA </c:v>
                </c:pt>
                <c:pt idx="9">
                  <c:v>Instalación del Archivo Central</c:v>
                </c:pt>
              </c:strCache>
            </c:strRef>
          </c:cat>
          <c:val>
            <c:numRef>
              <c:f>UGDA!$K$38:$K$47</c:f>
              <c:numCache>
                <c:formatCode>General</c:formatCode>
                <c:ptCount val="10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7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568-4092-8A66-9DECBEC1AD0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419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1133704" y="5917492"/>
            <a:ext cx="8480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12FE9D-C824-4F49-88BC-9762E92D65A6}" type="datetimeFigureOut">
              <a:rPr lang="es-419" smtClean="0"/>
              <a:pPr/>
              <a:t>20/10/2023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5832081" y="6432279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75130" y="6387746"/>
            <a:ext cx="5065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2C393E-027E-4B84-A60E-C501743813F5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4342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20/10/2023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3520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20/10/2023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6932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1013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12FE9D-C824-4F49-88BC-9762E92D65A6}" type="datetimeFigureOut">
              <a:rPr lang="es-419" smtClean="0"/>
              <a:pPr/>
              <a:t>20/10/2023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2C393E-027E-4B84-A60E-C501743813F5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517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20/10/2023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0782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527" y="455388"/>
            <a:ext cx="6943684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20/10/2023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7137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1970" y="881856"/>
            <a:ext cx="7260305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26127" y="229489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3206287"/>
            <a:ext cx="5157787" cy="2983376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58539" y="229489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3206287"/>
            <a:ext cx="5183188" cy="29833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20/10/2023</a:t>
            </a:fld>
            <a:endParaRPr lang="es-419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6309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20/10/2023</a:t>
            </a:fld>
            <a:endParaRPr lang="es-419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5346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20/10/2023</a:t>
            </a:fld>
            <a:endParaRPr lang="es-419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298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20/10/2023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2203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20/10/2023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9312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FE9D-C824-4F49-88BC-9762E92D65A6}" type="datetimeFigureOut">
              <a:rPr lang="es-419" smtClean="0"/>
              <a:t>20/10/2023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9421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8DB83E5-4C13-4DBF-A474-AB3DEA2BCDDD}"/>
              </a:ext>
            </a:extLst>
          </p:cNvPr>
          <p:cNvSpPr txBox="1"/>
          <p:nvPr/>
        </p:nvSpPr>
        <p:spPr>
          <a:xfrm>
            <a:off x="2067339" y="1965355"/>
            <a:ext cx="84681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600" dirty="0">
                <a:solidFill>
                  <a:schemeClr val="bg1"/>
                </a:solidFill>
              </a:rPr>
              <a:t>Estadísticas tercer trimestre</a:t>
            </a:r>
          </a:p>
          <a:p>
            <a:pPr algn="ctr"/>
            <a:r>
              <a:rPr lang="es-SV" sz="6600" dirty="0">
                <a:solidFill>
                  <a:schemeClr val="bg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93361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0543E-21C0-42CF-9546-EAC6AAEC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Ente obligado que solicita asesoría GDA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375C3F5-4FF0-4A07-8748-E97FE8F63C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229375"/>
              </p:ext>
            </p:extLst>
          </p:nvPr>
        </p:nvGraphicFramePr>
        <p:xfrm>
          <a:off x="543339" y="1152939"/>
          <a:ext cx="8865704" cy="5075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84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74199B3-E3AA-4FDA-8DD4-C30E09C4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Medio por el cual se realizó el acompañamiento en GDA</a:t>
            </a:r>
            <a:br>
              <a:rPr lang="es-SV" dirty="0"/>
            </a:br>
            <a:endParaRPr lang="es-SV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F05ED8D-1F3C-4AD8-A521-9B8F2104E4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400419"/>
              </p:ext>
            </p:extLst>
          </p:nvPr>
        </p:nvGraphicFramePr>
        <p:xfrm>
          <a:off x="185530" y="1099929"/>
          <a:ext cx="9992140" cy="499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57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B8CFCB1-0600-46D1-81F3-EC4C5D4B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900" y="443947"/>
            <a:ext cx="726030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SV" sz="3200" dirty="0"/>
              <a:t>Temas de acompañamiento en materia GDA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16A2A41D-122C-4EB5-BFC2-5C3319161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387478"/>
              </p:ext>
            </p:extLst>
          </p:nvPr>
        </p:nvGraphicFramePr>
        <p:xfrm>
          <a:off x="284921" y="1232452"/>
          <a:ext cx="11622157" cy="562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585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/>
          <a:lstStyle/>
          <a:p>
            <a:pPr algn="ctr"/>
            <a:r>
              <a:rPr lang="es-SV" dirty="0"/>
              <a:t>UNIDAD DE ACOMPAÑAMIENTO A ENTES OBLIGADOS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DD0681A-7E6D-49A4-90EC-651DFE8C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490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6E4AF-2E18-46F1-B930-C871F3FC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Nivel de respuesta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C195FE5-6D43-4B53-90E3-1FA5E1E44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988584"/>
              </p:ext>
            </p:extLst>
          </p:nvPr>
        </p:nvGraphicFramePr>
        <p:xfrm>
          <a:off x="443947" y="1076738"/>
          <a:ext cx="11015870" cy="517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349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9BF97E3-C280-4819-BAAA-C32EAE28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605" y="239686"/>
            <a:ext cx="7260305" cy="1325563"/>
          </a:xfrm>
        </p:spPr>
        <p:txBody>
          <a:bodyPr/>
          <a:lstStyle/>
          <a:p>
            <a:pPr algn="ctr"/>
            <a:r>
              <a:rPr lang="es-SV" dirty="0"/>
              <a:t>Consultas recibidas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71D23E6-BE8E-4BA4-8920-FBD5BB0195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322839"/>
              </p:ext>
            </p:extLst>
          </p:nvPr>
        </p:nvGraphicFramePr>
        <p:xfrm>
          <a:off x="159027" y="993913"/>
          <a:ext cx="11343860" cy="586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7396E98-6FF9-44FD-BC77-3F531C8FA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316233"/>
              </p:ext>
            </p:extLst>
          </p:nvPr>
        </p:nvGraphicFramePr>
        <p:xfrm>
          <a:off x="1570220" y="1565248"/>
          <a:ext cx="10025431" cy="529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940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dirty="0"/>
              <a:t>Gerencia Legal</a:t>
            </a:r>
            <a:br>
              <a:rPr lang="es-ES" dirty="0"/>
            </a:br>
            <a:r>
              <a:rPr lang="es-ES" dirty="0"/>
              <a:t>Unidad de Derecho de Acceso a la Información Pública y Unidad de</a:t>
            </a:r>
            <a:br>
              <a:rPr lang="es-ES" dirty="0"/>
            </a:br>
            <a:r>
              <a:rPr lang="es-ES" dirty="0"/>
              <a:t>Protección de Datos Personales</a:t>
            </a:r>
          </a:p>
        </p:txBody>
      </p:sp>
    </p:spTree>
    <p:extLst>
      <p:ext uri="{BB962C8B-B14F-4D97-AF65-F5344CB8AC3E}">
        <p14:creationId xmlns:p14="http://schemas.microsoft.com/office/powerpoint/2010/main" val="42468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0F41D-0CDF-4700-969D-7021692D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Proyectos de autos elaborados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8CEBD04-0A89-471C-8274-8111242A75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17920"/>
              </p:ext>
            </p:extLst>
          </p:nvPr>
        </p:nvGraphicFramePr>
        <p:xfrm>
          <a:off x="609600" y="1166537"/>
          <a:ext cx="9130748" cy="508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3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s-ES" dirty="0"/>
              <a:t>Unidad de Comunicaciones</a:t>
            </a:r>
          </a:p>
        </p:txBody>
      </p:sp>
    </p:spTree>
    <p:extLst>
      <p:ext uri="{BB962C8B-B14F-4D97-AF65-F5344CB8AC3E}">
        <p14:creationId xmlns:p14="http://schemas.microsoft.com/office/powerpoint/2010/main" val="3523016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168F5AE-04D0-4213-BF9B-BFD928A9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785" y="269772"/>
            <a:ext cx="7260305" cy="1325563"/>
          </a:xfrm>
        </p:spPr>
        <p:txBody>
          <a:bodyPr/>
          <a:lstStyle/>
          <a:p>
            <a:r>
              <a:rPr lang="es-SV" dirty="0"/>
              <a:t>Solicitudes de apoyo UCOM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1C230FD-572A-4BF2-85C7-95ECCAF17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00580"/>
              </p:ext>
            </p:extLst>
          </p:nvPr>
        </p:nvGraphicFramePr>
        <p:xfrm>
          <a:off x="0" y="1655107"/>
          <a:ext cx="12191999" cy="4933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434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/>
          <a:lstStyle/>
          <a:p>
            <a:pPr algn="ctr"/>
            <a:r>
              <a:rPr lang="es-SV" dirty="0"/>
              <a:t>UNIDAD DE ACCESO A LA INFORMACIÓN PÚBLICA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DD0681A-7E6D-49A4-90EC-651DFE8C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91975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s-ES" dirty="0"/>
              <a:t>Unidad de Formación</a:t>
            </a:r>
          </a:p>
        </p:txBody>
      </p:sp>
    </p:spTree>
    <p:extLst>
      <p:ext uri="{BB962C8B-B14F-4D97-AF65-F5344CB8AC3E}">
        <p14:creationId xmlns:p14="http://schemas.microsoft.com/office/powerpoint/2010/main" val="1755616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1B2F47ED-0595-45B5-B65A-447AF14F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04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Servidores públicos municipales capacitados</a:t>
            </a:r>
            <a:br>
              <a:rPr lang="es-SV" dirty="0"/>
            </a:br>
            <a:endParaRPr lang="es-SV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9A94D41-CDF4-4B9F-99C2-37350D6A5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225433"/>
              </p:ext>
            </p:extLst>
          </p:nvPr>
        </p:nvGraphicFramePr>
        <p:xfrm>
          <a:off x="636103" y="993913"/>
          <a:ext cx="9183757" cy="511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791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D5E7FC-52D8-4055-9BE0-E9FEA080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7" y="124083"/>
            <a:ext cx="8275984" cy="1325563"/>
          </a:xfrm>
        </p:spPr>
        <p:txBody>
          <a:bodyPr/>
          <a:lstStyle/>
          <a:p>
            <a:pPr algn="ctr"/>
            <a:r>
              <a:rPr lang="es-SV" dirty="0"/>
              <a:t>Personas capacitadas en el trimestre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CE5092B-7795-47CD-825F-87CC67E052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238817"/>
              </p:ext>
            </p:extLst>
          </p:nvPr>
        </p:nvGraphicFramePr>
        <p:xfrm>
          <a:off x="636103" y="1449646"/>
          <a:ext cx="8560905" cy="528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59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6B76621-D0C9-4F72-ACBF-5C86558B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4400"/>
              <a:t>Servidores públicos de gobierno central y autónomas capacitados </a:t>
            </a:r>
            <a:endParaRPr lang="es-SV" sz="44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C4E27FF-8A01-4706-B766-279A27CF36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686742"/>
              </p:ext>
            </p:extLst>
          </p:nvPr>
        </p:nvGraphicFramePr>
        <p:xfrm>
          <a:off x="463825" y="2057399"/>
          <a:ext cx="10774017" cy="468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131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6C3DECC-8769-43C5-9D84-664FCAE2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Cantidad de personas capacitadas por sector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7FE60FC-4F55-4E91-BB35-35A256163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304739"/>
              </p:ext>
            </p:extLst>
          </p:nvPr>
        </p:nvGraphicFramePr>
        <p:xfrm>
          <a:off x="715617" y="1083537"/>
          <a:ext cx="9395791" cy="523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413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s-ES" dirty="0"/>
              <a:t>Unidad de Cooperación</a:t>
            </a:r>
          </a:p>
        </p:txBody>
      </p:sp>
    </p:spTree>
    <p:extLst>
      <p:ext uri="{BB962C8B-B14F-4D97-AF65-F5344CB8AC3E}">
        <p14:creationId xmlns:p14="http://schemas.microsoft.com/office/powerpoint/2010/main" val="1969031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6B76621-D0C9-4F72-ACBF-5C86558B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909" y="298760"/>
            <a:ext cx="726030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400" dirty="0"/>
              <a:t>Relaciones de cooperación</a:t>
            </a:r>
            <a:endParaRPr lang="es-SV" sz="44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0718F67-F9C3-4D83-A0D6-7A23E6466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300415"/>
              </p:ext>
            </p:extLst>
          </p:nvPr>
        </p:nvGraphicFramePr>
        <p:xfrm>
          <a:off x="1121695" y="1624323"/>
          <a:ext cx="10354688" cy="513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873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45E2099-0799-45DD-9F65-F7FE57A89E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789059"/>
              </p:ext>
            </p:extLst>
          </p:nvPr>
        </p:nvGraphicFramePr>
        <p:xfrm>
          <a:off x="911294" y="1180271"/>
          <a:ext cx="9720470" cy="537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B675BFFF-CD9A-4556-BDD9-1CBFC16DD3E4}"/>
              </a:ext>
            </a:extLst>
          </p:cNvPr>
          <p:cNvSpPr txBox="1"/>
          <p:nvPr/>
        </p:nvSpPr>
        <p:spPr>
          <a:xfrm>
            <a:off x="-848139" y="71518"/>
            <a:ext cx="972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/>
              <a:t>Número de solicitudes y requerimientos</a:t>
            </a:r>
          </a:p>
        </p:txBody>
      </p:sp>
    </p:spTree>
    <p:extLst>
      <p:ext uri="{BB962C8B-B14F-4D97-AF65-F5344CB8AC3E}">
        <p14:creationId xmlns:p14="http://schemas.microsoft.com/office/powerpoint/2010/main" val="234605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D3BC032-F5EF-4B0D-9DF7-EA386EEEE9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828784"/>
              </p:ext>
            </p:extLst>
          </p:nvPr>
        </p:nvGraphicFramePr>
        <p:xfrm>
          <a:off x="1812235" y="2146133"/>
          <a:ext cx="8567530" cy="484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081E389-3CE3-4B38-A266-F32A80E3BEA6}"/>
              </a:ext>
            </a:extLst>
          </p:cNvPr>
          <p:cNvSpPr txBox="1"/>
          <p:nvPr/>
        </p:nvSpPr>
        <p:spPr>
          <a:xfrm>
            <a:off x="3207026" y="718643"/>
            <a:ext cx="76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/>
              <a:t>Solicitudes de información mayores y menores de 5 años</a:t>
            </a:r>
          </a:p>
        </p:txBody>
      </p:sp>
    </p:spTree>
    <p:extLst>
      <p:ext uri="{BB962C8B-B14F-4D97-AF65-F5344CB8AC3E}">
        <p14:creationId xmlns:p14="http://schemas.microsoft.com/office/powerpoint/2010/main" val="137553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BF9874F-2502-4727-B968-DB1D84615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417282"/>
              </p:ext>
            </p:extLst>
          </p:nvPr>
        </p:nvGraphicFramePr>
        <p:xfrm>
          <a:off x="9145358" y="2275445"/>
          <a:ext cx="2921389" cy="186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999">
                  <a:extLst>
                    <a:ext uri="{9D8B030D-6E8A-4147-A177-3AD203B41FA5}">
                      <a16:colId xmlns:a16="http://schemas.microsoft.com/office/drawing/2014/main" val="3741365533"/>
                    </a:ext>
                  </a:extLst>
                </a:gridCol>
                <a:gridCol w="1105390">
                  <a:extLst>
                    <a:ext uri="{9D8B030D-6E8A-4147-A177-3AD203B41FA5}">
                      <a16:colId xmlns:a16="http://schemas.microsoft.com/office/drawing/2014/main" val="1874629452"/>
                    </a:ext>
                  </a:extLst>
                </a:gridCol>
              </a:tblGrid>
              <a:tr h="37204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Información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Número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01683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Reservada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82912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Desistidos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888976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Confidencial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027165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Inadmisible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1185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21D636E-F393-4EF8-9BDD-74BD15DAEB1B}"/>
              </a:ext>
            </a:extLst>
          </p:cNvPr>
          <p:cNvSpPr txBox="1"/>
          <p:nvPr/>
        </p:nvSpPr>
        <p:spPr>
          <a:xfrm>
            <a:off x="9145357" y="1936891"/>
            <a:ext cx="2921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28" b="1" i="0" u="none" strike="noStrike" kern="1200" baseline="0">
                <a:solidFill>
                  <a:srgbClr val="44546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Otro tipo de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DE58FD7-0681-4D3C-BF31-7E4A1593AED1}"/>
              </a:ext>
            </a:extLst>
          </p:cNvPr>
          <p:cNvSpPr txBox="1"/>
          <p:nvPr/>
        </p:nvSpPr>
        <p:spPr>
          <a:xfrm>
            <a:off x="1358140" y="133627"/>
            <a:ext cx="8640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/>
              <a:t>Tipo de información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93A15EE-A3CB-4D3B-ADD4-895BD3F76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248254"/>
              </p:ext>
            </p:extLst>
          </p:nvPr>
        </p:nvGraphicFramePr>
        <p:xfrm>
          <a:off x="225287" y="841512"/>
          <a:ext cx="8920069" cy="48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462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6E1ACD7-1E75-498D-9E71-77B01732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SV" dirty="0"/>
              <a:t>Tipo de solicitante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FE7417B-9623-4974-98A8-5F1D14CD5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292707"/>
              </p:ext>
            </p:extLst>
          </p:nvPr>
        </p:nvGraphicFramePr>
        <p:xfrm>
          <a:off x="838200" y="1060174"/>
          <a:ext cx="8865705" cy="522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08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4CA67-7305-4709-9AFA-AF7E9D79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64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Vía de recepción de la solicitud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325E2B6-365B-437F-9A11-643527DE0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83740"/>
              </p:ext>
            </p:extLst>
          </p:nvPr>
        </p:nvGraphicFramePr>
        <p:xfrm>
          <a:off x="212035" y="1220581"/>
          <a:ext cx="8931965" cy="502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7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9E2003-8AFC-41F9-B09C-66198B535ECD}"/>
              </a:ext>
            </a:extLst>
          </p:cNvPr>
          <p:cNvSpPr txBox="1"/>
          <p:nvPr/>
        </p:nvSpPr>
        <p:spPr>
          <a:xfrm>
            <a:off x="9197008" y="5221357"/>
            <a:ext cx="2852405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950" dirty="0"/>
          </a:p>
          <a:p>
            <a:pPr algn="just"/>
            <a:r>
              <a:rPr lang="es-ES" sz="950" dirty="0"/>
              <a:t>*La asistencia a Oficiales de Información que se reporta consiste en el apoyo técnico, gestión de credenciales (usuario/contraseña) y cualquier otra consulta vinculada al Portal de Transparencia</a:t>
            </a:r>
          </a:p>
          <a:p>
            <a:pPr algn="just"/>
            <a:r>
              <a:rPr lang="en-US" sz="950" dirty="0"/>
              <a:t>***Se reportan las orientaciones realizadas de </a:t>
            </a:r>
            <a:r>
              <a:rPr lang="es-ES" sz="950" dirty="0"/>
              <a:t>conformidad a la letra c) del artículo 50 de la LAIP,.</a:t>
            </a:r>
            <a:endParaRPr lang="en-US" sz="95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9B168E-30F8-4AAE-B6B5-EE9BCF77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Consultas que atendió la UAIP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D4D2F08-1746-4F29-AC2F-E7CF7F8BEC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475786"/>
              </p:ext>
            </p:extLst>
          </p:nvPr>
        </p:nvGraphicFramePr>
        <p:xfrm>
          <a:off x="142587" y="1671639"/>
          <a:ext cx="11773188" cy="518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774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/>
          <a:lstStyle/>
          <a:p>
            <a:pPr algn="ctr"/>
            <a:r>
              <a:rPr lang="es-SV" dirty="0"/>
              <a:t>UNIDAD DE GESTIÓN DOCUMENTAL Y ARCHIVOS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DD0681A-7E6D-49A4-90EC-651DFE8C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9380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15355</TotalTime>
  <Words>252</Words>
  <Application>Microsoft Office PowerPoint</Application>
  <PresentationFormat>Panorámica</PresentationFormat>
  <Paragraphs>62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Presentación de PowerPoint</vt:lpstr>
      <vt:lpstr>UNIDAD DE ACCESO A LA INFORMACIÓN PÚBLICA</vt:lpstr>
      <vt:lpstr>Presentación de PowerPoint</vt:lpstr>
      <vt:lpstr>Presentación de PowerPoint</vt:lpstr>
      <vt:lpstr>Presentación de PowerPoint</vt:lpstr>
      <vt:lpstr>Tipo de solicitante</vt:lpstr>
      <vt:lpstr>Vía de recepción de la solicitud</vt:lpstr>
      <vt:lpstr>Consultas que atendió la UAIP</vt:lpstr>
      <vt:lpstr>UNIDAD DE GESTIÓN DOCUMENTAL Y ARCHIVOS</vt:lpstr>
      <vt:lpstr>Ente obligado que solicita asesoría GDA</vt:lpstr>
      <vt:lpstr>Medio por el cual se realizó el acompañamiento en GDA </vt:lpstr>
      <vt:lpstr>Temas de acompañamiento en materia GDA</vt:lpstr>
      <vt:lpstr>UNIDAD DE ACOMPAÑAMIENTO A ENTES OBLIGADOS</vt:lpstr>
      <vt:lpstr>Nivel de respuesta</vt:lpstr>
      <vt:lpstr>Consultas recibidas</vt:lpstr>
      <vt:lpstr>Gerencia Legal Unidad de Derecho de Acceso a la Información Pública y Unidad de Protección de Datos Personales</vt:lpstr>
      <vt:lpstr>Proyectos de autos elaborados </vt:lpstr>
      <vt:lpstr>Unidad de Comunicaciones</vt:lpstr>
      <vt:lpstr>Solicitudes de apoyo UCOM</vt:lpstr>
      <vt:lpstr>Unidad de Formación</vt:lpstr>
      <vt:lpstr>Servidores públicos municipales capacitados </vt:lpstr>
      <vt:lpstr>Personas capacitadas en el trimestre</vt:lpstr>
      <vt:lpstr>Servidores públicos de gobierno central y autónomas capacitados </vt:lpstr>
      <vt:lpstr>Cantidad de personas capacitadas por sector</vt:lpstr>
      <vt:lpstr>Unidad de Cooperación</vt:lpstr>
      <vt:lpstr>Relaciones de cooperación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VG</dc:creator>
  <cp:lastModifiedBy>Cuenta</cp:lastModifiedBy>
  <cp:revision>119</cp:revision>
  <dcterms:created xsi:type="dcterms:W3CDTF">2023-02-23T17:25:48Z</dcterms:created>
  <dcterms:modified xsi:type="dcterms:W3CDTF">2023-10-23T21:44:01Z</dcterms:modified>
</cp:coreProperties>
</file>