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75" r:id="rId14"/>
    <p:sldId id="269" r:id="rId15"/>
    <p:sldId id="270" r:id="rId16"/>
    <p:sldId id="276" r:id="rId17"/>
    <p:sldId id="272" r:id="rId18"/>
    <p:sldId id="277" r:id="rId19"/>
    <p:sldId id="274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febrero\ESTADISTICAS%20febrero%202023%20-%20U.%20ACOMPA&#209;AMIENT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Graficos%20estadisticas%20trimestral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uenta\Desktop\Estad&#237;sticas%20enero\Estad&#237;sticasEnero2023%20UGD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AC6-4AEF-BE03-69A34FB99909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AC6-4AEF-BE03-69A34FB99909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6-4AEF-BE03-69A34FB99909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6-4AEF-BE03-69A34FB999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UAIP!$A$20:$A$21</c:f>
              <c:strCache>
                <c:ptCount val="2"/>
                <c:pt idx="0">
                  <c:v>Número de solicitudes </c:v>
                </c:pt>
                <c:pt idx="1">
                  <c:v>Número de requerimientos</c:v>
                </c:pt>
              </c:strCache>
            </c:strRef>
          </c:cat>
          <c:val>
            <c:numRef>
              <c:f>UAIP!$B$20:$B$21</c:f>
              <c:numCache>
                <c:formatCode>General</c:formatCode>
                <c:ptCount val="2"/>
                <c:pt idx="0">
                  <c:v>15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C6-4AEF-BE03-69A34FB99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ACOMPAÑAMIENTO!$A$3</c:f>
              <c:strCache>
                <c:ptCount val="1"/>
                <c:pt idx="0">
                  <c:v>Cantidad de preguntas recibidas en el mes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6.2310352065264585E-3"/>
                  <c:y val="-2.521929868109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C6-492D-9B78-87183EDDA383}"/>
                </c:ext>
              </c:extLst>
            </c:dLbl>
            <c:dLbl>
              <c:idx val="1"/>
              <c:layout>
                <c:manualLayout>
                  <c:x val="-2.4924140826105743E-3"/>
                  <c:y val="-5.54824570983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C6-492D-9B78-87183EDDA383}"/>
                </c:ext>
              </c:extLst>
            </c:dLbl>
            <c:dLbl>
              <c:idx val="2"/>
              <c:layout>
                <c:manualLayout>
                  <c:x val="0"/>
                  <c:y val="-5.548245709839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C6-492D-9B78-87183EDDA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ACOMPAÑAMIENTO!$B$2:$D$2</c:f>
              <c:strCache>
                <c:ptCount val="3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ACOMPAÑAMIENTO!$B$3:$D$3</c:f>
              <c:numCache>
                <c:formatCode>General</c:formatCode>
                <c:ptCount val="3"/>
                <c:pt idx="0">
                  <c:v>50</c:v>
                </c:pt>
                <c:pt idx="1">
                  <c:v>16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6-492D-9B78-87183EDDA383}"/>
            </c:ext>
          </c:extLst>
        </c:ser>
        <c:ser>
          <c:idx val="1"/>
          <c:order val="1"/>
          <c:tx>
            <c:strRef>
              <c:f>ACOMPAÑAMIENTO!$A$4</c:f>
              <c:strCache>
                <c:ptCount val="1"/>
                <c:pt idx="0">
                  <c:v>Cantidad de preguntas respondidas de consultas recibidas en el mes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386211239158612E-3"/>
                  <c:y val="-5.5482457098398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C6-492D-9B78-87183EDDA383}"/>
                </c:ext>
              </c:extLst>
            </c:dLbl>
            <c:dLbl>
              <c:idx val="1"/>
              <c:layout>
                <c:manualLayout>
                  <c:x val="-1.2462070413053784E-3"/>
                  <c:y val="-4.539473762596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C6-492D-9B78-87183EDDA383}"/>
                </c:ext>
              </c:extLst>
            </c:dLbl>
            <c:dLbl>
              <c:idx val="2"/>
              <c:layout>
                <c:manualLayout>
                  <c:x val="2.4924140826105743E-3"/>
                  <c:y val="-0.13114035314166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C6-492D-9B78-87183EDDA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ACOMPAÑAMIENTO!$B$2:$D$2</c:f>
              <c:strCache>
                <c:ptCount val="3"/>
                <c:pt idx="0">
                  <c:v>Enero 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ACOMPAÑAMIENTO!$B$4:$D$4</c:f>
              <c:numCache>
                <c:formatCode>General</c:formatCode>
                <c:ptCount val="3"/>
                <c:pt idx="0">
                  <c:v>43</c:v>
                </c:pt>
                <c:pt idx="1">
                  <c:v>15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6-492D-9B78-87183EDDA3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60413712"/>
        <c:axId val="1319267472"/>
        <c:axId val="0"/>
      </c:bar3DChart>
      <c:catAx>
        <c:axId val="126041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19267472"/>
        <c:crosses val="autoZero"/>
        <c:auto val="1"/>
        <c:lblAlgn val="ctr"/>
        <c:lblOffset val="100"/>
        <c:noMultiLvlLbl val="0"/>
      </c:catAx>
      <c:valAx>
        <c:axId val="1319267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6041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3821-49D8-9ED8-87008212D80D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821-49D8-9ED8-87008212D8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821-49D8-9ED8-87008212D80D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3821-49D8-9ED8-87008212D80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3821-49D8-9ED8-87008212D80D}"/>
              </c:ext>
            </c:extLst>
          </c:dPt>
          <c:dPt>
            <c:idx val="5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3821-49D8-9ED8-87008212D80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3821-49D8-9ED8-87008212D80D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3821-49D8-9ED8-87008212D80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3821-49D8-9ED8-87008212D80D}"/>
              </c:ext>
            </c:extLst>
          </c:dPt>
          <c:dPt>
            <c:idx val="9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3821-49D8-9ED8-87008212D80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3821-49D8-9ED8-87008212D80D}"/>
              </c:ext>
            </c:extLst>
          </c:dPt>
          <c:dPt>
            <c:idx val="11"/>
            <c:bubble3D val="0"/>
            <c:spPr>
              <a:solidFill>
                <a:schemeClr val="tx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3821-49D8-9ED8-87008212D80D}"/>
              </c:ext>
            </c:extLst>
          </c:dPt>
          <c:dLbls>
            <c:dLbl>
              <c:idx val="2"/>
              <c:layout>
                <c:manualLayout>
                  <c:x val="2.0051706507478366E-4"/>
                  <c:y val="-5.183627665653315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21-49D8-9ED8-87008212D80D}"/>
                </c:ext>
              </c:extLst>
            </c:dLbl>
            <c:dLbl>
              <c:idx val="3"/>
              <c:layout>
                <c:manualLayout>
                  <c:x val="-2.7657526217210525E-3"/>
                  <c:y val="8.913447729289018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21-49D8-9ED8-87008212D80D}"/>
                </c:ext>
              </c:extLst>
            </c:dLbl>
            <c:dLbl>
              <c:idx val="4"/>
              <c:layout>
                <c:manualLayout>
                  <c:x val="-5.2183436473765582E-2"/>
                  <c:y val="0.143843600054898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21-49D8-9ED8-87008212D80D}"/>
                </c:ext>
              </c:extLst>
            </c:dLbl>
            <c:dLbl>
              <c:idx val="6"/>
              <c:layout>
                <c:manualLayout>
                  <c:x val="8.3443137704971942E-2"/>
                  <c:y val="2.396645804609506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21-49D8-9ED8-87008212D80D}"/>
                </c:ext>
              </c:extLst>
            </c:dLbl>
            <c:dLbl>
              <c:idx val="7"/>
              <c:layout>
                <c:manualLayout>
                  <c:x val="7.9304689790899288E-2"/>
                  <c:y val="0.1507156101232257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21-49D8-9ED8-87008212D80D}"/>
                </c:ext>
              </c:extLst>
            </c:dLbl>
            <c:dLbl>
              <c:idx val="8"/>
              <c:layout>
                <c:manualLayout>
                  <c:x val="2.1980125466709889E-3"/>
                  <c:y val="0.107492668976832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21-49D8-9ED8-87008212D80D}"/>
                </c:ext>
              </c:extLst>
            </c:dLbl>
            <c:dLbl>
              <c:idx val="9"/>
              <c:layout>
                <c:manualLayout>
                  <c:x val="-2.5748915740708769E-2"/>
                  <c:y val="-0.1816139074675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38231587350671E-2"/>
                      <c:h val="0.182054809575582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3821-49D8-9ED8-87008212D80D}"/>
                </c:ext>
              </c:extLst>
            </c:dLbl>
            <c:dLbl>
              <c:idx val="10"/>
              <c:layout>
                <c:manualLayout>
                  <c:x val="6.6917548014391065E-2"/>
                  <c:y val="-0.181003836621118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821-49D8-9ED8-87008212D80D}"/>
                </c:ext>
              </c:extLst>
            </c:dLbl>
            <c:dLbl>
              <c:idx val="11"/>
              <c:layout>
                <c:manualLayout>
                  <c:x val="7.1553317864939209E-2"/>
                  <c:y val="-5.046470927525805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821-49D8-9ED8-87008212D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Hoja1!$B$5:$B$16</c:f>
              <c:strCache>
                <c:ptCount val="12"/>
                <c:pt idx="0">
                  <c:v>Cómputo del plazo de actualización de información oficiosa</c:v>
                </c:pt>
                <c:pt idx="1">
                  <c:v>Datos personales </c:v>
                </c:pt>
                <c:pt idx="2">
                  <c:v>Dudas en relación a diagnóstico preliminar </c:v>
                </c:pt>
                <c:pt idx="3">
                  <c:v>Información reservada</c:v>
                </c:pt>
                <c:pt idx="4">
                  <c:v>ítems de publicación de información oficiosa</c:v>
                </c:pt>
                <c:pt idx="5">
                  <c:v>Legitimación de personería para interposición de solicitud de información</c:v>
                </c:pt>
                <c:pt idx="6">
                  <c:v>Nombramiento de OGDA</c:v>
                </c:pt>
                <c:pt idx="7">
                  <c:v>Nuevo Lineamiento 1 de publicación de información oficiosa</c:v>
                </c:pt>
                <c:pt idx="8">
                  <c:v>Publicidad de nombre y cargo de funcionarios y empleados públicos</c:v>
                </c:pt>
                <c:pt idx="9">
                  <c:v>Solicitud de materiales </c:v>
                </c:pt>
                <c:pt idx="10">
                  <c:v>Solicitud de usuario y contraseña para el Portal de Transparencia</c:v>
                </c:pt>
                <c:pt idx="11">
                  <c:v>Trámite de solicitudes de información</c:v>
                </c:pt>
              </c:strCache>
            </c:strRef>
          </c:cat>
          <c:val>
            <c:numRef>
              <c:f>Hoja1!$C$5:$C$16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821-49D8-9ED8-87008212D80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E64-4137-80D8-E7C2134B0665}"/>
              </c:ext>
            </c:extLst>
          </c:dPt>
          <c:dPt>
            <c:idx val="1"/>
            <c:bubble3D val="0"/>
            <c:explosion val="6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E64-4137-80D8-E7C2134B0665}"/>
              </c:ext>
            </c:extLst>
          </c:dPt>
          <c:dPt>
            <c:idx val="2"/>
            <c:bubble3D val="0"/>
            <c:explosion val="1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E64-4137-80D8-E7C2134B06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'GERENCIA LEGAL'!$K$2:$K$4</c:f>
              <c:strCache>
                <c:ptCount val="3"/>
                <c:pt idx="0">
                  <c:v>Trámite</c:v>
                </c:pt>
                <c:pt idx="1">
                  <c:v>Resoluciones Definitivas </c:v>
                </c:pt>
                <c:pt idx="2">
                  <c:v>Terminaciones Anticipadas/ Entrega de Información</c:v>
                </c:pt>
              </c:strCache>
            </c:strRef>
          </c:cat>
          <c:val>
            <c:numRef>
              <c:f>'GERENCIA LEGAL'!$L$2:$L$4</c:f>
              <c:numCache>
                <c:formatCode>General</c:formatCode>
                <c:ptCount val="3"/>
                <c:pt idx="0">
                  <c:v>86</c:v>
                </c:pt>
                <c:pt idx="1">
                  <c:v>9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64-4137-80D8-E7C2134B06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E6C-4C2E-BCAD-58BC7C664686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E6C-4C2E-BCAD-58BC7C66468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E6C-4C2E-BCAD-58BC7C664686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E6C-4C2E-BCAD-58BC7C66468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E6C-4C2E-BCAD-58BC7C664686}"/>
              </c:ext>
            </c:extLst>
          </c:dPt>
          <c:dPt>
            <c:idx val="5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E6C-4C2E-BCAD-58BC7C664686}"/>
              </c:ext>
            </c:extLst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E6C-4C2E-BCAD-58BC7C664686}"/>
              </c:ext>
            </c:extLst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BE6C-4C2E-BCAD-58BC7C664686}"/>
              </c:ext>
            </c:extLst>
          </c:dPt>
          <c:dPt>
            <c:idx val="8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BE6C-4C2E-BCAD-58BC7C664686}"/>
              </c:ext>
            </c:extLst>
          </c:dPt>
          <c:dPt>
            <c:idx val="9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BE6C-4C2E-BCAD-58BC7C6646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6C-4C2E-BCAD-58BC7C6646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E6C-4C2E-BCAD-58BC7C6646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E6C-4C2E-BCAD-58BC7C6646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E6C-4C2E-BCAD-58BC7C66468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BE6C-4C2E-BCAD-58BC7C6646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Comunicaciones!$L$2:$L$11</c:f>
              <c:strCache>
                <c:ptCount val="10"/>
                <c:pt idx="0">
                  <c:v>Monitoreo</c:v>
                </c:pt>
                <c:pt idx="1">
                  <c:v>Diseños</c:v>
                </c:pt>
                <c:pt idx="2">
                  <c:v>Comunicacion Interna</c:v>
                </c:pt>
                <c:pt idx="3">
                  <c:v>Capacitaciones Presenciales</c:v>
                </c:pt>
                <c:pt idx="4">
                  <c:v>Publicaciones WEB</c:v>
                </c:pt>
                <c:pt idx="5">
                  <c:v>Eventos</c:v>
                </c:pt>
                <c:pt idx="6">
                  <c:v>Fotos de Pleno</c:v>
                </c:pt>
                <c:pt idx="7">
                  <c:v>Capacitaciones Virtuales</c:v>
                </c:pt>
                <c:pt idx="8">
                  <c:v>Audiencias</c:v>
                </c:pt>
                <c:pt idx="9">
                  <c:v>Impresiones</c:v>
                </c:pt>
              </c:strCache>
            </c:strRef>
          </c:cat>
          <c:val>
            <c:numRef>
              <c:f>Comunicaciones!$M$2:$M$11</c:f>
              <c:numCache>
                <c:formatCode>General</c:formatCode>
                <c:ptCount val="10"/>
                <c:pt idx="0">
                  <c:v>124</c:v>
                </c:pt>
                <c:pt idx="1">
                  <c:v>64</c:v>
                </c:pt>
                <c:pt idx="2">
                  <c:v>12</c:v>
                </c:pt>
                <c:pt idx="3">
                  <c:v>41</c:v>
                </c:pt>
                <c:pt idx="4">
                  <c:v>13</c:v>
                </c:pt>
                <c:pt idx="5">
                  <c:v>8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E6C-4C2E-BCAD-58BC7C66468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Formación!$B$13</c:f>
              <c:strCache>
                <c:ptCount val="1"/>
              </c:strCache>
            </c:strRef>
          </c:tx>
          <c:dPt>
            <c:idx val="0"/>
            <c:bubble3D val="0"/>
            <c:explosion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E9D-41C4-874B-774728D55EFE}"/>
              </c:ext>
            </c:extLst>
          </c:dPt>
          <c:dPt>
            <c:idx val="1"/>
            <c:bubble3D val="0"/>
            <c:explosion val="5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E9D-41C4-874B-774728D55EFE}"/>
              </c:ext>
            </c:extLst>
          </c:dPt>
          <c:dPt>
            <c:idx val="2"/>
            <c:bubble3D val="0"/>
            <c:explosion val="4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E9D-41C4-874B-774728D55E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Formación!$A$14:$A$16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Formación!$B$14:$B$16</c:f>
              <c:numCache>
                <c:formatCode>General</c:formatCode>
                <c:ptCount val="3"/>
                <c:pt idx="0">
                  <c:v>167</c:v>
                </c:pt>
                <c:pt idx="1">
                  <c:v>91</c:v>
                </c:pt>
                <c:pt idx="2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E9D-41C4-874B-774728D55EF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'Personas por país'!$B$23</c:f>
              <c:strCache>
                <c:ptCount val="1"/>
              </c:strCache>
            </c:strRef>
          </c:tx>
          <c:spPr>
            <a:solidFill>
              <a:srgbClr val="002060"/>
            </a:solidFill>
          </c:spPr>
          <c:explosion val="5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D77-4D51-9F52-3DE7AA580AD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D77-4D51-9F52-3DE7AA580AD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D77-4D51-9F52-3DE7AA580ADA}"/>
              </c:ext>
            </c:extLst>
          </c:dPt>
          <c:dPt>
            <c:idx val="3"/>
            <c:bubble3D val="0"/>
            <c:explosion val="3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D77-4D51-9F52-3DE7AA580A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'Personas por país'!$A$24:$A$27</c:f>
              <c:strCache>
                <c:ptCount val="4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  <c:pt idx="3">
                  <c:v>Total</c:v>
                </c:pt>
              </c:strCache>
            </c:strRef>
          </c:cat>
          <c:val>
            <c:numRef>
              <c:f>'Personas por país'!$B$24:$B$27</c:f>
              <c:numCache>
                <c:formatCode>General</c:formatCode>
                <c:ptCount val="4"/>
                <c:pt idx="0">
                  <c:v>179</c:v>
                </c:pt>
                <c:pt idx="1">
                  <c:v>287</c:v>
                </c:pt>
                <c:pt idx="2">
                  <c:v>515</c:v>
                </c:pt>
                <c:pt idx="3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77-4D51-9F52-3DE7AA580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'Servidores de GOES central y au'!$H$11</c:f>
              <c:strCache>
                <c:ptCount val="1"/>
              </c:strCache>
            </c:strRef>
          </c:tx>
          <c:explosion val="10"/>
          <c:dPt>
            <c:idx val="0"/>
            <c:bubble3D val="0"/>
            <c:explosion val="17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398-46DB-B91F-5B73BCAB24E4}"/>
              </c:ext>
            </c:extLst>
          </c:dPt>
          <c:dPt>
            <c:idx val="1"/>
            <c:bubble3D val="0"/>
            <c:explosion val="5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398-46DB-B91F-5B73BCAB24E4}"/>
              </c:ext>
            </c:extLst>
          </c:dPt>
          <c:dPt>
            <c:idx val="2"/>
            <c:bubble3D val="0"/>
            <c:explosion val="4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398-46DB-B91F-5B73BCAB24E4}"/>
              </c:ext>
            </c:extLst>
          </c:dPt>
          <c:dPt>
            <c:idx val="3"/>
            <c:bubble3D val="0"/>
            <c:explosion val="8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398-46DB-B91F-5B73BCAB24E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98-46DB-B91F-5B73BCAB2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'Servidores de GOES central y au'!$G$12:$G$15</c:f>
              <c:strCache>
                <c:ptCount val="4"/>
                <c:pt idx="0">
                  <c:v>Enero </c:v>
                </c:pt>
                <c:pt idx="1">
                  <c:v>Febrero </c:v>
                </c:pt>
                <c:pt idx="2">
                  <c:v>Marzo </c:v>
                </c:pt>
                <c:pt idx="3">
                  <c:v>Total</c:v>
                </c:pt>
              </c:strCache>
            </c:strRef>
          </c:cat>
          <c:val>
            <c:numRef>
              <c:f>'Servidores de GOES central y au'!$H$12:$H$15</c:f>
              <c:numCache>
                <c:formatCode>General</c:formatCode>
                <c:ptCount val="4"/>
                <c:pt idx="0">
                  <c:v>12</c:v>
                </c:pt>
                <c:pt idx="1">
                  <c:v>196</c:v>
                </c:pt>
                <c:pt idx="2">
                  <c:v>358</c:v>
                </c:pt>
                <c:pt idx="3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98-46DB-B91F-5B73BCAB24E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'Personas capacitadas por sex y '!$H$14</c:f>
              <c:strCache>
                <c:ptCount val="1"/>
                <c:pt idx="0">
                  <c:v>Total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5C5-4DEF-8DB9-ECE0C975CE71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85C5-4DEF-8DB9-ECE0C975CE71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85C5-4DEF-8DB9-ECE0C975CE7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5C5-4DEF-8DB9-ECE0C975CE71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85C5-4DEF-8DB9-ECE0C975CE71}"/>
              </c:ext>
            </c:extLst>
          </c:dPt>
          <c:dPt>
            <c:idx val="5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5C5-4DEF-8DB9-ECE0C975CE7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85C5-4DEF-8DB9-ECE0C975CE71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5C5-4DEF-8DB9-ECE0C975CE71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5C5-4DEF-8DB9-ECE0C975CE71}"/>
                </c:ext>
              </c:extLst>
            </c:dLbl>
            <c:dLbl>
              <c:idx val="5"/>
              <c:layout>
                <c:manualLayout>
                  <c:x val="1.0327573893706483E-2"/>
                  <c:y val="8.80225158628433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S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C5-4DEF-8DB9-ECE0C975CE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'Personas capacitadas por sex y '!$G$15:$G$22</c:f>
              <c:strCache>
                <c:ptCount val="8"/>
                <c:pt idx="0">
                  <c:v>10 - 20</c:v>
                </c:pt>
                <c:pt idx="1">
                  <c:v>21 - 30</c:v>
                </c:pt>
                <c:pt idx="2">
                  <c:v>31 - 40 </c:v>
                </c:pt>
                <c:pt idx="3">
                  <c:v>41 - 50</c:v>
                </c:pt>
                <c:pt idx="4">
                  <c:v>51 -  60</c:v>
                </c:pt>
                <c:pt idx="5">
                  <c:v>61 -  más </c:v>
                </c:pt>
                <c:pt idx="6">
                  <c:v>N/D</c:v>
                </c:pt>
                <c:pt idx="7">
                  <c:v>Totales</c:v>
                </c:pt>
              </c:strCache>
            </c:strRef>
          </c:cat>
          <c:val>
            <c:numRef>
              <c:f>'Personas capacitadas por sex y '!$H$15:$H$22</c:f>
              <c:numCache>
                <c:formatCode>General</c:formatCode>
                <c:ptCount val="8"/>
                <c:pt idx="0">
                  <c:v>3</c:v>
                </c:pt>
                <c:pt idx="1">
                  <c:v>171</c:v>
                </c:pt>
                <c:pt idx="2">
                  <c:v>233</c:v>
                </c:pt>
                <c:pt idx="3">
                  <c:v>142</c:v>
                </c:pt>
                <c:pt idx="4">
                  <c:v>94</c:v>
                </c:pt>
                <c:pt idx="5">
                  <c:v>53</c:v>
                </c:pt>
                <c:pt idx="6">
                  <c:v>285</c:v>
                </c:pt>
                <c:pt idx="7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5-4DEF-8DB9-ECE0C975C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'Cantidad de personas por sector'!$G$9</c:f>
              <c:strCache>
                <c:ptCount val="1"/>
                <c:pt idx="0">
                  <c:v>Servidores públicos y funcionarios de municipalidades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0108932676774798E-3"/>
                  <c:y val="-7.782144238693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0D-44E8-905F-1A8305376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'Cantidad de personas por sector'!$H$7:$H$8</c:f>
              <c:strCache>
                <c:ptCount val="2"/>
                <c:pt idx="1">
                  <c:v>Total</c:v>
                </c:pt>
              </c:strCache>
            </c:strRef>
          </c:cat>
          <c:val>
            <c:numRef>
              <c:f>'Cantidad de personas por sector'!$H$9</c:f>
              <c:numCache>
                <c:formatCode>General</c:formatCode>
                <c:ptCount val="1"/>
                <c:pt idx="0">
                  <c:v>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0D-44E8-905F-1A83053766B3}"/>
            </c:ext>
          </c:extLst>
        </c:ser>
        <c:ser>
          <c:idx val="1"/>
          <c:order val="1"/>
          <c:tx>
            <c:strRef>
              <c:f>'Cantidad de personas por sector'!$G$10</c:f>
              <c:strCache>
                <c:ptCount val="1"/>
                <c:pt idx="0">
                  <c:v>Servidores públicos de gobierno central y autónomas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2636165845968497E-3"/>
                  <c:y val="-6.7779965949906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0D-44E8-905F-1A8305376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'Cantidad de personas por sector'!$H$7:$H$8</c:f>
              <c:strCache>
                <c:ptCount val="2"/>
                <c:pt idx="1">
                  <c:v>Total</c:v>
                </c:pt>
              </c:strCache>
            </c:strRef>
          </c:cat>
          <c:val>
            <c:numRef>
              <c:f>'Cantidad de personas por sector'!$H$10</c:f>
              <c:numCache>
                <c:formatCode>General</c:formatCode>
                <c:ptCount val="1"/>
                <c:pt idx="0">
                  <c:v>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0D-44E8-905F-1A83053766B3}"/>
            </c:ext>
          </c:extLst>
        </c:ser>
        <c:ser>
          <c:idx val="2"/>
          <c:order val="2"/>
          <c:tx>
            <c:strRef>
              <c:f>'Cantidad de personas por sector'!$G$11</c:f>
              <c:strCache>
                <c:ptCount val="1"/>
                <c:pt idx="0">
                  <c:v>Totales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054466338387399E-2"/>
                  <c:y val="-2.510369109255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D-44E8-905F-1A83053766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'Cantidad de personas por sector'!$H$7:$H$8</c:f>
              <c:strCache>
                <c:ptCount val="2"/>
                <c:pt idx="1">
                  <c:v>Total</c:v>
                </c:pt>
              </c:strCache>
            </c:strRef>
          </c:cat>
          <c:val>
            <c:numRef>
              <c:f>'Cantidad de personas por sector'!$H$11</c:f>
              <c:numCache>
                <c:formatCode>General</c:formatCode>
                <c:ptCount val="1"/>
                <c:pt idx="0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0D-44E8-905F-1A83053766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17886464"/>
        <c:axId val="1654305968"/>
        <c:axId val="1522279616"/>
      </c:bar3DChart>
      <c:catAx>
        <c:axId val="151788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54305968"/>
        <c:crosses val="autoZero"/>
        <c:auto val="1"/>
        <c:lblAlgn val="ctr"/>
        <c:lblOffset val="100"/>
        <c:noMultiLvlLbl val="0"/>
      </c:catAx>
      <c:valAx>
        <c:axId val="165430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17886464"/>
        <c:crosses val="autoZero"/>
        <c:crossBetween val="between"/>
      </c:valAx>
      <c:serAx>
        <c:axId val="15222796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654305968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36-4902-91BD-3C2E58E3CCD6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36-4902-91BD-3C2E58E3CCD6}"/>
              </c:ext>
            </c:extLst>
          </c:dPt>
          <c:dLbls>
            <c:dLbl>
              <c:idx val="1"/>
              <c:layout>
                <c:manualLayout>
                  <c:x val="2.1423910975507609E-3"/>
                  <c:y val="-1.113824847687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36-4902-91BD-3C2E58E3CC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'Tiempo promedio de respuesta'!$A$11:$A$12</c:f>
              <c:strCache>
                <c:ptCount val="2"/>
                <c:pt idx="0">
                  <c:v>Solicitudes con información menor a 5 años</c:v>
                </c:pt>
                <c:pt idx="1">
                  <c:v>Solicitudes con información mayor a 5 años</c:v>
                </c:pt>
              </c:strCache>
            </c:strRef>
          </c:cat>
          <c:val>
            <c:numRef>
              <c:f>'Tiempo promedio de respuesta'!$B$11:$B$12</c:f>
              <c:numCache>
                <c:formatCode>General</c:formatCode>
                <c:ptCount val="2"/>
                <c:pt idx="0">
                  <c:v>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6-4902-91BD-3C2E58E3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shape val="box"/>
        <c:axId val="305684671"/>
        <c:axId val="701895951"/>
        <c:axId val="0"/>
      </c:bar3DChart>
      <c:catAx>
        <c:axId val="30568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701895951"/>
        <c:crosses val="autoZero"/>
        <c:auto val="1"/>
        <c:lblAlgn val="ctr"/>
        <c:lblOffset val="100"/>
        <c:noMultiLvlLbl val="0"/>
      </c:catAx>
      <c:valAx>
        <c:axId val="7018959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56846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AA14-4744-8D71-D3817634AE05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AA14-4744-8D71-D3817634AE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información '!$A$12:$A$16</c:f>
              <c:strCache>
                <c:ptCount val="5"/>
                <c:pt idx="0">
                  <c:v>Reorientada</c:v>
                </c:pt>
                <c:pt idx="1">
                  <c:v>Pública</c:v>
                </c:pt>
                <c:pt idx="2">
                  <c:v>Datos personales</c:v>
                </c:pt>
                <c:pt idx="3">
                  <c:v>Improcedente</c:v>
                </c:pt>
                <c:pt idx="4">
                  <c:v>Inexistente</c:v>
                </c:pt>
              </c:strCache>
            </c:strRef>
          </c:cat>
          <c:val>
            <c:numRef>
              <c:f>'Tipo de información '!$B$12:$B$16</c:f>
              <c:numCache>
                <c:formatCode>General</c:formatCode>
                <c:ptCount val="5"/>
                <c:pt idx="0">
                  <c:v>20</c:v>
                </c:pt>
                <c:pt idx="1">
                  <c:v>8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4-4744-8D71-D3817634AE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324019024"/>
        <c:axId val="1044112400"/>
        <c:axId val="0"/>
      </c:bar3DChart>
      <c:catAx>
        <c:axId val="132401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44112400"/>
        <c:crosses val="autoZero"/>
        <c:auto val="1"/>
        <c:lblAlgn val="ctr"/>
        <c:lblOffset val="100"/>
        <c:noMultiLvlLbl val="0"/>
      </c:catAx>
      <c:valAx>
        <c:axId val="1044112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401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'Tipo de solicitante'!$A$3</c:f>
              <c:strCache>
                <c:ptCount val="1"/>
                <c:pt idx="0">
                  <c:v>Mujer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solicitante'!$B$2:$D$2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'Tipo de solicitante'!$B$3:$D$3</c:f>
              <c:numCache>
                <c:formatCode>General</c:formatCode>
                <c:ptCount val="3"/>
                <c:pt idx="0">
                  <c:v>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9-4976-BA70-DEA5AB7EAE78}"/>
            </c:ext>
          </c:extLst>
        </c:ser>
        <c:ser>
          <c:idx val="1"/>
          <c:order val="1"/>
          <c:tx>
            <c:strRef>
              <c:f>'Tipo de solicitante'!$A$4</c:f>
              <c:strCache>
                <c:ptCount val="1"/>
                <c:pt idx="0">
                  <c:v>Hombre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solicitante'!$B$2:$D$2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'Tipo de solicitante'!$B$4:$D$4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9-4976-BA70-DEA5AB7EAE78}"/>
            </c:ext>
          </c:extLst>
        </c:ser>
        <c:ser>
          <c:idx val="2"/>
          <c:order val="2"/>
          <c:tx>
            <c:strRef>
              <c:f>'Tipo de solicitante'!$A$5</c:f>
              <c:strCache>
                <c:ptCount val="1"/>
                <c:pt idx="0">
                  <c:v>Persona jurídica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de solicitante'!$B$2:$D$2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'Tipo de solicitante'!$B$5:$D$5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59-4976-BA70-DEA5AB7EAE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967618752"/>
        <c:axId val="1331804848"/>
        <c:axId val="0"/>
      </c:bar3DChart>
      <c:catAx>
        <c:axId val="96761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31804848"/>
        <c:crosses val="autoZero"/>
        <c:auto val="1"/>
        <c:lblAlgn val="ctr"/>
        <c:lblOffset val="100"/>
        <c:noMultiLvlLbl val="0"/>
      </c:catAx>
      <c:valAx>
        <c:axId val="1331804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761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Vías!$A$3</c:f>
              <c:strCache>
                <c:ptCount val="1"/>
                <c:pt idx="0">
                  <c:v>Correo electrónico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888-4594-9215-F85E17116737}"/>
              </c:ext>
            </c:extLst>
          </c:dPt>
          <c:dPt>
            <c:idx val="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2888-4594-9215-F85E171167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Vías!$B$2:$D$2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Vías!$B$3:$D$3</c:f>
              <c:numCache>
                <c:formatCode>General</c:formatCode>
                <c:ptCount val="3"/>
                <c:pt idx="0">
                  <c:v>3</c:v>
                </c:pt>
                <c:pt idx="1">
                  <c:v>6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88-4594-9215-F85E17116737}"/>
            </c:ext>
          </c:extLst>
        </c:ser>
        <c:ser>
          <c:idx val="1"/>
          <c:order val="1"/>
          <c:tx>
            <c:strRef>
              <c:f>Vías!$A$4</c:f>
              <c:strCache>
                <c:ptCount val="1"/>
                <c:pt idx="0">
                  <c:v>Presencial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Vías!$B$2:$D$2</c:f>
              <c:strCache>
                <c:ptCount val="3"/>
                <c:pt idx="0">
                  <c:v>Enero </c:v>
                </c:pt>
                <c:pt idx="1">
                  <c:v>Febrero </c:v>
                </c:pt>
                <c:pt idx="2">
                  <c:v>Marzo</c:v>
                </c:pt>
              </c:strCache>
            </c:strRef>
          </c:cat>
          <c:val>
            <c:numRef>
              <c:f>Vías!$B$4:$D$4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88-4594-9215-F85E171167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037073120"/>
        <c:axId val="1048179168"/>
        <c:axId val="0"/>
      </c:bar3DChart>
      <c:catAx>
        <c:axId val="103707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48179168"/>
        <c:crosses val="autoZero"/>
        <c:auto val="1"/>
        <c:lblAlgn val="ctr"/>
        <c:lblOffset val="100"/>
        <c:noMultiLvlLbl val="0"/>
      </c:catAx>
      <c:valAx>
        <c:axId val="104817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707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'Consultas atendidas'!$A$4</c:f>
              <c:strCache>
                <c:ptCount val="1"/>
                <c:pt idx="0">
                  <c:v>Portal de transparencia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'Consultas atendidas'!$B$3:$D$3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'Consultas atendidas'!$B$4:$D$4</c:f>
              <c:numCache>
                <c:formatCode>General</c:formatCode>
                <c:ptCount val="3"/>
                <c:pt idx="0">
                  <c:v>25</c:v>
                </c:pt>
                <c:pt idx="1">
                  <c:v>11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B-44FE-B47E-EBE698E31535}"/>
            </c:ext>
          </c:extLst>
        </c:ser>
        <c:ser>
          <c:idx val="1"/>
          <c:order val="1"/>
          <c:tx>
            <c:strRef>
              <c:f>'Consultas atendidas'!$A$5</c:f>
              <c:strCache>
                <c:ptCount val="1"/>
                <c:pt idx="0">
                  <c:v>Nuevos portales de transparencia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'Consultas atendidas'!$B$3:$D$3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'Consultas atendidas'!$B$5:$D$5</c:f>
              <c:numCache>
                <c:formatCode>General</c:formatCode>
                <c:ptCount val="3"/>
                <c:pt idx="0">
                  <c:v>118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1B-44FE-B47E-EBE698E31535}"/>
            </c:ext>
          </c:extLst>
        </c:ser>
        <c:ser>
          <c:idx val="2"/>
          <c:order val="2"/>
          <c:tx>
            <c:strRef>
              <c:f>'Consultas atendidas'!$A$6</c:f>
              <c:strCache>
                <c:ptCount val="1"/>
                <c:pt idx="0">
                  <c:v>Ciudadanos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'Consultas atendidas'!$B$3:$D$3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'Consultas atendidas'!$B$6:$D$6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1B-44FE-B47E-EBE698E3153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60027024"/>
        <c:axId val="1331809424"/>
        <c:axId val="0"/>
      </c:bar3DChart>
      <c:catAx>
        <c:axId val="126002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331809424"/>
        <c:crosses val="autoZero"/>
        <c:auto val="1"/>
        <c:lblAlgn val="ctr"/>
        <c:lblOffset val="100"/>
        <c:noMultiLvlLbl val="0"/>
      </c:catAx>
      <c:valAx>
        <c:axId val="1331809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26002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SV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UGDA!$A$3:$B$3</c:f>
              <c:strCache>
                <c:ptCount val="2"/>
                <c:pt idx="0">
                  <c:v>Gobiernos municipales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UGDA!$C$2:$E$2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UGDA!$C$3:$E$3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58-4DF2-848C-EEB244E929CB}"/>
            </c:ext>
          </c:extLst>
        </c:ser>
        <c:ser>
          <c:idx val="1"/>
          <c:order val="1"/>
          <c:tx>
            <c:strRef>
              <c:f>UGDA!$A$4:$B$4</c:f>
              <c:strCache>
                <c:ptCount val="2"/>
                <c:pt idx="0">
                  <c:v>Gobierno central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UGDA!$C$2:$E$2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UGDA!$C$4:$E$4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58-4DF2-848C-EEB244E929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005871376"/>
        <c:axId val="1005676336"/>
        <c:axId val="0"/>
      </c:bar3DChart>
      <c:catAx>
        <c:axId val="1005871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005676336"/>
        <c:crosses val="autoZero"/>
        <c:auto val="1"/>
        <c:lblAlgn val="ctr"/>
        <c:lblOffset val="100"/>
        <c:noMultiLvlLbl val="0"/>
      </c:catAx>
      <c:valAx>
        <c:axId val="10056763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0587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'Medio por el cual se realizó ac'!$C$2</c:f>
              <c:strCache>
                <c:ptCount val="1"/>
                <c:pt idx="0">
                  <c:v>Enero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'Medio por el cual se realizó ac'!$A$3:$B$6</c:f>
              <c:strCache>
                <c:ptCount val="4"/>
                <c:pt idx="0">
                  <c:v>Correo electrónico</c:v>
                </c:pt>
                <c:pt idx="1">
                  <c:v>Presencial</c:v>
                </c:pt>
                <c:pt idx="2">
                  <c:v>Telefónica</c:v>
                </c:pt>
                <c:pt idx="3">
                  <c:v>Remisión de informe</c:v>
                </c:pt>
              </c:strCache>
            </c:strRef>
          </c:cat>
          <c:val>
            <c:numRef>
              <c:f>'Medio por el cual se realizó ac'!$C$3:$C$6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D-429B-BF70-731DC8F79DFC}"/>
            </c:ext>
          </c:extLst>
        </c:ser>
        <c:ser>
          <c:idx val="1"/>
          <c:order val="1"/>
          <c:tx>
            <c:strRef>
              <c:f>'Medio por el cual se realizó ac'!$D$2</c:f>
              <c:strCache>
                <c:ptCount val="1"/>
                <c:pt idx="0">
                  <c:v>Febrero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'Medio por el cual se realizó ac'!$A$3:$B$6</c:f>
              <c:strCache>
                <c:ptCount val="4"/>
                <c:pt idx="0">
                  <c:v>Correo electrónico</c:v>
                </c:pt>
                <c:pt idx="1">
                  <c:v>Presencial</c:v>
                </c:pt>
                <c:pt idx="2">
                  <c:v>Telefónica</c:v>
                </c:pt>
                <c:pt idx="3">
                  <c:v>Remisión de informe</c:v>
                </c:pt>
              </c:strCache>
            </c:strRef>
          </c:cat>
          <c:val>
            <c:numRef>
              <c:f>'Medio por el cual se realizó ac'!$D$3:$D$6</c:f>
              <c:numCache>
                <c:formatCode>General</c:formatCode>
                <c:ptCount val="4"/>
                <c:pt idx="0">
                  <c:v>7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D-429B-BF70-731DC8F79DFC}"/>
            </c:ext>
          </c:extLst>
        </c:ser>
        <c:ser>
          <c:idx val="2"/>
          <c:order val="2"/>
          <c:tx>
            <c:strRef>
              <c:f>'Medio por el cual se realizó ac'!$E$2</c:f>
              <c:strCache>
                <c:ptCount val="1"/>
                <c:pt idx="0">
                  <c:v>Marzo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'Medio por el cual se realizó ac'!$A$3:$B$6</c:f>
              <c:strCache>
                <c:ptCount val="4"/>
                <c:pt idx="0">
                  <c:v>Correo electrónico</c:v>
                </c:pt>
                <c:pt idx="1">
                  <c:v>Presencial</c:v>
                </c:pt>
                <c:pt idx="2">
                  <c:v>Telefónica</c:v>
                </c:pt>
                <c:pt idx="3">
                  <c:v>Remisión de informe</c:v>
                </c:pt>
              </c:strCache>
            </c:strRef>
          </c:cat>
          <c:val>
            <c:numRef>
              <c:f>'Medio por el cual se realizó ac'!$E$3:$E$6</c:f>
              <c:numCache>
                <c:formatCode>General</c:formatCode>
                <c:ptCount val="4"/>
                <c:pt idx="0">
                  <c:v>12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D-429B-BF70-731DC8F79D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1664816"/>
        <c:axId val="921443632"/>
        <c:axId val="0"/>
      </c:bar3DChart>
      <c:catAx>
        <c:axId val="132166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921443632"/>
        <c:crosses val="autoZero"/>
        <c:auto val="1"/>
        <c:lblAlgn val="ctr"/>
        <c:lblOffset val="100"/>
        <c:noMultiLvlLbl val="0"/>
      </c:catAx>
      <c:valAx>
        <c:axId val="921443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2166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S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858948378604247"/>
          <c:y val="2.2850591668274883E-4"/>
          <c:w val="0.57869714831149366"/>
          <c:h val="0.90791772181967778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ED1-4220-BA4D-01BC75FC61DF}"/>
              </c:ext>
            </c:extLst>
          </c:dPt>
          <c:dPt>
            <c:idx val="1"/>
            <c:bubble3D val="0"/>
            <c:explosion val="1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ED1-4220-BA4D-01BC75FC61DF}"/>
              </c:ext>
            </c:extLst>
          </c:dPt>
          <c:dPt>
            <c:idx val="2"/>
            <c:bubble3D val="0"/>
            <c:explosion val="33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ED1-4220-BA4D-01BC75FC61DF}"/>
              </c:ext>
            </c:extLst>
          </c:dPt>
          <c:dPt>
            <c:idx val="3"/>
            <c:bubble3D val="0"/>
            <c:explosion val="17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ED1-4220-BA4D-01BC75FC61DF}"/>
              </c:ext>
            </c:extLst>
          </c:dPt>
          <c:dPt>
            <c:idx val="4"/>
            <c:bubble3D val="0"/>
            <c:explosion val="1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ED1-4220-BA4D-01BC75FC61DF}"/>
              </c:ext>
            </c:extLst>
          </c:dPt>
          <c:dPt>
            <c:idx val="5"/>
            <c:bubble3D val="0"/>
            <c:explosion val="14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7ED1-4220-BA4D-01BC75FC61DF}"/>
              </c:ext>
            </c:extLst>
          </c:dPt>
          <c:dPt>
            <c:idx val="6"/>
            <c:bubble3D val="0"/>
            <c:explosion val="37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7ED1-4220-BA4D-01BC75FC61DF}"/>
              </c:ext>
            </c:extLst>
          </c:dPt>
          <c:dPt>
            <c:idx val="7"/>
            <c:bubble3D val="0"/>
            <c:explosion val="26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7ED1-4220-BA4D-01BC75FC61DF}"/>
              </c:ext>
            </c:extLst>
          </c:dPt>
          <c:dPt>
            <c:idx val="8"/>
            <c:bubble3D val="0"/>
            <c:explosion val="2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7ED1-4220-BA4D-01BC75FC61DF}"/>
              </c:ext>
            </c:extLst>
          </c:dPt>
          <c:dPt>
            <c:idx val="9"/>
            <c:bubble3D val="0"/>
            <c:explosion val="18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7ED1-4220-BA4D-01BC75FC61DF}"/>
              </c:ext>
            </c:extLst>
          </c:dPt>
          <c:dPt>
            <c:idx val="10"/>
            <c:bubble3D val="0"/>
            <c:explosion val="27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7ED1-4220-BA4D-01BC75FC61DF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7ED1-4220-BA4D-01BC75FC61DF}"/>
              </c:ext>
            </c:extLst>
          </c:dPt>
          <c:dLbls>
            <c:dLbl>
              <c:idx val="0"/>
              <c:layout>
                <c:manualLayout>
                  <c:x val="4.5116342712216165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D1-4220-BA4D-01BC75FC61DF}"/>
                </c:ext>
              </c:extLst>
            </c:dLbl>
            <c:dLbl>
              <c:idx val="1"/>
              <c:layout>
                <c:manualLayout>
                  <c:x val="1.2445887644749286E-2"/>
                  <c:y val="-7.2115398265331287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D1-4220-BA4D-01BC75FC61DF}"/>
                </c:ext>
              </c:extLst>
            </c:dLbl>
            <c:dLbl>
              <c:idx val="2"/>
              <c:layout>
                <c:manualLayout>
                  <c:x val="3.5781926978654198E-2"/>
                  <c:y val="-7.2115398265331287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D1-4220-BA4D-01BC75FC61DF}"/>
                </c:ext>
              </c:extLst>
            </c:dLbl>
            <c:dLbl>
              <c:idx val="3"/>
              <c:layout>
                <c:manualLayout>
                  <c:x val="0"/>
                  <c:y val="6.0096165221109318E-2"/>
                </c:manualLayout>
              </c:layout>
              <c:tx>
                <c:rich>
                  <a:bodyPr/>
                  <a:lstStyle/>
                  <a:p>
                    <a:fld id="{84A73B11-F67E-4EAE-8B50-CE314A8130D4}" type="CATEGORYNAME">
                      <a:rPr lang="es-ES" smtClean="0"/>
                      <a:pPr/>
                      <a:t>[NOMBRE DE CATEGORÍA]</a:t>
                    </a:fld>
                    <a:endParaRPr lang="es-SV"/>
                  </a:p>
                </c:rich>
              </c:tx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ED1-4220-BA4D-01BC75FC61DF}"/>
                </c:ext>
              </c:extLst>
            </c:dLbl>
            <c:dLbl>
              <c:idx val="4"/>
              <c:layout>
                <c:manualLayout>
                  <c:x val="3.1114719111873215E-3"/>
                  <c:y val="0.11298079061568568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D1-4220-BA4D-01BC75FC61DF}"/>
                </c:ext>
              </c:extLst>
            </c:dLbl>
            <c:dLbl>
              <c:idx val="5"/>
              <c:layout>
                <c:manualLayout>
                  <c:x val="-6.5340910134933761E-2"/>
                  <c:y val="6.250001182995378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D1-4220-BA4D-01BC75FC61DF}"/>
                </c:ext>
              </c:extLst>
            </c:dLbl>
            <c:dLbl>
              <c:idx val="6"/>
              <c:layout>
                <c:manualLayout>
                  <c:x val="-1.5557359555936616E-2"/>
                  <c:y val="0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D1-4220-BA4D-01BC75FC61DF}"/>
                </c:ext>
              </c:extLst>
            </c:dLbl>
            <c:dLbl>
              <c:idx val="7"/>
              <c:layout>
                <c:manualLayout>
                  <c:x val="-2.6447511245092242E-2"/>
                  <c:y val="-2.4038466088443762E-3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D1-4220-BA4D-01BC75FC61DF}"/>
                </c:ext>
              </c:extLst>
            </c:dLbl>
            <c:dLbl>
              <c:idx val="8"/>
              <c:layout>
                <c:manualLayout>
                  <c:x val="-4.0449134845435185E-2"/>
                  <c:y val="1.6826926261910635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D1-4220-BA4D-01BC75FC61DF}"/>
                </c:ext>
              </c:extLst>
            </c:dLbl>
            <c:dLbl>
              <c:idx val="9"/>
              <c:layout>
                <c:manualLayout>
                  <c:x val="-7.4675325868495721E-2"/>
                  <c:y val="-2.644231269728813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D1-4220-BA4D-01BC75FC61DF}"/>
                </c:ext>
              </c:extLst>
            </c:dLbl>
            <c:dLbl>
              <c:idx val="10"/>
              <c:layout>
                <c:manualLayout>
                  <c:x val="-7.3119561344285669E-2"/>
                  <c:y val="-6.874232454840766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D1-4220-BA4D-01BC75FC61DF}"/>
                </c:ext>
              </c:extLst>
            </c:dLbl>
            <c:dLbl>
              <c:idx val="11"/>
              <c:layout>
                <c:manualLayout>
                  <c:x val="9.6455629246806979E-2"/>
                  <c:y val="-5.04807787857319E-2"/>
                </c:manualLayout>
              </c:layout>
              <c:dLblPos val="bestFit"/>
              <c:showLegendKey val="1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ED1-4220-BA4D-01BC75FC61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outEnd"/>
            <c:showLegendKey val="1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'Hoja 1'!$D$21:$D$32</c:f>
              <c:strCache>
                <c:ptCount val="12"/>
                <c:pt idx="0">
                  <c:v>Proceso de identificación de series documentales </c:v>
                </c:pt>
                <c:pt idx="1">
                  <c:v>Proceso de eliminación de documentos </c:v>
                </c:pt>
                <c:pt idx="2">
                  <c:v>Charla de generalidades del SIGDA </c:v>
                </c:pt>
                <c:pt idx="3">
                  <c:v>Diagnóstico Documental y condiciones del archivo central </c:v>
                </c:pt>
                <c:pt idx="4">
                  <c:v>Gestión documental y proyectos de digitalización</c:v>
                </c:pt>
                <c:pt idx="5">
                  <c:v>Glosario de términos archivísticos </c:v>
                </c:pt>
                <c:pt idx="6">
                  <c:v>Inspección al archivo central </c:v>
                </c:pt>
                <c:pt idx="7">
                  <c:v>Nombramiento del oficial GDA</c:v>
                </c:pt>
                <c:pt idx="8">
                  <c:v>Proceso de traslado de archivo periférico </c:v>
                </c:pt>
                <c:pt idx="9">
                  <c:v>Proceso de valoración y selección documental </c:v>
                </c:pt>
                <c:pt idx="10">
                  <c:v>Publicación de los instrumentos archivísticos </c:v>
                </c:pt>
                <c:pt idx="11">
                  <c:v>Seguimiento a informe de inspección del archivo central </c:v>
                </c:pt>
              </c:strCache>
            </c:strRef>
          </c:cat>
          <c:val>
            <c:numRef>
              <c:f>'Hoja 1'!$E$21:$E$32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ED1-4220-BA4D-01BC75FC6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S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s-419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1133704" y="5917492"/>
            <a:ext cx="8480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26/4/2023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5832081" y="6432279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475130" y="6387746"/>
            <a:ext cx="5065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34342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352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93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013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pPr/>
              <a:t>26/4/2023</a:t>
            </a:fld>
            <a:endParaRPr lang="es-419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2C393E-027E-4B84-A60E-C501743813F5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5178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0782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527" y="455388"/>
            <a:ext cx="6943684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7137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31970" y="881856"/>
            <a:ext cx="7260305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26127" y="229489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3206287"/>
            <a:ext cx="5157787" cy="2983376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419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8539" y="229489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3206287"/>
            <a:ext cx="5183188" cy="298337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309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5346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987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419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22033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93127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2FE9D-C824-4F49-88BC-9762E92D65A6}" type="datetimeFigureOut">
              <a:rPr lang="es-419" smtClean="0"/>
              <a:t>26/4/2023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C393E-027E-4B84-A60E-C501743813F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9421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88DB83E5-4C13-4DBF-A474-AB3DEA2BCDDD}"/>
              </a:ext>
            </a:extLst>
          </p:cNvPr>
          <p:cNvSpPr txBox="1"/>
          <p:nvPr/>
        </p:nvSpPr>
        <p:spPr>
          <a:xfrm>
            <a:off x="2067339" y="1965355"/>
            <a:ext cx="84681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6600" dirty="0">
                <a:solidFill>
                  <a:schemeClr val="bg1"/>
                </a:solidFill>
              </a:rPr>
              <a:t>Estadísticas primer trimestre</a:t>
            </a:r>
          </a:p>
          <a:p>
            <a:pPr algn="ctr"/>
            <a:r>
              <a:rPr lang="es-SV" sz="66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933610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0543E-21C0-42CF-9546-EAC6AAECF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Ente obligado que solicita asesoría GDA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DB1689C-276C-492C-9634-857969AE1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749898"/>
              </p:ext>
            </p:extLst>
          </p:nvPr>
        </p:nvGraphicFramePr>
        <p:xfrm>
          <a:off x="185529" y="1563757"/>
          <a:ext cx="10866784" cy="439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840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74199B3-E3AA-4FDA-8DD4-C30E09C49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/>
              <a:t>Medio por el cual se realizó el acompañamiento en GDA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A0AC799-DD6B-480B-A75F-2F2934537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775126"/>
              </p:ext>
            </p:extLst>
          </p:nvPr>
        </p:nvGraphicFramePr>
        <p:xfrm>
          <a:off x="0" y="1340746"/>
          <a:ext cx="9534940" cy="454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7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76B506DB-A1DB-4500-A173-6D897BB7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213" y="563804"/>
            <a:ext cx="726030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SV" sz="3200" dirty="0"/>
              <a:t>Temas de acompañamiento en materia GDA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152D1B1-18BD-4E32-BE4C-59EB398D2A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269065"/>
              </p:ext>
            </p:extLst>
          </p:nvPr>
        </p:nvGraphicFramePr>
        <p:xfrm>
          <a:off x="2499001" y="1544637"/>
          <a:ext cx="8531520" cy="5484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08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ACOMPAÑAMIENTO A ENTES OBLIGADOS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4490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76E4AF-2E18-46F1-B930-C871F3FC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3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Nivel de respuesta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466E7E78-2DB3-4130-BA54-E980C4CA0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1926958"/>
              </p:ext>
            </p:extLst>
          </p:nvPr>
        </p:nvGraphicFramePr>
        <p:xfrm>
          <a:off x="238538" y="954157"/>
          <a:ext cx="10190923" cy="5035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3493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9BF97E3-C280-4819-BAAA-C32EAE28B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083" y="517982"/>
            <a:ext cx="7260305" cy="1325563"/>
          </a:xfrm>
        </p:spPr>
        <p:txBody>
          <a:bodyPr/>
          <a:lstStyle/>
          <a:p>
            <a:pPr algn="ctr"/>
            <a:r>
              <a:rPr lang="es-SV" dirty="0"/>
              <a:t>Consultas recibidas</a:t>
            </a:r>
          </a:p>
        </p:txBody>
      </p:sp>
      <p:sp>
        <p:nvSpPr>
          <p:cNvPr id="21" name="Marcador de texto 20">
            <a:extLst>
              <a:ext uri="{FF2B5EF4-FFF2-40B4-BE49-F238E27FC236}">
                <a16:creationId xmlns:a16="http://schemas.microsoft.com/office/drawing/2014/main" id="{AB3BA940-D92C-40A0-B46D-4CC1049C9D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2" name="Marcador de contenido 21">
            <a:extLst>
              <a:ext uri="{FF2B5EF4-FFF2-40B4-BE49-F238E27FC236}">
                <a16:creationId xmlns:a16="http://schemas.microsoft.com/office/drawing/2014/main" id="{42EC6122-EB25-4AB4-97D2-69D2F8F50E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SV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7E97FED-04B4-415F-971A-F33B47E304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792967"/>
              </p:ext>
            </p:extLst>
          </p:nvPr>
        </p:nvGraphicFramePr>
        <p:xfrm>
          <a:off x="1365907" y="1756985"/>
          <a:ext cx="10552243" cy="5095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940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dirty="0"/>
              <a:t>Gerencia Legal</a:t>
            </a:r>
            <a:br>
              <a:rPr lang="es-ES" dirty="0"/>
            </a:br>
            <a:r>
              <a:rPr lang="es-ES" dirty="0"/>
              <a:t>Unidad de Derecho de Acceso a la Información Pública y Unidad de</a:t>
            </a:r>
            <a:br>
              <a:rPr lang="es-ES" dirty="0"/>
            </a:br>
            <a:r>
              <a:rPr lang="es-ES" dirty="0"/>
              <a:t>Protección de Datos Personales</a:t>
            </a:r>
          </a:p>
        </p:txBody>
      </p:sp>
    </p:spTree>
    <p:extLst>
      <p:ext uri="{BB962C8B-B14F-4D97-AF65-F5344CB8AC3E}">
        <p14:creationId xmlns:p14="http://schemas.microsoft.com/office/powerpoint/2010/main" val="42468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F41D-0CDF-4700-969D-7021692D5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Proyectos de autos elaborados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F98731BF-462F-446D-9E43-CC71DA330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2499003"/>
              </p:ext>
            </p:extLst>
          </p:nvPr>
        </p:nvGraphicFramePr>
        <p:xfrm>
          <a:off x="331305" y="1325563"/>
          <a:ext cx="9799982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83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3523016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168F5AE-04D0-4213-BF9B-BFD928A9E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550" y="521564"/>
            <a:ext cx="7260305" cy="1325563"/>
          </a:xfrm>
        </p:spPr>
        <p:txBody>
          <a:bodyPr/>
          <a:lstStyle/>
          <a:p>
            <a:r>
              <a:rPr lang="es-SV" dirty="0"/>
              <a:t>Solicitudes de apoyo UCOM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6349A24-3F62-4DEA-9154-588BC2DA8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568192"/>
              </p:ext>
            </p:extLst>
          </p:nvPr>
        </p:nvGraphicFramePr>
        <p:xfrm>
          <a:off x="291548" y="1948070"/>
          <a:ext cx="11009865" cy="468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34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ACCESO A LA INFORMACIÓN PÚBLICA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9197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>
            <a:normAutofit/>
          </a:bodyPr>
          <a:lstStyle/>
          <a:p>
            <a:pPr algn="ctr"/>
            <a:r>
              <a:rPr lang="es-ES" dirty="0"/>
              <a:t>Unidad de Formación</a:t>
            </a:r>
          </a:p>
        </p:txBody>
      </p:sp>
    </p:spTree>
    <p:extLst>
      <p:ext uri="{BB962C8B-B14F-4D97-AF65-F5344CB8AC3E}">
        <p14:creationId xmlns:p14="http://schemas.microsoft.com/office/powerpoint/2010/main" val="1755616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1B2F47ED-0595-45B5-B65A-447AF14F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488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Servidores públicos municipales capacitados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137EEE66-36D8-42D9-BB21-9D01611E69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491482"/>
              </p:ext>
            </p:extLst>
          </p:nvPr>
        </p:nvGraphicFramePr>
        <p:xfrm>
          <a:off x="281609" y="1277177"/>
          <a:ext cx="10515600" cy="4593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0791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EDA1E52-11C9-45C4-BAC2-9DFB1EB227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849719"/>
              </p:ext>
            </p:extLst>
          </p:nvPr>
        </p:nvGraphicFramePr>
        <p:xfrm>
          <a:off x="1093302" y="1264116"/>
          <a:ext cx="9707219" cy="507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09D5E7FC-52D8-4055-9BE0-E9FEA080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07" y="124083"/>
            <a:ext cx="8275984" cy="1325563"/>
          </a:xfrm>
        </p:spPr>
        <p:txBody>
          <a:bodyPr/>
          <a:lstStyle/>
          <a:p>
            <a:pPr algn="ctr"/>
            <a:r>
              <a:rPr lang="es-SV" dirty="0"/>
              <a:t>Personas capacitadas en el trimestre</a:t>
            </a:r>
          </a:p>
        </p:txBody>
      </p:sp>
    </p:spTree>
    <p:extLst>
      <p:ext uri="{BB962C8B-B14F-4D97-AF65-F5344CB8AC3E}">
        <p14:creationId xmlns:p14="http://schemas.microsoft.com/office/powerpoint/2010/main" val="240659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6B76621-D0C9-4F72-ACBF-5C86558B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4400"/>
              <a:t>Servidores públicos de gobierno central y autónomas capacitados </a:t>
            </a:r>
            <a:endParaRPr lang="es-SV" sz="44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36667F0-3DB9-427E-9275-CD6C6E35F3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AF41283-463A-467D-9FD8-DC2857C4F4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SV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277F9C8-847A-4706-B5BC-599DCD8BAC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897031"/>
              </p:ext>
            </p:extLst>
          </p:nvPr>
        </p:nvGraphicFramePr>
        <p:xfrm>
          <a:off x="723073" y="2151822"/>
          <a:ext cx="10069202" cy="47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1311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C66DC046-ADAE-41E7-8E3A-B0D5E91F6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2712" y="795130"/>
            <a:ext cx="8998226" cy="177089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SV" dirty="0"/>
              <a:t>Total de personas capacitadas por edad </a:t>
            </a:r>
            <a:br>
              <a:rPr lang="es-SV" dirty="0"/>
            </a:br>
            <a:endParaRPr lang="es-SV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59D873C-036E-4D70-8577-6CF495BFD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132047"/>
              </p:ext>
            </p:extLst>
          </p:nvPr>
        </p:nvGraphicFramePr>
        <p:xfrm>
          <a:off x="702366" y="1977885"/>
          <a:ext cx="10190922" cy="488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002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76C3DECC-8769-43C5-9D84-664FCAE2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18"/>
            <a:ext cx="10515600" cy="1325563"/>
          </a:xfrm>
        </p:spPr>
        <p:txBody>
          <a:bodyPr/>
          <a:lstStyle/>
          <a:p>
            <a:pPr algn="ctr"/>
            <a:r>
              <a:rPr lang="es-SV" dirty="0"/>
              <a:t>Cantidad de personas capacitadas por sector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A84A858-51DF-4E64-9E08-503530350C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641707"/>
              </p:ext>
            </p:extLst>
          </p:nvPr>
        </p:nvGraphicFramePr>
        <p:xfrm>
          <a:off x="238539" y="1113183"/>
          <a:ext cx="10137913" cy="50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413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45E2099-0799-45DD-9F65-F7FE57A89E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562926"/>
              </p:ext>
            </p:extLst>
          </p:nvPr>
        </p:nvGraphicFramePr>
        <p:xfrm>
          <a:off x="911294" y="1180271"/>
          <a:ext cx="9720470" cy="537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675BFFF-CD9A-4556-BDD9-1CBFC16DD3E4}"/>
              </a:ext>
            </a:extLst>
          </p:cNvPr>
          <p:cNvSpPr txBox="1"/>
          <p:nvPr/>
        </p:nvSpPr>
        <p:spPr>
          <a:xfrm>
            <a:off x="-848139" y="71518"/>
            <a:ext cx="972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Número de solicitudes y requerimientos</a:t>
            </a:r>
          </a:p>
        </p:txBody>
      </p:sp>
    </p:spTree>
    <p:extLst>
      <p:ext uri="{BB962C8B-B14F-4D97-AF65-F5344CB8AC3E}">
        <p14:creationId xmlns:p14="http://schemas.microsoft.com/office/powerpoint/2010/main" val="234605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D3BC032-F5EF-4B0D-9DF7-EA386EEEE9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629069"/>
              </p:ext>
            </p:extLst>
          </p:nvPr>
        </p:nvGraphicFramePr>
        <p:xfrm>
          <a:off x="1812235" y="2146133"/>
          <a:ext cx="8567530" cy="4843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081E389-3CE3-4B38-A266-F32A80E3BEA6}"/>
              </a:ext>
            </a:extLst>
          </p:cNvPr>
          <p:cNvSpPr txBox="1"/>
          <p:nvPr/>
        </p:nvSpPr>
        <p:spPr>
          <a:xfrm>
            <a:off x="3207026" y="718643"/>
            <a:ext cx="76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dirty="0"/>
              <a:t>Solicitudes de información mayores y menores de 5 años</a:t>
            </a:r>
          </a:p>
        </p:txBody>
      </p:sp>
    </p:spTree>
    <p:extLst>
      <p:ext uri="{BB962C8B-B14F-4D97-AF65-F5344CB8AC3E}">
        <p14:creationId xmlns:p14="http://schemas.microsoft.com/office/powerpoint/2010/main" val="137553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BF9874F-2502-4727-B968-DB1D84615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417282"/>
              </p:ext>
            </p:extLst>
          </p:nvPr>
        </p:nvGraphicFramePr>
        <p:xfrm>
          <a:off x="9145358" y="2275445"/>
          <a:ext cx="2921389" cy="186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999">
                  <a:extLst>
                    <a:ext uri="{9D8B030D-6E8A-4147-A177-3AD203B41FA5}">
                      <a16:colId xmlns:a16="http://schemas.microsoft.com/office/drawing/2014/main" val="3741365533"/>
                    </a:ext>
                  </a:extLst>
                </a:gridCol>
                <a:gridCol w="1105390">
                  <a:extLst>
                    <a:ext uri="{9D8B030D-6E8A-4147-A177-3AD203B41FA5}">
                      <a16:colId xmlns:a16="http://schemas.microsoft.com/office/drawing/2014/main" val="1874629452"/>
                    </a:ext>
                  </a:extLst>
                </a:gridCol>
              </a:tblGrid>
              <a:tr h="372045"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Información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Número</a:t>
                      </a:r>
                      <a:endParaRPr lang="en-US" sz="16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01683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Reservada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782912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Desistidos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888976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Confidencial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027165"/>
                  </a:ext>
                </a:extLst>
              </a:tr>
              <a:tr h="372045">
                <a:tc>
                  <a:txBody>
                    <a:bodyPr/>
                    <a:lstStyle/>
                    <a:p>
                      <a:r>
                        <a:rPr lang="es-ES" sz="1600" dirty="0"/>
                        <a:t>Inadmisible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0</a:t>
                      </a:r>
                      <a:endParaRPr lang="en-US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91185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21D636E-F393-4EF8-9BDD-74BD15DAEB1B}"/>
              </a:ext>
            </a:extLst>
          </p:cNvPr>
          <p:cNvSpPr txBox="1"/>
          <p:nvPr/>
        </p:nvSpPr>
        <p:spPr>
          <a:xfrm>
            <a:off x="9145357" y="1936891"/>
            <a:ext cx="2921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28" b="1" i="0" u="none" strike="noStrike" kern="1200" baseline="0">
                <a:solidFill>
                  <a:srgbClr val="44546A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Otro tipo de </a:t>
            </a: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E58FD7-0681-4D3C-BF31-7E4A1593AED1}"/>
              </a:ext>
            </a:extLst>
          </p:cNvPr>
          <p:cNvSpPr txBox="1"/>
          <p:nvPr/>
        </p:nvSpPr>
        <p:spPr>
          <a:xfrm>
            <a:off x="1358140" y="133627"/>
            <a:ext cx="8640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4000" dirty="0"/>
              <a:t>Tipo de información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982FBAB2-F1C8-4536-8B02-CC6953005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9898556"/>
              </p:ext>
            </p:extLst>
          </p:nvPr>
        </p:nvGraphicFramePr>
        <p:xfrm>
          <a:off x="0" y="860418"/>
          <a:ext cx="11094349" cy="469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462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6E1ACD7-1E75-498D-9E71-77B017325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SV" dirty="0"/>
              <a:t>Tipo de solicitante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6CAC576-C89E-43E9-8A81-E0A13E207C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649859"/>
              </p:ext>
            </p:extLst>
          </p:nvPr>
        </p:nvGraphicFramePr>
        <p:xfrm>
          <a:off x="378929" y="1490663"/>
          <a:ext cx="9950934" cy="427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8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4CA67-7305-4709-9AFA-AF7E9D79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/>
              <a:t>Vía de recepción de la solicitud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EF4C286-749E-4FAD-9049-1A49FAE8A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068135"/>
              </p:ext>
            </p:extLst>
          </p:nvPr>
        </p:nvGraphicFramePr>
        <p:xfrm>
          <a:off x="1" y="1690689"/>
          <a:ext cx="10258424" cy="4352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3277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49E2003-8AFC-41F9-B09C-66198B535ECD}"/>
              </a:ext>
            </a:extLst>
          </p:cNvPr>
          <p:cNvSpPr txBox="1"/>
          <p:nvPr/>
        </p:nvSpPr>
        <p:spPr>
          <a:xfrm>
            <a:off x="9197008" y="5221357"/>
            <a:ext cx="28524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950" dirty="0"/>
          </a:p>
          <a:p>
            <a:pPr algn="just"/>
            <a:r>
              <a:rPr lang="es-ES" sz="950" dirty="0"/>
              <a:t>*La asistencia a Oficiales de Información que se reporta consiste en el apoyo técnico, gestión de credenciales (usuario/contraseña) y cualquier otra consulta vinculada al Portal de Transparencia</a:t>
            </a:r>
          </a:p>
          <a:p>
            <a:pPr algn="just"/>
            <a:r>
              <a:rPr lang="es-ES" sz="950" dirty="0"/>
              <a:t>**Durante el mes de marzo no se incorporaron instituciones al Portal de Transparencia que administra este Instituto.</a:t>
            </a:r>
          </a:p>
          <a:p>
            <a:pPr algn="just"/>
            <a:r>
              <a:rPr lang="en-US" sz="950" dirty="0"/>
              <a:t>***Se reportan las orientaciones realizadas de </a:t>
            </a:r>
            <a:r>
              <a:rPr lang="es-ES" sz="950" dirty="0"/>
              <a:t>conformidad a la letra c) del artículo 50 de la LAIP,.</a:t>
            </a:r>
            <a:endParaRPr lang="en-US" sz="95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617FEB4-9C99-40A8-A872-904BA7D91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0844"/>
              </p:ext>
            </p:extLst>
          </p:nvPr>
        </p:nvGraphicFramePr>
        <p:xfrm>
          <a:off x="828261" y="1977886"/>
          <a:ext cx="11001789" cy="460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69B168E-30F8-4AAE-B6B5-EE9BCF772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Consultas que atendió la UAIP</a:t>
            </a:r>
          </a:p>
        </p:txBody>
      </p:sp>
    </p:spTree>
    <p:extLst>
      <p:ext uri="{BB962C8B-B14F-4D97-AF65-F5344CB8AC3E}">
        <p14:creationId xmlns:p14="http://schemas.microsoft.com/office/powerpoint/2010/main" val="171774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2828B8-FDF4-4C0B-8C10-745B02808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9" y="1736726"/>
            <a:ext cx="10515600" cy="2852737"/>
          </a:xfrm>
        </p:spPr>
        <p:txBody>
          <a:bodyPr anchor="ctr"/>
          <a:lstStyle/>
          <a:p>
            <a:pPr algn="ctr"/>
            <a:r>
              <a:rPr lang="es-SV" dirty="0"/>
              <a:t>UNIDAD DE GESTIÓN DOCUMENTAL Y ARCHIVOS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DD0681A-7E6D-49A4-90EC-651DFE8C6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3800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4627</TotalTime>
  <Words>237</Words>
  <Application>Microsoft Office PowerPoint</Application>
  <PresentationFormat>Panorámica</PresentationFormat>
  <Paragraphs>45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UNIDAD DE ACCESO A LA INFORMACIÓN PÚBLICA</vt:lpstr>
      <vt:lpstr>Presentación de PowerPoint</vt:lpstr>
      <vt:lpstr>Presentación de PowerPoint</vt:lpstr>
      <vt:lpstr>Presentación de PowerPoint</vt:lpstr>
      <vt:lpstr>Tipo de solicitante</vt:lpstr>
      <vt:lpstr>Vía de recepción de la solicitud</vt:lpstr>
      <vt:lpstr>Consultas que atendió la UAIP</vt:lpstr>
      <vt:lpstr>UNIDAD DE GESTIÓN DOCUMENTAL Y ARCHIVOS</vt:lpstr>
      <vt:lpstr>Ente obligado que solicita asesoría GDA</vt:lpstr>
      <vt:lpstr>Medio por el cual se realizó el acompañamiento en GDA </vt:lpstr>
      <vt:lpstr>Temas de acompañamiento en materia GDA</vt:lpstr>
      <vt:lpstr>UNIDAD DE ACOMPAÑAMIENTO A ENTES OBLIGADOS</vt:lpstr>
      <vt:lpstr>Nivel de respuesta</vt:lpstr>
      <vt:lpstr>Consultas recibidas</vt:lpstr>
      <vt:lpstr>Gerencia Legal Unidad de Derecho de Acceso a la Información Pública y Unidad de Protección de Datos Personales</vt:lpstr>
      <vt:lpstr>Proyectos de autos elaborados </vt:lpstr>
      <vt:lpstr>Unidad de Comunicaciones</vt:lpstr>
      <vt:lpstr>Solicitudes de apoyo UCOM</vt:lpstr>
      <vt:lpstr>Unidad de Formación</vt:lpstr>
      <vt:lpstr>Servidores públicos municipales capacitados </vt:lpstr>
      <vt:lpstr>Personas capacitadas en el trimestre</vt:lpstr>
      <vt:lpstr>Servidores públicos de gobierno central y autónomas capacitados </vt:lpstr>
      <vt:lpstr>Total de personas capacitadas por edad  </vt:lpstr>
      <vt:lpstr>Cantidad de personas capacitadas por sector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VG</dc:creator>
  <cp:lastModifiedBy>Cuenta</cp:lastModifiedBy>
  <cp:revision>54</cp:revision>
  <dcterms:created xsi:type="dcterms:W3CDTF">2023-02-23T17:25:48Z</dcterms:created>
  <dcterms:modified xsi:type="dcterms:W3CDTF">2023-04-26T21:18:19Z</dcterms:modified>
</cp:coreProperties>
</file>