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8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8" r:id="rId3"/>
    <p:sldId id="339" r:id="rId4"/>
    <p:sldId id="340" r:id="rId5"/>
    <p:sldId id="341" r:id="rId6"/>
    <p:sldId id="342" r:id="rId7"/>
    <p:sldId id="343" r:id="rId8"/>
    <p:sldId id="265" r:id="rId9"/>
    <p:sldId id="315" r:id="rId10"/>
    <p:sldId id="268" r:id="rId11"/>
    <p:sldId id="334" r:id="rId12"/>
    <p:sldId id="335" r:id="rId13"/>
    <p:sldId id="271" r:id="rId14"/>
    <p:sldId id="272" r:id="rId15"/>
    <p:sldId id="273" r:id="rId16"/>
    <p:sldId id="274" r:id="rId17"/>
    <p:sldId id="275" r:id="rId18"/>
    <p:sldId id="344" r:id="rId19"/>
    <p:sldId id="276" r:id="rId20"/>
    <p:sldId id="280" r:id="rId21"/>
    <p:sldId id="281" r:id="rId22"/>
    <p:sldId id="336" r:id="rId23"/>
    <p:sldId id="337" r:id="rId24"/>
    <p:sldId id="258" r:id="rId25"/>
  </p:sldIdLst>
  <p:sldSz cx="12192000" cy="6858000"/>
  <p:notesSz cx="7010400" cy="9296400"/>
  <p:defaultTextStyle>
    <a:defPPr>
      <a:defRPr lang="es-419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27F97BB-C833-4FB7-BDE5-3F7075034690}" styleName="Estilo temático 2 - Énfasis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FD4443E-F989-4FC4-A0C8-D5A2AF1F390B}" styleName="Estilo oscuro 1 - Énfasis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isticas%20junio%202022\Estad&#237;sticasJunio2022%20UGD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Julio\Estad&#237;sticasJulio2022%20UGD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Noviembre\Estad&#237;sticasNov2022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Noviembre\Estad&#237;sticasNov2022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Noviembre\Estad&#237;sticasNov2022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Noviembre\ESTADISTICAS%20noviembre%202022%20-%20U.%20ACOMPA&#209;AMIENTO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Noviembre\ESTADISTICAS%20noviembre%202022%20-%20U.%20ACOMPA&#209;AMIENTO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Noviembre\Estadisticas%20actividades%20Nov%202022%20UCOM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Libro1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4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5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Ernesto%20Masferrer\Desktop\Estad&#237;sticas%20Noviembre\Estad&#237;sticas%20Noviembre%20UNFOP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rnesto%20Masferrer\Desktop\Estad&#237;sticas%20Noviembre\Estad&#237;sticas%20Noviembre%20UNFOP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/>
              <a:t>1. NÚMERO DE SOLICITUDES Y </a:t>
            </a:r>
            <a:r>
              <a:rPr lang="es-ES" dirty="0" smtClean="0"/>
              <a:t>REQUERIMIENTOS</a:t>
            </a:r>
            <a:endParaRPr lang="es-E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1. NÚMERO DE SOLICITUDES Y REQUERIMIENTOS DE ACCESO A LA INFORMACIÓN PÚBLICA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EC-4BAB-83BF-92A229C7B482}"/>
                </c:ext>
              </c:extLst>
            </c:dLbl>
            <c:dLbl>
              <c:idx val="1"/>
              <c:layout>
                <c:manualLayout>
                  <c:x val="0"/>
                  <c:y val="-6.7553748448458259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6190859102989465E-2"/>
                      <c:h val="9.259943366554351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2FDE-46AE-B7E6-DC93F493AD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N° de solicitudes</c:v>
                </c:pt>
                <c:pt idx="1">
                  <c:v>N° de requerimientos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11</c:v>
                </c:pt>
                <c:pt idx="1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8E-48F5-BEC6-AF9F9DC41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37570544"/>
        <c:axId val="1137575536"/>
        <c:axId val="0"/>
      </c:bar3DChart>
      <c:catAx>
        <c:axId val="11375705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7575536"/>
        <c:crosses val="autoZero"/>
        <c:auto val="1"/>
        <c:lblAlgn val="ctr"/>
        <c:lblOffset val="100"/>
        <c:noMultiLvlLbl val="0"/>
      </c:catAx>
      <c:valAx>
        <c:axId val="1137575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375705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explosion val="12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266-4B64-B989-1434B48112C6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266-4B64-B989-1434B48112C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'[EstadísticasNov2022.xlsx]Hoja 1'!$F$5:$F$6</c:f>
              <c:strCache>
                <c:ptCount val="2"/>
                <c:pt idx="0">
                  <c:v>Municipalidades </c:v>
                </c:pt>
                <c:pt idx="1">
                  <c:v>Gobierno Central</c:v>
                </c:pt>
              </c:strCache>
            </c:strRef>
          </c:cat>
          <c:val>
            <c:numRef>
              <c:f>'[EstadísticasNov2022.xlsx]Hoja 1'!$G$5:$G$6</c:f>
              <c:numCache>
                <c:formatCode>General</c:formatCode>
                <c:ptCount val="2"/>
                <c:pt idx="0">
                  <c:v>2</c:v>
                </c:pt>
                <c:pt idx="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266-4B64-B989-1434B48112C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2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A93F-4DC3-9618-BB0CFCAA5335}"/>
              </c:ext>
            </c:extLst>
          </c:dPt>
          <c:dPt>
            <c:idx val="3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A93F-4DC3-9618-BB0CFCAA533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'[EstadísticasNov2022.xlsx]Hoja 1'!$F$16:$F$19</c:f>
              <c:strCache>
                <c:ptCount val="4"/>
                <c:pt idx="0">
                  <c:v>Consulta presencial </c:v>
                </c:pt>
                <c:pt idx="1">
                  <c:v>Consulta vía correo electrónico </c:v>
                </c:pt>
                <c:pt idx="2">
                  <c:v>Consulta vía google meet</c:v>
                </c:pt>
                <c:pt idx="3">
                  <c:v>Consulta vía telefónica </c:v>
                </c:pt>
              </c:strCache>
            </c:strRef>
          </c:cat>
          <c:val>
            <c:numRef>
              <c:f>'[EstadísticasNov2022.xlsx]Hoja 1'!$G$16:$G$19</c:f>
              <c:numCache>
                <c:formatCode>General</c:formatCode>
                <c:ptCount val="4"/>
                <c:pt idx="0">
                  <c:v>4</c:v>
                </c:pt>
                <c:pt idx="1">
                  <c:v>5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3F-4DC3-9618-BB0CFCAA533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013173328"/>
        <c:axId val="1013170832"/>
      </c:barChart>
      <c:catAx>
        <c:axId val="1013173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3170832"/>
        <c:crosses val="autoZero"/>
        <c:auto val="1"/>
        <c:lblAlgn val="ctr"/>
        <c:lblOffset val="100"/>
        <c:noMultiLvlLbl val="0"/>
      </c:catAx>
      <c:valAx>
        <c:axId val="10131708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013173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B11F-4329-BEF8-C0DEDE0AE96C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11F-4329-BEF8-C0DEDE0AE96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'[EstadísticasNov2022.xlsx]Hoja 1'!$E$26:$E$35</c:f>
              <c:strCache>
                <c:ptCount val="10"/>
                <c:pt idx="0">
                  <c:v>Facilitación del Seminario para nuevos Oficiales GDA de Gobierno Central </c:v>
                </c:pt>
                <c:pt idx="1">
                  <c:v>Procedimiento de valoración y selección documental </c:v>
                </c:pt>
                <c:pt idx="2">
                  <c:v>Traspaso de documentos y valoración y selección documental </c:v>
                </c:pt>
                <c:pt idx="3">
                  <c:v>Informe de avance y cumplimiento del SIGDA </c:v>
                </c:pt>
                <c:pt idx="4">
                  <c:v>Revisión del Cuadro de Clasificación Documental </c:v>
                </c:pt>
                <c:pt idx="5">
                  <c:v>Requisitos de la transferencia documental </c:v>
                </c:pt>
                <c:pt idx="6">
                  <c:v>Generalidades del SIGDA</c:v>
                </c:pt>
                <c:pt idx="7">
                  <c:v>Requisitos de la eliminación documental </c:v>
                </c:pt>
                <c:pt idx="8">
                  <c:v>Métodos de ordenación en archivos de gestión</c:v>
                </c:pt>
                <c:pt idx="9">
                  <c:v>Transferencias documentales </c:v>
                </c:pt>
              </c:strCache>
            </c:strRef>
          </c:cat>
          <c:val>
            <c:numRef>
              <c:f>'[EstadísticasNov2022.xlsx]Hoja 1'!$F$26:$F$35</c:f>
              <c:numCache>
                <c:formatCode>General</c:formatCode>
                <c:ptCount val="10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1F-4329-BEF8-C0DEDE0AE96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13160848"/>
        <c:axId val="1013165840"/>
      </c:barChart>
      <c:catAx>
        <c:axId val="10131608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3165840"/>
        <c:crosses val="autoZero"/>
        <c:auto val="1"/>
        <c:lblAlgn val="ctr"/>
        <c:lblOffset val="100"/>
        <c:noMultiLvlLbl val="0"/>
      </c:catAx>
      <c:valAx>
        <c:axId val="1013165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131608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30EC-4C39-8D61-C5FBABD726E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noviembre 2022 - U. ACOMPAÑAMIENTO.xlsx]Hoja1'!$B$5:$B$6</c:f>
              <c:strCache>
                <c:ptCount val="2"/>
                <c:pt idx="0">
                  <c:v>Ítems de publicación de información oficiosa</c:v>
                </c:pt>
                <c:pt idx="1">
                  <c:v>Trámite de solicitudes de información </c:v>
                </c:pt>
              </c:strCache>
            </c:strRef>
          </c:cat>
          <c:val>
            <c:numRef>
              <c:f>'[ESTADISTICAS noviembre 2022 - U. ACOMPAÑAMIENTO.xlsx]Hoja1'!$C$5:$C$6</c:f>
              <c:numCache>
                <c:formatCode>General</c:formatCode>
                <c:ptCount val="2"/>
                <c:pt idx="0">
                  <c:v>1</c:v>
                </c:pt>
                <c:pt idx="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EC-4C39-8D61-C5FBABD726E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28408976"/>
        <c:axId val="1028407728"/>
      </c:barChart>
      <c:catAx>
        <c:axId val="10284089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407728"/>
        <c:crosses val="autoZero"/>
        <c:auto val="1"/>
        <c:lblAlgn val="ctr"/>
        <c:lblOffset val="100"/>
        <c:noMultiLvlLbl val="0"/>
      </c:catAx>
      <c:valAx>
        <c:axId val="10284077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28408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989-4054-92E7-B2CCD315A33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noviembre 2022 - U. ACOMPAÑAMIENTO.xlsx]Hoja1'!$G$4:$G$6</c:f>
              <c:strCache>
                <c:ptCount val="3"/>
                <c:pt idx="0">
                  <c:v>Cantidad de Preguntas recibidas en el mes</c:v>
                </c:pt>
                <c:pt idx="1">
                  <c:v>Cantidad de Preguntas respondidas de consultas recibidas en el mes </c:v>
                </c:pt>
                <c:pt idx="2">
                  <c:v>Cantidad de Preguntas respondidas de consultas recibidas en meses anteriores</c:v>
                </c:pt>
              </c:strCache>
            </c:strRef>
          </c:cat>
          <c:val>
            <c:numRef>
              <c:f>'[ESTADISTICAS noviembre 2022 - U. ACOMPAÑAMIENTO.xlsx]Hoja1'!$H$4:$H$6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89-4054-92E7-B2CCD315A33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420181168"/>
        <c:axId val="1457015888"/>
      </c:barChart>
      <c:catAx>
        <c:axId val="1420181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57015888"/>
        <c:crosses val="autoZero"/>
        <c:auto val="1"/>
        <c:lblAlgn val="ctr"/>
        <c:lblOffset val="100"/>
        <c:noMultiLvlLbl val="0"/>
      </c:catAx>
      <c:valAx>
        <c:axId val="14570158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01811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60313681060051E-2"/>
          <c:y val="2.7092308751475096E-2"/>
          <c:w val="0.96919507072619915"/>
          <c:h val="0.85082823534431185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5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682-41BA-8761-161A09BDD0FA}"/>
              </c:ext>
            </c:extLst>
          </c:dPt>
          <c:dPt>
            <c:idx val="6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0682-41BA-8761-161A09BDD0FA}"/>
              </c:ext>
            </c:extLst>
          </c:dPt>
          <c:dPt>
            <c:idx val="7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682-41BA-8761-161A09BDD0F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'[Estadisticas actividades Nov 2022 UCOM.xlsx]Hoja1'!$B$38:$B$45</c:f>
              <c:strCache>
                <c:ptCount val="8"/>
                <c:pt idx="0">
                  <c:v>Monitoreo</c:v>
                </c:pt>
                <c:pt idx="1">
                  <c:v>Diseños</c:v>
                </c:pt>
                <c:pt idx="2">
                  <c:v>Publicaciones WEB</c:v>
                </c:pt>
                <c:pt idx="3">
                  <c:v>Eventos</c:v>
                </c:pt>
                <c:pt idx="4">
                  <c:v>Fotos de Pleno</c:v>
                </c:pt>
                <c:pt idx="5">
                  <c:v>Capacitaciones Virtuales</c:v>
                </c:pt>
                <c:pt idx="6">
                  <c:v>Audiencias</c:v>
                </c:pt>
                <c:pt idx="7">
                  <c:v>Capacitaciones Presenciales</c:v>
                </c:pt>
              </c:strCache>
            </c:strRef>
          </c:cat>
          <c:val>
            <c:numRef>
              <c:f>'[Estadisticas actividades Nov 2022 UCOM.xlsx]Hoja1'!$C$38:$C$45</c:f>
              <c:numCache>
                <c:formatCode>General</c:formatCode>
                <c:ptCount val="8"/>
                <c:pt idx="0">
                  <c:v>44</c:v>
                </c:pt>
                <c:pt idx="1">
                  <c:v>18</c:v>
                </c:pt>
                <c:pt idx="2">
                  <c:v>11</c:v>
                </c:pt>
                <c:pt idx="3">
                  <c:v>5</c:v>
                </c:pt>
                <c:pt idx="4">
                  <c:v>4</c:v>
                </c:pt>
                <c:pt idx="5">
                  <c:v>4</c:v>
                </c:pt>
                <c:pt idx="6">
                  <c:v>2</c:v>
                </c:pt>
                <c:pt idx="7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82-41BA-8761-161A09BDD0F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40398799"/>
        <c:axId val="340410031"/>
      </c:barChart>
      <c:catAx>
        <c:axId val="3403987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0410031"/>
        <c:crosses val="autoZero"/>
        <c:auto val="1"/>
        <c:lblAlgn val="ctr"/>
        <c:lblOffset val="100"/>
        <c:noMultiLvlLbl val="0"/>
      </c:catAx>
      <c:valAx>
        <c:axId val="34041003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4039879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Número de proyectos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6A8-4171-934A-79E4A50E206C}"/>
              </c:ext>
            </c:extLst>
          </c:dPt>
          <c:dPt>
            <c:idx val="1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86A8-4171-934A-79E4A50E206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4"/>
                <c:pt idx="0">
                  <c:v>Cumplimiento de Resolución Definitiva</c:v>
                </c:pt>
                <c:pt idx="1">
                  <c:v>Requerimiento de informe de cumplimiento al ente obligado</c:v>
                </c:pt>
                <c:pt idx="2">
                  <c:v>Traslados a apelantes para verificar el cumplimiento de la Resolución Definitiva emitida por el IAIP</c:v>
                </c:pt>
                <c:pt idx="3">
                  <c:v>Prescripción de la sanción impuesta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6</c:v>
                </c:pt>
                <c:pt idx="1">
                  <c:v>20</c:v>
                </c:pt>
                <c:pt idx="2">
                  <c:v>5</c:v>
                </c:pt>
                <c:pt idx="3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6A8-4171-934A-79E4A50E206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21995423"/>
        <c:axId val="421996671"/>
      </c:barChart>
      <c:catAx>
        <c:axId val="4219954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1996671"/>
        <c:crosses val="autoZero"/>
        <c:auto val="1"/>
        <c:lblAlgn val="ctr"/>
        <c:lblOffset val="100"/>
        <c:noMultiLvlLbl val="0"/>
      </c:catAx>
      <c:valAx>
        <c:axId val="421996671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2199542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2. TIEMPO PROMEDIO DE RESPUESTA (DIAS)</a:t>
            </a:r>
          </a:p>
        </c:rich>
      </c:tx>
      <c:layout>
        <c:manualLayout>
          <c:xMode val="edge"/>
          <c:yMode val="edge"/>
          <c:x val="0.20072993609092499"/>
          <c:y val="4.205057020420378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2. PLAZO DE RESPUESTA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218457479382406E-17"/>
                  <c:y val="-6.46931849295445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4.5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BA9-46AA-88D0-E12B8BE6833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BA9-46AA-88D0-E12B8BE6833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Solicitudes con información menor a 5 años</c:v>
                </c:pt>
                <c:pt idx="1">
                  <c:v>Solicitudes con información mayor a 5 años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4.5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D2-4044-89DA-9746D51255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86817920"/>
        <c:axId val="1186819168"/>
        <c:axId val="0"/>
      </c:bar3DChart>
      <c:catAx>
        <c:axId val="1186817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6819168"/>
        <c:crosses val="autoZero"/>
        <c:auto val="1"/>
        <c:lblAlgn val="ctr"/>
        <c:lblOffset val="100"/>
        <c:noMultiLvlLbl val="0"/>
      </c:catAx>
      <c:valAx>
        <c:axId val="1186819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86817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8"/>
        <c:overlap val="-27"/>
        <c:axId val="430581231"/>
        <c:axId val="430582063"/>
      </c:barChart>
      <c:catAx>
        <c:axId val="4305812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582063"/>
        <c:crosses val="autoZero"/>
        <c:auto val="1"/>
        <c:lblAlgn val="ctr"/>
        <c:lblOffset val="100"/>
        <c:noMultiLvlLbl val="0"/>
      </c:catAx>
      <c:valAx>
        <c:axId val="430582063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305812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/>
              <a:t>3</a:t>
            </a:r>
            <a:r>
              <a:rPr lang="es-SV" dirty="0" smtClean="0"/>
              <a:t>. TIPO DE</a:t>
            </a:r>
            <a:r>
              <a:rPr lang="es-SV" baseline="0" dirty="0" smtClean="0"/>
              <a:t> INFORMACIÓN</a:t>
            </a:r>
            <a:endParaRPr lang="es-SV" dirty="0"/>
          </a:p>
        </c:rich>
      </c:tx>
      <c:layout>
        <c:manualLayout>
          <c:xMode val="edge"/>
          <c:yMode val="edge"/>
          <c:x val="0.33191317433549894"/>
          <c:y val="3.635088150237126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3.TIPO DE INFORMACIÓN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6746419732166737E-17"/>
                  <c:y val="6.6092511822493207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B8-45B5-AE7C-CF6D27F2CC58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B8-45B5-AE7C-CF6D27F2CC58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6E5-4C7C-998A-1B697EEC0D5A}"/>
                </c:ext>
              </c:extLst>
            </c:dLbl>
            <c:dLbl>
              <c:idx val="4"/>
              <c:layout>
                <c:manualLayout>
                  <c:x val="0"/>
                  <c:y val="-3.304625591124660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50-4D5E-B3FF-45FD256A67A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Hoja1!$A$2:$A$6</c:f>
              <c:strCache>
                <c:ptCount val="5"/>
                <c:pt idx="0">
                  <c:v>Pública</c:v>
                </c:pt>
                <c:pt idx="1">
                  <c:v>Reorientado a otros entes</c:v>
                </c:pt>
                <c:pt idx="2">
                  <c:v>Improceden</c:v>
                </c:pt>
                <c:pt idx="3">
                  <c:v>Inadmisión</c:v>
                </c:pt>
                <c:pt idx="4">
                  <c:v>Inexistente</c:v>
                </c:pt>
              </c:strCache>
            </c:strRef>
          </c:cat>
          <c:val>
            <c:numRef>
              <c:f>Hoja1!$B$2:$B$6</c:f>
              <c:numCache>
                <c:formatCode>General</c:formatCode>
                <c:ptCount val="5"/>
                <c:pt idx="0">
                  <c:v>4</c:v>
                </c:pt>
                <c:pt idx="1">
                  <c:v>7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65-4F72-AB7E-36C3B701B6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95795520"/>
        <c:axId val="1095789696"/>
        <c:axId val="0"/>
      </c:bar3DChart>
      <c:catAx>
        <c:axId val="1095795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5789696"/>
        <c:crosses val="autoZero"/>
        <c:auto val="1"/>
        <c:lblAlgn val="ctr"/>
        <c:lblOffset val="100"/>
        <c:noMultiLvlLbl val="0"/>
      </c:catAx>
      <c:valAx>
        <c:axId val="10957896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95795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4. TIPO DE SOLICITANTE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1.516544183499772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2515546369074789E-2"/>
                      <c:h val="8.412648438710007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F9AC-4BCA-8B88-E2A9724EFD17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AC-4BCA-8B88-E2A9724EFD1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Mujer</c:v>
                </c:pt>
                <c:pt idx="1">
                  <c:v>Hombre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6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9-40FB-B387-5996345D63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29674928"/>
        <c:axId val="1129676176"/>
        <c:axId val="0"/>
      </c:bar3DChart>
      <c:catAx>
        <c:axId val="112967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9676176"/>
        <c:crosses val="autoZero"/>
        <c:auto val="1"/>
        <c:lblAlgn val="ctr"/>
        <c:lblOffset val="100"/>
        <c:noMultiLvlLbl val="0"/>
      </c:catAx>
      <c:valAx>
        <c:axId val="1129676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29674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-3.9118069267628473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7B0-49C2-8CF8-5138E10FE483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F31-4F62-93BE-39F033745F4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Hoja1!$A$2:$A$3</c:f>
              <c:strCache>
                <c:ptCount val="2"/>
                <c:pt idx="0">
                  <c:v>Correo Electrónico</c:v>
                </c:pt>
                <c:pt idx="1">
                  <c:v>Presencial</c:v>
                </c:pt>
              </c:strCache>
            </c:strRef>
          </c:cat>
          <c:val>
            <c:numRef>
              <c:f>Hoja1!$B$2:$B$3</c:f>
              <c:numCache>
                <c:formatCode>General</c:formatCode>
                <c:ptCount val="2"/>
                <c:pt idx="0">
                  <c:v>8</c:v>
                </c:pt>
                <c:pt idx="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dirty="0" smtClean="0"/>
              <a:t>6. CONSULTAS QUE ATENDIÓ LA UAIP</a:t>
            </a:r>
            <a:endParaRPr lang="es-E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8155786324785005E-2"/>
          <c:y val="0.13160260341339142"/>
          <c:w val="0.92032927557801958"/>
          <c:h val="0.7478273904352937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5. VÍAS POR LAS QUE SE RECIBEN LAS SOLICITUDES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4.8897586584534785E-3"/>
                  <c:y val="2.3908706393084549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3337487446410939E-2"/>
                      <c:h val="8.193226588175826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977E-40E9-B442-B17B4F8E82F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smtClean="0"/>
                      <a:t>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99E-4CAF-BC43-781DF0BF8D22}"/>
                </c:ext>
              </c:extLst>
            </c:dLbl>
            <c:dLbl>
              <c:idx val="2"/>
              <c:layout>
                <c:manualLayout>
                  <c:x val="1.5647227707051247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458-495A-8639-255FB5CB581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Hoja1!$A$2:$A$4</c:f>
              <c:strCache>
                <c:ptCount val="3"/>
                <c:pt idx="0">
                  <c:v>Portal de Transparencia*</c:v>
                </c:pt>
                <c:pt idx="1">
                  <c:v>Nuevos Portales de Transparencia**</c:v>
                </c:pt>
                <c:pt idx="2">
                  <c:v>Ciudadanos***</c:v>
                </c:pt>
              </c:strCache>
            </c:strRef>
          </c:cat>
          <c:val>
            <c:numRef>
              <c:f>Hoja1!$B$2:$B$4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F-4B42-9AC3-C26D4B698A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94829904"/>
        <c:axId val="1194821168"/>
        <c:axId val="0"/>
      </c:bar3DChart>
      <c:catAx>
        <c:axId val="11948299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4821168"/>
        <c:crosses val="autoZero"/>
        <c:auto val="1"/>
        <c:lblAlgn val="ctr"/>
        <c:lblOffset val="100"/>
        <c:noMultiLvlLbl val="0"/>
      </c:catAx>
      <c:valAx>
        <c:axId val="11948211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48299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'[Estadísticas Noviembre UNFOP.xlsx]Estadísticas Noviembre'!$L$6:$L$7</c:f>
              <c:strCache>
                <c:ptCount val="2"/>
                <c:pt idx="0">
                  <c:v>Servidores públicos de gobierno central y autónomas capacitados </c:v>
                </c:pt>
                <c:pt idx="1">
                  <c:v>Hombres</c:v>
                </c:pt>
              </c:strCache>
            </c:strRef>
          </c:tx>
          <c:spPr>
            <a:solidFill>
              <a:srgbClr val="5B9BD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Noviembre UNFOP.xlsx]Estadísticas Noviembre'!$K$8:$K$13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  <c:extLst/>
            </c:strRef>
          </c:cat>
          <c:val>
            <c:numRef>
              <c:f>'[Estadísticas Noviembre UNFOP.xlsx]Estadísticas Noviembre'!$L$8:$L$13</c:f>
              <c:numCache>
                <c:formatCode>General</c:formatCode>
                <c:ptCount val="5"/>
                <c:pt idx="0">
                  <c:v>2</c:v>
                </c:pt>
                <c:pt idx="1">
                  <c:v>0</c:v>
                </c:pt>
                <c:pt idx="2">
                  <c:v>54</c:v>
                </c:pt>
                <c:pt idx="3">
                  <c:v>0</c:v>
                </c:pt>
                <c:pt idx="4">
                  <c:v>56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0-0A9D-41B0-A587-2A04F273751B}"/>
            </c:ext>
          </c:extLst>
        </c:ser>
        <c:ser>
          <c:idx val="1"/>
          <c:order val="1"/>
          <c:tx>
            <c:strRef>
              <c:f>'[Estadísticas Noviembre UNFOP.xlsx]Estadísticas Noviembre'!$M$6:$M$7</c:f>
              <c:strCache>
                <c:ptCount val="2"/>
                <c:pt idx="0">
                  <c:v>Servidores públicos de gobierno central y autónomas capacitados </c:v>
                </c:pt>
                <c:pt idx="1">
                  <c:v>Mujeres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Noviembre UNFOP.xlsx]Estadísticas Noviembre'!$K$8:$K$13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  <c:extLst/>
            </c:strRef>
          </c:cat>
          <c:val>
            <c:numRef>
              <c:f>'[Estadísticas Noviembre UNFOP.xlsx]Estadísticas Noviembre'!$M$8:$M$13</c:f>
              <c:numCache>
                <c:formatCode>General</c:formatCode>
                <c:ptCount val="5"/>
                <c:pt idx="0">
                  <c:v>5</c:v>
                </c:pt>
                <c:pt idx="1">
                  <c:v>1</c:v>
                </c:pt>
                <c:pt idx="2">
                  <c:v>93</c:v>
                </c:pt>
                <c:pt idx="3">
                  <c:v>0</c:v>
                </c:pt>
                <c:pt idx="4">
                  <c:v>99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1-0A9D-41B0-A587-2A04F273751B}"/>
            </c:ext>
          </c:extLst>
        </c:ser>
        <c:ser>
          <c:idx val="2"/>
          <c:order val="2"/>
          <c:tx>
            <c:strRef>
              <c:f>'[Estadísticas Noviembre UNFOP.xlsx]Estadísticas Noviembre'!$N$6:$N$7</c:f>
              <c:strCache>
                <c:ptCount val="2"/>
                <c:pt idx="0">
                  <c:v>Servidores públicos de gobierno central y autónomas capacitados </c:v>
                </c:pt>
                <c:pt idx="1">
                  <c:v>N/D</c:v>
                </c:pt>
              </c:strCache>
            </c:strRef>
          </c:tx>
          <c:spPr>
            <a:solidFill>
              <a:srgbClr val="A5A5A5"/>
            </a:solidFill>
            <a:ln>
              <a:noFill/>
            </a:ln>
            <a:effectLst/>
          </c:spPr>
          <c:invertIfNegative val="1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'[Estadísticas Noviembre UNFOP.xlsx]Estadísticas Noviembre'!$K$8:$K$13</c:f>
              <c:strCache>
                <c:ptCount val="5"/>
                <c:pt idx="0">
                  <c:v>Oficial de información - gobierno central y autónomas </c:v>
                </c:pt>
                <c:pt idx="1">
                  <c:v>Oficial GDA - gobierno central y autónomas</c:v>
                </c:pt>
                <c:pt idx="2">
                  <c:v>Personal administrativo - gobierno central y autónomas </c:v>
                </c:pt>
                <c:pt idx="3">
                  <c:v>Personal técnico UGDA -  Gobierno central y autónomas</c:v>
                </c:pt>
                <c:pt idx="4">
                  <c:v>TOTAL</c:v>
                </c:pt>
              </c:strCache>
              <c:extLst/>
            </c:strRef>
          </c:cat>
          <c:val>
            <c:numRef>
              <c:f>'[Estadísticas Noviembre UNFOP.xlsx]Estadísticas Noviembre'!$N$8:$N$13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  <c:extLst/>
            </c:numRef>
          </c:val>
          <c:extLst>
            <c:ext xmlns:c14="http://schemas.microsoft.com/office/drawing/2007/8/2/chart" uri="{6F2FDCE9-48DA-4B69-8628-5D25D57E5C99}">
              <c14:invertSolidFillFmt>
                <c14:spPr xmlns:c14="http://schemas.microsoft.com/office/drawing/2007/8/2/chart">
                  <a:solidFill>
                    <a:srgbClr val="FFFFFF"/>
                  </a:solidFill>
                  <a:ln>
                    <a:noFill/>
                  </a:ln>
                  <a:effectLst/>
                </c14:spPr>
              </c14:invertSolidFillFmt>
            </c:ext>
            <c:ext xmlns:c16="http://schemas.microsoft.com/office/drawing/2014/chart" uri="{C3380CC4-5D6E-409C-BE32-E72D297353CC}">
              <c16:uniqueId val="{00000002-0A9D-41B0-A587-2A04F27375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7812713"/>
        <c:axId val="81450865"/>
      </c:barChart>
      <c:catAx>
        <c:axId val="1407812713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1450865"/>
        <c:crosses val="autoZero"/>
        <c:auto val="1"/>
        <c:lblAlgn val="ctr"/>
        <c:lblOffset val="100"/>
        <c:noMultiLvlLbl val="1"/>
      </c:catAx>
      <c:valAx>
        <c:axId val="81450865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0781271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'[Estadísticas Noviembre UNFOP.xlsx]Estadísticas Noviembre'!$O$39:$O$40</c:f>
              <c:strCache>
                <c:ptCount val="2"/>
                <c:pt idx="0">
                  <c:v>Cantidad de personas capacitadas por edad </c:v>
                </c:pt>
                <c:pt idx="1">
                  <c:v>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2A7-4C1D-8F51-05314D594D45}"/>
              </c:ext>
            </c:extLst>
          </c:dPt>
          <c:dPt>
            <c:idx val="1"/>
            <c:bubble3D val="0"/>
            <c:spPr>
              <a:solidFill>
                <a:srgbClr val="00206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2A7-4C1D-8F51-05314D594D4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2A7-4C1D-8F51-05314D594D45}"/>
              </c:ext>
            </c:extLst>
          </c:dPt>
          <c:dPt>
            <c:idx val="3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2A7-4C1D-8F51-05314D594D4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2A7-4C1D-8F51-05314D594D45}"/>
              </c:ext>
            </c:extLst>
          </c:dPt>
          <c:dPt>
            <c:idx val="5"/>
            <c:bubble3D val="0"/>
            <c:spPr>
              <a:solidFill>
                <a:schemeClr val="bg1">
                  <a:lumMod val="6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2A7-4C1D-8F51-05314D594D45}"/>
              </c:ext>
            </c:extLst>
          </c:dPt>
          <c:dPt>
            <c:idx val="6"/>
            <c:bubble3D val="0"/>
            <c:explosion val="1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2A7-4C1D-8F51-05314D594D4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'[Estadísticas Noviembre UNFOP.xlsx]Estadísticas Noviembre'!$K$41:$K$48</c:f>
              <c:strCache>
                <c:ptCount val="8"/>
                <c:pt idx="0">
                  <c:v>10 - 20</c:v>
                </c:pt>
                <c:pt idx="1">
                  <c:v>21 - 30</c:v>
                </c:pt>
                <c:pt idx="2">
                  <c:v>31 - 40 </c:v>
                </c:pt>
                <c:pt idx="3">
                  <c:v>41 - 50</c:v>
                </c:pt>
                <c:pt idx="4">
                  <c:v>51 -  60</c:v>
                </c:pt>
                <c:pt idx="5">
                  <c:v>61 -  más </c:v>
                </c:pt>
                <c:pt idx="6">
                  <c:v>N/D</c:v>
                </c:pt>
                <c:pt idx="7">
                  <c:v>Totales</c:v>
                </c:pt>
              </c:strCache>
            </c:strRef>
          </c:cat>
          <c:val>
            <c:numRef>
              <c:f>'[Estadísticas Noviembre UNFOP.xlsx]Estadísticas Noviembre'!$O$41:$O$47</c:f>
              <c:numCache>
                <c:formatCode>General</c:formatCode>
                <c:ptCount val="7"/>
                <c:pt idx="0">
                  <c:v>0</c:v>
                </c:pt>
                <c:pt idx="1">
                  <c:v>17</c:v>
                </c:pt>
                <c:pt idx="2">
                  <c:v>22</c:v>
                </c:pt>
                <c:pt idx="3">
                  <c:v>9</c:v>
                </c:pt>
                <c:pt idx="4">
                  <c:v>4</c:v>
                </c:pt>
                <c:pt idx="5">
                  <c:v>1</c:v>
                </c:pt>
                <c:pt idx="6">
                  <c:v>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2A7-4C1D-8F51-05314D594D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1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072854" y="1122363"/>
            <a:ext cx="7595145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72854" y="3602038"/>
            <a:ext cx="7595145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99495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498684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855533"/>
            <a:ext cx="2628900" cy="532143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955120" y="855533"/>
            <a:ext cx="5617380" cy="5321430"/>
          </a:xfrm>
        </p:spPr>
        <p:txBody>
          <a:bodyPr vert="eaVert"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72298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419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965149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06138" y="1026881"/>
            <a:ext cx="8392329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3006138" y="3906606"/>
            <a:ext cx="8392329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07089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908026" y="1825625"/>
            <a:ext cx="3111774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731415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15/12/2022</a:t>
            </a:fld>
            <a:endParaRPr lang="es-419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378761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7650" y="365125"/>
            <a:ext cx="6153559" cy="1325563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27650" y="1681163"/>
            <a:ext cx="454200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955121" y="2505075"/>
            <a:ext cx="4501360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7521726" y="1681163"/>
            <a:ext cx="427913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7521726" y="2505075"/>
            <a:ext cx="4279136" cy="3684588"/>
          </a:xfrm>
        </p:spPr>
        <p:txBody>
          <a:bodyPr/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15/12/2022</a:t>
            </a:fld>
            <a:endParaRPr lang="es-419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23005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419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15/12/2022</a:t>
            </a:fld>
            <a:endParaRPr lang="es-419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083392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15/12/2022</a:t>
            </a:fld>
            <a:endParaRPr lang="es-419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102183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23725" y="457200"/>
            <a:ext cx="34182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475364" y="987425"/>
            <a:ext cx="4880023" cy="44989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23725" y="2057400"/>
            <a:ext cx="3418208" cy="351858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15/12/2022</a:t>
            </a:fld>
            <a:endParaRPr lang="es-419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238159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911952" y="457200"/>
            <a:ext cx="372431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6710832" y="987425"/>
            <a:ext cx="4644555" cy="454251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419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911952" y="2057400"/>
            <a:ext cx="3724316" cy="347254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B6DF1-3065-40B5-B6A3-298139AA0D6D}" type="datetimeFigureOut">
              <a:rPr lang="es-419" smtClean="0"/>
              <a:t>15/12/2022</a:t>
            </a:fld>
            <a:endParaRPr lang="es-419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419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27935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13851" y="185738"/>
            <a:ext cx="2109172" cy="557536"/>
          </a:xfrm>
          <a:prstGeom prst="rect">
            <a:avLst/>
          </a:prstGeom>
        </p:spPr>
      </p:pic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2908026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419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908026" y="1825625"/>
            <a:ext cx="8445773" cy="37039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Editar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419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2955121" y="5959979"/>
            <a:ext cx="11129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B6DF1-3065-40B5-B6A3-298139AA0D6D}" type="datetimeFigureOut">
              <a:rPr lang="es-419" smtClean="0"/>
              <a:t>15/12/2022</a:t>
            </a:fld>
            <a:endParaRPr lang="es-419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133278" y="5959979"/>
            <a:ext cx="16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419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599" y="595997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A3B52-98B0-4E6B-9842-80782C3741DF}" type="slidenum">
              <a:rPr lang="es-419" smtClean="0"/>
              <a:t>‹Nº›</a:t>
            </a:fld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958117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419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3658557" y="2344891"/>
            <a:ext cx="782331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Estadísticas </a:t>
            </a:r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noviembre </a:t>
            </a:r>
            <a:r>
              <a:rPr lang="es-ES" sz="540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2022</a:t>
            </a:r>
            <a:endParaRPr lang="es-ES" sz="540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571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2908026" y="207404"/>
            <a:ext cx="6662668" cy="15698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s-SV" sz="320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Servidores públicos de gobierno central y autónomas </a:t>
            </a:r>
            <a:r>
              <a:rPr lang="es-SV" sz="3200" dirty="0" smtClean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capacitados.</a:t>
            </a:r>
            <a:endParaRPr lang="es-SV" sz="320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Chart 3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6906038"/>
              </p:ext>
            </p:extLst>
          </p:nvPr>
        </p:nvGraphicFramePr>
        <p:xfrm>
          <a:off x="2443162" y="1366837"/>
          <a:ext cx="9748838" cy="5347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0414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56667" y="235132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Total de personas capacitadas por rango de edad </a:t>
            </a:r>
            <a:br>
              <a:rPr lang="es-SV" sz="3200" dirty="0" smtClean="0">
                <a:solidFill>
                  <a:srgbClr val="002060"/>
                </a:solidFill>
              </a:rPr>
            </a:b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4" name="Chart 1" title="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1547315"/>
              </p:ext>
            </p:extLst>
          </p:nvPr>
        </p:nvGraphicFramePr>
        <p:xfrm>
          <a:off x="2999466" y="1141408"/>
          <a:ext cx="8430533" cy="5350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990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898202"/>
              </p:ext>
            </p:extLst>
          </p:nvPr>
        </p:nvGraphicFramePr>
        <p:xfrm>
          <a:off x="3143612" y="1272676"/>
          <a:ext cx="8743587" cy="5415506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2811229">
                  <a:extLst>
                    <a:ext uri="{9D8B030D-6E8A-4147-A177-3AD203B41FA5}">
                      <a16:colId xmlns:a16="http://schemas.microsoft.com/office/drawing/2014/main" val="1030186494"/>
                    </a:ext>
                  </a:extLst>
                </a:gridCol>
                <a:gridCol w="1460954">
                  <a:extLst>
                    <a:ext uri="{9D8B030D-6E8A-4147-A177-3AD203B41FA5}">
                      <a16:colId xmlns:a16="http://schemas.microsoft.com/office/drawing/2014/main" val="3547176553"/>
                    </a:ext>
                  </a:extLst>
                </a:gridCol>
                <a:gridCol w="1460954">
                  <a:extLst>
                    <a:ext uri="{9D8B030D-6E8A-4147-A177-3AD203B41FA5}">
                      <a16:colId xmlns:a16="http://schemas.microsoft.com/office/drawing/2014/main" val="5997983"/>
                    </a:ext>
                  </a:extLst>
                </a:gridCol>
                <a:gridCol w="1460954">
                  <a:extLst>
                    <a:ext uri="{9D8B030D-6E8A-4147-A177-3AD203B41FA5}">
                      <a16:colId xmlns:a16="http://schemas.microsoft.com/office/drawing/2014/main" val="77232181"/>
                    </a:ext>
                  </a:extLst>
                </a:gridCol>
                <a:gridCol w="1549496">
                  <a:extLst>
                    <a:ext uri="{9D8B030D-6E8A-4147-A177-3AD203B41FA5}">
                      <a16:colId xmlns:a16="http://schemas.microsoft.com/office/drawing/2014/main" val="1671477437"/>
                    </a:ext>
                  </a:extLst>
                </a:gridCol>
              </a:tblGrid>
              <a:tr h="816035">
                <a:tc gridSpan="5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Cantidad de personas capacitadas por sector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6308328"/>
                  </a:ext>
                </a:extLst>
              </a:tr>
              <a:tr h="89022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Hombres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Mujeres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N/D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9577220"/>
                  </a:ext>
                </a:extLst>
              </a:tr>
              <a:tr h="89022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Servidores públicos y funcionarios de municipalidades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5155578"/>
                  </a:ext>
                </a:extLst>
              </a:tr>
              <a:tr h="890220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ES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Servidores públicos de gobierno central y autónomas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155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6637378"/>
                  </a:ext>
                </a:extLst>
              </a:tr>
              <a:tr h="102375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Sociedad civil en general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1558815"/>
                  </a:ext>
                </a:extLst>
              </a:tr>
              <a:tr h="593481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Sector educativo (público y privado)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91386434"/>
                  </a:ext>
                </a:extLst>
              </a:tr>
              <a:tr h="311577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Totales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155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07705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765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3115524" y="2205088"/>
            <a:ext cx="8038868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GESTIÓN DOCUMENTAL Y ARCHIVOS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9301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551970" y="365125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Ente </a:t>
            </a:r>
            <a:r>
              <a:rPr lang="es-SV" sz="3200" dirty="0">
                <a:solidFill>
                  <a:srgbClr val="002060"/>
                </a:solidFill>
              </a:rPr>
              <a:t>obligado que solicita asesoría GDA</a:t>
            </a:r>
          </a:p>
        </p:txBody>
      </p:sp>
      <p:graphicFrame>
        <p:nvGraphicFramePr>
          <p:cNvPr id="4" name="Gráfic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797176"/>
              </p:ext>
            </p:extLst>
          </p:nvPr>
        </p:nvGraphicFramePr>
        <p:xfrm>
          <a:off x="2987039" y="1493469"/>
          <a:ext cx="8991601" cy="5194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4669999"/>
              </p:ext>
            </p:extLst>
          </p:nvPr>
        </p:nvGraphicFramePr>
        <p:xfrm>
          <a:off x="2764972" y="1484707"/>
          <a:ext cx="8834846" cy="51947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4125355"/>
              </p:ext>
            </p:extLst>
          </p:nvPr>
        </p:nvGraphicFramePr>
        <p:xfrm>
          <a:off x="3176452" y="1502232"/>
          <a:ext cx="8645433" cy="5194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123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3551970" y="365125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200" dirty="0" smtClean="0">
                <a:solidFill>
                  <a:srgbClr val="002060"/>
                </a:solidFill>
              </a:rPr>
              <a:t>Medio por el cual se realizó el acompañamiento en GDA</a:t>
            </a:r>
            <a:endParaRPr lang="es-SV" sz="3200" dirty="0">
              <a:solidFill>
                <a:srgbClr val="002060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1627217"/>
              </p:ext>
            </p:extLst>
          </p:nvPr>
        </p:nvGraphicFramePr>
        <p:xfrm>
          <a:off x="3065416" y="1493470"/>
          <a:ext cx="9126583" cy="52730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118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81513" y="501548"/>
            <a:ext cx="6725371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200" dirty="0">
                <a:solidFill>
                  <a:srgbClr val="002060"/>
                </a:solidFill>
              </a:rPr>
              <a:t>Tema de acompañamiento en materia GDA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0171392"/>
              </p:ext>
            </p:extLst>
          </p:nvPr>
        </p:nvGraphicFramePr>
        <p:xfrm>
          <a:off x="3143794" y="1629893"/>
          <a:ext cx="8926286" cy="50582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34681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 txBox="1">
            <a:spLocks/>
          </p:cNvSpPr>
          <p:nvPr/>
        </p:nvSpPr>
        <p:spPr>
          <a:xfrm>
            <a:off x="2876052" y="2578677"/>
            <a:ext cx="9315948" cy="830997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50000"/>
              </a:lnSpc>
              <a:buFont typeface="Arial" panose="020B0604020202020204" pitchFamily="34" charset="0"/>
              <a:buNone/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ACOMPAÑAMIENTO A ENTES OBLIGADOS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52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4389097" y="236336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sz="3600" dirty="0" smtClean="0">
                <a:solidFill>
                  <a:srgbClr val="002060"/>
                </a:solidFill>
              </a:rPr>
              <a:t>Preguntas recibidas </a:t>
            </a:r>
            <a:endParaRPr lang="es-SV" sz="3600" dirty="0">
              <a:solidFill>
                <a:srgbClr val="002060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539941"/>
              </p:ext>
            </p:extLst>
          </p:nvPr>
        </p:nvGraphicFramePr>
        <p:xfrm>
          <a:off x="3010715" y="1364680"/>
          <a:ext cx="9020175" cy="5493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6162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389097" y="236336"/>
            <a:ext cx="6161409" cy="112834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s-SV" sz="3600" dirty="0">
                <a:solidFill>
                  <a:srgbClr val="002060"/>
                </a:solidFill>
              </a:rPr>
              <a:t>Nivel de respuesta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2394473"/>
              </p:ext>
            </p:extLst>
          </p:nvPr>
        </p:nvGraphicFramePr>
        <p:xfrm>
          <a:off x="3209109" y="1364681"/>
          <a:ext cx="8874034" cy="53496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8798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2175" y="5823871"/>
            <a:ext cx="62198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/>
              <a:t>El artículo 1.22 del Lineamiento 2 para la Publicación de Información Oficiosa, considerará como buena practica que las Unidades de Acceso a la Información Pública muestren sus datos estadísticos. </a:t>
            </a:r>
            <a:endParaRPr lang="en-US" sz="1200" dirty="0"/>
          </a:p>
        </p:txBody>
      </p:sp>
      <p:sp>
        <p:nvSpPr>
          <p:cNvPr id="3" name="AutoShape 4" descr="data:image/png;base64,iVBORw0KGgoAAAANSUhEUgAABLAAAALmCAYAAABSJm0fAAAAAXNSR0IArs4c6QAAIABJREFUeF7s3U2otl17H/R9J31jvjHRoCWVkoofxIK2T0CROhEUBGtmilCIhWRQcGCc2IFULA7qxDgQHCSggYLoLFYQFJxYRCFPq1CDH9hQbKgSm0i+zdvkljvmjvu93r3P9XGuda11rOPXWbOvtdZx/I51nde1/89+nvfDx48fP774fwQIECBAgAABAgQIECBAgAABAgQ2FfggwNp0MsoiQIAAAQIECBAgQIAAAQIECBD4HQEBlo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AgQIECAAAECBAgQEGC5AwQIECBAgAABAgQIECBAgAABAlsLCLC2Ho/iCBAgQIAAAQIECBAgQIAAAQIEBFjuAAECBAgQIECAAAECBAgQIECAwNYCAqytx6M4AgQIECBAgAABAgQIECBAgAABAZY7QIAAAQIECBAgQIAAAQIECBAgsLWAAGvr8SiOAAECBAgQIECAAAECBAgQIEBAgOUOECBAgAABAgQIECBAgAABAgQIbC0gwNp6PIojQIAAAQIECBAgQIAAAQIECBAQYLkDBAgQIECAAAECBAgQIECAAAECWwsIsLYej+IIECBAgAABAgQIECBAgAABAgQEWO4AAQIECBAgQIAAAQIECBAgQIDA1gICrK3HozgCBAgQIECAAAECBAgQIECAAAEBljtAgAABAgQIECBAgAABAgQIECCwtYAAa+vxKI4AAQIECBAgQIAAAQIECBAgQECA5Q4QIECAAAECBAgQIECAAAECBAhsLSDA2no8iiNAgAABAgQIECBAgAABAgQIEBBguQMECBAgQIAAAQIECBAgQIAAAQJbCwiwth6P4ggQIECAAAECBAgQIECAAAECBARY7gABAgQIECBAgAABAgQIECBAgMDWAgKsrcejOAIECBAgQIAAAQIECBAgQIAAAQGWO0CAAAECBAgQIECAAAECBAgQILC1gABr6/EojgABAgQIECBAgAABAgQIECBAQIDlDhAgQIAAAQIECBAgQIAAAQIECGwtIMDaejyKI0CAAAECBN4S+IVf/erLT/43/8fLX/35Xx8K9Ie+51tefugf/7tfvvvbvjJ039bNfvuX/s+XX/vP/u2Xv/Vz/2Pr0svX/77v/YdevvWf/ddevuE7/66h+9qMAAECBAgQIDBbQIA1W9j+BAgQIECAwHCBP/ef/7WXv/Jzvzp8308b/uHv/baXP/3P/MEpe9du+ss/+adevvq//Xe1L2963Vf+3n/05Tt+6N9vWuPFBAgQIECAAIHVAgKs1RNwPgECBAgQINAs8Cd+4mea17Qs+PM//P0tLx/+2l/4M390+J6vN/zuP/uXpu5vcwIECBAgQIDAaAEB1mhR+xEgQIAAAQLTBQRY94gFWPf8rCZAgAABAgSeLyDAer65EwkQIECAAIGbAgKse4ACrHt+VhMgQIAAAQLPFxBgPd/ciQQIECBAgMBNAQHWPUAB1j0/qwkQIECAAIHnCwiwnm/uRAIECBAgQOCmgADrHqAA656f1QQIECBAgMDzBQRYzzd3IgECBAgQIHBTQIB1D1CAdc/PagIECBAgQOD5AgKs55s7kQABAgQIELgpIMC6ByjAuudnNQECBAgQIPB8AQHW882dSIAAAQIECNwUEGDdAxRg3fOzmgABAgQIEHi+gADr+eZOJECAAAECBG4KCLDuAQqw7vlZTYAAAQIECDxfQID1fHMnEiBAgAABAjcFBFj3AAVY9/ysJkCAAAECBJ4vIMB6vrkTCRAgQIAAgZsCAqx7gAKse35WEyBAgAABAs8XEGA939yJBAgQIECAwE0BAdY9QAHWPT+rCRAgQIAAgecLCLCeb+5EAgQIECBA4KaAAOseoADrnp/VBAgQIECAwPMFBFjPN3ciAQIECBAgcFNAgHUPUIB1z89qAgQIECBA4PkCAqznmzuRAAECBAgQuCkgwLoHKMC652c1AQIECBAg8HwBAdbzzZ1IgAABAgQI3BQQYN0DFGDd87OaAAECBAgQeL6AAOv55k4kQIAAAQIEbgoIsO4BCrDu+VlNgAABAgQIPF9AgPV8cycSIECAAAECNwUEWPcABVj3/KwmQIAAAQIEni8gwHq+uRMJECBAgACBmwICrHuAAqx7flYTIECAAAECzxcQYD3f3IkECBAgQIDATQEB1j1AAdY9P6sJECBAgACB5wsIsJ5v7kQCBAgQIEDgpsCP/sf/68vP//JXb+7y9vLv+Y6vvPzYv/D3Tdm7dtP/+8f++Mtv/+LP1b686XXf8F3f+/K3/+hfaFrjxQQIECBAgACB1QICrNUTcD4BAgQIECDQLPAzf+NXX/7d//Kvv/zab/5W89qrBd/6Td/48q/8U3/g5ft//7cN3bd1s6/+7E+//Mp/9K++fPyNX2ldevn6D9/87S/f/i/+Oy9f+b4fGLqvzQgQIECAAAECswUEWLOF7U+AAAECBAhME/jFX/tbQ/f+rm/9fUP3u7vZb//yz9/d4mvWf8N3fM/Q/WxGgAABAgQIEHiWgADrWdLOIUCAAAECBAgQIECAAAECBAgQ6BIQYHWxWUSAAAECBAgQIECAAAECBAgQIPAsAQHWs6SdQ4AAAQIECBAgQIAAAQIECBAg0CUgwOpis4gAAQIECBAgQIAAAQIECBAgQOBZAgKsZ0k7hwABAgQIECBAgAABAgQIECBAoEtAgNXFZhEBAgQIECBAgAABAgQIECBAgMCzBARYz5J2DgECBAgQIECAAAECBAgQIECAQJeAAKuLzSICBAgQIECAAAECBAgQIECAAIFnCQiwniXtHAIECBAgQIAAAQIECBAgQIAAgS4BAVYXm0UECBAgQIAAAQIECBAgQIAAAQLPEhBgPUvaOQQIECBAgAABAgQIECBAgAABAl0CAqwuNosIECBAgAABAgQIECBAgAABAgSeJSDAepa0cwgQIECAAAECBAgQIECAAAECBLoEBFhdbBYRIECAAAECBAgQIECAAAECBAg8S0CA9Sxp5xAgQIAAAQIECBAgQIAAAQIECHQJCLC62CwiQIAAAQIECBAgQIAAAQIECBB4loAA61nSziFAgAABAgQIECBAgAABAgQIEOgSEGB1sVlEgAABAgQIECBAgAABAgQIECDwLAEB1rOknUOAAAECBAgQIECAAAECBAgQINAlIMDqYrOIAAECBAgQIECAAAECBAgQIEDgWQICrGdJO4cAAQIECBAgQIAAAQIECBAgQKBLQIDVxWYRAQIECBAgQIAAAQIECBAgQIDAswQEWM+Sdg4BAgQIECBAgAABAgQIECBAgECXgACri80iAgQIECBAgAABAgQIECBAgACBZwkIsJ4l7RwCBAgQIECAAAECBAgQIECAAIEuAQFWF5tFBAgQIECAAAECBAgQIECAAAECzxIQYD1L2jkECBAgQIAAAQIECBAgQIAAAQJdAgKsLjaLCBAgQIAAAQIECBAgQIAAAQIEniVwXID14cOHr7P7+PHjpefjmtLrnzUc5xAgQIAAAQIECBAgQIAAAQIECLy8HBNgvRVcvR7we6HU1TpBlrcIAQIECBAgQIAAAQIECBAgQGC9wHEB1mPo9Dqgeu9ntf/39eNSAQECBAgQIECAAAECBAgQIEAgn8AxAdbV6D6HWLVB1VXole+K6JgAAQIECBAgQIAAAQIECBAgsFYgbYD1Xqj1eRyln68dm9MJECBAgAABAgQIECBAgAABAnkEBFjv/AfeBVh53gQ6JUCAAAECBAgQIECAAAECBPYWOD7Aav3XBz+P606A9eWXX+49ddURIECAAAECBAgQIECAAAECBN4R+OKLL7azEWBN+AssAdZ291xBBAgQIECAAAECBAgQIECAQKWAAKsSatTLrv6KqvQXVqWfj6rRPgQIECBAgAABAgQIECBAgAABAtcCx/4FVimAuvtzF4sAAQIECBAgQIAAAQIECBAgQOA5AkcGWKVw6hNt6TWlnz9nPE4hQIAAAQIECBAgQIAAAQIECBA4LsCqDZ4+v+7TFfj48N/Bqt3D9SFAgAABAgQIECBAgAABAgQIEJgvcFSA1Ro89f4vFM4fixMIECBAgAABAgQIECBAgAABAgQ+CxwTYL3+i6qr8b7+a6urNY9/leXKECBAgAABAgQIECBAgAABAgQIrBFIHWD9Xor34cPX6Auv1lxGpxIgQIAAAQIECBAgQIAAAQIE3hI4JsAyXgI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AAECBAgQIECAAIFjBARYx4xSIwQIECBAgAABAgQIECBAgACBMwUEWGfOVVcECBAgQIAAAQIECBAgQIAAgWMEBFjHjFIjBAgQIECAAAECBAgQIECAAIEzBQRYZ85VVwQIECBAgAABAgQIECBAgACBYwQEWMeMUiMECBAgQIAAAQIECBAgQIAAgTMFBFhnzlVXBAgQIECAQBKB3/ob//PLr//X/8HLV/+Xv/jy8Td/LUnX2iSQT+DDN33ry1f+/j/28i3/xJ98+cbf/w/kA9AxAQLpBQRY6a8AAAIECBAgQCCqwKfw6pd+4l96+fjV/ydqC+omQKBR4MNX/raX7/zh/1CI1ejm5QQIxBcQYMWfoQ4IECBAgACBpAK/8p/86Zff/Cv/RdLutU0gr8A3/eF/+uXb//k/lxdA5wQIpBQQYKUcu6YJECBAgACBEwR+8d/6Y/61wRMGqQcCjQKf/nXC7/rX/2LjKi8nQIBAbAEBVuz5qZ4AAQIECBBILPALf+aPJu5e6wRyC3z3n/1LuQF0T4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QICVbuQaJkCAAAECBE4REGCdMkl9EGgXEGC1m1lBgEBsAQFW7PmpngABAgQIEEgsIMBKPHytpxcQYKW/AgAIpBMQYKUbuYYJECBAgACBUwQEWKdMUh8E2gUEWO1mVhAgEFtAgBV7fqonQIAAAQIEEgsIsBIPX+vpBQRY6a8AAALpBARY6UauYQIECBAgQOAUAQHWKZPUB4F2AQFWu5kVBAjEFhBgxZ6f6gkQIECAAIHEAgKsxMPXenoBAVb6KwCAQDoBAVa6kWuYAAECBAgQOEVAgHXKJPVBoF1AgNVuZgUBArEFBFix56d6AgQIECBAILGAACvx8LWeXkCAlf4KACCQTkCAlW7kGiZAgAABAgROERBgnTJJfRBoFxBgtZtZQYBAbAEBVuz5qZ4AAQIECBBILCDASjx8racXEGClvwIACKQTEGClG7mGCRAgQIAAgVMEBFinTFIfBNoFBFjtZlYQIBBbQIAVe36qJ0CAAAECBBILCLASD1/r6QUEWOmvAAAC6QQEWOlGrmECBAgQIEDgFAEB1imT1AeBdgEBVruZFQQIxBYQYMWen+oJECBAgACBxAICrMTD13p6AQFW+isAgEA6AQFWupFrmAABAgQIEDhFQIB1yiT1QaBdQIDVbmYFAQKxBQRYseenegIECBAgQCCxgAAr8fC1nl5AgJX+CgAgkE5AgJVu5BomQIAAAQIEThEQYJ0ySX0QaBcQYLWbWUGAQGwBAVbs+ameAAECBAgQSCwgwEo8fK2nFxBgpb8CAAikExBgpRu5hgkQIECAAIFTBARYp0xSHwTaBQRY7WZWECAQW0CAFXt+qidAgAABAgQSCwiwEg9f6+kFBFjprwAAAukEBFjpRq5hAgQIECBA4BQBAdYpk9QHgXYBAVa7mRUECMQWEGDFnp/qCRAgQIAAgcQCAqzEw9d6egEBVvorAIBAOgEBVrqRa5gAAQIECBA4RUCAdcok9UGgXUCA1W5mBQECsQUEWLHnp3oCBAgQIEAgsYAAK/HwtZ5eQICV/goAIJBO4OgA68OHD78z0I8fP7452M8/f2/q761Ld0s0TIAAAQIECGwpIMDaciyKIvAUAQHWU5gdQoDARgJHBliPwZQAa6MbpxQCBAgQIEBgmIAAaxiljQiEExBghRuZggkQuClwVID1Orj6FFrV/gWWv7S6eYssJ0CAAAECBJYICLCWsDuUwBYCAqwtxqAIAgSeKHBkgPU5kBJgPfEmOYoAAQIECBB4uoAA6+nkDiSwjYAAa5tRKIQAgScJHBVgPZoJsJ50ixxDgAABAgQILBEQYC1hdyiBLQQEWFuMQREECDxRQID1DrZ/rfCJt9BRBAgQIECAQJeAAKuLzSICRwgIsI4YoyYIEGgQEGBdYAmxGm6SlxIgQIAAAQJPFxBgPZ3cgQS2ERBgbTMKhRAg8CSB1AHWe8aP/zH41ll8+eWXrUu8ngABAgQIECDQLPB9P/UjzWssIEDgDIGf/cEfP6MRXRAgsKXAF198sV1dAqx3RlL672ddTVKAtd09VxABAgQIEDhSQIB15Fg1RaBKQIBVxeRFBAh0CgiwOuF6l90Joe6s7a3XOgIECBAgQIBAi4B/hbBFy2sJnCXgXyE8a566IUCgLOAvsN4xEmCVL49XECBAgAABAmsFBFhr/Z1OYKWAAGulvrMJEFghIMASYK24d84kQIAAAQIEBggIsAYg2oJAUAEBVtDBKZsAgW6BtAHW1V9Y+eur7vtkIQECBAgQIPBEAQHWE7EdRWAzAQHWZgNRDgEC0wWOCrBe/68Hvif38ePH3/lR6bWfXzd9Ag4gQIAAAQIECHQKCLA64SwjcICAAOuAIWqBAIEmgbQB1lWIJbxqukNeTIAAAQIECCwSEGAtgncsgQ0EBFgbDEEJBAg8VeCoAOupcg4jQIAAAQIECCwWEGAtHoDjCSwUEGAtxHc0AQJLBARYS9gdSoAAAQIECBC4LyDAum9oBwJRBQRYUSenbgIEegUEWL1y1hEgQIAAAQIEFgsIsBYPwPEEFgoIsBbiO5oAgSUCAqwl7A4lQIAAAQIECNwXEGDdN7QDgagCAqyok1M3AQK9AgKsXjnrCBAgQIAAAQKLBQRYiwfgeAILBQRYC/EdTYDAEgEB1hJ2hxIgQIAAAQIE7gsIsO4b2oFAVAEBVtTJqZsAgV4BAVavnHUECBAgQIAAgcUCAqzFA3A8gYUCAqyF+I4mQGCJgABrCbtDCRAgQIAAAQL3BQQ0Vn4YAAAgAElEQVRY9w3tQCCqgAAr6uTUTYBAr4AAq1fOOgIECBAgQIDAYgEB1uIBOJ7AQgEB1kJ8RxMgsERAgLWE3aEECBAgQIAAgfsCAqz7hnYgEFVAgBV1cuomQKBXQIDVK2cdAQIECBAgQGCxgABr8QAcT2ChgABrIb6jCRBYIiDAWsLuUAIECBAgQIDAfQEB1n1DOxCIKiDAijo5dRMg0CsgwOqVs44AAQIECBAgsFhAgLV4AI4nsFBAgLUQ39EECCwREGAtYXcoAQIECBAgQOC+gADrvqEdCEQVEGBFnZy6CRDoFRBg9cpZR4AAAQIECBBYLCDAWjwAxxNYKCDAWojvaAIElggIsJawO5QAAQIECBAgcF9AgHXf0A4EogoIsKJOTt0ECPQKCLB65awjQIAAAQIECCwWEGAtHoDjCSwUEGAtxHc0AQJLBARYS9gdSoAAAQIECBC4LyDAum9oBwJRBQRYUSenbgIEegUEWL1y1hEgQIAAAQIEFgsIsBYPwPEEFgoIsBbiO5oAgSUCAqwl7A4lQIAAAQIECNwXEGDdN7QDgagCAqyok1M3AQK9AgKsXjnrCBAgQIAAAQKLBQRYiwfgeAILBQRYC/EdTYDAEgEB1hJ2hxIgQIAAAQIE7gsIsO4b2oFAVAEBVtTJqZsAgV4BAVavnHUECBBYKPDX/uZvvPyF/+H/evnv//dfefmNr/72wkocTYDATIFv/so3vPwjf8+3v/zxf/jvfPmDf8c3f91RAqyZ+vYmsLeAAGvv+aiOAIHxAgKs8aZ2JECAwFSBT+HVv/mf/uzLb/7Wx6nn2JwAgX0EvukbP7z8G//c931diCXA2mdGKiHwbAEB1rPFnUeAwGoBAdbqCTifAAECjQL/3n/111/+27/6S42rvJwAgegC/9gf+s6Xf/mf/ANf04YAK/pU1U+gX0CA1W9nJQECMQUEWDHnpmoCBBIL/PBP/k/+tcHE89d6XoFP/zrhT/zQPyjAynsFdE7gawQEWC4EAQLZBARY2SauXwIEwgv8iZ/4mfA9aIAAgT6BP//D3y/A6qOzis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HB1gffjw4XdAPn78eAnz+XWfX1R6fbOyBQQIEBgoIMAaiGkrAsEEBFjBBqZcAhMFBFgTcW1NgMCWAkcGWC2B1ONrX09JkLXlnVUUgfQCAqz0VwBAYgEBVuLha53Ag4AAy5UgQCCbwFEB1usw6lP4VPoLrPd+XlqX7ZLolwCBvQQEWHvNQzUEnikgwHqmtrMI7C0gwNp7PqojQGC8wJEB1ue/nCoFUaUA6xO3v8Iaf+nsSIDAPQEB1j0/qwlEFhBgRZ6e2gmMFRBgjfW0GwEC+wscFWA9cl8FWL3h1v4jVSEBAqcLCLBOn7D+CLwvIMByOwgQ+CwgwHIXCBDIJiDAeuc/8F4KuLJdFP0SILCPgABrn1mohMCzBQRYzxZ3HoF9BQRY+85GZQQIzBEQYE0IsL788ss507IrAQIEXl5efuwvfwsHAgSSCvzoH/n1r+n8+37qR5JKaJsAgZ/9wR+HQIAAgWkCX3zxxbS9ezcWYAmweu+OdQQILBIQYC2CdyyBDQQEWBsMQQkENhEQYG0yCGUQOFRAgPXkwfpvYD0Z3HEECDxFwL9C+BRmhxDYUsC/QrjlWBRFYImAf4VwCbtDCRBYKOAvsCb8BdbCeTqaAIEEAgKsBEPWIoF3BARYrgYBAp8FBFjuAgEC2QQEWAKsbHdevwTCCwiwwo9QAwS6BQRY3XQWEjhOQIB13Eg1RIBAQSB9gPXJ5+NDiOV/gdD7hgCBnQUEWDtPR20E5goIsOb62p1AJAEBVqRpqZUAgRECaQOsT3jvBVUCrBFXyx4ECMwSEGDNkrUvgf0FBFj7z0iFBJ4lIMB6lrRzCBDYReCoAOtz8HSF+/qvra5e//hXWbsMTB0ECBAQYLkDBPIKCLDyzl7nBB4FBFjuBAEC2QRSB1ifh/0YZAmvsr0N9EsgloAAK9a8VEtgpIAAa6SmvQjEFhBgxZ6f6gkQaBc4KsBqb98KAgQIxBMQYMWbmYoJjBIQYI2StA+B+AICrPgz1AEBAm0CAqw2L68mQIDAcgEB1vIRKIDAMgEB1jJ6BxPYTkCAtd1IFESAwGQBAdZkYNsTIEBgtIAAa7So/QjEERBgxZmVSgnMFhBgzRa2PwECuwkIsHabiHoIECBQEBBguSI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JMEjXoAACAASURBV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8gdYD14cOHS+GPHz/On4ATCBAg0CggwGoE83ICBwkIsA4aplYI3BQQYN0EtJwAgXACAqyLkQmwwt1nBRNIISDASjFmTRJ4U0CA5WIQIPBZQIDlLhAgkE1AgPXy8iKoynbt9UsgtoAAK/b8VE/gjoAA646etQTOEhBgnTVP3RAgUBYQYAmwyrfEKwgQ2EpAgLXVOBRD4KkCAqyncjuMwNYCAqytx6M4AgQmCAiwBFgTrpUtCRCYKSDAmqlrbwJ7Cwiw9p6P6gg8U0CA9UxtZxEgsIOAAOudKfjXCne4nmogQOAtAQGWe0Egr4AAK+/sdU7gUUCA5U4QIJBNQIB1MXEhVra3g34JxBAQYMWYkyoJzBAQYM1QtSeBmAICrJhzUzUBAv0CqQOs99g+fPjwez8SYvVfLisJEJgjIMCa42pXAhEEBFgRpqRGAs8REGA9x9kpBAjsIyDAemcWn0OsngDryy+/3GfCKiFA4DiBH/vL33JcTxoiQKBO4Ef/yK9/zQu/76d+pG6hVxEgcJzAz/7gjx/Xk4YIENhH4IsvvtinmN+tRIAlwNruUiqIAIFrAQGWG0Igr4AAK+/sdU7gUUCA5U4QIDBTQIA1U3fw3nf+AmtwKbYjQIDA1wj4VwhdCAJ5BfwrhHlnr3MCjwL+FUJ3ggCBbAL+AuudiQuwsr0V9EsgjoAAK86sVEpgtIAAa7So/QjEFRBgxZ2dygkQ6BNIG2BdBVTCq77LZBUBAs8REGA9x9kpBHYUEGDtOBU1EVgjIMBa4+5UAgTWCaQPsN6j7/mPt68bo5MJEMgkIMDKNG29EvhaAQGWG0GAwGcBAZa7QIBANoG0AdanQX/+S6vHoQuvsr0N9EsgloAAK9a8VEtgpIAAa6SmvQjEFhBgxZ6f6gkQaBdIHWC1c1lBgACB9QICrPUzUAGBVQICrFXyziWwn4AAa7+ZqIgAgbkCAqy5vnYnQIDAcAEB1nBSGxIIIyDACjMqhRKYLiDAmk7sAAIENhMQYG02EOUQIECgJCDAKgn5OYFzBQRY585WZwRaBQRYrWJeT4BAdAEBVvQJqp8AgXQCAqx0I9cwgd8TEGC5DAQIfBYQYLkLBAhkExBgZZu4fgkQCC8gwAo/Qg0Q6BYQYHXTWUjgOAEB1nEj1RABAgUBAZYrQoAAgWACAqxgA1MugYECAqyBmLYiEFxAgBV8gMonQKBZQIDVTGYBAQIE1goIsNb6O53ASgEB1kp9ZxPYS0CAtdc8VEOAwHwBAdZ8YycQIEBgqIAAayinzQiEEhBghRqXYglMFRBgTeW1OQECGwoIsDYcipIIECBwJSDAcj8I5BUQYOWdvc4JPAoIsNwJAgSyCQiwsk1cvwQIhBcQYIUfoQYIdAsIsLrpLCRwnIAA67iRaogAgYKAAMsVIUCAQDABAVawgSmXwEABAdZATFsRCC4gwAo+QOUTINAsIMBqJrOAAAECawUEWGv9nU5gpYAAa6W+swnsJSDA2mseqiFAYL6AAGu+sRMIECAwVECANZTTZgRCCQiwQo1LsQSmCgiwpvLanACBDQUEWBsORUkECBC4EhBguR8E8goIsPLOXucEHgUEWO4EAQLZBARY2SauXwIEwgsIsMKPUAMEugUEWN10FhI4TkCAddxINUSAQEFAgOWKECBAIJiAACvYwJRLYKCAAGsgpq0IBBcQYAUfoPIJEGgWEGA1k1lAgACBtQICrLX+TiewUkCAtVLf2QT2EhBg7TUP1RAgMF9AgDXf2AkECBAYKiDAGsppMwKhBARYocalWAJTBQRYU3ltToDAhgICrA2HoiQCBAhcCQiw3A8CeQUEWHlnr3MCjwICLHeCAIFsAgKsbBPXLwEC4QUEWOFHqAEC3QICrG46CwkcJyDAOm6kGiJAoCAgwHJFCBAgEExAgBVsYMolMFBAgDUQ01YEggsIsIIPUPkECDQLCLCaySwgQIDAWgEB1lp/pxNYKSDAWqnvbAJ7CQiw9pqHaggQmC8gwJpv7AQCBAgMFRBgDeW0GYFQAgKsUONSLIGpAgKsqbw2J0BgQwEB1oZDURIBAgSuBARY7geBvAICrLyz1zmBRwEBljtBgEA2AQFWtonrlwCB8AICrPAj1ACBbgEBVjedhQSOExBgHTdSDREgUBAQYLkiBAgQCCYgwAo2MOUSGCggwBqIaSsCwQUEWMEHqHwCBJoFBFjNZBYQIEBgrYAAa62/0wmsFBBgrdR3NoG9BARYe81DNQQIzBcQYM03dgIBAgSGCgiwhnLajEAoAQFWqHEplsBUAQHWVF6bEyCwoYAAa8OhKIkAAQJXAgIs94NAXgEBVt7Z65zAo4AAy50gQCCbgAAr28T1S4BAeAEBVvgRaoBAt4AAq5vOQgLHCQiwjhuphggQKAgIsFwRAgQIBBMQYAUbmHIJDBQQYA3EtBWB4AICrOADVD4BAs0CAqxmMgsIECCwVkCAtdbf6QRWCgiwVuo7m8BeAgKsveahGgIE5gsIsOYbO4EAAQJDBQRYQzltRiCUgAAr1LgUS2CqgABrKq/NCRDYUECAteFQlESAAIErAQGW+0Egr4AAK+/sdU7gUUCA5U4QIJBNQICVbeL6JUAgvIAAK/wINUCgW0CA1U1nIYHjBARYx41UQwQIFAQEWK4IAQIEggkIsIINTLkEBgoIsAZi2opAcAEBVvABKp8AgWYBAVYzmQUECBBYKyDAWuvvdAIrBQRYK/WdTWAvAQHWXvNQDQEC8wUEWPONnUCAAIGhAgKsoZw2IxBKQIAValyKJTBVQIA1ldfmBAhsKCDA2nAoSiJAgMCVgADL/SCQV0CAlXf2OifwKCDAcicIEMgmIMDKNnH9EiAQXkCAFX6EGiDQLSDA6qazkMBxAgKs40aqIQIECgICLFeEAAECwQQEWMEGplwCAwUEWAMxbUUguIAAK/gAlU+AQLOAAKuZzAICBAisFRBgrfV3OoGVAgKslfrOJrCXgABrr3mohgCB+QICrPnGTiBAgMBQAQHWUE6bEQglIMAKNS7FEpgqIMCaymtzAgQ2FBBgbTgUJREgQOBKQIDlfhDIKyDAyjt7nRN4FBBguRMECGQTEGBlm7h+CRAILyDACj9CDRDoFhBgddNZSOA4AQHWcSPVEAECBQEBlitCgACBYAICrGADUy6BgQICrIGYtiIQXECAFXyAyidAoFlAgNVMZgEBAgTWCgiw1vo7ncBKAQHWSn1nE9hLQIC11zxUQ4DAfAEB1nxjJxAgQGCogABrKKfNCIQSEGCFGpdiCUwVEGBN5bU5AQIbCgiwNhyKkggQIHAlIMByPwjkFRBg5Z29zgk8Cgiw3AkCBLIJCLCyTVy/BAiEFxBghR+hBgh0CwiwuuksJHCcgADruJFqiACBgoAAyxUhQIBAMAEBVrCBKZfAQAEB1kBMWxEILiDACj5A5RMg0CwgwGoms4AAAQJrBQRYa/2dTmClgABrpb6zCewlIMDaax6qIUBgvoAAa76xEwgQIDBUQIA1lNNmBEIJCLBCjUuxBKYKCLCm8tqcAIENBQRYGw5FSQQIELgSEGC5HwTyCgiw8s5e5wQeBQRY7gQBAtkEBFjZJq5fAgTCCwiwwo9QAwS6BQRY3XQWEjhOQIB13Eg1RIBAQUCA5YoQIEAgmIAAK9jAlEtgoIAAayCmrQgEFxBgBR+g8gkQaBYQYDWTWUCAAIG1AgKstf5OJ7BSQIC1Ut/ZBPYSEGDtNQ/VECAwX0CANd/YCQQIEBgqIMAaymkzAqEEBFihxqVYAlMFBFhTeW1OgMCGAgKsDYeiJAIECFwJCLDcDwJ5BQRYeWevcwKPAgIsd4IAgWwCAqxsE9cvAQLhBQRY4UeoAQLdAgKsbjoLCRwnIMA6bqQaIkCgICDAckUIECAQTECAFWxgyiUwUECANRDTVgSCCwiwgg9Q+QQINAsIsJrJLCBAgMBaAQHWWn+nE1gpIMBaqe9sAnsJCLD2modqCBCYLyDAmm/sBAIECAwVEGAN5bQZgVACAqxQ41IsgakCAqypvDYnQGBDAQHWhkNREgECBK4EBFjuB4G8AgKsvLPXOYFHAQGWO0GAQDYBAVa2ieuXAIHwAgKs8CPUAIFuAQFWN52FBI4TEGAdN1INESBQEBBguSIECBAIJiDACjYw5RIYKCDAGohpKwLBBQRYwQeofAIEmgUEWM1kFhAgQGCtgABrrb/TCawUEGCt1Hc2gb0EBFh7zUM1BAjMFxBgzTd2AgECBIYKCLCGctqMQCgBAVaocSmWwFQBAdZUXpsTILChgABrw6EoiQABAlcCAiz3g0BeAQFW3tnrnMCjgADLnSBAIJuAACvbxPVLgEB4AQFW+BFqgEC3gACrm85CAscJCLCOG6mGCBAoCAiwXBECBAgEExBgBRuYcgkMFBBgDcS0FYHgAgKs4ANUPgECzQICrGYyCwgQILBWQIC11t/pBFYKCLBW6jubwF4CAqy95qEaAgTmCwiw5hs7gQABAkMFBFhDOW1GIJSAACvUuBRLYKqAAGsqr80JENhQQIC14VCURIAAgSsBAZb7QSCvgAAr7+x1TuBRQIDlThAgkE1AgJVt4volQCC8gAAr/Ag1QKBbQIDVTWchgeMEBFjHjVRDBAgUBARYrggBAgSCCQiwgg1MuQQGCgiwBmLaikBwAQFW8AEqnwCBZgEBVjOZBQQIEFgrIMBa6+90AisFBFgr9Z1NYC8BAdZe81ANAQLzBQRY842dQIAAgaECAqyhnDYjEEpAgBVqXIolMFVAgDWV1+YECGwoIMDacChKIkCAwJWAAMv9IJBXQICVd/Y6J/AoIMByJwgQyCYgwMo2cf0SIBBeQIAVfoQaINAtIMDqprOQwHECAqzjRqohAgQKAgIsV4QAAQLBBARYwQamXAIDBQRYAzFtRSC4gAAr+ACVT4BAs4AAq5nMAgIECKwVEGCt9Xc6gZUCAqyV+s4msJeAAGuveaiGAIH5AgKs+cZOIECAwFABAdZQTpsRCCUgwAo1LsUSmCogwJrKa3MCBDYUEGBtOBQlESBA4EpAgOV+EMgrIMDKO3udE3gUEGC5EwQIZBMQYGWbuH4JEAgvIMAKP0INEOgWEGB101lI4DgBAdZxI9UQAQIFAQGWK0KAAIFgAgKsYANTLoGBAgKsgZi2IhBcQIAVfIDKJ0CgWUCA1UxmAQECBNYKCLDW+judwEoBAdZKfWcT2EtAgLXXPFRDgMB8AQHWfGMnECBAYKiAAGsop80IhBIQYIUal2IJTBUQYE3ltTkBAhsKCLA2HIqSCBAgcCUgwHI/COQVEGDlnb3OCTwKCLDcCQIEsgkIsLJNXL8ECIQXEGCFH6EGCHQLCLC66SwkcJyAAOu4kWqIAIGCgADLFSFAgEAwAQFWsIEpl8BAAQHWQExbEQguIMAKPkDlEyDQLCDAaiazgAABAmsFBFhr/Z1OYKWAAGulvrMJ7CUgwNprHqohQGC+gABrvrETCBAgMFRAgDWU02YEQgkIsEKNS7EEpgoIsKby2pwAgQ0FBFgbDkVJBAgQuBIQYLkfBPIKCLDyzl7nBB4FBFjuBAEC2QQEWNkmrl8CBMILCLDCj1ADBLoFBFjddBYSOE5AgHXcSDVEgEBBQIDlihAgQCCYgAAr2MCUS2CggABrIKatCAQXEGAFH6DyCRBoFhBgNZNZQIAAgbUCAqy1/k4nsFJAgLVS39kE9hIQYO01D9UQIDBfQIA139gJBAgQGCogwBrKaTMCoQQEWKHGpVgCUwUEWFN5bU6AwIYCAqwNh6IkAgQIXAkIsNwPAnkFBFh5Z69zAo8CAix3ggCBbAICrGwT1y8BAuEFBFjhR6gBAt0CAqxuOgsJHCcgwDpupBoiQKAgIMByRQgQIBBMQIAVbGDKJTBQQIA1ENNWBIILCLCCD1D5BAg0CwiwmsksIECAwFoBAdZaf6cTWCkgwFqp72wCewkIsPaah2oIEJgvIMCab+wEAgQIDBUQYA3ltBmBUAICrFDjUiyBqQICrKm8NidAYEMBAdaGQ1ESAQIErgQEWO4HgbwCAqy8s9c5gUcBAZY7QYBANgEBVraJ65cAgfACAqzwI9QAgW4BAVY3nYUEjhMQYB03Ug0RIFAQEGC5IgQIEAgmIMAKNjDlEhgoIMAaiGkrAsEFBFjBB6h8AgSaBQRYzWQWECBAYK2AAGutv9MJrBQQYK3UdzaBvQQEWHvNQzUECMwXEGDNN3YCAQIEhgoIsIZy2oxAKAEBVqhxKZbAVAEB1lRemxMgsKGAAGvDoSiJAAECVwICLPeDQF4BAVbe2eucwKOAAMudIEAgm4AAK9vE9UuAQHgBAVb4EWqAQLeAAKubzkICxwkIsI4bqYYIECgICLBcEQIECAQTEGAFG5hyCQwUEGANxLQVgeACAqzgA1Q+AQLNAgKsZjILCBAgsFZAgLXW3+kEVgoIsFbqO5vAXgICrL3moRoCBOYLCLDmGzuBAAECQwUEWEM5bUYglIAAK9S4FEtgqoAAayqvzQkQ2FBAgLXhUJREgACBKwEBlvtBIK+AACvv7HVO4FFAgOVOECCQTUCAlW3i+iVAILyAACv8CDVAoFtAgNVNZyGB4wQEWMeNVEMECBQEBFiuCAECBIIJCLCCDUy5BAYKCLAGYtqKQHABAVbwASqfAIFmAQFWM5kFBAgQWCsgwFrr73QCKwUEWCv1nU1gLwEB1l7zUA0BAvMFBFjzjZ1AgACBoQICrKGcNiMQSkCAFWpciiUwVUCANZXX5gQIbCggwNpwKEoiQIDAlYAAy/0gkFdAgJV39jon8CggwHInCBDIJiDAyjZx/RIgEF5AgBV+hBog0C0gwOqms5DAcQICrONGqiECBAoCAixXhAABAsEEBFjBBqZcAgMFBFgDMW1FILiAACv4AJVPgECzgACrmcwCAgQIrBUQYK31dzqBlQICrJX6ziawl4AAa695qIYAgfkCAqz5xk4gQIDAUAEB1lBOmxEIJSDACjUuxRKYKiDAmsprcwIENhQQYG04FCURIEDgSkCA5X4QyCsgwMo7e50TeBQQYLkTBAhkExBgZZu4fgkQCC8gwAo/Qg0Q6BYQYHXTWUjgOAEB1nEj1RABAgUBAZYrQoAAgWACAqxgA1MugYECAqyBmLYiEFxAgBV8gMonQKBZQIDVTGYBAQIE1goIsNb6O53ASgEB1kp9ZxPYS0CAtdc8VEOAwHwBAdZ8YycQIEBgqIAAayinzQiEEhBghRqXYglMFRBgTeW1OQECGwoIsF5eXj58+PA1o/n48eOGo1ISAQIE/j8BAZabQCCvgAAr7+x1TuBRQIDlThAgkE0gfYD1GF69vgCCrGxvB/0SiCEgwIoxJ1USmCEgwJqhak8CMQUEWDHnpmoCBPoFUgdYn8Orx6Dqvf97P7OVBAgQGCcgwBpnaScC0QQEWNEmpl4C8wQEWPNs7UyAwJ4CAqyXl5f3AqxPI/NXWHteXFURyCwgwMo8fb1nFxBgZb8B+ifw/wsIsNwGAgSyCaQNsEp/ZVX6ebaLol8CBPYREGDtMwuVEHi2gADr2eLOI7CvgABr39mojACBOQICrHf+g+0CrDkXzq4ECNwXEGDdN7QDgagCAqyok1M3gfECAqzxpnYkQGBvAQGWAGvvG6o6AgS+TkCA5VIQyCsgwMo7e50TeBQQYLkTBAhkExBgTQiwfuAHfiDbPdIvAQIECBAgQIAAAQIECBAgcIjAT//0T2/XiQBLgLXdpVQQAQIECBAgQIAAAQIECBAgsE5AgLXO/utOLv03rko/36gVpRAgQIAAAQIECBAgQIAAAQIEjhbwF1gT/gLr6BujOQIECBAgQIAAAQIECBAgQIDAkwXSB1ifvD8+hFj++urJt9BxBAgQIECAAAECBAgQIECAAIELgbQB1ieT94IqAZb3DAECBAgQIECAAAECBAgQIEBgHwEB1juzePyrrH1GphICBAgQIECAAAECBAgQIECAQC6B1AHW51F//ourz/9/4VWuN4FuCRAgQIAAAQIECBAgQIAAgb0FBFh7z0d1BAgQIECAAAECBAgQIECAAIH0AgKs9FcAAAECBAgQIECAAAECBAgQIEBgbwEB1t7zUR0BAgQIECBAgAABAgQIECBAIL2AACv9FQBAgAABAgQIECBAgAABAgQIENhbQIC193xUR4AAAQIECBAgQIAAAQIECBBILyDASn8FAPQIfP5frvS/WNmjZw0BAgQIECBAgACBGAKnfO8/pY8Yt0aVswQEWLNk7XusgIf/saPVGAECBAgQIECAAIHfEzjle/8pfbiaBARY7gCBBgEP/wYsLyVAgAABAgQIECAQVOCU7/2n9BH0Gil7sIAAazCo7QgQIECAAAECBAgQIECAAAECBMYKCLDGetrthsDofzrweb9PJb3336q6OrOmnpr1V+c/cl3V/PpnbzE/9nj1+tr/dtd7e9Suf11na/1XNjX9X13Ft2qp6anHo+Yefaq19nWvX/vY4+se3tuvNIf39qypr/b90DO/Ut1vza93LjvuUwAAEm9JREFUzp/rK/Vc+nnt/b+6ez19P9Z/dU/ee5/V1FRr/vqMUc+pkn3N87/n+Vv6LHnvuXPVd2nPt97XtR+1n9eWvGruaukZeff9dvVs+1xfTw1X96/WscWv9/1X8/nS8zzonUtNPbV+Pc+Zms/w0n149rk1z51Zn5M98+r9nljTZ8vzdcScavpveR/X7NfTY0sNpWfJp59ffQ7P+Bzv3fOtz5ia9++dOdTs3/sMs26tgABrrb/TXwn0PNRrvuBcffGt+SLR+7B+fOiWHqSl17d+cW19fc0vMC2/CF99sF/NrfTLXO0viO+9rucLW8my9461fqDX1FH6hbVmj7d+4at5f9a8n0oPvVHz75lz65foGpOaL6DvfQn99H8vzasnRLp7X+/MuSXAqnGpvS+jnr+155WelaXn/evZPyvAKt21mnvz1vu7ZD/ys6fUQ0st7713S3uUani81y2vL7225f3Ve5ev7kHp+f7WM63k+daeLc/e3jn2nNv7vr7zOVG6E73v25rnb+1dqHHpnVNN/6XvRaOeQTV9jri7tZ8vo35/KZ33OLvSe7rGoGWuV/Mr1VLzzPKa/QQEWPvNJG1FNQ+0Fpy7HyQ19bT8Ild6iJbqrannrYf41Rfaml9+S68p9VXzwVbq/b1f5lruw+MX57dcSr2+94Xudf3veZecSvO9OuMtn9J+NXdl5Gvuvld6+nlrXp/2Kc2ipu+Weq7ub+tcS3e+5b30ns/VLy6l9+IuLjUOLV96S32Vfv44t5r6aveseV3pNS31PN6P0vNvxPvt8fldeha3nDniPfX4OVdbX+v7vzTH9+70sz7vSpa1cyzt0+Lw1mxKz7j3zi+d2/I+uvq+UXt/W85red7X3svPTqV6a+rsmVNtnbUBVk2dpefd67szYsY93x9K97T3c7zVe8T7qNWwZoal54uf7y8gwNp/RmkqrHngtmC83u+9va/OrKmndn1pr7u1vuVSW9t7v1jVfiEpve7xS8ndfyJUe16rSe8Hbam/0uxL62t/3jvH0heZlvN771zNGbWOtf3UPkt6nh2td++u2+vzap3u9PWseu+cU/NMfeve9brUuo88s+Z9U/ua2vrfel3t2pr3XM1ed+5FTQ3vvZ/u1tb6XLj7+pp6ez83evZ+fDb37tHzjG95HlzdkVLNNeeMvL+lekrv/95aavpsedb1vPbuPbjz/qr5nKh5Te3zqHVONfeidc/SXWqZR6m+0s/fc2u5l7X2XrengABrz7mkrKr3gXXnQdb7AG99kJd6q3nolvZo+SJa+mD9tFcpKPq8R81raz/YrvZs7f/Ol5PH+db0+F7ttXXX3MWaOmruZstdadmvpoeaAPOtPmsda+9ay0P28eyWWmr87ro9+76Oqrc0qzvn1DxTW35pKs289POr91zpeVz7LK55b5X+yrT2rNfv0dber957NXvN/px4XV/Le7/3M3Hlc/2tXmvqae31vedgzbxHfpbX/iVOzffKUl097+sWj5YZ9Hw/qX3+lmrufRbXfj7U3NeWz+Ga/Wo8e+bfc+/eOqc0k1rb3r9+qv0cuft5VPouW+PQ8l3Qa/cREGDtM4v0lYx+0NR88az9gL77oVLq7dPPS1+sSnuUHuRXX8prPtxLX9ZKF7i2/pEf+u+Z1HxBKX3A13rc7bunjtY1NTXefU3N+qu6a9e/3qN2zq13t6WWmvfW3edQzRkj7+uoekv39M45rb803X3+tt6Ju59PNc/z2teMqn3E+622lpmfE1dud+5ky2d0z3eOHT7vnvEsLT03ap51tfesdWZ339ctdbW89j2z3vs8+vn63mdYb309758Znm/t2XpO6b73ntFjW6q99POa7yq1e8x8n5eeY36+XkCAtX4GKvhdgTsPrd4HWc8DvPeXgtov3KXXvdVryz8ludtzbf+tX/xKH2yf667tv/QF5vPPe/9qoebOlb541Fr2vDda1tS89u5ratZfebXO//H1pX8iWHoQ392v9L5+r76WvmuNr95rNXvUPENq36d3XUpurcHU3Xp6++79JaT2GVMzs9r3yFWtNc/Vq/dazf0b+ZzoqaX3jvR+Jr71OdF6z2rmUmtf+qwuffa+9d/j+rSm9v7V3vlSna391pz7uGfr+/rqef9o1Fp/Sy2lvWv6fMur5zk06v1Wml+p55r3b41L6zm1z7vX75+aM2pmUfucKb3Xauxa96jds8ai9P3Pz/cTEGDtN5O0FY1+yNR8WNc8wHsDjpoPspYP+JZfZF/v+96Fagm9Wr+QvvX62vmWvqy0fqCWar/6Yl9b89UHb+0ed+9i7Yd572xq+hjRw+j5P75vWn5Jem11d5+WX0yuzn39s7u/CNY8I1vvyzOeU6VfRHqeq61B13vvt9rnU419zXuuxqL0mtpzan7BGPU+Kb1PRz8nWu556exS7TWOtZ9bV8+D1ufXyHswwvPqy3BLraPmVXofvffz2u+Crd/bWgxKtbV8T5zxfL2yfdb8RnpehUmt57Tei5p7WnpN6fvKp/V3focY8V2x9jtvj/fVs8fP9hAQYO0xB1W8+p+Lr/3yV0K7+wtCzUOv9SFc80Vm1Id16y+SpQ+0li+kd147qv/S/Xj8JeKtD+SaO/DWLwmt/ySsZN9aR2m/2g/+Um8t+9T2MGv+r98Pvc+Y2h6u7v9bP+sNyVv8a9+TNT22Pveu3os9z6ma+937/O+9fzVupfdTzedD7Rxb7saI2t87771fdN67E7W19M6p9nPh8x1r+SWttvbHz56W51HrGS1zad275/UtnjXPjRq7T3U+69ze507Pnejxf3w/jnz+1jy/Sp8dLXNq7b/0udG6X82s3zqz9ZzXezy+J2r/Arn1c6M0p8/79f5DtJr9a97bj5+pLfen5bPAa/cTEGDtN5O0FfU81Hu+4Lw+5+5DtHX9nQ/4Vp+rD9f3fqkYcUaEX0xqv9SP8Kjdo/UulR4UteeWvtS1fLEe0cPMX0xff1lv/XJU69Ry/2vqGT3Hxy987/1C0xuqtdT7nukIl5pfLmpeU3v/R/T96FG7Z83rRrw3ay0eX/fe503rL1Wlu3v3PfrW/qXnbM8/rGh1rOm7VOd7vT2r/tfv6ataa5/LNXf+9X0o+Yw6t+bza9R7sdbg6r71fE8sPbev/pq15NMyp9b+S8+H1v16Pz9azynV3fscvXMPS3MsvZ/unH3Vb8v9Kb3Wz/cWEGDtPZ9U1fU81K+Aah6wdx+iresfX9/7AVhzMWr6f9yn5hfH3l9OauZ7dX7N+hqX917T+0Wu5FFbd81d+nRW6YtBzy9HNTXefU3L+rf6rFlfM/87+8xYW9qz9POaX0xLX/haf4mtuat372mp756fz3z+lup571l79U+wa/eseV3NzGqeLy2fEbN/8XrGc6L0THnrvVPj+Nqm9vU9ns/+vCud1+LZ8/3u6jvN1X53n1elz93X77+a92JNPS3vxfde2/M98b17OOL52nI/Wvovzaf1/XjHs+Z5Xft5UXq/zfoHUb33ZvQc3vr+PeJ9XrqHfr5eQIC1fgYq+F2Bnod67xec1x8+7315LH041v78vV9QPtde+ye4rT6lD5hS36UvUKPqeT3DUV/set5UJa9ej1qn0utKP7/zhadm79r7fudePWP+Nb3e+VLYurbWtXT/ar4Y1rzXauu5M+eRdbT+KxSlZ3/vc6D1XtXc9fc+I3re66X6Sj9vvV8zX19jV/t+aX2/lvqqdSzt01tX7Wdf7z2fVfcst9K+pZ+3vtdq7ubV+3p0PaV5le5B63P+2c/X0V61+5Xcrv5Vttrnes3nZOk5UZpf6ee9n6+l52/JufTzke/L2mem1+0lIMDaax6pqyk9sEo/b3mglT5kHz/0Hx/ypV/yPr2+9AH33odYaV3pg6H0heWqttc/K32w/b/t3MFunFAMBdD//+uqi0oRAq7N0CSWzzoM2McP8/BM230If/fG7uxmSrZnOadap7VUXbfpuGocdz/fT5udtLauYkixddZcWncpxuq9VzlPp6ek5l1Z/2/8/w2pFmm93vWAdO5U5849mc5VvV++6wuEFE9nLVVq9PV8lWunY1Jt72J60lef9KKKS8oz3adp3SX3quOxT1f7Xie/J3Wpxt95/ldjrh5XrVH1fNXjKtet9Pk7u04sb+zXKvF2nkvpHj27XjXnu8++df98uv4rnp17p7KfT730aJNyTOv87vOf1PKst1bq+tY1K88Gx/weAQOs31OL9ZGkJlRpumlz2WmQx83BVYG631BUHw7pxesYT/WXXE82Pd3cz44/bmzOjqn83PmTWFIMqZbpJq1863ZVt7T+u+uxcr7u5ij5XW02urE/WT9X/5Snu87uatwxPZ6nurH99L6vWv+L78ma/aTOb/WpVIuK95MXs6c9opN3pUd3nnXpmXPsA90+l/pCZ1icznW39iprvxJLWlupb3Zz6Byfjn2jD6Zr3PWOu96d7Kvu1TpXz1c9rnIfpXOlfWz6/JNnY6XXp+dAp391e28156vjKuu188Ve5XxXfSjlkup/1XvTeZ+ui6fPs5R/2qdX8qnU4W/8lXNV7t303PP33yVggPW76rE6mtSE0t87L4xPXxC+XuOTzVj3AV/dsHVeaiqeVw+QlPuTh2k6Z3qYpc+nl7TK5594VOOu1KOTw5PzVQyu1mL6bNUhbeDSxqhj1G24HdOn/eiNAVbFoLKRPqvZ23VOpumlJW3AO0Oqu01uNc7u+kzxX70odHp9d/P+Zp9L6+XqPqk6/s/Pp9ifrolKza/2Gt0++qSWlf5R7Z2VPnO8XnKv7Ife2qu91cfPTLu9KZk/qXV1Df+vAdab66OSf8r3rK8e3e/WZzp/J99uj+/sndI9dtdnKvmn/p2cqnXoeHaume41f/95AQOsn6+BCAgQIECAwLcLHDepaVP77QG6IAECBAgQIECAAIEvAgZYlgMBAgQIEFgs4JvJxcWXOg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gAHWoGIJlQABAgQIECBAgAABAgQIECCwUcAAa2PV5UyAAAECBAgQIECAAAECBAgQGCRggDWoWEIlQIAAAQIECBAgQIAAAQIECGwUMMDaWHU5EyBAgAABAgQIECBAgAABAgQGCRhgDSqWUAkQIECAAAECBAgQIECAAAECGwUMsDZWXc4ECBAgQIAAAQIECBAgQIAAgUECBliDiiVUAgQIECBAgAABAgQIECBAgMBGAQOsjVWXMwECBAgQIECAAAECBAgQIEBgkIAB1qBiCZUAAQIECBAgQIAAAQIECBAgsFHAAGtj1eVMgAABAgQIECBAgAABAgQIEBgkYIA1qFhCJUCAAAECBAgQIECAAAECBAhsFDDA2lh1ORMgQIAAAQIECBAgQIAAAQIEBgkYYA0qllAJECBAgAABAgQIECBAgAABAhsFDLA2Vl3OBAgQIECAAAECBAgQIECAAIFBAgZYg4olVAIECBAgQIAAAQIECBAgQIDARgEDrI1VlzMBAgQIECBAgAABAgQIECBAYJCAAdagYgmVAAECBAgQIECAAAECBAgQILBRwABrY9XlTIAAAQIECBAgQIAAAQIECBAYJGCANahYQiVAgAABAgQIECBAgAABAgQIbBQwwNpYdTkTIECAAAECBAgQIECAAAECBAYJGGANKpZQCRAgQIAAAQIECBAgQIAAAQIbBQywNlZdzgQIECBAgAABAgQIECBAgACBQQIGWIOKJVQCBAgQIECAAAECBAgQIECAwEYBA6yNVZczAQIECBAgQIAAAQIECBAgQGCQwB9Fs3vFnHTIxgAAAABJRU5ErkJggg=="/>
          <p:cNvSpPr>
            <a:spLocks noChangeAspect="1" noChangeArrowheads="1"/>
          </p:cNvSpPr>
          <p:nvPr/>
        </p:nvSpPr>
        <p:spPr bwMode="auto">
          <a:xfrm>
            <a:off x="5406844" y="152758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3" name="Gráfico 12"/>
          <p:cNvGraphicFramePr/>
          <p:nvPr>
            <p:extLst/>
          </p:nvPr>
        </p:nvGraphicFramePr>
        <p:xfrm>
          <a:off x="4017817" y="1440103"/>
          <a:ext cx="7222836" cy="3759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15044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4"/>
          <p:cNvSpPr txBox="1">
            <a:spLocks/>
          </p:cNvSpPr>
          <p:nvPr/>
        </p:nvSpPr>
        <p:spPr>
          <a:xfrm>
            <a:off x="4528951" y="2205088"/>
            <a:ext cx="5212004" cy="1569660"/>
          </a:xfrm>
          <a:prstGeom prst="rect">
            <a:avLst/>
          </a:prstGeom>
        </p:spPr>
        <p:txBody>
          <a:bodyPr vert="horz" wrap="none" lIns="91440" tIns="45720" rIns="91440" bIns="4572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COMUNICACIONES</a:t>
            </a:r>
          </a:p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68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3732274" y="429519"/>
            <a:ext cx="6161409" cy="1128345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s-SV" dirty="0">
                <a:solidFill>
                  <a:srgbClr val="002060"/>
                </a:solidFill>
              </a:rPr>
              <a:t>Solicitudes de apoyo, UCOM</a:t>
            </a: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4866976"/>
              </p:ext>
            </p:extLst>
          </p:nvPr>
        </p:nvGraphicFramePr>
        <p:xfrm>
          <a:off x="3013165" y="1557864"/>
          <a:ext cx="9069977" cy="5156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7770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es-SV" sz="3200" b="1" dirty="0" smtClean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</a:t>
            </a:r>
            <a:r>
              <a:rPr lang="es-SV" sz="3200" b="1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DE </a:t>
            </a: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CUMPLIMIENTO 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  <a:p>
            <a:pPr algn="ctr"/>
            <a:endParaRPr lang="es-SV" sz="3200" dirty="0"/>
          </a:p>
        </p:txBody>
      </p:sp>
    </p:spTree>
    <p:extLst>
      <p:ext uri="{BB962C8B-B14F-4D97-AF65-F5344CB8AC3E}">
        <p14:creationId xmlns:p14="http://schemas.microsoft.com/office/powerpoint/2010/main" val="261785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 noGrp="1"/>
          </p:cNvSpPr>
          <p:nvPr>
            <p:ph type="title"/>
          </p:nvPr>
        </p:nvSpPr>
        <p:spPr>
          <a:xfrm>
            <a:off x="4070620" y="208371"/>
            <a:ext cx="6161409" cy="112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SV" dirty="0" smtClean="0">
                <a:solidFill>
                  <a:srgbClr val="002060"/>
                </a:solidFill>
              </a:rPr>
              <a:t>Proyectos de autos elaborados </a:t>
            </a:r>
            <a:endParaRPr lang="es-SV" dirty="0">
              <a:solidFill>
                <a:srgbClr val="002060"/>
              </a:solidFill>
            </a:endParaRPr>
          </a:p>
        </p:txBody>
      </p:sp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0338049"/>
              </p:ext>
            </p:extLst>
          </p:nvPr>
        </p:nvGraphicFramePr>
        <p:xfrm>
          <a:off x="2856411" y="1336716"/>
          <a:ext cx="9096103" cy="53775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2008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419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9"/>
            <a:ext cx="12192000" cy="685714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7600" y="5042307"/>
            <a:ext cx="6486998" cy="385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6149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6072620" y="5930900"/>
            <a:ext cx="53006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E</a:t>
            </a:r>
            <a:r>
              <a:rPr lang="es-ES" sz="1200" dirty="0" smtClean="0"/>
              <a:t>n todas las solicitudes que recibió la UAIP en el mes de noviembre, se requirió información menor a 5 años</a:t>
            </a:r>
            <a:endParaRPr lang="en-US" sz="1200" dirty="0"/>
          </a:p>
        </p:txBody>
      </p:sp>
      <p:graphicFrame>
        <p:nvGraphicFramePr>
          <p:cNvPr id="4" name="Gráfico 3"/>
          <p:cNvGraphicFramePr/>
          <p:nvPr>
            <p:extLst/>
          </p:nvPr>
        </p:nvGraphicFramePr>
        <p:xfrm>
          <a:off x="4479638" y="1246138"/>
          <a:ext cx="6428508" cy="3926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765224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>
            <a:graphicFrameLocks/>
          </p:cNvGraphicFramePr>
          <p:nvPr>
            <p:extLst/>
          </p:nvPr>
        </p:nvGraphicFramePr>
        <p:xfrm>
          <a:off x="2926320" y="1470031"/>
          <a:ext cx="7855032" cy="3976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la 4"/>
          <p:cNvGraphicFramePr>
            <a:graphicFrameLocks noGrp="1"/>
          </p:cNvGraphicFramePr>
          <p:nvPr>
            <p:extLst/>
          </p:nvPr>
        </p:nvGraphicFramePr>
        <p:xfrm>
          <a:off x="9145358" y="2275445"/>
          <a:ext cx="2921389" cy="18110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5999">
                  <a:extLst>
                    <a:ext uri="{9D8B030D-6E8A-4147-A177-3AD203B41FA5}">
                      <a16:colId xmlns:a16="http://schemas.microsoft.com/office/drawing/2014/main" val="3741365533"/>
                    </a:ext>
                  </a:extLst>
                </a:gridCol>
                <a:gridCol w="1105390">
                  <a:extLst>
                    <a:ext uri="{9D8B030D-6E8A-4147-A177-3AD203B41FA5}">
                      <a16:colId xmlns:a16="http://schemas.microsoft.com/office/drawing/2014/main" val="1874629452"/>
                    </a:ext>
                  </a:extLst>
                </a:gridCol>
              </a:tblGrid>
              <a:tr h="362211"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Información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Número</a:t>
                      </a:r>
                      <a:endParaRPr lang="en-US" sz="16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1401683"/>
                  </a:ext>
                </a:extLst>
              </a:tr>
              <a:tr h="362211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Datos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Personales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3760776"/>
                  </a:ext>
                </a:extLst>
              </a:tr>
              <a:tr h="362211">
                <a:tc>
                  <a:txBody>
                    <a:bodyPr/>
                    <a:lstStyle/>
                    <a:p>
                      <a:r>
                        <a:rPr lang="es-ES" sz="1600" dirty="0" smtClean="0"/>
                        <a:t>Reservada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782912"/>
                  </a:ext>
                </a:extLst>
              </a:tr>
              <a:tr h="362211">
                <a:tc>
                  <a:txBody>
                    <a:bodyPr/>
                    <a:lstStyle/>
                    <a:p>
                      <a:r>
                        <a:rPr lang="es-ES" sz="1600" dirty="0"/>
                        <a:t>Desistidos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6888976"/>
                  </a:ext>
                </a:extLst>
              </a:tr>
              <a:tr h="362211">
                <a:tc>
                  <a:txBody>
                    <a:bodyPr/>
                    <a:lstStyle/>
                    <a:p>
                      <a:r>
                        <a:rPr lang="es-ES" sz="1600" dirty="0"/>
                        <a:t>Confidencial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/>
                        <a:t>0</a:t>
                      </a:r>
                      <a:endParaRPr lang="en-US" sz="16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027165"/>
                  </a:ext>
                </a:extLst>
              </a:tr>
            </a:tbl>
          </a:graphicData>
        </a:graphic>
      </p:graphicFrame>
      <p:sp>
        <p:nvSpPr>
          <p:cNvPr id="6" name="CuadroTexto 5"/>
          <p:cNvSpPr txBox="1"/>
          <p:nvPr/>
        </p:nvSpPr>
        <p:spPr>
          <a:xfrm>
            <a:off x="9145357" y="1936891"/>
            <a:ext cx="29213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 sz="2128" b="1" i="0" u="none" strike="noStrike" kern="1200" baseline="0">
                <a:solidFill>
                  <a:srgbClr val="44546A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</a:rPr>
              <a:t>Otro tipo de </a:t>
            </a:r>
            <a:r>
              <a:rPr lang="es-E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información</a:t>
            </a:r>
          </a:p>
        </p:txBody>
      </p:sp>
      <p:graphicFrame>
        <p:nvGraphicFramePr>
          <p:cNvPr id="9" name="Gráfico 8"/>
          <p:cNvGraphicFramePr/>
          <p:nvPr>
            <p:extLst/>
          </p:nvPr>
        </p:nvGraphicFramePr>
        <p:xfrm>
          <a:off x="2809213" y="1470031"/>
          <a:ext cx="6336145" cy="38430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5723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/>
          <p:cNvGraphicFramePr/>
          <p:nvPr>
            <p:extLst/>
          </p:nvPr>
        </p:nvGraphicFramePr>
        <p:xfrm>
          <a:off x="2761674" y="1177226"/>
          <a:ext cx="6280727" cy="4138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/>
          </p:nvPr>
        </p:nvGraphicFramePr>
        <p:xfrm>
          <a:off x="9042401" y="2037892"/>
          <a:ext cx="2885787" cy="24173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70018">
                  <a:extLst>
                    <a:ext uri="{9D8B030D-6E8A-4147-A177-3AD203B41FA5}">
                      <a16:colId xmlns:a16="http://schemas.microsoft.com/office/drawing/2014/main" val="714420068"/>
                    </a:ext>
                  </a:extLst>
                </a:gridCol>
                <a:gridCol w="1033398">
                  <a:extLst>
                    <a:ext uri="{9D8B030D-6E8A-4147-A177-3AD203B41FA5}">
                      <a16:colId xmlns:a16="http://schemas.microsoft.com/office/drawing/2014/main" val="2560421463"/>
                    </a:ext>
                  </a:extLst>
                </a:gridCol>
                <a:gridCol w="782371">
                  <a:extLst>
                    <a:ext uri="{9D8B030D-6E8A-4147-A177-3AD203B41FA5}">
                      <a16:colId xmlns:a16="http://schemas.microsoft.com/office/drawing/2014/main" val="1098791166"/>
                    </a:ext>
                  </a:extLst>
                </a:gridCol>
              </a:tblGrid>
              <a:tr h="531867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Rango de edad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Hombres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Mujeres</a:t>
                      </a:r>
                    </a:p>
                  </a:txBody>
                  <a:tcPr marL="6350" marR="6350" marT="6350" marB="0"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967210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10-20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739294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21-30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4305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31-40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9551165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41-50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410232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51-60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ES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SV" sz="16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972352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61-más</a:t>
                      </a: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s-SV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s-SV" sz="16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8636449"/>
                  </a:ext>
                </a:extLst>
              </a:tr>
              <a:tr h="269352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s-SV" sz="16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s-SV" sz="16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350" marR="6350" marT="6350" marB="0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884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838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75494" y="5916289"/>
            <a:ext cx="6129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200" dirty="0" smtClean="0"/>
              <a:t>Nota: La información estadística que se reporta contiene la información de solicitudes de acceso a la información y datos personales resueltas, no las que se encuentran en tramite. </a:t>
            </a:r>
            <a:endParaRPr lang="en-US" sz="120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3976254" y="1024466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51342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5920076" y="5596116"/>
            <a:ext cx="6129338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s-ES" sz="950" dirty="0" smtClean="0"/>
          </a:p>
          <a:p>
            <a:pPr algn="just"/>
            <a:r>
              <a:rPr lang="es-ES" sz="950" dirty="0" smtClean="0"/>
              <a:t>*La asistencia </a:t>
            </a:r>
            <a:r>
              <a:rPr lang="es-ES" sz="950" dirty="0"/>
              <a:t>a Oficiales de Información </a:t>
            </a:r>
            <a:r>
              <a:rPr lang="es-ES" sz="950" dirty="0" smtClean="0"/>
              <a:t>que se reporta consiste en el apoyo </a:t>
            </a:r>
            <a:r>
              <a:rPr lang="es-ES" sz="950" dirty="0"/>
              <a:t>técnico</a:t>
            </a:r>
            <a:r>
              <a:rPr lang="es-ES" sz="950" dirty="0" smtClean="0"/>
              <a:t>, </a:t>
            </a:r>
            <a:r>
              <a:rPr lang="es-ES" sz="950" dirty="0"/>
              <a:t>gestión de credenciales (</a:t>
            </a:r>
            <a:r>
              <a:rPr lang="es-ES" sz="950" dirty="0" smtClean="0"/>
              <a:t>usuario/contraseña) y cualquier otra consulta vinculada al Portal de Transparencia</a:t>
            </a:r>
          </a:p>
          <a:p>
            <a:pPr algn="just"/>
            <a:r>
              <a:rPr lang="es-ES" sz="950" dirty="0" smtClean="0"/>
              <a:t>**Durante el mes de noviembre no se incorporó ningún ente obligado al </a:t>
            </a:r>
            <a:r>
              <a:rPr lang="es-ES" sz="950" dirty="0"/>
              <a:t>Portal de Transparencia que administra este </a:t>
            </a:r>
            <a:r>
              <a:rPr lang="es-ES" sz="950" dirty="0" smtClean="0"/>
              <a:t>Instituto</a:t>
            </a:r>
          </a:p>
          <a:p>
            <a:pPr algn="just"/>
            <a:r>
              <a:rPr lang="en-US" sz="950" dirty="0" smtClean="0"/>
              <a:t>***Se reportan las orientaciones realizadas de </a:t>
            </a:r>
            <a:r>
              <a:rPr lang="es-ES" sz="950" dirty="0" smtClean="0"/>
              <a:t>conformidad </a:t>
            </a:r>
            <a:r>
              <a:rPr lang="es-ES" sz="950" dirty="0"/>
              <a:t>a la letra c) del artículo 50 de la LAIP</a:t>
            </a:r>
            <a:r>
              <a:rPr lang="es-ES" sz="950" dirty="0" smtClean="0"/>
              <a:t>,.</a:t>
            </a:r>
            <a:endParaRPr lang="en-US" sz="950" dirty="0"/>
          </a:p>
        </p:txBody>
      </p:sp>
      <p:graphicFrame>
        <p:nvGraphicFramePr>
          <p:cNvPr id="7" name="Gráfico 6"/>
          <p:cNvGraphicFramePr/>
          <p:nvPr>
            <p:extLst/>
          </p:nvPr>
        </p:nvGraphicFramePr>
        <p:xfrm>
          <a:off x="4271819" y="1135303"/>
          <a:ext cx="6493163" cy="42494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75242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4837304" y="2349667"/>
            <a:ext cx="440396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s-SV" sz="3200" b="1" dirty="0" smtClean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UNIDAD DE FORMACIÓN</a:t>
            </a:r>
            <a:endParaRPr lang="es-SV" sz="3200" b="1" dirty="0">
              <a:solidFill>
                <a:schemeClr val="accent1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61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3462495"/>
              </p:ext>
            </p:extLst>
          </p:nvPr>
        </p:nvGraphicFramePr>
        <p:xfrm>
          <a:off x="2935151" y="1123675"/>
          <a:ext cx="8912859" cy="5629821"/>
        </p:xfrm>
        <a:graphic>
          <a:graphicData uri="http://schemas.openxmlformats.org/drawingml/2006/table">
            <a:tbl>
              <a:tblPr>
                <a:tableStyleId>{327F97BB-C833-4FB7-BDE5-3F7075034690}</a:tableStyleId>
              </a:tblPr>
              <a:tblGrid>
                <a:gridCol w="1971508">
                  <a:extLst>
                    <a:ext uri="{9D8B030D-6E8A-4147-A177-3AD203B41FA5}">
                      <a16:colId xmlns:a16="http://schemas.microsoft.com/office/drawing/2014/main" val="546741536"/>
                    </a:ext>
                  </a:extLst>
                </a:gridCol>
                <a:gridCol w="1704533">
                  <a:extLst>
                    <a:ext uri="{9D8B030D-6E8A-4147-A177-3AD203B41FA5}">
                      <a16:colId xmlns:a16="http://schemas.microsoft.com/office/drawing/2014/main" val="696313081"/>
                    </a:ext>
                  </a:extLst>
                </a:gridCol>
                <a:gridCol w="1355412">
                  <a:extLst>
                    <a:ext uri="{9D8B030D-6E8A-4147-A177-3AD203B41FA5}">
                      <a16:colId xmlns:a16="http://schemas.microsoft.com/office/drawing/2014/main" val="844574745"/>
                    </a:ext>
                  </a:extLst>
                </a:gridCol>
                <a:gridCol w="1216790">
                  <a:extLst>
                    <a:ext uri="{9D8B030D-6E8A-4147-A177-3AD203B41FA5}">
                      <a16:colId xmlns:a16="http://schemas.microsoft.com/office/drawing/2014/main" val="703249680"/>
                    </a:ext>
                  </a:extLst>
                </a:gridCol>
                <a:gridCol w="1309204">
                  <a:extLst>
                    <a:ext uri="{9D8B030D-6E8A-4147-A177-3AD203B41FA5}">
                      <a16:colId xmlns:a16="http://schemas.microsoft.com/office/drawing/2014/main" val="2612899177"/>
                    </a:ext>
                  </a:extLst>
                </a:gridCol>
                <a:gridCol w="1355412">
                  <a:extLst>
                    <a:ext uri="{9D8B030D-6E8A-4147-A177-3AD203B41FA5}">
                      <a16:colId xmlns:a16="http://schemas.microsoft.com/office/drawing/2014/main" val="1375620792"/>
                    </a:ext>
                  </a:extLst>
                </a:gridCol>
              </a:tblGrid>
              <a:tr h="52118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s-ES" sz="1800" u="none" strike="noStrike" dirty="0">
                          <a:effectLst/>
                        </a:rPr>
                        <a:t>Personas Capacitadas por país y departamento</a:t>
                      </a:r>
                      <a:endParaRPr lang="es-ES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688141"/>
                  </a:ext>
                </a:extLst>
              </a:tr>
              <a:tr h="51602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País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Departamento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Hombre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Mujer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N/D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Total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6389099"/>
                  </a:ext>
                </a:extLst>
              </a:tr>
              <a:tr h="74823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Cuscatlán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>
                          <a:effectLst/>
                        </a:rPr>
                        <a:t>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6736694"/>
                  </a:ext>
                </a:extLst>
              </a:tr>
              <a:tr h="77403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La Libertad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5158418"/>
                  </a:ext>
                </a:extLst>
              </a:tr>
              <a:tr h="438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Morazán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28074"/>
                  </a:ext>
                </a:extLst>
              </a:tr>
              <a:tr h="438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N/D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747239"/>
                  </a:ext>
                </a:extLst>
              </a:tr>
              <a:tr h="438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San Miguel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5877528"/>
                  </a:ext>
                </a:extLst>
              </a:tr>
              <a:tr h="87724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San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56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99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155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184572"/>
                  </a:ext>
                </a:extLst>
              </a:tr>
              <a:tr h="438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El Salvador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Total Usulután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800" u="none" strike="noStrike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  <a:endParaRPr lang="en-US" sz="1800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052411"/>
                  </a:ext>
                </a:extLst>
              </a:tr>
              <a:tr h="43862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Total 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 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56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99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>
                          <a:effectLst/>
                        </a:rPr>
                        <a:t>1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 smtClean="0">
                          <a:effectLst/>
                        </a:rPr>
                        <a:t>155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935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83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3553</TotalTime>
  <Words>453</Words>
  <Application>Microsoft Office PowerPoint</Application>
  <PresentationFormat>Panorámica</PresentationFormat>
  <Paragraphs>167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Total de personas capacitadas por rango de edad  </vt:lpstr>
      <vt:lpstr>Presentación de PowerPoint</vt:lpstr>
      <vt:lpstr>Presentación de PowerPoint</vt:lpstr>
      <vt:lpstr>Ente obligado que solicita asesoría GDA</vt:lpstr>
      <vt:lpstr>Presentación de PowerPoint</vt:lpstr>
      <vt:lpstr>Tema de acompañamiento en materia GDA</vt:lpstr>
      <vt:lpstr>Presentación de PowerPoint</vt:lpstr>
      <vt:lpstr>Presentación de PowerPoint</vt:lpstr>
      <vt:lpstr>Nivel de respuesta</vt:lpstr>
      <vt:lpstr>Presentación de PowerPoint</vt:lpstr>
      <vt:lpstr>Solicitudes de apoyo, UCOM</vt:lpstr>
      <vt:lpstr>Presentación de PowerPoint</vt:lpstr>
      <vt:lpstr>Proyectos de autos elaborados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Unidad de Comunicadiones</dc:creator>
  <cp:lastModifiedBy>Ernesto Masferrer</cp:lastModifiedBy>
  <cp:revision>230</cp:revision>
  <cp:lastPrinted>2022-04-22T17:34:22Z</cp:lastPrinted>
  <dcterms:created xsi:type="dcterms:W3CDTF">2021-10-15T21:21:24Z</dcterms:created>
  <dcterms:modified xsi:type="dcterms:W3CDTF">2022-12-15T20:34:00Z</dcterms:modified>
</cp:coreProperties>
</file>