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1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265" r:id="rId9"/>
    <p:sldId id="266" r:id="rId10"/>
    <p:sldId id="267" r:id="rId11"/>
    <p:sldId id="315" r:id="rId12"/>
    <p:sldId id="268" r:id="rId13"/>
    <p:sldId id="334" r:id="rId14"/>
    <p:sldId id="335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81" r:id="rId24"/>
    <p:sldId id="323" r:id="rId25"/>
    <p:sldId id="325" r:id="rId26"/>
    <p:sldId id="326" r:id="rId27"/>
    <p:sldId id="327" r:id="rId28"/>
    <p:sldId id="336" r:id="rId29"/>
    <p:sldId id="337" r:id="rId30"/>
    <p:sldId id="258" r:id="rId31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Octubre%202022\Estad&#237;sticas%20Formaci&#243;n%20Octubre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Junio2022%20UGD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Estad&#237;sticasJulio2022%20UGD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Octubre%202022\Estad&#237;sticasOct2022%20GD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Octubre%202022\Estad&#237;sticasOct2022%20GD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Octubre%202022\ESTADISTICAS%20octubre%202022%20-%20U.%20ACOMPA&#209;AMIENT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Octubre%202022\ESTADISTICAS%20octubre%202022%20-%20U.%20ACOMPA&#209;AMIENT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Octubre%202022\Estadisticas%20actividades%20Oct%202022%20UCOM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Asesor&#237;as%20Evaluaci&#243;n%20del%20desempe&#241;o%202022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Asesor&#237;as%202022%20Evaluaci&#243;n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Asesor&#237;as%20Evaluaci&#243;n%20del%20desempe&#241;o%202022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Estad&#237;sticas%20Octubre%202022\Estad&#237;sticas%20Formaci&#243;n%20Octubre%20202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Estad&#237;sticas%20Octubre%202022\Estad&#237;sticas%20Formaci&#243;n%20Octubre%20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1. NÚMERO DE SOLICITUDES Y </a:t>
            </a:r>
            <a:r>
              <a:rPr lang="es-ES" dirty="0" smtClean="0"/>
              <a:t>REQUERIMIENTOS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dLbl>
              <c:idx val="1"/>
              <c:layout>
                <c:manualLayout>
                  <c:x val="0"/>
                  <c:y val="-6.7553748448458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190859102989465E-2"/>
                      <c:h val="9.25994336655435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FDE-46AE-B7E6-DC93F493AD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11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570544"/>
        <c:axId val="1137575536"/>
        <c:axId val="0"/>
      </c:bar3DChart>
      <c:catAx>
        <c:axId val="11375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575536"/>
        <c:crosses val="autoZero"/>
        <c:auto val="1"/>
        <c:lblAlgn val="ctr"/>
        <c:lblOffset val="100"/>
        <c:noMultiLvlLbl val="0"/>
      </c:catAx>
      <c:valAx>
        <c:axId val="113757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5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Formación Octubre 2022.xlsx]Estadísticas Octubre'!$O$39:$O$40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D7-4C61-97E3-EE94E1A775B5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D7-4C61-97E3-EE94E1A775B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D7-4C61-97E3-EE94E1A775B5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D7-4C61-97E3-EE94E1A775B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D7-4C61-97E3-EE94E1A775B5}"/>
              </c:ext>
            </c:extLst>
          </c:dPt>
          <c:dPt>
            <c:idx val="5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D7-4C61-97E3-EE94E1A775B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4D7-4C61-97E3-EE94E1A775B5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4D7-4C61-97E3-EE94E1A775B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34D7-4C61-97E3-EE94E1A775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 Formación Octubre 2022.xlsx]Estadísticas Octubre'!$K$41:$K$48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'[Estadísticas Formación Octubre 2022.xlsx]Estadísticas Octubre'!$O$41:$O$47</c:f>
              <c:numCache>
                <c:formatCode>General</c:formatCode>
                <c:ptCount val="7"/>
                <c:pt idx="0">
                  <c:v>7</c:v>
                </c:pt>
                <c:pt idx="1">
                  <c:v>63</c:v>
                </c:pt>
                <c:pt idx="2">
                  <c:v>76</c:v>
                </c:pt>
                <c:pt idx="3">
                  <c:v>66</c:v>
                </c:pt>
                <c:pt idx="4">
                  <c:v>30</c:v>
                </c:pt>
                <c:pt idx="5">
                  <c:v>3</c:v>
                </c:pt>
                <c:pt idx="6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4D7-4C61-97E3-EE94E1A775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93-47D0-8C58-BA768041AF75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93-47D0-8C58-BA768041AF75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A93-47D0-8C58-BA768041AF7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A93-47D0-8C58-BA768041AF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'[EstadísticasJulio2022 UGDA.xlsx]Hoja 1'!$F$9:$F$11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'[EstadísticasJulio2022 UGDA.xlsx]Hoja 1'!$G$9:$G$11</c:f>
              <c:numCache>
                <c:formatCode>General</c:formatCode>
                <c:ptCount val="2"/>
                <c:pt idx="0">
                  <c:v>11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93-47D0-8C58-BA768041AF7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38-49B4-A7C5-6E8B2E0B12C8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E38-49B4-A7C5-6E8B2E0B12C8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38-49B4-A7C5-6E8B2E0B12C8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E38-49B4-A7C5-6E8B2E0B12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'[EstadísticasOct2022 GDA.xlsx]Hoja1'!$E$7:$E$10</c:f>
              <c:strCache>
                <c:ptCount val="4"/>
                <c:pt idx="0">
                  <c:v>Correo electrónico</c:v>
                </c:pt>
                <c:pt idx="1">
                  <c:v>Presencial</c:v>
                </c:pt>
                <c:pt idx="2">
                  <c:v>Vía telefónica</c:v>
                </c:pt>
                <c:pt idx="3">
                  <c:v>Google Meet</c:v>
                </c:pt>
              </c:strCache>
            </c:strRef>
          </c:cat>
          <c:val>
            <c:numRef>
              <c:f>'[EstadísticasOct2022 GDA.xlsx]Hoja1'!$F$7:$F$10</c:f>
              <c:numCache>
                <c:formatCode>General</c:formatCode>
                <c:ptCount val="4"/>
                <c:pt idx="0">
                  <c:v>11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38-49B4-A7C5-6E8B2E0B12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70900719"/>
        <c:axId val="970896975"/>
      </c:barChart>
      <c:catAx>
        <c:axId val="97090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0896975"/>
        <c:crosses val="autoZero"/>
        <c:auto val="1"/>
        <c:lblAlgn val="ctr"/>
        <c:lblOffset val="100"/>
        <c:noMultiLvlLbl val="0"/>
      </c:catAx>
      <c:valAx>
        <c:axId val="97089697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70900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'[EstadísticasOct2022 GDA.xlsx]Hoja2'!$F$1:$F$18</c:f>
              <c:strCache>
                <c:ptCount val="18"/>
                <c:pt idx="0">
                  <c:v>Clasificación y proceso de valoración y selección documental </c:v>
                </c:pt>
                <c:pt idx="1">
                  <c:v>Elaboración del Diagnóstico Documental </c:v>
                </c:pt>
                <c:pt idx="2">
                  <c:v>Indicaciones para la implementación del SIGDA </c:v>
                </c:pt>
                <c:pt idx="3">
                  <c:v>Revisión de Guía de Archivos y de la normativa de valoración y selección documental </c:v>
                </c:pt>
                <c:pt idx="4">
                  <c:v>Proceso de consulta y préstamo en archivo central </c:v>
                </c:pt>
                <c:pt idx="5">
                  <c:v>Revisión sobre el avance del Diagnóstico Documental </c:v>
                </c:pt>
                <c:pt idx="6">
                  <c:v>Eliminación de datos personales </c:v>
                </c:pt>
                <c:pt idx="7">
                  <c:v>Proceso de valoración y selección documental </c:v>
                </c:pt>
                <c:pt idx="8">
                  <c:v>Unidades de instalación para archivo central </c:v>
                </c:pt>
                <c:pt idx="9">
                  <c:v>Procedimiento para la aplicación del CCD </c:v>
                </c:pt>
                <c:pt idx="10">
                  <c:v>Conversatorio sobre fases del tratamiento archivístico </c:v>
                </c:pt>
                <c:pt idx="11">
                  <c:v>Normalización GDA y clasificación documental </c:v>
                </c:pt>
                <c:pt idx="12">
                  <c:v>Charla sobre generalidades del SIGDA</c:v>
                </c:pt>
                <c:pt idx="13">
                  <c:v>Procedimiento de identificación y clasificación documental </c:v>
                </c:pt>
                <c:pt idx="14">
                  <c:v>Procedimiento de identificación documental: características del Índice Legislativo</c:v>
                </c:pt>
                <c:pt idx="15">
                  <c:v>Revisión del Diagnóstico GDA </c:v>
                </c:pt>
                <c:pt idx="16">
                  <c:v>Foliación documental </c:v>
                </c:pt>
                <c:pt idx="17">
                  <c:v>Revisión del marco normativo GDA: Política y manual de archivos de gestión</c:v>
                </c:pt>
              </c:strCache>
            </c:strRef>
          </c:cat>
          <c:val>
            <c:numRef>
              <c:f>'[EstadísticasOct2022 GDA.xlsx]Hoja2'!$G$1:$G$18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E7-4A88-A7C2-D5F478483B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713903"/>
        <c:axId val="964712239"/>
      </c:barChart>
      <c:catAx>
        <c:axId val="964713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4712239"/>
        <c:crosses val="autoZero"/>
        <c:auto val="1"/>
        <c:lblAlgn val="ctr"/>
        <c:lblOffset val="100"/>
        <c:noMultiLvlLbl val="0"/>
      </c:catAx>
      <c:valAx>
        <c:axId val="964712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4713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D7-4241-ADE0-4AF54F1539A2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D7-4241-ADE0-4AF54F1539A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D7-4241-ADE0-4AF54F1539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'[ESTADISTICAS octubre 2022 - U. ACOMPAÑAMIENTO.xlsx]Hoja1'!$G$4:$G$6</c:f>
              <c:strCache>
                <c:ptCount val="3"/>
                <c:pt idx="0">
                  <c:v>Cantidad de Preguntas recibidas en el mes</c:v>
                </c:pt>
                <c:pt idx="1">
                  <c:v>Cantidad de Preguntas respondidas de consultas recibidas en el mes </c:v>
                </c:pt>
                <c:pt idx="2">
                  <c:v>Cantidad de Preguntas respondidas de consultas recibidas en meses anteriores</c:v>
                </c:pt>
              </c:strCache>
            </c:strRef>
          </c:cat>
          <c:val>
            <c:numRef>
              <c:f>'[ESTADISTICAS octubre 2022 - U. ACOMPAÑAMIENTO.xlsx]Hoja1'!$H$4:$H$6</c:f>
              <c:numCache>
                <c:formatCode>General</c:formatCode>
                <c:ptCount val="3"/>
                <c:pt idx="0">
                  <c:v>14</c:v>
                </c:pt>
                <c:pt idx="1">
                  <c:v>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D7-4241-ADE0-4AF54F1539A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octubre 2022 - U. ACOMPAÑAMIENTO.xlsx]Hoja1'!$B$5:$B$18</c:f>
              <c:strCache>
                <c:ptCount val="14"/>
                <c:pt idx="0">
                  <c:v>Plazo de publicación de información oficiosa</c:v>
                </c:pt>
                <c:pt idx="1">
                  <c:v>Trámite de solicitudes de información</c:v>
                </c:pt>
                <c:pt idx="2">
                  <c:v>Solicitud de usuario y contraseña Portal Único</c:v>
                </c:pt>
                <c:pt idx="3">
                  <c:v>Nombre, cargo y salario de empleados públicos</c:v>
                </c:pt>
                <c:pt idx="4">
                  <c:v>Datos personales</c:v>
                </c:pt>
                <c:pt idx="5">
                  <c:v>Trámite de solicitudes de información</c:v>
                </c:pt>
                <c:pt idx="6">
                  <c:v>Solicitud de formación</c:v>
                </c:pt>
                <c:pt idx="7">
                  <c:v>Participación ciudadana y rendición de cuentas</c:v>
                </c:pt>
                <c:pt idx="8">
                  <c:v>Ítems de publicación de información oficiosa</c:v>
                </c:pt>
                <c:pt idx="9">
                  <c:v>Ítems de publicación de información oficiosa</c:v>
                </c:pt>
                <c:pt idx="10">
                  <c:v>Nombre, cargo y salario de empleados públicos</c:v>
                </c:pt>
                <c:pt idx="11">
                  <c:v>Nombre, cargo y salario de empleados públicos</c:v>
                </c:pt>
                <c:pt idx="12">
                  <c:v>Solicitud de materiales</c:v>
                </c:pt>
                <c:pt idx="13">
                  <c:v>Información reservada</c:v>
                </c:pt>
              </c:strCache>
            </c:strRef>
          </c:cat>
          <c:val>
            <c:numRef>
              <c:f>'[ESTADISTICAS octubre 2022 - U. ACOMPAÑAMIENTO.xlsx]Hoja1'!$C$5:$C$18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9D-4752-B9DD-5C8ED56D92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28408976"/>
        <c:axId val="1028407728"/>
      </c:barChart>
      <c:catAx>
        <c:axId val="1028408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407728"/>
        <c:crosses val="autoZero"/>
        <c:auto val="1"/>
        <c:lblAlgn val="ctr"/>
        <c:lblOffset val="100"/>
        <c:noMultiLvlLbl val="0"/>
      </c:catAx>
      <c:valAx>
        <c:axId val="10284077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408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7A5-4A68-88BC-76FE10E31917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A5-4A68-88BC-76FE10E31917}"/>
              </c:ext>
            </c:extLst>
          </c:dPt>
          <c:dPt>
            <c:idx val="7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7A5-4A68-88BC-76FE10E319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Oct 2022 UCOM.xlsx]Hoja2'!$L$3:$L$41</c:f>
              <c:strCache>
                <c:ptCount val="8"/>
                <c:pt idx="0">
                  <c:v>Fotos de Pleno</c:v>
                </c:pt>
                <c:pt idx="1">
                  <c:v>Audiencias</c:v>
                </c:pt>
                <c:pt idx="2">
                  <c:v>Capacitaciones Presenciales</c:v>
                </c:pt>
                <c:pt idx="3">
                  <c:v>Eventos</c:v>
                </c:pt>
                <c:pt idx="4">
                  <c:v>Capacitaciones Virtuales</c:v>
                </c:pt>
                <c:pt idx="5">
                  <c:v>Publicaciones WEB</c:v>
                </c:pt>
                <c:pt idx="6">
                  <c:v>Diseños</c:v>
                </c:pt>
                <c:pt idx="7">
                  <c:v>Monitoreo</c:v>
                </c:pt>
              </c:strCache>
            </c:strRef>
          </c:cat>
          <c:val>
            <c:numRef>
              <c:f>'[Estadisticas actividades Oct 2022 UCOM.xlsx]Hoja2'!$M$3:$M$41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6</c:v>
                </c:pt>
                <c:pt idx="6">
                  <c:v>6</c:v>
                </c:pt>
                <c:pt idx="7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A5-4A68-88BC-76FE10E319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3252815"/>
        <c:axId val="98834671"/>
      </c:barChart>
      <c:catAx>
        <c:axId val="103252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834671"/>
        <c:crosses val="autoZero"/>
        <c:auto val="1"/>
        <c:lblAlgn val="ctr"/>
        <c:lblOffset val="100"/>
        <c:noMultiLvlLbl val="0"/>
      </c:catAx>
      <c:valAx>
        <c:axId val="988346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3252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'[Asesorías Evaluación del desempeño 2022.xlsx]Julio- 2022'!$D$13</c:f>
              <c:strCache>
                <c:ptCount val="1"/>
                <c:pt idx="0">
                  <c:v>Gobiernos Municipales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4E-4271-B0AE-546737957A29}"/>
              </c:ext>
            </c:extLst>
          </c:dPt>
          <c:val>
            <c:numRef>
              <c:f>'[Asesorías Evaluación del desempeño 2022.xlsx]Julio- 2022'!$E$13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4E-4271-B0AE-546737957A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71-44D8-BBCA-E5482EA6981E}"/>
              </c:ext>
            </c:extLst>
          </c:dPt>
          <c:dLbls>
            <c:dLbl>
              <c:idx val="0"/>
              <c:layout>
                <c:manualLayout>
                  <c:x val="-4.2003771740259255E-3"/>
                  <c:y val="-0.1413247154157061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85914647012871"/>
                      <c:h val="8.34229414224858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471-44D8-BBCA-E5482EA698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'Junio- 2022'!$B$15</c:f>
              <c:strCache>
                <c:ptCount val="1"/>
                <c:pt idx="0">
                  <c:v>Asesoría presencial</c:v>
                </c:pt>
              </c:strCache>
            </c:strRef>
          </c:cat>
          <c:val>
            <c:numRef>
              <c:f>'Junio- 2022'!$C$15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71-44D8-BBCA-E5482EA6981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2. TIEMPO PROMEDIO DE RESPUESTA (DIAS)</a:t>
            </a:r>
          </a:p>
        </c:rich>
      </c:tx>
      <c:layout>
        <c:manualLayout>
          <c:xMode val="edge"/>
          <c:yMode val="edge"/>
          <c:x val="0.20072993609092499"/>
          <c:y val="4.2050570204203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18457479382406E-17"/>
                  <c:y val="-6.46931849295445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6817920"/>
        <c:axId val="1186819168"/>
        <c:axId val="0"/>
      </c:bar3DChart>
      <c:catAx>
        <c:axId val="11868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6819168"/>
        <c:crosses val="autoZero"/>
        <c:auto val="1"/>
        <c:lblAlgn val="ctr"/>
        <c:lblOffset val="100"/>
        <c:noMultiLvlLbl val="0"/>
      </c:catAx>
      <c:valAx>
        <c:axId val="118681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681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'[Asesorías Evaluación del desempeño 2022.xlsx]Julio- 2022'!$A$20</c:f>
              <c:strCache>
                <c:ptCount val="1"/>
                <c:pt idx="0">
                  <c:v>Seguimiento a diagnóstico preliminar realizado al portal de transparencia de la institución</c:v>
                </c:pt>
              </c:strCache>
            </c:strRef>
          </c:cat>
          <c:val>
            <c:numRef>
              <c:f>'[Asesorías Evaluación del desempeño 2022.xlsx]Julio- 2022'!$B$20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A3-4655-ACFD-B9A9B5CAC6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06572863"/>
        <c:axId val="706573695"/>
      </c:barChart>
      <c:catAx>
        <c:axId val="7065728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573695"/>
        <c:crosses val="autoZero"/>
        <c:auto val="1"/>
        <c:lblAlgn val="ctr"/>
        <c:lblOffset val="100"/>
        <c:noMultiLvlLbl val="0"/>
      </c:catAx>
      <c:valAx>
        <c:axId val="70657369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06572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D52-435C-A14E-3CE42837804A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D52-435C-A14E-3CE4283780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Hoja1!$E$5:$E$9</c:f>
              <c:strCache>
                <c:ptCount val="5"/>
                <c:pt idx="0">
                  <c:v>Rectificación de error material</c:v>
                </c:pt>
                <c:pt idx="1">
                  <c:v>Prescripción de la sanción impuesta</c:v>
                </c:pt>
                <c:pt idx="2">
                  <c:v>Traslados a apelantes para verificar el cumplimiento de la Resolución Definitiva emitida por el IAIP</c:v>
                </c:pt>
                <c:pt idx="3">
                  <c:v>Cumplimiento de Resolución Definitiva</c:v>
                </c:pt>
                <c:pt idx="4">
                  <c:v>Requerimiento de informe de cumplimiento al ente obligado</c:v>
                </c:pt>
              </c:strCache>
            </c:strRef>
          </c:cat>
          <c:val>
            <c:numRef>
              <c:f>Hoja1!$F$5:$F$9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18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52-435C-A14E-3CE4283780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8352464"/>
        <c:axId val="188356624"/>
      </c:barChart>
      <c:catAx>
        <c:axId val="18835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356624"/>
        <c:crosses val="autoZero"/>
        <c:auto val="1"/>
        <c:lblAlgn val="ctr"/>
        <c:lblOffset val="100"/>
        <c:noMultiLvlLbl val="0"/>
      </c:catAx>
      <c:valAx>
        <c:axId val="1883566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8352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430581231"/>
        <c:axId val="430582063"/>
      </c:barChart>
      <c:catAx>
        <c:axId val="43058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582063"/>
        <c:crosses val="autoZero"/>
        <c:auto val="1"/>
        <c:lblAlgn val="ctr"/>
        <c:lblOffset val="100"/>
        <c:noMultiLvlLbl val="0"/>
      </c:catAx>
      <c:valAx>
        <c:axId val="4305820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058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3</a:t>
            </a:r>
            <a:r>
              <a:rPr lang="es-SV" dirty="0" smtClean="0"/>
              <a:t>. TIPO DE</a:t>
            </a:r>
            <a:r>
              <a:rPr lang="es-SV" baseline="0" dirty="0" smtClean="0"/>
              <a:t> INFORMACIÓN</a:t>
            </a:r>
            <a:endParaRPr lang="es-SV" dirty="0"/>
          </a:p>
        </c:rich>
      </c:tx>
      <c:layout>
        <c:manualLayout>
          <c:xMode val="edge"/>
          <c:yMode val="edge"/>
          <c:x val="0.33191317433549894"/>
          <c:y val="3.6350881502371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746419732166737E-17"/>
                  <c:y val="6.60925118224932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6E5-4C7C-998A-1B697EEC0D5A}"/>
                </c:ext>
              </c:extLst>
            </c:dLbl>
            <c:dLbl>
              <c:idx val="3"/>
              <c:layout>
                <c:manualLayout>
                  <c:x val="0"/>
                  <c:y val="-3.30462559112466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5B8-45B5-AE7C-CF6D27F2CC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Inadmisible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</c:v>
                </c:pt>
                <c:pt idx="1">
                  <c:v>15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795520"/>
        <c:axId val="1095789696"/>
        <c:axId val="0"/>
      </c:bar3DChart>
      <c:catAx>
        <c:axId val="10957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789696"/>
        <c:crosses val="autoZero"/>
        <c:auto val="1"/>
        <c:lblAlgn val="ctr"/>
        <c:lblOffset val="100"/>
        <c:noMultiLvlLbl val="0"/>
      </c:catAx>
      <c:valAx>
        <c:axId val="109578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7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2205891133303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674928"/>
        <c:axId val="1129676176"/>
        <c:axId val="0"/>
      </c:bar3DChart>
      <c:catAx>
        <c:axId val="11296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9676176"/>
        <c:crosses val="autoZero"/>
        <c:auto val="1"/>
        <c:lblAlgn val="ctr"/>
        <c:lblOffset val="100"/>
        <c:noMultiLvlLbl val="0"/>
      </c:catAx>
      <c:valAx>
        <c:axId val="112967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967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11806926762847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7B0-49C2-8CF8-5138E10FE48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13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155786324785005E-2"/>
          <c:y val="0.13160260341339142"/>
          <c:w val="0.92032927557801958"/>
          <c:h val="0.747827390435293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897586584534785E-3"/>
                  <c:y val="2.3908706393084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37487446410939E-2"/>
                      <c:h val="8.19322658817582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99E-4CAF-BC43-781DF0BF8D22}"/>
                </c:ext>
              </c:extLst>
            </c:dLbl>
            <c:dLbl>
              <c:idx val="2"/>
              <c:layout>
                <c:manualLayout>
                  <c:x val="1.564722770705124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458-495A-8639-255FB5CB58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Portal de Transparencia*</c:v>
                </c:pt>
                <c:pt idx="1">
                  <c:v>Nuevos Portales de Transparencia**</c:v>
                </c:pt>
                <c:pt idx="2">
                  <c:v>Ciudadanos***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Formación Octubre 2022.xlsx]Estadísticas Octubre'!$C$7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 Octubre 2022.xlsx]Estadísticas Octubre'!$B$8:$B$13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  <c:pt idx="5">
                  <c:v>Total</c:v>
                </c:pt>
              </c:strCache>
            </c:strRef>
          </c:cat>
          <c:val>
            <c:numRef>
              <c:f>'[Estadísticas Formación Octubre 2022.xlsx]Estadísticas Octubre'!$C$8:$C$13</c:f>
              <c:numCache>
                <c:formatCode>General</c:formatCode>
                <c:ptCount val="6"/>
                <c:pt idx="0">
                  <c:v>1</c:v>
                </c:pt>
                <c:pt idx="1">
                  <c:v>20</c:v>
                </c:pt>
                <c:pt idx="2">
                  <c:v>3</c:v>
                </c:pt>
                <c:pt idx="3">
                  <c:v>9</c:v>
                </c:pt>
                <c:pt idx="4">
                  <c:v>1</c:v>
                </c:pt>
                <c:pt idx="5">
                  <c:v>34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5093-40AF-8C0D-C975C2C06583}"/>
            </c:ext>
          </c:extLst>
        </c:ser>
        <c:ser>
          <c:idx val="1"/>
          <c:order val="1"/>
          <c:tx>
            <c:strRef>
              <c:f>'[Estadísticas Formación Octubre 2022.xlsx]Estadísticas Octubre'!$D$7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 Octubre 2022.xlsx]Estadísticas Octubre'!$B$8:$B$13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  <c:pt idx="5">
                  <c:v>Total</c:v>
                </c:pt>
              </c:strCache>
            </c:strRef>
          </c:cat>
          <c:val>
            <c:numRef>
              <c:f>'[Estadísticas Formación Octubre 2022.xlsx]Estadísticas Octubre'!$D$8:$D$13</c:f>
              <c:numCache>
                <c:formatCode>General</c:formatCode>
                <c:ptCount val="6"/>
                <c:pt idx="0">
                  <c:v>1</c:v>
                </c:pt>
                <c:pt idx="1">
                  <c:v>24</c:v>
                </c:pt>
                <c:pt idx="2">
                  <c:v>3</c:v>
                </c:pt>
                <c:pt idx="3">
                  <c:v>5</c:v>
                </c:pt>
                <c:pt idx="4">
                  <c:v>1</c:v>
                </c:pt>
                <c:pt idx="5">
                  <c:v>34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5093-40AF-8C0D-C975C2C06583}"/>
            </c:ext>
          </c:extLst>
        </c:ser>
        <c:ser>
          <c:idx val="2"/>
          <c:order val="2"/>
          <c:tx>
            <c:strRef>
              <c:f>'[Estadísticas Formación Octubre 2022.xlsx]Estadísticas Octubre'!$E$7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 Octubre 2022.xlsx]Estadísticas Octubre'!$B$8:$B$13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  <c:pt idx="5">
                  <c:v>Total</c:v>
                </c:pt>
              </c:strCache>
            </c:strRef>
          </c:cat>
          <c:val>
            <c:numRef>
              <c:f>'[Estadísticas Formación Octubre 2022.xlsx]Estadísticas Octubre'!$E$8:$E$13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5093-40AF-8C0D-C975C2C065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5081322"/>
        <c:axId val="1659097088"/>
      </c:barChart>
      <c:catAx>
        <c:axId val="104508132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9097088"/>
        <c:crosses val="autoZero"/>
        <c:auto val="1"/>
        <c:lblAlgn val="ctr"/>
        <c:lblOffset val="100"/>
        <c:noMultiLvlLbl val="1"/>
      </c:catAx>
      <c:valAx>
        <c:axId val="16590970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4508132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Formación Octubre 2022.xlsx]Estadísticas Octubre'!$L$6:$L$7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 Octubre 2022.xlsx]Estadísticas Octubre'!$K$8:$K$13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</c:strRef>
          </c:cat>
          <c:val>
            <c:numRef>
              <c:f>'[Estadísticas Formación Octubre 2022.xlsx]Estadísticas Octubre'!$L$8:$L$13</c:f>
              <c:numCache>
                <c:formatCode>General</c:formatCode>
                <c:ptCount val="6"/>
                <c:pt idx="0">
                  <c:v>9</c:v>
                </c:pt>
                <c:pt idx="1">
                  <c:v>4</c:v>
                </c:pt>
                <c:pt idx="2">
                  <c:v>48</c:v>
                </c:pt>
                <c:pt idx="3">
                  <c:v>9</c:v>
                </c:pt>
                <c:pt idx="4">
                  <c:v>70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5BC2-43DA-A542-3CF770D2F72D}"/>
            </c:ext>
          </c:extLst>
        </c:ser>
        <c:ser>
          <c:idx val="1"/>
          <c:order val="1"/>
          <c:tx>
            <c:strRef>
              <c:f>'[Estadísticas Formación Octubre 2022.xlsx]Estadísticas Octubre'!$M$6:$M$7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Pt>
            <c:idx val="0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BC2-43DA-A542-3CF770D2F72D}"/>
              </c:ext>
            </c:extLst>
          </c:dPt>
          <c:dPt>
            <c:idx val="1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BC2-43DA-A542-3CF770D2F72D}"/>
              </c:ext>
            </c:extLst>
          </c:dPt>
          <c:dPt>
            <c:idx val="2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BC2-43DA-A542-3CF770D2F72D}"/>
              </c:ext>
            </c:extLst>
          </c:dPt>
          <c:dPt>
            <c:idx val="4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BC2-43DA-A542-3CF770D2F7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 Octubre 2022.xlsx]Estadísticas Octubre'!$K$8:$K$13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</c:strRef>
          </c:cat>
          <c:val>
            <c:numRef>
              <c:f>'[Estadísticas Formación Octubre 2022.xlsx]Estadísticas Octubre'!$M$8:$M$13</c:f>
              <c:numCache>
                <c:formatCode>General</c:formatCode>
                <c:ptCount val="6"/>
                <c:pt idx="0">
                  <c:v>31</c:v>
                </c:pt>
                <c:pt idx="1">
                  <c:v>3</c:v>
                </c:pt>
                <c:pt idx="2">
                  <c:v>93</c:v>
                </c:pt>
                <c:pt idx="3">
                  <c:v>1</c:v>
                </c:pt>
                <c:pt idx="4">
                  <c:v>128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5BC2-43DA-A542-3CF770D2F72D}"/>
            </c:ext>
          </c:extLst>
        </c:ser>
        <c:ser>
          <c:idx val="2"/>
          <c:order val="2"/>
          <c:tx>
            <c:strRef>
              <c:f>'[Estadísticas Formación Octubre 2022.xlsx]Estadísticas Octubre'!$N$6:$N$7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Formación Octubre 2022.xlsx]Estadísticas Octubre'!$K$8:$K$13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</c:strRef>
          </c:cat>
          <c:val>
            <c:numRef>
              <c:f>'[Estadísticas Formación Octubre 2022.xlsx]Estadísticas Octubre'!$N$8:$N$13</c:f>
              <c:numCache>
                <c:formatCode>General</c:formatCode>
                <c:ptCount val="6"/>
                <c:pt idx="0">
                  <c:v>2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5BC2-43DA-A542-3CF770D2F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24096011"/>
        <c:axId val="1678227282"/>
      </c:barChart>
      <c:catAx>
        <c:axId val="92409601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8227282"/>
        <c:crosses val="autoZero"/>
        <c:auto val="1"/>
        <c:lblAlgn val="ctr"/>
        <c:lblOffset val="100"/>
        <c:noMultiLvlLbl val="1"/>
      </c:catAx>
      <c:valAx>
        <c:axId val="1678227282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9240960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30/11/2022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octubre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594658"/>
              </p:ext>
            </p:extLst>
          </p:nvPr>
        </p:nvGraphicFramePr>
        <p:xfrm>
          <a:off x="2870923" y="902425"/>
          <a:ext cx="9186093" cy="5838012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396372">
                  <a:extLst>
                    <a:ext uri="{9D8B030D-6E8A-4147-A177-3AD203B41FA5}">
                      <a16:colId xmlns:a16="http://schemas.microsoft.com/office/drawing/2014/main" val="1478826528"/>
                    </a:ext>
                  </a:extLst>
                </a:gridCol>
                <a:gridCol w="2071864">
                  <a:extLst>
                    <a:ext uri="{9D8B030D-6E8A-4147-A177-3AD203B41FA5}">
                      <a16:colId xmlns:a16="http://schemas.microsoft.com/office/drawing/2014/main" val="1093898140"/>
                    </a:ext>
                  </a:extLst>
                </a:gridCol>
                <a:gridCol w="1647505">
                  <a:extLst>
                    <a:ext uri="{9D8B030D-6E8A-4147-A177-3AD203B41FA5}">
                      <a16:colId xmlns:a16="http://schemas.microsoft.com/office/drawing/2014/main" val="2994454816"/>
                    </a:ext>
                  </a:extLst>
                </a:gridCol>
                <a:gridCol w="1479011">
                  <a:extLst>
                    <a:ext uri="{9D8B030D-6E8A-4147-A177-3AD203B41FA5}">
                      <a16:colId xmlns:a16="http://schemas.microsoft.com/office/drawing/2014/main" val="1908769020"/>
                    </a:ext>
                  </a:extLst>
                </a:gridCol>
                <a:gridCol w="1591341">
                  <a:extLst>
                    <a:ext uri="{9D8B030D-6E8A-4147-A177-3AD203B41FA5}">
                      <a16:colId xmlns:a16="http://schemas.microsoft.com/office/drawing/2014/main" val="4049277510"/>
                    </a:ext>
                  </a:extLst>
                </a:gridCol>
              </a:tblGrid>
              <a:tr h="93340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>
                          <a:effectLst/>
                        </a:rPr>
                        <a:t>Número</a:t>
                      </a:r>
                      <a:r>
                        <a:rPr lang="en-US" sz="1800" u="none" strike="noStrike" dirty="0">
                          <a:effectLst/>
                        </a:rPr>
                        <a:t> de personas del sector </a:t>
                      </a:r>
                      <a:r>
                        <a:rPr lang="en-US" sz="1800" u="none" strike="noStrike" dirty="0" err="1">
                          <a:effectLst/>
                        </a:rPr>
                        <a:t>educativo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capacitadas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533250"/>
                  </a:ext>
                </a:extLst>
              </a:tr>
              <a:tr h="10182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Cargo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Hombres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Mujeres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N/D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3445042"/>
                  </a:ext>
                </a:extLst>
              </a:tr>
              <a:tr h="10182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Docentes - Universidades púbicas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4705178"/>
                  </a:ext>
                </a:extLst>
              </a:tr>
              <a:tr h="10182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Estudiantes - Universidades públicas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5077849"/>
                  </a:ext>
                </a:extLst>
              </a:tr>
              <a:tr h="11709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Personal administrativo - Universidades públicas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265991"/>
                  </a:ext>
                </a:extLst>
              </a:tr>
              <a:tr h="678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40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6312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146216"/>
              </p:ext>
            </p:extLst>
          </p:nvPr>
        </p:nvGraphicFramePr>
        <p:xfrm>
          <a:off x="2935151" y="1123675"/>
          <a:ext cx="8912859" cy="5629821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1971508">
                  <a:extLst>
                    <a:ext uri="{9D8B030D-6E8A-4147-A177-3AD203B41FA5}">
                      <a16:colId xmlns:a16="http://schemas.microsoft.com/office/drawing/2014/main" val="546741536"/>
                    </a:ext>
                  </a:extLst>
                </a:gridCol>
                <a:gridCol w="1704533">
                  <a:extLst>
                    <a:ext uri="{9D8B030D-6E8A-4147-A177-3AD203B41FA5}">
                      <a16:colId xmlns:a16="http://schemas.microsoft.com/office/drawing/2014/main" val="696313081"/>
                    </a:ext>
                  </a:extLst>
                </a:gridCol>
                <a:gridCol w="1355412">
                  <a:extLst>
                    <a:ext uri="{9D8B030D-6E8A-4147-A177-3AD203B41FA5}">
                      <a16:colId xmlns:a16="http://schemas.microsoft.com/office/drawing/2014/main" val="844574745"/>
                    </a:ext>
                  </a:extLst>
                </a:gridCol>
                <a:gridCol w="1216790">
                  <a:extLst>
                    <a:ext uri="{9D8B030D-6E8A-4147-A177-3AD203B41FA5}">
                      <a16:colId xmlns:a16="http://schemas.microsoft.com/office/drawing/2014/main" val="703249680"/>
                    </a:ext>
                  </a:extLst>
                </a:gridCol>
                <a:gridCol w="1309204">
                  <a:extLst>
                    <a:ext uri="{9D8B030D-6E8A-4147-A177-3AD203B41FA5}">
                      <a16:colId xmlns:a16="http://schemas.microsoft.com/office/drawing/2014/main" val="2612899177"/>
                    </a:ext>
                  </a:extLst>
                </a:gridCol>
                <a:gridCol w="1355412">
                  <a:extLst>
                    <a:ext uri="{9D8B030D-6E8A-4147-A177-3AD203B41FA5}">
                      <a16:colId xmlns:a16="http://schemas.microsoft.com/office/drawing/2014/main" val="1375620792"/>
                    </a:ext>
                  </a:extLst>
                </a:gridCol>
              </a:tblGrid>
              <a:tr h="52118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Personas Capacitadas por país y departamento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88141"/>
                  </a:ext>
                </a:extLst>
              </a:tr>
              <a:tr h="516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País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Departamento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Hombre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Mujer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N/D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389099"/>
                  </a:ext>
                </a:extLst>
              </a:tr>
              <a:tr h="7482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Cuscatlán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736694"/>
                  </a:ext>
                </a:extLst>
              </a:tr>
              <a:tr h="7740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La Libertad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158418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Morazán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28074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N/D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747239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San Miguel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877528"/>
                  </a:ext>
                </a:extLst>
              </a:tr>
              <a:tr h="877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San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84572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Usulután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52411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174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935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83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2743237"/>
              </p:ext>
            </p:extLst>
          </p:nvPr>
        </p:nvGraphicFramePr>
        <p:xfrm>
          <a:off x="2908026" y="1777285"/>
          <a:ext cx="9188180" cy="5080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56667" y="235132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Total de personas capacitadas por rango de edad </a:t>
            </a:r>
            <a:br>
              <a:rPr lang="es-SV" sz="3200" dirty="0" smtClean="0">
                <a:solidFill>
                  <a:srgbClr val="002060"/>
                </a:solidFill>
              </a:rPr>
            </a:b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7971189"/>
              </p:ext>
            </p:extLst>
          </p:nvPr>
        </p:nvGraphicFramePr>
        <p:xfrm>
          <a:off x="3267618" y="1585232"/>
          <a:ext cx="8005627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990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88545"/>
              </p:ext>
            </p:extLst>
          </p:nvPr>
        </p:nvGraphicFramePr>
        <p:xfrm>
          <a:off x="3143612" y="1272676"/>
          <a:ext cx="8743587" cy="5415506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811229">
                  <a:extLst>
                    <a:ext uri="{9D8B030D-6E8A-4147-A177-3AD203B41FA5}">
                      <a16:colId xmlns:a16="http://schemas.microsoft.com/office/drawing/2014/main" val="1030186494"/>
                    </a:ext>
                  </a:extLst>
                </a:gridCol>
                <a:gridCol w="1460954">
                  <a:extLst>
                    <a:ext uri="{9D8B030D-6E8A-4147-A177-3AD203B41FA5}">
                      <a16:colId xmlns:a16="http://schemas.microsoft.com/office/drawing/2014/main" val="3547176553"/>
                    </a:ext>
                  </a:extLst>
                </a:gridCol>
                <a:gridCol w="1460954">
                  <a:extLst>
                    <a:ext uri="{9D8B030D-6E8A-4147-A177-3AD203B41FA5}">
                      <a16:colId xmlns:a16="http://schemas.microsoft.com/office/drawing/2014/main" val="5997983"/>
                    </a:ext>
                  </a:extLst>
                </a:gridCol>
                <a:gridCol w="1460954">
                  <a:extLst>
                    <a:ext uri="{9D8B030D-6E8A-4147-A177-3AD203B41FA5}">
                      <a16:colId xmlns:a16="http://schemas.microsoft.com/office/drawing/2014/main" val="77232181"/>
                    </a:ext>
                  </a:extLst>
                </a:gridCol>
                <a:gridCol w="1549496">
                  <a:extLst>
                    <a:ext uri="{9D8B030D-6E8A-4147-A177-3AD203B41FA5}">
                      <a16:colId xmlns:a16="http://schemas.microsoft.com/office/drawing/2014/main" val="1671477437"/>
                    </a:ext>
                  </a:extLst>
                </a:gridCol>
              </a:tblGrid>
              <a:tr h="81603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Cantidad de personas capacitadas por sector </a:t>
                      </a:r>
                      <a:endParaRPr lang="en-US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308328"/>
                  </a:ext>
                </a:extLst>
              </a:tr>
              <a:tr h="8902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Sector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Hombres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Mujeres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N/D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577220"/>
                  </a:ext>
                </a:extLst>
              </a:tr>
              <a:tr h="8902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Servidores públicos y funcionarios de municipalidades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155578"/>
                  </a:ext>
                </a:extLst>
              </a:tr>
              <a:tr h="89022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Servidores públicos de gobierno central y autónomas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637378"/>
                  </a:ext>
                </a:extLst>
              </a:tr>
              <a:tr h="10237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Sociedad civil en general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558815"/>
                  </a:ext>
                </a:extLst>
              </a:tr>
              <a:tr h="593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Sector educativo (público y privado)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386434"/>
                  </a:ext>
                </a:extLst>
              </a:tr>
              <a:tr h="311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120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186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311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770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6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Ente </a:t>
            </a:r>
            <a:r>
              <a:rPr lang="es-SV" sz="3200" dirty="0">
                <a:solidFill>
                  <a:srgbClr val="002060"/>
                </a:solidFill>
              </a:rPr>
              <a:t>obligado que solicita asesoría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797176"/>
              </p:ext>
            </p:extLst>
          </p:nvPr>
        </p:nvGraphicFramePr>
        <p:xfrm>
          <a:off x="2987039" y="1493469"/>
          <a:ext cx="8991601" cy="5194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669999"/>
              </p:ext>
            </p:extLst>
          </p:nvPr>
        </p:nvGraphicFramePr>
        <p:xfrm>
          <a:off x="2764972" y="1484707"/>
          <a:ext cx="8834846" cy="5194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en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7736309"/>
              </p:ext>
            </p:extLst>
          </p:nvPr>
        </p:nvGraphicFramePr>
        <p:xfrm>
          <a:off x="3300549" y="1952897"/>
          <a:ext cx="8325394" cy="4709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501548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418011"/>
              </p:ext>
            </p:extLst>
          </p:nvPr>
        </p:nvGraphicFramePr>
        <p:xfrm>
          <a:off x="3007193" y="1548552"/>
          <a:ext cx="8749378" cy="5153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876052" y="2578677"/>
            <a:ext cx="9315948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ACOMPAÑAMIENTO A ENTES OBLIGADOS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40103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7347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104744"/>
              </p:ext>
            </p:extLst>
          </p:nvPr>
        </p:nvGraphicFramePr>
        <p:xfrm>
          <a:off x="3587931" y="1364681"/>
          <a:ext cx="8168640" cy="5218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2865" y="339367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Tema de preguntas recibidas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5490639"/>
              </p:ext>
            </p:extLst>
          </p:nvPr>
        </p:nvGraphicFramePr>
        <p:xfrm>
          <a:off x="2822304" y="1467711"/>
          <a:ext cx="9182462" cy="5246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3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086679"/>
              </p:ext>
            </p:extLst>
          </p:nvPr>
        </p:nvGraphicFramePr>
        <p:xfrm>
          <a:off x="2804159" y="1352005"/>
          <a:ext cx="9252857" cy="5362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582159" y="2205088"/>
            <a:ext cx="7105600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28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594144" y="187623"/>
            <a:ext cx="62552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4000" dirty="0">
                <a:solidFill>
                  <a:srgbClr val="002060"/>
                </a:solidFill>
              </a:rPr>
              <a:t>Ente obligado que solicita asesoría </a:t>
            </a:r>
            <a:endParaRPr lang="es-SV" sz="40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300548" y="1652451"/>
          <a:ext cx="8469086" cy="4944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441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2908026" y="365125"/>
            <a:ext cx="8730980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la asesoría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/>
          </p:nvPr>
        </p:nvGraphicFramePr>
        <p:xfrm>
          <a:off x="2908026" y="1626325"/>
          <a:ext cx="9070614" cy="506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14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asesoría brindada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065416" y="1665514"/>
          <a:ext cx="9004663" cy="5035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441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s-SV" sz="3200" b="1" dirty="0" smtClean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</a:t>
            </a: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DE </a:t>
            </a: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CUMPLIMIENTO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s-SV" sz="3200" dirty="0"/>
          </a:p>
        </p:txBody>
      </p:sp>
    </p:spTree>
    <p:extLst>
      <p:ext uri="{BB962C8B-B14F-4D97-AF65-F5344CB8AC3E}">
        <p14:creationId xmlns:p14="http://schemas.microsoft.com/office/powerpoint/2010/main" val="261785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027484"/>
              </p:ext>
            </p:extLst>
          </p:nvPr>
        </p:nvGraphicFramePr>
        <p:xfrm>
          <a:off x="3091542" y="1704702"/>
          <a:ext cx="8860971" cy="5153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4070620" y="208371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00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</a:t>
            </a:r>
            <a:r>
              <a:rPr lang="es-ES" sz="1200" dirty="0" smtClean="0"/>
              <a:t>n todas las solicitudes que recibió la UAIP en el mes de octubre, se requirió información menor a 5 años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79638" y="1246138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97702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Pública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22020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6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957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3976254" y="1024466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637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*La asistencia </a:t>
            </a:r>
            <a:r>
              <a:rPr lang="es-ES" sz="950" dirty="0"/>
              <a:t>a Oficiales de Información </a:t>
            </a:r>
            <a:r>
              <a:rPr lang="es-ES" sz="950" dirty="0" smtClean="0"/>
              <a:t>que se reporta consiste en el apoyo </a:t>
            </a:r>
            <a:r>
              <a:rPr lang="es-ES" sz="950" dirty="0"/>
              <a:t>técnico</a:t>
            </a:r>
            <a:r>
              <a:rPr lang="es-ES" sz="950" dirty="0" smtClean="0"/>
              <a:t>, </a:t>
            </a:r>
            <a:r>
              <a:rPr lang="es-ES" sz="950" dirty="0"/>
              <a:t>gestión de credenciales (</a:t>
            </a:r>
            <a:r>
              <a:rPr lang="es-ES" sz="950" dirty="0" smtClean="0"/>
              <a:t>usuario/contraseña) y cualquier otra consulta vinculada al Portal de Transparencia</a:t>
            </a:r>
          </a:p>
          <a:p>
            <a:pPr algn="just"/>
            <a:r>
              <a:rPr lang="es-ES" sz="950" dirty="0" smtClean="0"/>
              <a:t>**Durante el mes de octubre se incorporó al </a:t>
            </a:r>
            <a:r>
              <a:rPr lang="es-ES" sz="950" dirty="0"/>
              <a:t>Portal de Transparencia que administra este </a:t>
            </a:r>
            <a:r>
              <a:rPr lang="es-ES" sz="950" dirty="0" smtClean="0"/>
              <a:t>Instituto al Instituto de Bienestar Animal.</a:t>
            </a:r>
          </a:p>
          <a:p>
            <a:pPr algn="just"/>
            <a:r>
              <a:rPr lang="en-US" sz="950" dirty="0" smtClean="0"/>
              <a:t>***Se reportan las orientaciones realizadas de </a:t>
            </a:r>
            <a:r>
              <a:rPr lang="es-ES" sz="950" dirty="0" smtClean="0"/>
              <a:t>conformidad </a:t>
            </a:r>
            <a:r>
              <a:rPr lang="es-ES" sz="950" dirty="0"/>
              <a:t>a la letra c) del artículo 50 de la LAIP</a:t>
            </a:r>
            <a:r>
              <a:rPr lang="es-ES" sz="950" dirty="0" smtClean="0"/>
              <a:t>,.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4984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593205" y="244699"/>
            <a:ext cx="6130344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>
                <a:solidFill>
                  <a:srgbClr val="002060"/>
                </a:solidFill>
              </a:rPr>
              <a:t>Servidores públicos municipales capacitados</a:t>
            </a:r>
          </a:p>
        </p:txBody>
      </p:sp>
      <p:graphicFrame>
        <p:nvGraphicFramePr>
          <p:cNvPr id="4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988788"/>
              </p:ext>
            </p:extLst>
          </p:nvPr>
        </p:nvGraphicFramePr>
        <p:xfrm>
          <a:off x="2887571" y="1253353"/>
          <a:ext cx="9304429" cy="5604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8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3369</TotalTime>
  <Words>542</Words>
  <Application>Microsoft Office PowerPoint</Application>
  <PresentationFormat>Panorámica</PresentationFormat>
  <Paragraphs>207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Total de personas capacitadas por rango de edad  </vt:lpstr>
      <vt:lpstr>Presentación de PowerPoint</vt:lpstr>
      <vt:lpstr>Presentación de PowerPoint</vt:lpstr>
      <vt:lpstr>Ente obligado que solicita asesoría GDA</vt:lpstr>
      <vt:lpstr>Presentación de PowerPoint</vt:lpstr>
      <vt:lpstr>Tema de acompañamiento en materia GDA</vt:lpstr>
      <vt:lpstr>Presentación de PowerPoint</vt:lpstr>
      <vt:lpstr>Nivel de respuesta</vt:lpstr>
      <vt:lpstr>Tema de preguntas recibidas</vt:lpstr>
      <vt:lpstr>Presentación de PowerPoint</vt:lpstr>
      <vt:lpstr>Solicitudes de apoyo, UCOM</vt:lpstr>
      <vt:lpstr>Presentación de PowerPoint</vt:lpstr>
      <vt:lpstr>Presentación de PowerPoint</vt:lpstr>
      <vt:lpstr>Medio por el cual se realizó la asesoría</vt:lpstr>
      <vt:lpstr>Tema de asesoría brindada</vt:lpstr>
      <vt:lpstr>Presentación de PowerPoint</vt:lpstr>
      <vt:lpstr>Proyectos de autos elaborados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Ernesto Masferrer</cp:lastModifiedBy>
  <cp:revision>211</cp:revision>
  <cp:lastPrinted>2022-04-22T17:34:22Z</cp:lastPrinted>
  <dcterms:created xsi:type="dcterms:W3CDTF">2021-10-15T21:21:24Z</dcterms:created>
  <dcterms:modified xsi:type="dcterms:W3CDTF">2022-11-30T20:58:13Z</dcterms:modified>
</cp:coreProperties>
</file>