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1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2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3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4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5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6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7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8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9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20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21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2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91" r:id="rId4"/>
    <p:sldId id="292" r:id="rId5"/>
    <p:sldId id="293" r:id="rId6"/>
    <p:sldId id="294" r:id="rId7"/>
    <p:sldId id="295" r:id="rId8"/>
    <p:sldId id="296" r:id="rId9"/>
    <p:sldId id="265" r:id="rId10"/>
    <p:sldId id="266" r:id="rId11"/>
    <p:sldId id="267" r:id="rId12"/>
    <p:sldId id="268" r:id="rId13"/>
    <p:sldId id="269" r:id="rId14"/>
    <p:sldId id="288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89" r:id="rId23"/>
    <p:sldId id="290" r:id="rId24"/>
    <p:sldId id="278" r:id="rId25"/>
    <p:sldId id="279" r:id="rId26"/>
    <p:sldId id="297" r:id="rId27"/>
    <p:sldId id="298" r:id="rId28"/>
    <p:sldId id="299" r:id="rId29"/>
    <p:sldId id="300" r:id="rId30"/>
    <p:sldId id="280" r:id="rId31"/>
    <p:sldId id="281" r:id="rId32"/>
    <p:sldId id="258" r:id="rId33"/>
  </p:sldIdLst>
  <p:sldSz cx="12192000" cy="6858000"/>
  <p:notesSz cx="7010400" cy="92964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69" d="100"/>
          <a:sy n="69" d="100"/>
        </p:scale>
        <p:origin x="4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Mayo%202022\Estad&#237;sticas%20U.%20Formaci&#243;n%20_%20Mayo-2022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Mayo%202022\Estad&#237;sticasMayo2022%20GDA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febrero%202022\Estad&#237;sticasFebrero2022%20v2%20rev%20RM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Mayo%202022\Estad&#237;sticasMayo2022%20GDA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Mayo%202022\Estad&#237;sticasMayo2022%20GDA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Mayo%202022\ESTADISTICA%20MES%20DE%20MAYO%202022%20U.%20ACOMPA&#209;AMIENTO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Mayo%202022\ESTADISTICA%20MES%20DE%20MAYO%202022%20U.%20ACOMPA&#209;AMIENTO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Mayo%202022\Asesor&#237;as%202022%20Evaluaci&#243;n%20del%20Desempe&#241;o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Mayo%202022\Asesor&#237;as%202022%20Evaluaci&#243;n%20del%20Desempe&#241;o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Mayo%202022\Asesor&#237;as%202022%20Evaluaci&#243;n%20del%20Desempe&#241;o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Mayo%202022\Estadisticas%20actividades%20MAY%202022%20UCOM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3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4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5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rnesto%20Masferrer\Desktop\Mayo%202022\Estad&#237;sticas%20U.%20Formaci&#243;n%20_%20Mayo-2022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rnesto%20Masferrer\Desktop\Mayo%202022\Estad&#237;sticas%20U.%20Formaci&#243;n%20_%20Mayo-202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1. NÚMERO DE SOLICITUDES Y REQUERIMIENTOS DE ACCESO A LA INFORMACIÓN PÚBLICA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 smtClean="0"/>
                      <a:t>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5EC-4BAB-83BF-92A229C7B482}"/>
                </c:ext>
              </c:extLst>
            </c:dLbl>
            <c:dLbl>
              <c:idx val="1"/>
              <c:layout>
                <c:manualLayout>
                  <c:x val="0"/>
                  <c:y val="-6.7553748448458259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FDE-46AE-B7E6-DC93F493AD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N° de solicitudes</c:v>
                </c:pt>
                <c:pt idx="1">
                  <c:v>N° de requerimientos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9</c:v>
                </c:pt>
                <c:pt idx="1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8E-48F5-BEC6-AF9F9DC418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37570544"/>
        <c:axId val="1137575536"/>
        <c:axId val="0"/>
      </c:bar3DChart>
      <c:catAx>
        <c:axId val="1137570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37575536"/>
        <c:crosses val="autoZero"/>
        <c:auto val="1"/>
        <c:lblAlgn val="ctr"/>
        <c:lblOffset val="100"/>
        <c:noMultiLvlLbl val="0"/>
      </c:catAx>
      <c:valAx>
        <c:axId val="1137575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37570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'[Estadísticas U. Formación _ Mayo-2022.xlsx]Estadísticas Mayo'!$O$38:$O$39</c:f>
              <c:strCache>
                <c:ptCount val="2"/>
                <c:pt idx="0">
                  <c:v>Cantidad de personas capacitadas por edad </c:v>
                </c:pt>
                <c:pt idx="1">
                  <c:v>Total</c:v>
                </c:pt>
              </c:strCache>
            </c:strRef>
          </c:tx>
          <c:explosion val="4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34B-46B5-BC7A-765209BB07D8}"/>
              </c:ext>
            </c:extLst>
          </c:dPt>
          <c:dPt>
            <c:idx val="1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34B-46B5-BC7A-765209BB07D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34B-46B5-BC7A-765209BB07D8}"/>
              </c:ext>
            </c:extLst>
          </c:dPt>
          <c:dPt>
            <c:idx val="3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34B-46B5-BC7A-765209BB07D8}"/>
              </c:ext>
            </c:extLst>
          </c:dPt>
          <c:dPt>
            <c:idx val="4"/>
            <c:bubble3D val="0"/>
            <c:spPr>
              <a:solidFill>
                <a:schemeClr val="accent5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34B-46B5-BC7A-765209BB07D8}"/>
              </c:ext>
            </c:extLst>
          </c:dPt>
          <c:dPt>
            <c:idx val="5"/>
            <c:bubble3D val="0"/>
            <c:spPr>
              <a:solidFill>
                <a:schemeClr val="accent3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34B-46B5-BC7A-765209BB07D8}"/>
              </c:ext>
            </c:extLst>
          </c:dPt>
          <c:dPt>
            <c:idx val="6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34B-46B5-BC7A-765209BB07D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'[Estadísticas U. Formación _ Mayo-2022.xlsx]Estadísticas Mayo'!$K$40:$K$47</c:f>
              <c:strCache>
                <c:ptCount val="8"/>
                <c:pt idx="0">
                  <c:v>10 - 20</c:v>
                </c:pt>
                <c:pt idx="1">
                  <c:v>21 - 30</c:v>
                </c:pt>
                <c:pt idx="2">
                  <c:v>31 - 40 </c:v>
                </c:pt>
                <c:pt idx="3">
                  <c:v>41 - 50</c:v>
                </c:pt>
                <c:pt idx="4">
                  <c:v>51 -  60</c:v>
                </c:pt>
                <c:pt idx="5">
                  <c:v>61 -  más </c:v>
                </c:pt>
                <c:pt idx="6">
                  <c:v>N/D</c:v>
                </c:pt>
                <c:pt idx="7">
                  <c:v>Totales</c:v>
                </c:pt>
              </c:strCache>
            </c:strRef>
          </c:cat>
          <c:val>
            <c:numRef>
              <c:f>'[Estadísticas U. Formación _ Mayo-2022.xlsx]Estadísticas Mayo'!$O$40:$O$46</c:f>
              <c:numCache>
                <c:formatCode>General</c:formatCode>
                <c:ptCount val="7"/>
                <c:pt idx="0">
                  <c:v>0</c:v>
                </c:pt>
                <c:pt idx="1">
                  <c:v>27</c:v>
                </c:pt>
                <c:pt idx="2">
                  <c:v>39</c:v>
                </c:pt>
                <c:pt idx="3">
                  <c:v>36</c:v>
                </c:pt>
                <c:pt idx="4">
                  <c:v>13</c:v>
                </c:pt>
                <c:pt idx="5">
                  <c:v>4</c:v>
                </c:pt>
                <c:pt idx="6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34B-46B5-BC7A-765209BB07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3E4-428B-836E-8D38540F6D08}"/>
              </c:ext>
            </c:extLst>
          </c:dPt>
          <c:dPt>
            <c:idx val="1"/>
            <c:bubble3D val="0"/>
            <c:explosion val="6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3E4-428B-836E-8D38540F6D0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'[EstadísticasMayo2022 GDA.xlsx]Hoja 1'!$G$3:$G$4</c:f>
              <c:strCache>
                <c:ptCount val="2"/>
                <c:pt idx="0">
                  <c:v>Gobierno Central</c:v>
                </c:pt>
                <c:pt idx="1">
                  <c:v>Municipalidades</c:v>
                </c:pt>
              </c:strCache>
            </c:strRef>
          </c:cat>
          <c:val>
            <c:numRef>
              <c:f>'[EstadísticasMayo2022 GDA.xlsx]Hoja 1'!$H$3:$H$4</c:f>
              <c:numCache>
                <c:formatCode>General</c:formatCode>
                <c:ptCount val="2"/>
                <c:pt idx="0">
                  <c:v>7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3E4-428B-836E-8D38540F6D08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BD1-4D59-A855-CFAA9D3EB35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1BD1-4D59-A855-CFAA9D3EB35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'[EstadísticasMayo2022 GDA.xlsx]Hoja 1'!$C$29:$C$31</c:f>
              <c:strCache>
                <c:ptCount val="3"/>
                <c:pt idx="0">
                  <c:v>Consulta por correo eletrónico</c:v>
                </c:pt>
                <c:pt idx="1">
                  <c:v>Consulta vía telefónica </c:v>
                </c:pt>
                <c:pt idx="2">
                  <c:v>Consulta vía nota externa</c:v>
                </c:pt>
              </c:strCache>
            </c:strRef>
          </c:cat>
          <c:val>
            <c:numRef>
              <c:f>'[EstadísticasMayo2022 GDA.xlsx]Hoja 1'!$D$29:$D$31</c:f>
              <c:numCache>
                <c:formatCode>General</c:formatCode>
                <c:ptCount val="3"/>
                <c:pt idx="0">
                  <c:v>6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D1-4D59-A855-CFAA9D3EB35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74909504"/>
        <c:axId val="374910752"/>
      </c:barChart>
      <c:catAx>
        <c:axId val="374909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4910752"/>
        <c:crosses val="autoZero"/>
        <c:auto val="1"/>
        <c:lblAlgn val="ctr"/>
        <c:lblOffset val="100"/>
        <c:noMultiLvlLbl val="0"/>
      </c:catAx>
      <c:valAx>
        <c:axId val="3749107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74909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B3C-4A5C-93E7-1E72884E824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'[EstadísticasMayo2022 GDA.xlsx]Hoja 1'!$A$51:$A$59</c:f>
              <c:strCache>
                <c:ptCount val="9"/>
                <c:pt idx="0">
                  <c:v>La gestión documental en los procesos de rendición de cuentas</c:v>
                </c:pt>
                <c:pt idx="1">
                  <c:v>Articulación de las TIC's con la gestión documental </c:v>
                </c:pt>
                <c:pt idx="2">
                  <c:v>Procesos de eliminación de documentos sobre licencias de software fuera de uso</c:v>
                </c:pt>
                <c:pt idx="3">
                  <c:v>Requisitos del procedimiento de eliminación de documentos </c:v>
                </c:pt>
                <c:pt idx="4">
                  <c:v>Procesos de eliminación de datos personales </c:v>
                </c:pt>
                <c:pt idx="5">
                  <c:v>Procesos de valoración y selección documental sobre formatos fuera de uso</c:v>
                </c:pt>
                <c:pt idx="6">
                  <c:v>Normalización de documentos administrativos de uso común</c:v>
                </c:pt>
                <c:pt idx="7">
                  <c:v>Control ambiental en depósitos documentales</c:v>
                </c:pt>
                <c:pt idx="8">
                  <c:v>Remisión del Cuadro de Clasificación Documental para instituciones de Gobierno Central </c:v>
                </c:pt>
              </c:strCache>
            </c:strRef>
          </c:cat>
          <c:val>
            <c:numRef>
              <c:f>'[EstadísticasMayo2022 GDA.xlsx]Hoja 1'!$B$51:$B$59</c:f>
              <c:numCache>
                <c:formatCode>General</c:formatCode>
                <c:ptCount val="9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3C-4A5C-93E7-1E72884E824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36214592"/>
        <c:axId val="436215840"/>
      </c:barChart>
      <c:catAx>
        <c:axId val="4362145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36215840"/>
        <c:crosses val="autoZero"/>
        <c:auto val="1"/>
        <c:lblAlgn val="ctr"/>
        <c:lblOffset val="100"/>
        <c:noMultiLvlLbl val="0"/>
      </c:catAx>
      <c:valAx>
        <c:axId val="436215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36214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3BE-4495-B7EE-2D1DC2BB5C5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'[ESTADISTICA MES DE MAYO 2022 U. ACOMPAÑAMIENTO.xlsx]MAYO'!$G$4:$G$6</c:f>
              <c:strCache>
                <c:ptCount val="3"/>
                <c:pt idx="0">
                  <c:v>Cantidad de Preguntas recibidas en el mes</c:v>
                </c:pt>
                <c:pt idx="1">
                  <c:v>Cantidad de Preguntas respondidas de consultas recibidas en el mes </c:v>
                </c:pt>
                <c:pt idx="2">
                  <c:v>Cantidad de Preguntas respondidas de consultas recibidas en meses anteriores</c:v>
                </c:pt>
              </c:strCache>
            </c:strRef>
          </c:cat>
          <c:val>
            <c:numRef>
              <c:f>'[ESTADISTICA MES DE MAYO 2022 U. ACOMPAÑAMIENTO.xlsx]MAYO'!$H$4:$H$6</c:f>
              <c:numCache>
                <c:formatCode>General</c:formatCode>
                <c:ptCount val="3"/>
                <c:pt idx="0">
                  <c:v>24</c:v>
                </c:pt>
                <c:pt idx="1">
                  <c:v>17</c:v>
                </c:pt>
                <c:pt idx="2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BE-4495-B7EE-2D1DC2BB5C5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38402447"/>
        <c:axId val="738403279"/>
      </c:barChart>
      <c:catAx>
        <c:axId val="7384024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738403279"/>
        <c:crosses val="autoZero"/>
        <c:auto val="1"/>
        <c:lblAlgn val="ctr"/>
        <c:lblOffset val="100"/>
        <c:noMultiLvlLbl val="0"/>
      </c:catAx>
      <c:valAx>
        <c:axId val="73840327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384024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D60-4776-BAF7-DDEA7C98495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'[ESTADISTICA MES DE MAYO 2022 U. ACOMPAÑAMIENTO.xlsx]MAYO'!$B$5:$B$15</c:f>
              <c:strCache>
                <c:ptCount val="11"/>
                <c:pt idx="0">
                  <c:v>Datos personales</c:v>
                </c:pt>
                <c:pt idx="1">
                  <c:v>Trámite de solicitudes de información</c:v>
                </c:pt>
                <c:pt idx="2">
                  <c:v>Remisión de acuerdo de nombramiento nuevo OI</c:v>
                </c:pt>
                <c:pt idx="3">
                  <c:v>Nombre, cargo y salario de empleados públicos</c:v>
                </c:pt>
                <c:pt idx="4">
                  <c:v>Rol del Oficial de Información</c:v>
                </c:pt>
                <c:pt idx="5">
                  <c:v>Ítems de publicación de información oficiosa</c:v>
                </c:pt>
                <c:pt idx="6">
                  <c:v>Solicitud de formación</c:v>
                </c:pt>
                <c:pt idx="7">
                  <c:v>Plazo de publicación de información oficiosa</c:v>
                </c:pt>
                <c:pt idx="8">
                  <c:v>Versión pública</c:v>
                </c:pt>
                <c:pt idx="9">
                  <c:v>Informes finales de auditoría</c:v>
                </c:pt>
                <c:pt idx="10">
                  <c:v>Oficial GDA</c:v>
                </c:pt>
              </c:strCache>
            </c:strRef>
          </c:cat>
          <c:val>
            <c:numRef>
              <c:f>'[ESTADISTICA MES DE MAYO 2022 U. ACOMPAÑAMIENTO.xlsx]MAYO'!$C$5:$C$15</c:f>
              <c:numCache>
                <c:formatCode>General</c:formatCode>
                <c:ptCount val="11"/>
                <c:pt idx="0">
                  <c:v>1</c:v>
                </c:pt>
                <c:pt idx="1">
                  <c:v>8</c:v>
                </c:pt>
                <c:pt idx="2">
                  <c:v>2</c:v>
                </c:pt>
                <c:pt idx="3">
                  <c:v>3</c:v>
                </c:pt>
                <c:pt idx="4">
                  <c:v>2</c:v>
                </c:pt>
                <c:pt idx="5">
                  <c:v>3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60-4776-BAF7-DDEA7C98495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41676031"/>
        <c:axId val="441669375"/>
      </c:barChart>
      <c:catAx>
        <c:axId val="44167603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41669375"/>
        <c:crosses val="autoZero"/>
        <c:auto val="1"/>
        <c:lblAlgn val="ctr"/>
        <c:lblOffset val="100"/>
        <c:noMultiLvlLbl val="0"/>
      </c:catAx>
      <c:valAx>
        <c:axId val="4416693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416760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Número de proyectos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1D8-4661-B82B-B2F8C9945E40}"/>
              </c:ext>
            </c:extLst>
          </c:dPt>
          <c:dPt>
            <c:idx val="3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A1D8-4661-B82B-B2F8C9945E4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Admisión</c:v>
                </c:pt>
                <c:pt idx="1">
                  <c:v>Trámite</c:v>
                </c:pt>
                <c:pt idx="2">
                  <c:v>Resoluciones Definitivas </c:v>
                </c:pt>
                <c:pt idx="3">
                  <c:v>Terminaciones Anticipadas del Procedimiento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5</c:v>
                </c:pt>
                <c:pt idx="1">
                  <c:v>13</c:v>
                </c:pt>
                <c:pt idx="2">
                  <c:v>6</c:v>
                </c:pt>
                <c:pt idx="3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D8-4661-B82B-B2F8C9945E4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78303472"/>
        <c:axId val="678305552"/>
      </c:barChart>
      <c:catAx>
        <c:axId val="678303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678305552"/>
        <c:crosses val="autoZero"/>
        <c:auto val="1"/>
        <c:lblAlgn val="ctr"/>
        <c:lblOffset val="100"/>
        <c:noMultiLvlLbl val="0"/>
      </c:catAx>
      <c:valAx>
        <c:axId val="6783055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78303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CE7B-42D7-AF83-C0A7E7DC00B4}"/>
              </c:ext>
            </c:extLst>
          </c:dPt>
          <c:dPt>
            <c:idx val="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E7B-42D7-AF83-C0A7E7DC00B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Hoja2!$A$1:$A$3</c:f>
              <c:strCache>
                <c:ptCount val="3"/>
                <c:pt idx="0">
                  <c:v>Requerimiento de informe de cumplimiento al ente obligado</c:v>
                </c:pt>
                <c:pt idx="1">
                  <c:v>Traslados a apelantes para verificar el cumplimiento de la Resolución Definitiva emitida por el IAIP</c:v>
                </c:pt>
                <c:pt idx="2">
                  <c:v>Cumplimiento de Resolución Definitiva</c:v>
                </c:pt>
              </c:strCache>
            </c:strRef>
          </c:cat>
          <c:val>
            <c:numRef>
              <c:f>Hoja2!$B$1:$B$3</c:f>
              <c:numCache>
                <c:formatCode>General</c:formatCode>
                <c:ptCount val="3"/>
                <c:pt idx="0">
                  <c:v>21</c:v>
                </c:pt>
                <c:pt idx="1">
                  <c:v>8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7B-42D7-AF83-C0A7E7DC00B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88217040"/>
        <c:axId val="788212048"/>
      </c:barChart>
      <c:catAx>
        <c:axId val="788217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788212048"/>
        <c:crosses val="autoZero"/>
        <c:auto val="1"/>
        <c:lblAlgn val="ctr"/>
        <c:lblOffset val="100"/>
        <c:noMultiLvlLbl val="0"/>
      </c:catAx>
      <c:valAx>
        <c:axId val="7882120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88217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596-4C4B-BBCA-759E8DA767F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'[Asesorías 2022 Evaluación del Desempeño.xlsx]Mayo-2022'!$G$5:$G$6</c:f>
              <c:strCache>
                <c:ptCount val="2"/>
                <c:pt idx="0">
                  <c:v>Gobierno Central</c:v>
                </c:pt>
                <c:pt idx="1">
                  <c:v>Municipalidades</c:v>
                </c:pt>
              </c:strCache>
            </c:strRef>
          </c:cat>
          <c:val>
            <c:numRef>
              <c:f>'[Asesorías 2022 Evaluación del Desempeño.xlsx]Mayo-2022'!$H$5:$H$6</c:f>
              <c:numCache>
                <c:formatCode>General</c:formatCode>
                <c:ptCount val="2"/>
                <c:pt idx="0">
                  <c:v>2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96-4C4B-BBCA-759E8DA767F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243286527"/>
        <c:axId val="1243280287"/>
      </c:barChart>
      <c:catAx>
        <c:axId val="124328652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243280287"/>
        <c:crosses val="autoZero"/>
        <c:auto val="1"/>
        <c:lblAlgn val="ctr"/>
        <c:lblOffset val="100"/>
        <c:noMultiLvlLbl val="0"/>
      </c:catAx>
      <c:valAx>
        <c:axId val="12432802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2432865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2. </a:t>
            </a:r>
            <a:r>
              <a:rPr lang="en-US" dirty="0" smtClean="0"/>
              <a:t>PROMEDIO </a:t>
            </a:r>
            <a:r>
              <a:rPr lang="en-US" dirty="0"/>
              <a:t>DE </a:t>
            </a:r>
            <a:r>
              <a:rPr lang="en-US" dirty="0" smtClean="0"/>
              <a:t>RESPUESTA (DIAS)</a:t>
            </a:r>
            <a:endParaRPr lang="en-US" dirty="0"/>
          </a:p>
        </c:rich>
      </c:tx>
      <c:layout>
        <c:manualLayout>
          <c:xMode val="edge"/>
          <c:yMode val="edge"/>
          <c:x val="0.3014842635336224"/>
          <c:y val="3.23465924647721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2. PLAZO DE RESPUESTA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6218457479382406E-17"/>
                  <c:y val="-6.469318492954457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BA9-46AA-88D0-E12B8BE6833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BA9-46AA-88D0-E12B8BE683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Solicitudes con información menor a 5 años</c:v>
                </c:pt>
                <c:pt idx="1">
                  <c:v>Solicitudes con información mayor a 5 años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6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D2-4044-89DA-9746D51255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86817920"/>
        <c:axId val="1186819168"/>
        <c:axId val="0"/>
      </c:bar3DChart>
      <c:catAx>
        <c:axId val="1186817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86819168"/>
        <c:crosses val="autoZero"/>
        <c:auto val="1"/>
        <c:lblAlgn val="ctr"/>
        <c:lblOffset val="100"/>
        <c:noMultiLvlLbl val="0"/>
      </c:catAx>
      <c:valAx>
        <c:axId val="1186819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86817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FF1-457F-A353-19782ED4F347}"/>
              </c:ext>
            </c:extLst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FF1-457F-A353-19782ED4F34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'[Asesorías 2022 Evaluación del Desempeño.xlsx]Mayo-2022'!$A$16:$A$17</c:f>
              <c:strCache>
                <c:ptCount val="2"/>
                <c:pt idx="0">
                  <c:v>Asesoría presencial</c:v>
                </c:pt>
                <c:pt idx="1">
                  <c:v>Asesoría Virtual</c:v>
                </c:pt>
              </c:strCache>
            </c:strRef>
          </c:cat>
          <c:val>
            <c:numRef>
              <c:f>'[Asesorías 2022 Evaluación del Desempeño.xlsx]Mayo-2022'!$B$16:$B$17</c:f>
              <c:numCache>
                <c:formatCode>General</c:formatCode>
                <c:ptCount val="2"/>
                <c:pt idx="0">
                  <c:v>3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FF1-457F-A353-19782ED4F3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943327311"/>
        <c:axId val="1943326895"/>
      </c:barChart>
      <c:valAx>
        <c:axId val="194332689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943327311"/>
        <c:crosses val="autoZero"/>
        <c:crossBetween val="between"/>
      </c:valAx>
      <c:catAx>
        <c:axId val="1943327311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943326895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211-4C30-9D87-82E96901CFF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'[Asesorías 2022 Evaluación del Desempeño.xlsx]Mayo-2022'!$A$48</c:f>
              <c:strCache>
                <c:ptCount val="1"/>
                <c:pt idx="0">
                  <c:v>Seguimiento a diagnóstico preliminar realizado al portal de transparencia de la institución</c:v>
                </c:pt>
              </c:strCache>
            </c:strRef>
          </c:cat>
          <c:val>
            <c:numRef>
              <c:f>'[Asesorías 2022 Evaluación del Desempeño.xlsx]Mayo-2022'!$B$48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211-4C30-9D87-82E96901CFFD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265179888559699"/>
          <c:y val="0.29630576848291423"/>
          <c:w val="0.33800490143125372"/>
          <c:h val="0.24648753067753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B95-41FE-B16A-8A15CE932F36}"/>
              </c:ext>
            </c:extLst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1B95-41FE-B16A-8A15CE932F36}"/>
              </c:ext>
            </c:extLst>
          </c:dPt>
          <c:dPt>
            <c:idx val="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B95-41FE-B16A-8A15CE932F3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'[Estadisticas actividades MAY 2022 UCOM.xlsx]Hoja2'!$L$3:$L$40</c:f>
              <c:strCache>
                <c:ptCount val="7"/>
                <c:pt idx="0">
                  <c:v>Monitoreo</c:v>
                </c:pt>
                <c:pt idx="1">
                  <c:v>Cobertura Comunicacional</c:v>
                </c:pt>
                <c:pt idx="2">
                  <c:v>Capacitaciones Presenciales</c:v>
                </c:pt>
                <c:pt idx="3">
                  <c:v>Diseños y videos</c:v>
                </c:pt>
                <c:pt idx="4">
                  <c:v>Fotos de Pleno</c:v>
                </c:pt>
                <c:pt idx="5">
                  <c:v>Eventos</c:v>
                </c:pt>
                <c:pt idx="6">
                  <c:v>Audiencias</c:v>
                </c:pt>
              </c:strCache>
            </c:strRef>
          </c:cat>
          <c:val>
            <c:numRef>
              <c:f>'[Estadisticas actividades MAY 2022 UCOM.xlsx]Hoja2'!$M$3:$M$40</c:f>
              <c:numCache>
                <c:formatCode>General</c:formatCode>
                <c:ptCount val="7"/>
                <c:pt idx="0">
                  <c:v>42</c:v>
                </c:pt>
                <c:pt idx="1">
                  <c:v>9</c:v>
                </c:pt>
                <c:pt idx="2">
                  <c:v>6</c:v>
                </c:pt>
                <c:pt idx="3">
                  <c:v>4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95-41FE-B16A-8A15CE932F3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24849679"/>
        <c:axId val="424854671"/>
      </c:barChart>
      <c:catAx>
        <c:axId val="4248496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24854671"/>
        <c:crosses val="autoZero"/>
        <c:auto val="1"/>
        <c:lblAlgn val="ctr"/>
        <c:lblOffset val="100"/>
        <c:noMultiLvlLbl val="0"/>
      </c:catAx>
      <c:valAx>
        <c:axId val="42485467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248496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8"/>
        <c:overlap val="-27"/>
        <c:axId val="430581231"/>
        <c:axId val="430582063"/>
      </c:barChart>
      <c:catAx>
        <c:axId val="4305812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endParaRPr lang="es-SV"/>
          </a:p>
        </c:txPr>
        <c:crossAx val="430582063"/>
        <c:crosses val="autoZero"/>
        <c:auto val="1"/>
        <c:lblAlgn val="ctr"/>
        <c:lblOffset val="100"/>
        <c:noMultiLvlLbl val="0"/>
      </c:catAx>
      <c:valAx>
        <c:axId val="430582063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305812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dirty="0"/>
              <a:t>3.TIPO DE </a:t>
            </a:r>
            <a:r>
              <a:rPr lang="es-SV" dirty="0" smtClean="0"/>
              <a:t>INFORMACIÓN</a:t>
            </a:r>
            <a:r>
              <a:rPr lang="es-SV" baseline="0" dirty="0" smtClean="0"/>
              <a:t> </a:t>
            </a:r>
            <a:r>
              <a:rPr lang="es-SV" dirty="0" smtClean="0"/>
              <a:t>REQUERIMIENTOS</a:t>
            </a:r>
            <a:endParaRPr lang="es-SV" dirty="0"/>
          </a:p>
        </c:rich>
      </c:tx>
      <c:layout>
        <c:manualLayout>
          <c:xMode val="edge"/>
          <c:yMode val="edge"/>
          <c:x val="0.23369888157546903"/>
          <c:y val="3.63508815023712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3.TIPO DE INFORMACIÓN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6746419732166737E-17"/>
                  <c:y val="6.6092511822493207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5B8-45B5-AE7C-CF6D27F2CC5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B8-45B5-AE7C-CF6D27F2CC58}"/>
                </c:ext>
              </c:extLst>
            </c:dLbl>
            <c:dLbl>
              <c:idx val="3"/>
              <c:layout>
                <c:manualLayout>
                  <c:x val="0"/>
                  <c:y val="-3.304625591124660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5B8-45B5-AE7C-CF6D27F2CC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Pública</c:v>
                </c:pt>
                <c:pt idx="1">
                  <c:v>Reorientado a otros entes</c:v>
                </c:pt>
                <c:pt idx="2">
                  <c:v>Datos Personales</c:v>
                </c:pt>
                <c:pt idx="3">
                  <c:v>Improcedencia (Art. 74 LAIP)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13</c:v>
                </c:pt>
                <c:pt idx="1">
                  <c:v>5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65-4F72-AB7E-36C3B701B6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95795520"/>
        <c:axId val="1095789696"/>
        <c:axId val="0"/>
      </c:bar3DChart>
      <c:catAx>
        <c:axId val="1095795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095789696"/>
        <c:crosses val="autoZero"/>
        <c:auto val="1"/>
        <c:lblAlgn val="ctr"/>
        <c:lblOffset val="100"/>
        <c:noMultiLvlLbl val="0"/>
      </c:catAx>
      <c:valAx>
        <c:axId val="1095789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095795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4. TIPO DE SOLICITANTE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 smtClean="0"/>
                      <a:t>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9AC-4BCA-8B88-E2A9724EFD1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9AC-4BCA-8B88-E2A9724EFD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Mujer</c:v>
                </c:pt>
                <c:pt idx="1">
                  <c:v>Hombre</c:v>
                </c:pt>
                <c:pt idx="2">
                  <c:v>Persona Jurídica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4</c:v>
                </c:pt>
                <c:pt idx="1">
                  <c:v>5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C9-40FB-B387-5996345D63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29674928"/>
        <c:axId val="1129676176"/>
        <c:axId val="0"/>
      </c:bar3DChart>
      <c:catAx>
        <c:axId val="1129674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29676176"/>
        <c:crosses val="autoZero"/>
        <c:auto val="1"/>
        <c:lblAlgn val="ctr"/>
        <c:lblOffset val="100"/>
        <c:noMultiLvlLbl val="0"/>
      </c:catAx>
      <c:valAx>
        <c:axId val="1129676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29674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5. VÍAS POR LAS QUE SE RECIBEN LAS SOLICITUDES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911806926762847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7B0-49C2-8CF8-5138E10FE48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F31-4F62-93BE-39F033745F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Correo Electrónico</c:v>
                </c:pt>
                <c:pt idx="1">
                  <c:v>Presencial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9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F-4B42-9AC3-C26D4B698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94829904"/>
        <c:axId val="1194821168"/>
        <c:axId val="0"/>
      </c:bar3DChart>
      <c:catAx>
        <c:axId val="119482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94821168"/>
        <c:crosses val="autoZero"/>
        <c:auto val="1"/>
        <c:lblAlgn val="ctr"/>
        <c:lblOffset val="100"/>
        <c:noMultiLvlLbl val="0"/>
      </c:catAx>
      <c:valAx>
        <c:axId val="1194821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94829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dirty="0" smtClean="0"/>
              <a:t>6. CONSULTAS QUE ATENDIÓ LA UAIP</a:t>
            </a:r>
            <a:endParaRPr lang="es-E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8155786324785005E-2"/>
          <c:y val="0.13160260341339142"/>
          <c:w val="0.92032927557801958"/>
          <c:h val="0.7478273904352937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5. VÍAS POR LAS QUE SE RECIBEN LAS SOLICITUDES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1.955903463381441E-3"/>
                  <c:y val="2.390870639308454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96461632027411E-2"/>
                      <c:h val="8.19322658817582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977E-40E9-B442-B17B4F8E82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Portal de Transparencia*</c:v>
                </c:pt>
                <c:pt idx="1">
                  <c:v>Nuevos Portales de Transparencia**</c:v>
                </c:pt>
                <c:pt idx="2">
                  <c:v>Ciudadanos***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8</c:v>
                </c:pt>
                <c:pt idx="1">
                  <c:v>0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F-4B42-9AC3-C26D4B698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94829904"/>
        <c:axId val="1194821168"/>
        <c:axId val="0"/>
      </c:bar3DChart>
      <c:catAx>
        <c:axId val="119482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94821168"/>
        <c:crosses val="autoZero"/>
        <c:auto val="1"/>
        <c:lblAlgn val="ctr"/>
        <c:lblOffset val="100"/>
        <c:noMultiLvlLbl val="0"/>
      </c:catAx>
      <c:valAx>
        <c:axId val="1194821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94829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'[Estadísticas U. Formación _ Mayo-2022.xlsx]Estadísticas Mayo'!$C$7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U. Formación _ Mayo-2022.xlsx]Estadísticas Mayo'!$B$8:$B$13</c:f>
              <c:strCache>
                <c:ptCount val="5"/>
                <c:pt idx="0">
                  <c:v>Miembros del concejo</c:v>
                </c:pt>
                <c:pt idx="1">
                  <c:v>Oficial de información - municipalidad </c:v>
                </c:pt>
                <c:pt idx="2">
                  <c:v>Oficial GDA - municipalidad </c:v>
                </c:pt>
                <c:pt idx="3">
                  <c:v>Personal administrativo - municipalidades </c:v>
                </c:pt>
                <c:pt idx="4">
                  <c:v>Personal técnico UGDA - Municipalidades </c:v>
                </c:pt>
              </c:strCache>
              <c:extLst/>
            </c:strRef>
          </c:cat>
          <c:val>
            <c:numRef>
              <c:f>'[Estadísticas U. Formación _ Mayo-2022.xlsx]Estadísticas Mayo'!$C$8:$C$13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3</c:v>
                </c:pt>
                <c:pt idx="3">
                  <c:v>14</c:v>
                </c:pt>
                <c:pt idx="4">
                  <c:v>5</c:v>
                </c:pt>
              </c:numCache>
              <c:extLst/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0-4EDE-4144-B5BA-EBBD453919FF}"/>
            </c:ext>
          </c:extLst>
        </c:ser>
        <c:ser>
          <c:idx val="1"/>
          <c:order val="1"/>
          <c:tx>
            <c:strRef>
              <c:f>'[Estadísticas U. Formación _ Mayo-2022.xlsx]Estadísticas Mayo'!$D$7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U. Formación _ Mayo-2022.xlsx]Estadísticas Mayo'!$B$8:$B$13</c:f>
              <c:strCache>
                <c:ptCount val="5"/>
                <c:pt idx="0">
                  <c:v>Miembros del concejo</c:v>
                </c:pt>
                <c:pt idx="1">
                  <c:v>Oficial de información - municipalidad </c:v>
                </c:pt>
                <c:pt idx="2">
                  <c:v>Oficial GDA - municipalidad </c:v>
                </c:pt>
                <c:pt idx="3">
                  <c:v>Personal administrativo - municipalidades </c:v>
                </c:pt>
                <c:pt idx="4">
                  <c:v>Personal técnico UGDA - Municipalidades </c:v>
                </c:pt>
              </c:strCache>
              <c:extLst/>
            </c:strRef>
          </c:cat>
          <c:val>
            <c:numRef>
              <c:f>'[Estadísticas U. Formación _ Mayo-2022.xlsx]Estadísticas Mayo'!$D$8:$D$13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7</c:v>
                </c:pt>
                <c:pt idx="3">
                  <c:v>26</c:v>
                </c:pt>
                <c:pt idx="4">
                  <c:v>9</c:v>
                </c:pt>
              </c:numCache>
              <c:extLst/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1-4EDE-4144-B5BA-EBBD453919FF}"/>
            </c:ext>
          </c:extLst>
        </c:ser>
        <c:ser>
          <c:idx val="2"/>
          <c:order val="2"/>
          <c:tx>
            <c:strRef>
              <c:f>'[Estadísticas U. Formación _ Mayo-2022.xlsx]Estadísticas Mayo'!$E$7</c:f>
              <c:strCache>
                <c:ptCount val="1"/>
                <c:pt idx="0">
                  <c:v>N/D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1"/>
          <c:cat>
            <c:strRef>
              <c:f>'[Estadísticas U. Formación _ Mayo-2022.xlsx]Estadísticas Mayo'!$B$8:$B$13</c:f>
              <c:strCache>
                <c:ptCount val="5"/>
                <c:pt idx="0">
                  <c:v>Miembros del concejo</c:v>
                </c:pt>
                <c:pt idx="1">
                  <c:v>Oficial de información - municipalidad </c:v>
                </c:pt>
                <c:pt idx="2">
                  <c:v>Oficial GDA - municipalidad </c:v>
                </c:pt>
                <c:pt idx="3">
                  <c:v>Personal administrativo - municipalidades </c:v>
                </c:pt>
                <c:pt idx="4">
                  <c:v>Personal técnico UGDA - Municipalidades </c:v>
                </c:pt>
              </c:strCache>
              <c:extLst/>
            </c:strRef>
          </c:cat>
          <c:val>
            <c:numRef>
              <c:f>'[Estadísticas U. Formación _ Mayo-2022.xlsx]Estadísticas Mayo'!$E$8:$E$13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  <c:extLst/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2-4EDE-4144-B5BA-EBBD453919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0496108"/>
        <c:axId val="1583334494"/>
      </c:barChart>
      <c:catAx>
        <c:axId val="3504961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583334494"/>
        <c:crosses val="autoZero"/>
        <c:auto val="1"/>
        <c:lblAlgn val="ctr"/>
        <c:lblOffset val="100"/>
        <c:noMultiLvlLbl val="1"/>
      </c:catAx>
      <c:valAx>
        <c:axId val="1583334494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3504961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'[Estadísticas U. Formación _ Mayo-2022.xlsx]Estadísticas Mayo'!$L$6:$L$7</c:f>
              <c:strCache>
                <c:ptCount val="2"/>
                <c:pt idx="0">
                  <c:v>Servidores públicos de gobierno central y autónomas capacitados </c:v>
                </c:pt>
                <c:pt idx="1">
                  <c:v>Hombres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U. Formación _ Mayo-2022.xlsx]Estadísticas Mayo'!$K$8:$K$13</c:f>
              <c:strCache>
                <c:ptCount val="5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  <c:pt idx="3">
                  <c:v>Personal técnico UGDA -  Gobierno central y autónomas</c:v>
                </c:pt>
                <c:pt idx="4">
                  <c:v>Total</c:v>
                </c:pt>
              </c:strCache>
              <c:extLst/>
            </c:strRef>
          </c:cat>
          <c:val>
            <c:numRef>
              <c:f>'[Estadísticas U. Formación _ Mayo-2022.xlsx]Estadísticas Mayo'!$L$8:$L$13</c:f>
              <c:numCache>
                <c:formatCode>General</c:formatCode>
                <c:ptCount val="5"/>
                <c:pt idx="0">
                  <c:v>8</c:v>
                </c:pt>
                <c:pt idx="1">
                  <c:v>0</c:v>
                </c:pt>
                <c:pt idx="2">
                  <c:v>27</c:v>
                </c:pt>
                <c:pt idx="3">
                  <c:v>6</c:v>
                </c:pt>
                <c:pt idx="4">
                  <c:v>41</c:v>
                </c:pt>
              </c:numCache>
              <c:extLst/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0-C429-4B9B-BD42-E0B2C23EA6FB}"/>
            </c:ext>
          </c:extLst>
        </c:ser>
        <c:ser>
          <c:idx val="1"/>
          <c:order val="1"/>
          <c:tx>
            <c:strRef>
              <c:f>'[Estadísticas U. Formación _ Mayo-2022.xlsx]Estadísticas Mayo'!$M$6:$M$7</c:f>
              <c:strCache>
                <c:ptCount val="2"/>
                <c:pt idx="0">
                  <c:v>Servidores públicos de gobierno central y autónomas capacitados </c:v>
                </c:pt>
                <c:pt idx="1">
                  <c:v>Mujeres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U. Formación _ Mayo-2022.xlsx]Estadísticas Mayo'!$K$8:$K$13</c:f>
              <c:strCache>
                <c:ptCount val="5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  <c:pt idx="3">
                  <c:v>Personal técnico UGDA -  Gobierno central y autónomas</c:v>
                </c:pt>
                <c:pt idx="4">
                  <c:v>Total</c:v>
                </c:pt>
              </c:strCache>
              <c:extLst/>
            </c:strRef>
          </c:cat>
          <c:val>
            <c:numRef>
              <c:f>'[Estadísticas U. Formación _ Mayo-2022.xlsx]Estadísticas Mayo'!$M$8:$M$13</c:f>
              <c:numCache>
                <c:formatCode>General</c:formatCode>
                <c:ptCount val="5"/>
                <c:pt idx="0">
                  <c:v>9</c:v>
                </c:pt>
                <c:pt idx="1">
                  <c:v>2</c:v>
                </c:pt>
                <c:pt idx="2">
                  <c:v>70</c:v>
                </c:pt>
                <c:pt idx="3">
                  <c:v>1</c:v>
                </c:pt>
                <c:pt idx="4">
                  <c:v>82</c:v>
                </c:pt>
              </c:numCache>
              <c:extLst/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1-C429-4B9B-BD42-E0B2C23EA6FB}"/>
            </c:ext>
          </c:extLst>
        </c:ser>
        <c:ser>
          <c:idx val="2"/>
          <c:order val="2"/>
          <c:tx>
            <c:strRef>
              <c:f>'[Estadísticas U. Formación _ Mayo-2022.xlsx]Estadísticas Mayo'!$N$6:$N$7</c:f>
              <c:strCache>
                <c:ptCount val="2"/>
                <c:pt idx="0">
                  <c:v>Servidores públicos de gobierno central y autónomas capacitados </c:v>
                </c:pt>
                <c:pt idx="1">
                  <c:v>N/D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U. Formación _ Mayo-2022.xlsx]Estadísticas Mayo'!$K$8:$K$13</c:f>
              <c:strCache>
                <c:ptCount val="5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  <c:pt idx="3">
                  <c:v>Personal técnico UGDA -  Gobierno central y autónomas</c:v>
                </c:pt>
                <c:pt idx="4">
                  <c:v>Total</c:v>
                </c:pt>
              </c:strCache>
              <c:extLst/>
            </c:strRef>
          </c:cat>
          <c:val>
            <c:numRef>
              <c:f>'[Estadísticas U. Formación _ Mayo-2022.xlsx]Estadísticas Mayo'!$N$8:$N$13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  <c:extLst/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2-C429-4B9B-BD42-E0B2C23EA6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94418323"/>
        <c:axId val="1055947341"/>
      </c:barChart>
      <c:catAx>
        <c:axId val="394418323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055947341"/>
        <c:crosses val="autoZero"/>
        <c:auto val="1"/>
        <c:lblAlgn val="ctr"/>
        <c:lblOffset val="100"/>
        <c:noMultiLvlLbl val="1"/>
      </c:catAx>
      <c:valAx>
        <c:axId val="1055947341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3944183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72854" y="1122363"/>
            <a:ext cx="759514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72854" y="3602038"/>
            <a:ext cx="759514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14/6/2022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994950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14/6/2022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498684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855533"/>
            <a:ext cx="2628900" cy="532143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955120" y="855533"/>
            <a:ext cx="5617380" cy="5321430"/>
          </a:xfrm>
        </p:spPr>
        <p:txBody>
          <a:bodyPr vert="eaVert"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14/6/2022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722983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14/6/2022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965149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6138" y="1026881"/>
            <a:ext cx="8392329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006138" y="3906606"/>
            <a:ext cx="839232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14/6/2022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07089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908026" y="1825625"/>
            <a:ext cx="3111774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14/6/2022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378761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7650" y="365125"/>
            <a:ext cx="6153559" cy="1325563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27650" y="1681163"/>
            <a:ext cx="454200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955121" y="2505075"/>
            <a:ext cx="4501360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7521726" y="1681163"/>
            <a:ext cx="427913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7521726" y="2505075"/>
            <a:ext cx="4279136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14/6/2022</a:t>
            </a:fld>
            <a:endParaRPr lang="es-419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23005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14/6/2022</a:t>
            </a:fld>
            <a:endParaRPr lang="es-419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08339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14/6/2022</a:t>
            </a:fld>
            <a:endParaRPr lang="es-419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102183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3725" y="457200"/>
            <a:ext cx="341820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75364" y="987425"/>
            <a:ext cx="4880023" cy="4498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23725" y="2057400"/>
            <a:ext cx="3418208" cy="35185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14/6/2022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238159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11952" y="457200"/>
            <a:ext cx="372431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6710832" y="987425"/>
            <a:ext cx="4644555" cy="45425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11952" y="2057400"/>
            <a:ext cx="3724316" cy="347254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14/6/2022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27935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851" y="185738"/>
            <a:ext cx="2109172" cy="557536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908026" y="365125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08026" y="1825625"/>
            <a:ext cx="8445773" cy="3703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955121" y="5959979"/>
            <a:ext cx="1112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B6DF1-3065-40B5-B6A3-298139AA0D6D}" type="datetimeFigureOut">
              <a:rPr lang="es-419" smtClean="0"/>
              <a:t>14/6/2022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133278" y="5959979"/>
            <a:ext cx="16693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599" y="595997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958117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3658557" y="2344891"/>
            <a:ext cx="782331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Estadísticas Mayo 2022</a:t>
            </a:r>
            <a:endParaRPr lang="es-ES" sz="540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571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3593205" y="244699"/>
            <a:ext cx="6130344" cy="10895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600">
                <a:latin typeface="+mj-lt"/>
                <a:ea typeface="+mj-ea"/>
                <a:cs typeface="+mj-cs"/>
              </a:defRPr>
            </a:lvl1pPr>
          </a:lstStyle>
          <a:p>
            <a:r>
              <a:rPr lang="es-SV" dirty="0">
                <a:solidFill>
                  <a:srgbClr val="002060"/>
                </a:solidFill>
              </a:rPr>
              <a:t>Servidores públicos municipales capacitados</a:t>
            </a:r>
          </a:p>
        </p:txBody>
      </p:sp>
      <p:graphicFrame>
        <p:nvGraphicFramePr>
          <p:cNvPr id="7" name="Chart 2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5736248"/>
              </p:ext>
            </p:extLst>
          </p:nvPr>
        </p:nvGraphicFramePr>
        <p:xfrm>
          <a:off x="2821575" y="1476101"/>
          <a:ext cx="9248505" cy="56170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7084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054102"/>
              </p:ext>
            </p:extLst>
          </p:nvPr>
        </p:nvGraphicFramePr>
        <p:xfrm>
          <a:off x="2936239" y="793433"/>
          <a:ext cx="9094652" cy="579024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375746">
                  <a:extLst>
                    <a:ext uri="{9D8B030D-6E8A-4147-A177-3AD203B41FA5}">
                      <a16:colId xmlns:a16="http://schemas.microsoft.com/office/drawing/2014/main" val="3860841236"/>
                    </a:ext>
                  </a:extLst>
                </a:gridCol>
                <a:gridCol w="2041656">
                  <a:extLst>
                    <a:ext uri="{9D8B030D-6E8A-4147-A177-3AD203B41FA5}">
                      <a16:colId xmlns:a16="http://schemas.microsoft.com/office/drawing/2014/main" val="692229802"/>
                    </a:ext>
                  </a:extLst>
                </a:gridCol>
                <a:gridCol w="1633324">
                  <a:extLst>
                    <a:ext uri="{9D8B030D-6E8A-4147-A177-3AD203B41FA5}">
                      <a16:colId xmlns:a16="http://schemas.microsoft.com/office/drawing/2014/main" val="3828126317"/>
                    </a:ext>
                  </a:extLst>
                </a:gridCol>
                <a:gridCol w="1466281">
                  <a:extLst>
                    <a:ext uri="{9D8B030D-6E8A-4147-A177-3AD203B41FA5}">
                      <a16:colId xmlns:a16="http://schemas.microsoft.com/office/drawing/2014/main" val="1935823759"/>
                    </a:ext>
                  </a:extLst>
                </a:gridCol>
                <a:gridCol w="1577645">
                  <a:extLst>
                    <a:ext uri="{9D8B030D-6E8A-4147-A177-3AD203B41FA5}">
                      <a16:colId xmlns:a16="http://schemas.microsoft.com/office/drawing/2014/main" val="2989333963"/>
                    </a:ext>
                  </a:extLst>
                </a:gridCol>
              </a:tblGrid>
              <a:tr h="514803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ES" sz="2000" b="1" u="none" strike="noStrike" dirty="0">
                          <a:effectLst/>
                        </a:rPr>
                        <a:t>Personas Capacitadas por país y departamento</a:t>
                      </a:r>
                      <a:endParaRPr lang="es-E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504695"/>
                  </a:ext>
                </a:extLst>
              </a:tr>
              <a:tr h="5097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</a:rPr>
                        <a:t>País 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</a:rPr>
                        <a:t>Departamento 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</a:rPr>
                        <a:t>Hombre 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1" u="none" strike="noStrike" noProof="0" dirty="0" smtClean="0">
                          <a:effectLst/>
                        </a:rPr>
                        <a:t>Mujer</a:t>
                      </a:r>
                      <a:r>
                        <a:rPr lang="en-US" sz="2000" b="1" u="none" strike="noStrike" dirty="0" smtClean="0">
                          <a:effectLst/>
                        </a:rPr>
                        <a:t>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/>
                        </a:rPr>
                        <a:t>Total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9505187"/>
                  </a:ext>
                </a:extLst>
              </a:tr>
              <a:tr h="4332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El Salvador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Ahuachapán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3226941"/>
                  </a:ext>
                </a:extLst>
              </a:tr>
              <a:tr h="4332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 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Cabañas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7464912"/>
                  </a:ext>
                </a:extLst>
              </a:tr>
              <a:tr h="4332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Chalatenango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7166405"/>
                  </a:ext>
                </a:extLst>
              </a:tr>
              <a:tr h="4332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Cuscatlán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3579032"/>
                  </a:ext>
                </a:extLst>
              </a:tr>
              <a:tr h="4332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La Libertad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5496696"/>
                  </a:ext>
                </a:extLst>
              </a:tr>
              <a:tr h="4332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La Paz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9425041"/>
                  </a:ext>
                </a:extLst>
              </a:tr>
              <a:tr h="4332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N/D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0918833"/>
                  </a:ext>
                </a:extLst>
              </a:tr>
              <a:tr h="4332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San Salvador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84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126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3438708"/>
                  </a:ext>
                </a:extLst>
              </a:tr>
              <a:tr h="4332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San Vicente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6510572"/>
                  </a:ext>
                </a:extLst>
              </a:tr>
              <a:tr h="4332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Zacatecoluca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2149363"/>
                  </a:ext>
                </a:extLst>
              </a:tr>
              <a:tr h="4332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Total El Salvador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 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63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127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190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4347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885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2908026" y="207404"/>
            <a:ext cx="6662668" cy="1569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SV" sz="32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Servidores públicos de gobierno central y autónomas </a:t>
            </a:r>
            <a:r>
              <a:rPr lang="es-SV" sz="320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capacitados.</a:t>
            </a:r>
            <a:endParaRPr lang="es-SV" sz="3200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Chart 3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9748327"/>
              </p:ext>
            </p:extLst>
          </p:nvPr>
        </p:nvGraphicFramePr>
        <p:xfrm>
          <a:off x="2908026" y="1654220"/>
          <a:ext cx="9162054" cy="50600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041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23936" y="210579"/>
            <a:ext cx="6764008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Cantidad de personas capacitadas por </a:t>
            </a:r>
            <a:r>
              <a:rPr lang="es-SV" sz="3200" dirty="0" smtClean="0">
                <a:solidFill>
                  <a:srgbClr val="002060"/>
                </a:solidFill>
              </a:rPr>
              <a:t>edad. </a:t>
            </a:r>
            <a:endParaRPr lang="es-SV" sz="3200" dirty="0">
              <a:solidFill>
                <a:srgbClr val="002060"/>
              </a:solidFill>
            </a:endParaRPr>
          </a:p>
        </p:txBody>
      </p:sp>
      <p:graphicFrame>
        <p:nvGraphicFramePr>
          <p:cNvPr id="5" name="Chart 1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7138021"/>
              </p:ext>
            </p:extLst>
          </p:nvPr>
        </p:nvGraphicFramePr>
        <p:xfrm>
          <a:off x="3023936" y="1338924"/>
          <a:ext cx="8641195" cy="5519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165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1057" y="352245"/>
            <a:ext cx="7047343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Cantidad de personas capacitadas por sector 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847034"/>
              </p:ext>
            </p:extLst>
          </p:nvPr>
        </p:nvGraphicFramePr>
        <p:xfrm>
          <a:off x="3129915" y="1367513"/>
          <a:ext cx="8639720" cy="5320670"/>
        </p:xfrm>
        <a:graphic>
          <a:graphicData uri="http://schemas.openxmlformats.org/drawingml/2006/table">
            <a:tbl>
              <a:tblPr>
                <a:tableStyleId>{327F97BB-C833-4FB7-BDE5-3F7075034690}</a:tableStyleId>
              </a:tblPr>
              <a:tblGrid>
                <a:gridCol w="2777833">
                  <a:extLst>
                    <a:ext uri="{9D8B030D-6E8A-4147-A177-3AD203B41FA5}">
                      <a16:colId xmlns:a16="http://schemas.microsoft.com/office/drawing/2014/main" val="141150752"/>
                    </a:ext>
                  </a:extLst>
                </a:gridCol>
                <a:gridCol w="1443599">
                  <a:extLst>
                    <a:ext uri="{9D8B030D-6E8A-4147-A177-3AD203B41FA5}">
                      <a16:colId xmlns:a16="http://schemas.microsoft.com/office/drawing/2014/main" val="2672487418"/>
                    </a:ext>
                  </a:extLst>
                </a:gridCol>
                <a:gridCol w="1443599">
                  <a:extLst>
                    <a:ext uri="{9D8B030D-6E8A-4147-A177-3AD203B41FA5}">
                      <a16:colId xmlns:a16="http://schemas.microsoft.com/office/drawing/2014/main" val="405151857"/>
                    </a:ext>
                  </a:extLst>
                </a:gridCol>
                <a:gridCol w="1443599">
                  <a:extLst>
                    <a:ext uri="{9D8B030D-6E8A-4147-A177-3AD203B41FA5}">
                      <a16:colId xmlns:a16="http://schemas.microsoft.com/office/drawing/2014/main" val="3164845410"/>
                    </a:ext>
                  </a:extLst>
                </a:gridCol>
                <a:gridCol w="1531090">
                  <a:extLst>
                    <a:ext uri="{9D8B030D-6E8A-4147-A177-3AD203B41FA5}">
                      <a16:colId xmlns:a16="http://schemas.microsoft.com/office/drawing/2014/main" val="1719500198"/>
                    </a:ext>
                  </a:extLst>
                </a:gridCol>
              </a:tblGrid>
              <a:tr h="7387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Sector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Hombres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Mujeres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N/D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Total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8398053"/>
                  </a:ext>
                </a:extLst>
              </a:tr>
              <a:tr h="9365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err="1">
                          <a:effectLst/>
                        </a:rPr>
                        <a:t>Servidores</a:t>
                      </a:r>
                      <a:r>
                        <a:rPr lang="en-US" sz="1800" u="none" strike="noStrike" dirty="0">
                          <a:effectLst/>
                        </a:rPr>
                        <a:t> </a:t>
                      </a:r>
                      <a:r>
                        <a:rPr lang="en-US" sz="1800" u="none" strike="noStrike" dirty="0" err="1">
                          <a:effectLst/>
                        </a:rPr>
                        <a:t>públicos</a:t>
                      </a:r>
                      <a:r>
                        <a:rPr lang="en-US" sz="1800" u="none" strike="noStrike" dirty="0">
                          <a:effectLst/>
                        </a:rPr>
                        <a:t> y </a:t>
                      </a:r>
                      <a:r>
                        <a:rPr lang="en-US" sz="1800" u="none" strike="noStrike" dirty="0" err="1">
                          <a:effectLst/>
                        </a:rPr>
                        <a:t>funcionarios</a:t>
                      </a:r>
                      <a:r>
                        <a:rPr lang="en-US" sz="1800" u="none" strike="noStrike" dirty="0">
                          <a:effectLst/>
                        </a:rPr>
                        <a:t> de </a:t>
                      </a:r>
                      <a:r>
                        <a:rPr lang="es-SV" sz="1800" u="none" strike="noStrike" noProof="0" dirty="0" smtClean="0">
                          <a:effectLst/>
                        </a:rPr>
                        <a:t>municipalidades</a:t>
                      </a:r>
                      <a:endParaRPr lang="es-SV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67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1498851"/>
                  </a:ext>
                </a:extLst>
              </a:tr>
              <a:tr h="936551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Servidores públicos de gobierno central y autónomas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123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3520608"/>
                  </a:ext>
                </a:extLst>
              </a:tr>
              <a:tr h="7387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Sociedad civil en general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1147017"/>
                  </a:ext>
                </a:extLst>
              </a:tr>
              <a:tr h="9850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Sector educativo (público y privado)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3512688"/>
                  </a:ext>
                </a:extLst>
              </a:tr>
              <a:tr h="9850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err="1">
                          <a:effectLst/>
                        </a:rPr>
                        <a:t>Totales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63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127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190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8867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0599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3115524" y="2205088"/>
            <a:ext cx="8038868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GESTIÓN DOCUMENTAL Y ARCHIVOS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30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51970" y="365125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 smtClean="0">
                <a:solidFill>
                  <a:srgbClr val="002060"/>
                </a:solidFill>
              </a:rPr>
              <a:t>Ente </a:t>
            </a:r>
            <a:r>
              <a:rPr lang="es-SV" sz="3200" dirty="0">
                <a:solidFill>
                  <a:srgbClr val="002060"/>
                </a:solidFill>
              </a:rPr>
              <a:t>obligado que solicita asesoría GDA</a:t>
            </a: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1368057"/>
              </p:ext>
            </p:extLst>
          </p:nvPr>
        </p:nvGraphicFramePr>
        <p:xfrm>
          <a:off x="3104604" y="1783079"/>
          <a:ext cx="8129451" cy="4669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1239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5271478"/>
              </p:ext>
            </p:extLst>
          </p:nvPr>
        </p:nvGraphicFramePr>
        <p:xfrm>
          <a:off x="3100084" y="1789659"/>
          <a:ext cx="8851509" cy="49202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ítulo 1"/>
          <p:cNvSpPr txBox="1">
            <a:spLocks/>
          </p:cNvSpPr>
          <p:nvPr/>
        </p:nvSpPr>
        <p:spPr>
          <a:xfrm>
            <a:off x="3551970" y="365125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3200" dirty="0" smtClean="0">
                <a:solidFill>
                  <a:srgbClr val="002060"/>
                </a:solidFill>
              </a:rPr>
              <a:t>Medio por el cual se realizó el acompañamiento GDA</a:t>
            </a:r>
            <a:endParaRPr lang="es-SV" sz="3200" dirty="0">
              <a:solidFill>
                <a:srgbClr val="002060"/>
              </a:solidFill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2113876"/>
              </p:ext>
            </p:extLst>
          </p:nvPr>
        </p:nvGraphicFramePr>
        <p:xfrm>
          <a:off x="2987039" y="1493470"/>
          <a:ext cx="8964554" cy="52164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4118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81513" y="416640"/>
            <a:ext cx="6725371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Tema de acompañamiento en materia GDA</a:t>
            </a: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2094261"/>
              </p:ext>
            </p:extLst>
          </p:nvPr>
        </p:nvGraphicFramePr>
        <p:xfrm>
          <a:off x="2973975" y="1293223"/>
          <a:ext cx="8978538" cy="54080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468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 txBox="1">
            <a:spLocks/>
          </p:cNvSpPr>
          <p:nvPr/>
        </p:nvSpPr>
        <p:spPr>
          <a:xfrm>
            <a:off x="2876052" y="2578677"/>
            <a:ext cx="9315948" cy="830997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ACOMPAÑAMIENTO A ENTES OBLIGADOS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52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720149" y="2349667"/>
            <a:ext cx="8638263" cy="7546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ACCESO A LA INFORMACIÓN PÚBLICA</a:t>
            </a:r>
          </a:p>
        </p:txBody>
      </p:sp>
    </p:spTree>
    <p:extLst>
      <p:ext uri="{BB962C8B-B14F-4D97-AF65-F5344CB8AC3E}">
        <p14:creationId xmlns:p14="http://schemas.microsoft.com/office/powerpoint/2010/main" val="415816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89097" y="236336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600" dirty="0">
                <a:solidFill>
                  <a:srgbClr val="002060"/>
                </a:solidFill>
              </a:rPr>
              <a:t>Nivel de respuesta</a:t>
            </a: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782888"/>
              </p:ext>
            </p:extLst>
          </p:nvPr>
        </p:nvGraphicFramePr>
        <p:xfrm>
          <a:off x="3330212" y="1216478"/>
          <a:ext cx="8713742" cy="55370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879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72865" y="339367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600" dirty="0">
                <a:solidFill>
                  <a:srgbClr val="002060"/>
                </a:solidFill>
              </a:rPr>
              <a:t>Tema de preguntas recibidas</a:t>
            </a: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1069168"/>
              </p:ext>
            </p:extLst>
          </p:nvPr>
        </p:nvGraphicFramePr>
        <p:xfrm>
          <a:off x="2906056" y="1467712"/>
          <a:ext cx="9190150" cy="52857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1031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 txBox="1">
            <a:spLocks/>
          </p:cNvSpPr>
          <p:nvPr/>
        </p:nvSpPr>
        <p:spPr>
          <a:xfrm>
            <a:off x="2923504" y="2018808"/>
            <a:ext cx="9131122" cy="27135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Derecho de Acceso a la Información Pública y Unidad de</a:t>
            </a:r>
          </a:p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Protección de Datos Personales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51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 noGrp="1"/>
          </p:cNvSpPr>
          <p:nvPr>
            <p:ph type="title"/>
          </p:nvPr>
        </p:nvSpPr>
        <p:spPr>
          <a:xfrm>
            <a:off x="3886821" y="475072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dirty="0" smtClean="0">
                <a:solidFill>
                  <a:srgbClr val="002060"/>
                </a:solidFill>
              </a:rPr>
              <a:t>Proyectos de autos elaborados </a:t>
            </a:r>
            <a:endParaRPr lang="es-SV" dirty="0">
              <a:solidFill>
                <a:srgbClr val="002060"/>
              </a:solidFill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0103340"/>
              </p:ext>
            </p:extLst>
          </p:nvPr>
        </p:nvGraphicFramePr>
        <p:xfrm>
          <a:off x="2987039" y="1603417"/>
          <a:ext cx="9030789" cy="5150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4678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3"/>
          <p:cNvSpPr txBox="1">
            <a:spLocks/>
          </p:cNvSpPr>
          <p:nvPr/>
        </p:nvSpPr>
        <p:spPr>
          <a:xfrm>
            <a:off x="4656159" y="2018808"/>
            <a:ext cx="4975273" cy="837473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Cumplimiento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56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 noGrp="1"/>
          </p:cNvSpPr>
          <p:nvPr>
            <p:ph type="title"/>
          </p:nvPr>
        </p:nvSpPr>
        <p:spPr>
          <a:xfrm>
            <a:off x="4324702" y="300731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dirty="0" smtClean="0">
                <a:solidFill>
                  <a:srgbClr val="002060"/>
                </a:solidFill>
              </a:rPr>
              <a:t>Proyectos de autos elaborados </a:t>
            </a:r>
            <a:endParaRPr lang="es-SV" dirty="0">
              <a:solidFill>
                <a:srgbClr val="002060"/>
              </a:solidFill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8060014"/>
              </p:ext>
            </p:extLst>
          </p:nvPr>
        </p:nvGraphicFramePr>
        <p:xfrm>
          <a:off x="3000101" y="1429075"/>
          <a:ext cx="9030790" cy="52852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381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 txBox="1">
            <a:spLocks/>
          </p:cNvSpPr>
          <p:nvPr/>
        </p:nvSpPr>
        <p:spPr>
          <a:xfrm>
            <a:off x="2966730" y="2018808"/>
            <a:ext cx="8354146" cy="923330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Evaluación del Desempeño LAIP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55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4380471"/>
              </p:ext>
            </p:extLst>
          </p:nvPr>
        </p:nvGraphicFramePr>
        <p:xfrm>
          <a:off x="2947850" y="1511062"/>
          <a:ext cx="8978539" cy="51248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ángulo 4"/>
          <p:cNvSpPr/>
          <p:nvPr/>
        </p:nvSpPr>
        <p:spPr>
          <a:xfrm>
            <a:off x="3594144" y="187623"/>
            <a:ext cx="62552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4000" dirty="0">
                <a:solidFill>
                  <a:srgbClr val="002060"/>
                </a:solidFill>
              </a:rPr>
              <a:t>Ente obligado que solicita asesoría </a:t>
            </a:r>
            <a:endParaRPr lang="es-SV" sz="4000" dirty="0"/>
          </a:p>
        </p:txBody>
      </p:sp>
    </p:spTree>
    <p:extLst>
      <p:ext uri="{BB962C8B-B14F-4D97-AF65-F5344CB8AC3E}">
        <p14:creationId xmlns:p14="http://schemas.microsoft.com/office/powerpoint/2010/main" val="226637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3200" dirty="0" smtClean="0">
                <a:solidFill>
                  <a:srgbClr val="002060"/>
                </a:solidFill>
              </a:rPr>
              <a:t>Medio por el cual se realizó la asesoría</a:t>
            </a:r>
            <a:endParaRPr lang="es-SV" sz="3200" dirty="0">
              <a:solidFill>
                <a:srgbClr val="002060"/>
              </a:solidFill>
            </a:endParaRP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4356165"/>
              </p:ext>
            </p:extLst>
          </p:nvPr>
        </p:nvGraphicFramePr>
        <p:xfrm>
          <a:off x="3209108" y="1600200"/>
          <a:ext cx="8103326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813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8531387"/>
              </p:ext>
            </p:extLst>
          </p:nvPr>
        </p:nvGraphicFramePr>
        <p:xfrm>
          <a:off x="2908026" y="1913707"/>
          <a:ext cx="8155577" cy="46569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281513" y="416640"/>
            <a:ext cx="6725371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Tema de </a:t>
            </a:r>
            <a:r>
              <a:rPr lang="es-SV" sz="3200" dirty="0" smtClean="0">
                <a:solidFill>
                  <a:srgbClr val="002060"/>
                </a:solidFill>
              </a:rPr>
              <a:t>asesoría brindada</a:t>
            </a:r>
            <a:endParaRPr lang="es-SV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00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72175" y="5823871"/>
            <a:ext cx="6219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El artículo 1.22 del Lineamiento 2 para la Publicación de Información Oficiosa, considerará como buena practica que las Unidades de Acceso a la Información Pública muestren sus datos estadísticos. </a:t>
            </a:r>
            <a:endParaRPr lang="en-US" sz="1200" dirty="0"/>
          </a:p>
        </p:txBody>
      </p:sp>
      <p:sp>
        <p:nvSpPr>
          <p:cNvPr id="3" name="AutoShape 4" descr="data:image/png;base64,iVBORw0KGgoAAAANSUhEUgAABLAAAALmCAYAAABSJm0fAAAAAXNSR0IArs4c6QAAIABJREFUeF7s3U2otl17H/R9J31jvjHRoCWVkoofxIK2T0CROhEUBGtmilCIhWRQcGCc2IFULA7qxDgQHCSggYLoLFYQFJxYRCFPq1CDH9hQbKgSm0i+zdvkljvmjvu93r3P9XGuda11rOPXWbOvtdZx/I51nde1/89+nvfDx48fP774fwQIECBAgAABAgQIECBAgAABAgQ2FfggwNp0MsoiQIAAAQIECBAgQIAAAQIECBD4HQEBlotAgAABAgQIECBAgAABAgQIECCwtYAAa+vxKI4AAQIECBAgQIAAAQIECBAgQECA5Q4QIECAAAECBAgQIECAAAECBAhsLSDA2no8iiNAgAABAgQIECBAgAABAgQIEBBguQMECBAgQIAAAQIECBAgQIAAAQJbCwiwth6P4ggQIECAAAECBAgQIECAAAECBARY7gABAgQIECBAgAABAgQIECBAgMDWAgKsrcejOAIECBAgQIAAAQIECBAgQIAAAQGWO0CAAAECBAgQIECAAAECBAgQILC1gABr6/EojgABAgQIECBAgAABAgQIECBAQIDlDhAgQIAAAQIECBAgQIAAAQIECGwtIMDaejyKI0CAAAECBAgQIECAAAECBAgQEGC5AwQIECBAgAABAgQIECBAgAABAlsLCLC2Ho/iCBAgQIAAAQIECBAgQIAAAQIEBFjuAAECBAgQIECAAAECBAgQIECAwNYCAqytx6M4AgQIECBAgAABAgQIECBAgAABAZY7QIAAAQIECBAgQIAAAQIECBAgsLWAAGvr8SiOAAECBAgQIECAAAECBAgQIEBAgOUOECBAgAABAgQIECBAgAABAgQIbC0gwNp6PIojQIAAAQIECBAgQIAAAQIECBAQYLkDBAgQIECAAAECBAgQIECAAAECWwsIsLYej+IIECBAgAABAgQIECBAgAABAgQEWO4AAQIECBAgQIAAAQIECBAgQIDA1gICrK3HozgCBAgQIECAAAECBAgQIECAAAEBljtAgAABAgQIECBAgAABAgQIECCwtYAAa+vxKI4AAQIECBAgQIAAAQIECBAgQECA5Q4QIECAAAECBAgQIECAAAECBAhsLSDA2no8iiNAgAABAgQIECBAgAABAgQIEBBguQMECBAgQIAAAQIECBAgQIAAAQJbCwiwth6P4ggQIECAAAECBAgQIECAAAECBARY7gABAgQIECBAgAABAgQIECBAgMDWAgKsrcejOAIECBAgQIAAAQIECBAgQIAAAQGWO0CAAAECBAgQIECAAAECBAgQILC1gABr6/EojgABAgQIECBAgAABAgQIECBAQIDlDhAgQIAAAQIECBAgQIAAAQIECGwtIMDaejyKI0CAAAECBN4S+IVf/erLT/43/8fLX/35Xx8K9Ie+51tefugf/7tfvvvbvjJ039bNfvuX/s+XX/vP/u2Xv/Vz/2Pr0svX/77v/YdevvWf/ddevuE7/66h+9qMAAECBAgQIDBbQIA1W9j+BAgQIECAwHCBP/ef/7WXv/Jzvzp8308b/uHv/baXP/3P/MEpe9du+ss/+adevvq//Xe1L2963Vf+3n/05Tt+6N9vWuPFBAgQIECAAIHVAgKs1RNwPgECBAgQINAs8Cd+4mea17Qs+PM//P0tLx/+2l/4M390+J6vN/zuP/uXpu5vcwIECBAgQIDAaAEB1mhR+xEgQIAAAQLTBQRY94gFWPf8rCZAgAABAgSeLyDAer65EwkQIECAAIGbAgKse4ACrHt+VhMgQIAAAQLPFxBgPd/ciQQIECBAgMBNAQHWPUAB1j0/qwkQIECAAIHnCwiwnm/uRAIECBAgQOCmgADrHqAA656f1QQIECBAgMDzBQRYzzd3IgECBAgQIHBTQIB1D1CAdc/PagIECBAgQOD5AgKs55s7kQABAgQIELgpIMC6ByjAuudnNQECBAgQIPB8AQHW882dSIAAAQIECNwUEGDdAxRg3fOzmgABAgQIEHi+gADr+eZOJECAAAECBG4KCLDuAQqw7vlZTYAAAQIECDxfQID1fHMnEiBAgAABAjcFBFj3AAVY9/ysJkCAAAECBJ4vIMB6vrkTCRAgQIAAgZsCAqx7gAKse35WEyBAgAABAs8XEGA939yJBAgQIECAwE0BAdY9QAHWPT+rCRAgQIAAgecLCLCeb+5EAgQIECBA4KaAAOseoADrnp/VBAgQIECAwPMFBFjPN3ciAQIECBAgcFNAgHUPUIB1z89qAgQIECBA4PkCAqznmzuRAAECBAgQuCkgwLoHKMC652c1AQIECBAg8HwBAdbzzZ1IgAABAgQI3BQQYN0DFGDd87OaAAECBAgQeL6AAOv55k4kQIAAAQIEbgoIsO4BCrDu+VlNgAABAgQIPF9AgPV8cycSIECAAAECNwUEWPcABVj3/KwmQIAAAQIEni8gwHq+uRMJECBAgACBmwICrHuAAqx7flYTIECAAAECzxcQYD3f3IkECBAgQIDATQEB1j1AAdY9P6sJECBAgACB5wsIsJ5v7kQCBAgQIEDgpsCP/sf/68vP//JXb+7y9vLv+Y6vvPzYv/D3Tdm7dtP/+8f++Mtv/+LP1b686XXf8F3f+/K3/+hfaFrjxQQIECBAgACB1QICrNUTcD4BAgQIECDQLPAzf+NXX/7d//Kvv/zab/5W89qrBd/6Td/48q/8U3/g5ft//7cN3bd1s6/+7E+//Mp/9K++fPyNX2ldevn6D9/87S/f/i/+Oy9f+b4fGLqvzQgQIECAAAECswUEWLOF7U+AAAECBAhME/jFX/tbQ/f+rm/9fUP3u7vZb//yz9/d4mvWf8N3fM/Q/WxGgAABAgQIEHiWgADrWdLOIUCAAAECBAgQIECAAAECBAgQ6BIQYHWxWUSAAAECBAgQIECAAAECBAgQIPAsAQHWs6SdQ4AAAQIECBAgQIAAAQIECBAg0CUgwOpis4gAAQIECBAgQIAAAQIECBAgQOBZAgKsZ0k7hwABAgQIECBAgAABAgQIECBAoEtAgNXFZhEBAgQIECBAgAABAgQIECBAgMCzBARYz5J2DgECBAgQIECAAAECBAgQIECAQJeAAKuLzSICBAgQIECAAAECBAgQIECAAIFnCQiwniXtHAIECBAgQIAAAQIECBAgQIAAgS4BAVYXm0UECBAgQIAAAQIECBAgQIAAAQLPEhBgPUvaOQQIECBAgAABAgQIECBAgAABAl0CAqwuNosIECBAgAABAgQIECBAgAABAgSeJSDAepa0cwgQIECAAAECBAgQIECAAAECBLoEBFhdbBYRIECAAAECBAgQIECAAAECBAg8S0CA9Sxp5xAgQIAAAQIECBAgQIAAAQIECHQJCLC62CwiQIAAAQIECBAgQIAAAQIECBB4loAA61nSziFAgAABAgQIECBAgAABAgQIEOgSEGB1sVlEgAABAgQIECBAgAABAgQIECDwLAEB1rOknUOAAAECBAgQIECAAAECBAgQINAlIMDqYrOIAAECBAgQIECAAAECBAgQIEDgWQICrGdJO4cAAQIECBAgQIAAAQIECBAgQKBLQIDVxWYRAQIECBAgQIAAAQIECBAgQIDAswQEWM+Sdg4BAgQIECBAgAABAgQIECBAgECXgACri80iAgQIECBAgAABAgQIECBAgACBZwkIsJ4l7RwCBAgQIECAAAECBAgQIECAAIEuAQFWF5tFBAgQIECAAAECBAgQIECAAAECzxIQYD1L2jkECBAgQIAAAQIECBAgQIAAAQJdAgKsLjaLCBAgQIAAAQIECBAgQIAAAQIEniVwXID14cOHr7P7+PHjpefjmtLrnzUc5xAgQIAAAQIECBAgQIAAAQIECLy8HBNgvRVcvR7we6HU1TpBlrcIAQIECBAgQIAAAQIECBAgQGC9wHEB1mPo9Dqgeu9ntf/39eNSAQECBAgQIECAAAECBAgQIEAgn8AxAdbV6D6HWLVB1VXole+K6JgAAQIECBAgQIAAAQIECBAgsFYgbYD1Xqj1eRyln68dm9MJECBAgAABAgQIECBAgAABAnkEBFjv/AfeBVh53gQ6JUCAAAECBAgQIECAAAECBPYWOD7Aav3XBz+P606A9eWXX+49ddURIECAAAECBAgQIECAAAECBN4R+OKLL7azEWBN+AssAdZ291xBBAgQIECAAAECBAgQIECAQKWAAKsSatTLrv6KqvQXVqWfj6rRPgQIECBAgAABAgQIECBAgAABAtcCx/4FVimAuvtzF4sAAQIECBAgQIAAAQIECBAgQOA5AkcGWKVw6hNt6TWlnz9nPE4hQIAAAQIECBAgQIAAAQIECBA4LsCqDZ4+v+7TFfj48N/Bqt3D9SFAgAABAgQIECBAgAABAgQIEJgvcFSA1Ro89f4vFM4fixMIECBAgAABAgQIECBAgAABAgQ+CxwTYL3+i6qr8b7+a6urNY9/leXKECBAgAABAgQIECBAgAABAgQIrBFIHWD9Xor34cPX6Auv1lxGpxIgQIAAAQIECBAgQIAAAQIE3hI4JsAyXgI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QBKB3/ob//PLr//X/8HLV/+Xv/jy8Td/LUnX2iSQT+DDN33ry1f+/j/28i3/xJ98+cbf/w/kA9AxAQLpBQRY6a8AAAIECBAgQCCqwKfw6pd+4l96+fjV/ydqC+omQKBR4MNX/raX7/zh/1CI1ejm5QQIxBcQYMWfoQ4IECBAgACBpAK/8p/86Zff/Cv/RdLutU0gr8A3/eF/+uXb//k/lxdA5wQIpBQQYKUcu6YJECBAgACBEwR+8d/6Y/61wRMGqQcCjQKf/nXC7/rX/2LjKi8nQIBAbAEBVuz5qZ4AAQIECBBILPALf+aPJu5e6wRyC3z3n/1LuQF0T4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4OgA68OHD78z0I8fP7452M8/f2/q761Ld0s0TIAAAQIECGwpIMDaciyKIvAUAQHWU5gdQoDARgJHBliPwZQAa6MbpxQCBAgQIEBgmIAAaxiljQiEExBghRuZggkQuClwVID1Orj6FFrV/gWWv7S6eYssJ0CAAAECBJYICLCWsDuUwBYCAqwtxqAIAgSeKHBkgPU5kBJgPfEmOYoAAQIECBB4uoAA6+nkDiSwjYAAa5tRKIQAgScJHBVgPZoJsJ50ixxDgAABAgQILBEQYC1hdyiBLQQEWFuMQREECDxRQID1DrZ/rfCJt9BRBAgQIECAQJeAAKuLzSICRwgIsI4YoyYIEGgQEGBdYAmxGm6SlxIgQIAAAQJPFxBgPZ3cgQS2ERBgbTMKhRAg8CSB1AHWe8aP/zH41ll8+eWXrUu8ngABAgQIECDQLPB9P/UjzWssIEDgDIGf/cEfP6MRXRAgsKXAF198sV1dAqx3RlL672ddTVKAtd09VxABAgQIEDhSQIB15Fg1RaBKQIBVxeRFBAh0CgiwOuF6l90Joe6s7a3XOgIECBAgQIBAi4B/hbBFy2sJnCXgXyE8a566IUCgLOAvsN4xEmCVL49XECBAgAABAmsFBFhr/Z1OYKWAAGulvrMJEFghIMASYK24d84kQIAAAQIEBggIsAYg2oJAUAEBVtDBKZsAgW6BtAHW1V9Y+eur7vtkIQECBAgQIPBEAQHWE7EdRWAzAQHWZgNRDgEC0wWOCrBe/68Hvif38ePH3/lR6bWfXzd9Ag4gQIAAAQIECHQKCLA64SwjcICAAOuAIWqBAIEmgbQB1lWIJbxqukNeTIAAAQIECCwSEGAtgncsgQ0EBFgbDEEJBAg8VeCoAOupcg4jQIAAAQIECCwWEGAtHoDjCSwUEGAtxHc0AQJLBARYS9gdSoAAAQIECBC4LyDAum9oBwJRBQRYUSenbgIEegUEWL1y1hEgQIAAAQIEFgsIsBYPwPEEFgoIsBbiO5oAgSUCAqwl7A4lQIAAAQIECNwXEGDdN7QDgagCAqyok1M3AQK9AgKsXjnrCBAgQIAAAQKLBQRYiwfgeAILBQRYC/EdTYDAEgEB1hJ2hxIgQIAAAQIE7gsIsO4b2oFAVAEBVtTJqZsAgV4BAVavnHUECBAgQIAAgcUCAqzFA3A8gYUCAqyF+I4mQGCJgABrCbtDCRAgQIAAAQL3BQQ0Vn4YAAAgAElEQVRY9w3tQCCqgAAr6uTUTYBAr4AAq1fOOgIECBAgQIDAYgEB1uIBOJ7AQgEB1kJ8RxMgsERAgLWE3aEECBAgQIAAgfsCAqz7hnYgEFVAgBV1cuomQKBXQIDVK2cdAQIECBAgQGCxgABr8QAcT2ChgABrIb6jCRBYIiDAWsLuUAIECBAgQIDAfQEB1n1DOxCIKiDAijo5dRMg0CsgwOqVs44AAQIECBAgsFhAgLV4AI4nsFBAgLUQ39EECCwREGAtYXcoAQIECBAgQOC+gADrvqEdCEQVEGBFnZy6CRDoFRBg9cpZR4AAAQIECBBYLCDAWjwAxxNYKCDAWojvaAIElggIsJawO5QAAQIECBAgcF9AgHXf0A4EogoIsKJOTt0ECPQKCLB65awjQIAAAQIECCwWEGAtHoDjCSwUEGAtxHc0AQJLBARYS9gdSoAAAQIECBC4LyDAum9oBwJRBQRYUSenbgIEegUEWL1y1hEgQIAAAQIEFgsIsBYPwPEEFgoIsBbiO5oAgSUCAqwl7A4lQIAAAQIECNwXEGDdN7QDgagCAqyok1M3AQK9AgKsXjnrCBAgQIAAAQKLBQRYiwfgeAILBQRYC/EdTYDAEgEB1hJ2hxIgQIAAAQIE7gsIsO4b2oFAVAEBVtTJqZsAgV4BAVavnHUECBBYKPDX/uZvvPyF/+H/evnv//dfefmNr/72wkocTYDATIFv/so3vPwjf8+3v/zxf/jvfPmDf8c3f91RAqyZ+vYmsLeAAGvv+aiOAIHxAgKs8aZ2JECAwFSBT+HVv/mf/uzLb/7Wx6nn2JwAgX0EvukbP7z8G//c931diCXA2mdGKiHwbAEB1rPFnUeAwGoBAdbqCTifAAECjQL/3n/111/+27/6S42rvJwAgegC/9gf+s6Xf/mf/ANf04YAK/pU1U+gX0CA1W9nJQECMQUEWDHnpmoCBBIL/PBP/k/+tcHE89d6XoFP/zrhT/zQPyjAynsFdE7gawQEWC4EAQLZBARY2SauXwIEwgv8iZ/4mfA9aIAAgT6BP//D3y/A6qOzis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HB1gffjw4XdAPn78eAnz+XWfX1R6fbOyBQQIEBgoIMAaiGkrAsEEBFjBBqZcAhMFBFgTcW1NgMCWAkcGWC2B1ONrX09JkLXlnVUUgfQCAqz0VwBAYgEBVuLha53Ag4AAy5UgQCCbwFEB1usw6lP4VPoLrPd+XlqX7ZLolwCBvQQEWHvNQzUEnikgwHqmtrMI7C0gwNp7PqojQGC8wJEB1ue/nCoFUaUA6xO3v8Iaf+nsSIDAPQEB1j0/qwlEFhBgRZ6e2gmMFRBgjfW0GwEC+wscFWA9cl8FWL3h1v4jVSEBAqcLCLBOn7D+CLwvIMByOwgQ+CwgwHIXCBDIJiDAeuc/8F4KuLJdFP0SILCPgABrn1mohMCzBQRYzxZ3HoF9BQRY+85GZQQIzBEQYE0IsL788ss507IrAQIEXl5efuwvfwsHAgSSCvzoH/n1r+n8+37qR5JKaJsAgZ/9wR+HQIAAgWkCX3zxxbS9ezcWYAmweu+OdQQILBIQYC2CdyyBDQQEWBsMQQkENhEQYG0yCGUQOFRAgPXkwfpvYD0Z3HEECDxFwL9C+BRmhxDYUsC/QrjlWBRFYImAf4VwCbtDCRBYKOAvsCb8BdbCeTqaAIEEAgKsBEPWIoF3BARYrgYBAp8FBFjuAgEC2QQEWAKsbHdevwTCCwiwwo9QAwS6BQRY3XQWEjhOQIB13Eg1RIBAQSB9gPXJ5+NDiOV/gdD7hgCBnQUEWDtPR20E5goIsOb62p1AJAEBVqRpqZUAgRECaQOsT3jvBVUCrBFXyx4ECMwSEGDNkrUvgf0FBFj7z0iFBJ4lIMB6lrRzCBDYReCoAOtz8HSF+/qvra5e//hXWbsMTB0ECBAQYLkDBPIKCLDyzl7nBB4FBFjuBAEC2QRSB1ifh/0YZAmvsr0N9EsgloAAK9a8VEtgpIAAa6SmvQjEFhBgxZ6f6gkQaBc4KsBqb98KAgQIxBMQYMWbmYoJjBIQYI2StA+B+AICrPgz1AEBAm0CAqw2L68mQIDAcgEB1vIRKIDAMgEB1jJ6BxPYTkCAtd1IFESAwGQBAdZkYNsTIEBgtIAAa7So/QjEERBgxZmVSgnMFhBgzRa2PwECuwkIsHabiHoIECBQEBBguSI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CLCaySwgQIDAWgEB1lp/pxNYKSDAWqnvbAJ7CQiw9pqHaggQmC8gwJpv7AQCBAgMFRBgDeW0GYFQAgKsUONSLIGpAgKsqbw2J0BgQwEB1oZDURIBAgSuBARY7geBvAICrLyz1zmBRwEBljtBgEA2AQFWtonrlwCB8AICrPAj1ACBbgEBVjedhQSOExBgHTdSDREgUBAQYLkiBAgQCCYgwAo2MOUSGCggwBqIaSsCwQUEWMEHqHwCBJoFBFjNZBYQIEBgrYAAa62/0wmsFBBgrdR3NoG9BARYe81DNQQIzBcQYM03dgIBAgSGCgiwhnLajEAoAQFWqHEplsBUAQHWVF6bEyCwoYAAa8OhKIkAAQJXAgIs94NAXgEBVt7Z65zAo4AAy50gQCCbgAAr28T1S4BAeAEBVvgRaoBAt4AAq5vOQgLHCQiwjhuphggQKAgIsFwRAgQIBBMQYAUbmHIJDBQQYA3EtBWB4AICrOADVD4BAs0CAqxmMgsIECCwVkCAtdbf6QRWCgiwVuo7m8BeAgKsveahGgIE5gsIsOYbO4EAAQJDBQRYQzltRiCUgAAr1LgUS2CqgABrKq/NCRDYUECAteFQlESAAIErAQGW+0Egr4AAK+/sdU7gUUCA5U4QIJBNQICVbeL6JUAgvIAAK/wINUCgW0CA1U1nIYHjBARYx41UQwQIFAQEWK4IAQIEggkIsIINTLkEBgoIsAZi2opAcAEBVvABKp8AgWYBAVYzmQUECBBYKyDAWuvvdAIrBQRYK/WdTWAvAQHWXvNQDQEC8wUEWPONnUCAAIGhAgKsoZw2IxBKQIAValyKJTBVQIA1ldfmBAhsKCDA2nAoSiJAgMCVgADL/SCQV0CAlXf2OifwKCDAcicIEMgmIMDKNnH9EiAQXkCAFX6EGiDQLSDA6qazkM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JMEjXoAACAASURBV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8gdYD14cOHS+GPHz/On4ATCBAg0CggwGoE83ICBwkIsA4aplYI3BQQYN0EtJwAgXACAqyLkQmwwt1nBRNIISDASjFmTRJ4U0CA5WIQIPBZQIDlLhAgkE1AgPXy8iKoynbt9UsgtoAAK/b8VE/gjoAA646etQTOEhBgnTVP3RAgUBYQYAmwyrfEKwgQ2EpAgLXVOBRD4KkCAqyncjuMwNYCAqytx6M4AgQmCAiwBFgTrpUtCRCYKSDAmqlrbwJ7Cwiw9p6P6gg8U0CA9UxtZxEgsIOAAOudKfjXCne4nmogQOAtAQGWe0Egr4AAK+/sdU7gUUCA5U4QIJBNQIB1MXEhVra3g34JxBAQYMWYkyoJzBAQYM1QtSeBmAICrJhzUzUBAv0CqQOs99g+fPjwez8SYvVfLisJEJgjIMCa42pXAhEEBFgRpqRGAs8REGA9x9kpBAjsIyDAemcWn0OsngDryy+/3GfCKiFA4DiBH/vL33JcTxoiQKBO4Ef/yK9/zQu/76d+pG6hVxEgcJzAz/7gjx/Xk4YIENhH4IsvvtinmN+tRIAlwNruUiqIAIFrAQGWG0Igr4AAK+/sdU7gUUCA5U4QIDBTQIA1U3fw3nf+AmtwKbYjQIDA1wj4VwhdCAJ5BfwrhHlnr3MCjwL+FUJ3ggCBbAL+AuudiQuwsr0V9EsgjoAAK86sVEpgtIAAa7So/QjEFRBgxZ2dygkQ6BNIG2BdBVTCq77LZBUBAs8REGA9x9kpBHYUEGDtOBU1EVgjIMBa4+5UAgTWCaQPsN6j7/mPt68bo5MJEMgkIMDKNG29EvhaAQGWG0GAwGcBAZa7QIBANoG0AdanQX/+S6vHoQuvsr0N9EsgloAAK9a8VEtgpIAAa6SmvQjEFhBgxZ6f6gkQaBdIHWC1c1lBgACB9QICrPUzUAGBVQICrFXyziWwn4AAa7+ZqIgAgbkCAqy5vnYnQIDAcAEB1nBSGxIIIyDACjMqhRKYLiDAmk7sAAIENhMQYG02EOUQIECgJCDAKgn5OYFzBQRY585WZwRaBQRYrWJeT4BAdAEBVvQJqp8AgXQCAqx0I9cwgd8TEGC5DAQIfBYQYLkL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CLCaySwgQIDAWgEB1lp/pxNYKSDAWqnvbAJ7CQiw9pqHaggQmC8gwJpv7AQCBAgMFRBgDeW0GYFQAgKsUONSLIGpAgKsqbw2J0BgQwEB1oZDURIBAgSuBARY7geBvAICrLyz1zmBRwEBljtBgEA2AQFWtonrlwCB8AICrPAj1ACBbgEBVjedhQSOExBgHTdSDREgUBAQYLkiBAgQCCYgwAo2MOUSGCggwBqIaSsCwQUEWMEHqHwCBJoFBFjNZBYQIEBgrYAAa62/0wmsFBBgrdR3NoG9BARYe81DNQQIzBcQYM03dgIBAgSGCgiwhnLajEAoAQFWqHEplsBUAQHWVF6bEyCwoYAAa8OhKIkAAQJXAgIs94NAXgEBVt7Z65zAo4AAy50gQCCbgAAr28T1S4BAeAEBVvgRaoBAt4AAq5vOQgLHCQiwjhuphggQKAgIsFwRAgQIBBMQYAUbmHIJDBQQYA3EtBWB4AICrOADVD4BAs0CAqxmMgsIECCwVkCAtdbf6QRWCgiwVuo7m8BeAgKsveahGgIE5gsIsOYbO4EAAQJDBQRYQzltRiCUgAAr1LgUS2CqgABrKq/NCRDYUECAteFQlESAAIErAQGW+0Egr4AAK+/sdU7gUUCA5U4QIJBNQICVbeL6JUAgvIAAK/wINUCgW0CA1U1nIYHjBARYx41UQwQIFAQEWK4IAQIEggkIsIINTLkEBgoIsAZi2opAcAEBVvABKp8AgWYBAVYzmQUECBBYKyDAWuvvdAIrBQRYK/WdTWAvAQHWXvNQDQEC8wUEWPONnUCAAIGhAgKsoZw2IxBKQIAValyKJTBVQIA1ldfmBAhsKCDA2nAoSiJAgMCVgADL/SCQV0CAlXf2OifwKCDAcicIEMgmIMDKNnH9EiAQXkCAFX6EGiDQLSDA6qazkM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F5eXj58+PA1o/n48eOGo1ISAQIE/j8BAZabQCCvgAAr7+x1TuBRQIDlThAgkE0gfYD1GF69vgCCrGxvB/0SiCEgwIoxJ1USmCEgwJqhak8CMQUEWDHnpmoCBPoFUgdYn8Orx6Dqvf97P7OVBAgQGCcgwBpnaScC0QQEWNEmpl4C8wQEWPNs7UyAwJ4CAqyXl5f3AqxPI/NXWHteXFURyCwgwMo8fb1nFxBgZb8B+ifw/wsIsNwGAgSyCaQNsEp/ZVX6ebaLol8CBPYREGDtMwuVEHi2gADr2eLOI7CvgABr39mojACBOQICrHf+g+0CrDkXzq4ECNwXEGDdN7QDgagCAqyok1M3gfECAqzxpnYkQGBvAQGWAGvvG6o6AgS+TkCA5VIQyCsgwMo7e50TeBQQYLkTBAhkExBgTQiwfuAHfiDbPdIvAQIECBAgQIAAAQIECBAgcIjAT//0T2/XiQBLgLXdpVQQAQIECBAgQIAAAQIECBAgsE5AgLXO/utOLv03rko/36gVpRAgQIAAAQIECBAgQIAAAQIEjhbwF1gT/gLr6BujOQIECBAgQIAAAQIECBAgQIDAkwXSB1ifvD8+hFj++urJt9BxBAgQIECAAAECBAgQIECAAIELgbQB1ieT94IqAZb3DAECBAgQIECAAAECBAgQIEBgHwEB1juzePyrrH1GphICBAgQIECAAAECBAgQIECAQC6B1AHW51F//ourz/9/4VWuN4FuCRAgQIAAAQIECBAgQIAAgb0FBFh7z0d1BAgQIECAAAECBAgQIECAAIH0AgKs9FcAAAECBAgQIECAAAECBAgQIEBgbwEB1t7zUR0BAgQIECBAgAABAgQIECBAIL2AACv9FQBAgAABAgQIECBAgAABAgQIENhbQIC193xUR4AAAQIECBAgQIAAAQIECBBILyDASn8FAPQIfP5frvS/WNmjZw0BAgQIECBAgACBGAKnfO8/pY8Yt0aVswQEWLNk7XusgIf/saPVGAECBAgQIECAAIHfEzjle/8pfbiaBARY7gCBBgEP/wYsLyVAgAABAgQIECAQVOCU7/2n9BH0Gil7sIAAazCo7QgQIECAAAECBAgQIECAAAECBMYKCLDGetrthsDofzrweb9PJb3336q6OrOmnpr1V+c/cl3V/PpnbzE/9nj1+tr/dtd7e9Suf11na/1XNjX9X13Ft2qp6anHo+Yefaq19nWvX/vY4+se3tuvNIf39qypr/b90DO/Ut1vza93LjvuUwAAEm9JREFUzp/rK/Vc+nnt/b+6ez19P9Z/dU/ee5/V1FRr/vqMUc+pkn3N87/n+Vv6LHnvuXPVd2nPt97XtR+1n9eWvGruaukZeff9dvVs+1xfTw1X96/WscWv9/1X8/nS8zzonUtNPbV+Pc+Zms/w0n149rk1z51Zn5M98+r9nljTZ8vzdcScavpveR/X7NfTY0sNpWfJp59ffQ7P+Bzv3fOtz5ia9++dOdTs3/sMs26tgABrrb/TXwn0PNRrvuBcffGt+SLR+7B+fOiWHqSl17d+cW19fc0vMC2/CF99sF/NrfTLXO0viO+9rucLW8my9461fqDX1FH6hbVmj7d+4at5f9a8n0oPvVHz75lz65foGpOaL6DvfQn99H8vzasnRLp7X+/MuSXAqnGpvS+jnr+155WelaXn/evZPyvAKt21mnvz1vu7ZD/ys6fUQ0st7713S3uUani81y2vL7225f3Ve5ev7kHp+f7WM63k+daeLc/e3jn2nNv7vr7zOVG6E73v25rnb+1dqHHpnVNN/6XvRaOeQTV9jri7tZ8vo35/KZ33OLvSe7rGoGWuV/Mr1VLzzPKa/QQEWPvNJG1FNQ+0Fpy7HyQ19bT8Ild6iJbqrannrYf41Rfaml9+S68p9VXzwVbq/b1f5lruw+MX57dcSr2+94Xudf3veZecSvO9OuMtn9J+NXdl5Gvuvld6+nlrXp/2Kc2ipu+Weq7ub+tcS3e+5b30ns/VLy6l9+IuLjUOLV96S32Vfv44t5r6aveseV3pNS31PN6P0vNvxPvt8fldeha3nDniPfX4OVdbX+v7vzTH9+70sz7vSpa1cyzt0+Lw1mxKz7j3zi+d2/I+uvq+UXt/W85red7X3svPTqV6a+rsmVNtnbUBVk2dpefd67szYsY93x9K97T3c7zVe8T7qNWwZoal54uf7y8gwNp/RmkqrHngtmC83u+9va/OrKmndn1pr7u1vuVSW9t7v1jVfiEpve7xS8ndfyJUe16rSe8Hbam/0uxL62t/3jvH0heZlvN771zNGbWOtf3UPkt6nh2td++u2+vzap3u9PWseu+cU/NMfeve9brUuo88s+Z9U/ua2vrfel3t2pr3XM1ed+5FTQ3vvZ/u1tb6XLj7+pp6ez83evZ+fDb37tHzjG95HlzdkVLNNeeMvL+lekrv/95aavpsedb1vPbuPbjz/qr5nKh5Te3zqHVONfeidc/SXWqZR6m+0s/fc2u5l7X2XrengABrz7mkrKr3gXXnQdb7AG99kJd6q3nolvZo+SJa+mD9tFcpKPq8R81raz/YrvZs7f/Ol5PH+db0+F7ttXXX3MWaOmruZstdadmvpoeaAPOtPmsda+9ay0P28eyWWmr87ro9+76Oqrc0qzvn1DxTW35pKs289POr91zpeVz7LK55b5X+yrT2rNfv0dber957NXvN/px4XV/Le7/3M3Hlc/2tXmvqae31vedgzbxHfpbX/iVOzffKUl097+sWj5YZ9Hw/qX3+lmrufRbXfj7U3NeWz+Ga/Wo8e+bfc+/eOqc0k1rb3r9+qv0cuft5VPouW+PQ8l3Qa/cREGDtM4v0lYx+0NR88az9gL77oVLq7dPPS1+sSnuUHuRXX8prPtxLX9ZKF7i2/pEf+u+Z1HxBKX3A13rc7bunjtY1NTXefU3N+qu6a9e/3qN2zq13t6WWmvfW3edQzRkj7+uoekv39M45rb803X3+tt6Ju59PNc/z2teMqn3E+622lpmfE1dud+5ky2d0z3eOHT7vnvEsLT03ap51tfesdWZ339ctdbW89j2z3vs8+vn63mdYb309758Znm/t2XpO6b73ntFjW6q99POa7yq1e8x8n5eeY36+XkCAtX4GKvhdgTsPrd4HWc8DvPeXgtov3KXXvdVryz8ludtzbf+tX/xKH2yf667tv/QF5vPPe/9qoebOlb541Fr2vDda1tS89u5ratZfebXO//H1pX8iWHoQ392v9L5+r76WvmuNr95rNXvUPENq36d3XUpurcHU3Xp6++79JaT2GVMzs9r3yFWtNc/Vq/dazf0b+ZzoqaX3jvR+Jr71OdF6z2rmUmtf+qwuffa+9d/j+rSm9v7V3vlSna391pz7uGfr+/rqef9o1Fp/Sy2lvWv6fMur5zk06v1Wml+p55r3b41L6zm1z7vX75+aM2pmUfucKb3Xauxa96jds8ai9P3Pz/cTEGDtN5O0FY1+yNR8WNc8wHsDjpoPspYP+JZfZF/v+96Fagm9Wr+QvvX62vmWvqy0fqCWar/6Yl9b89UHb+0ed+9i7Yd572xq+hjRw+j5P75vWn5Jem11d5+WX0yuzn39s7u/CNY8I1vvyzOeU6VfRHqeq61B13vvt9rnU419zXuuxqL0mtpzan7BGPU+Kb1PRz8nWu556exS7TWOtZ9bV8+D1ufXyHswwvPqy3BLraPmVXofvffz2u+Crd/bWgxKtbV8T5zxfL2yfdb8RnpehUmt57Tei5p7WnpN6fvKp/V3focY8V2x9jtvj/fVs8fP9hAQYO0xB1W8+p+Lr/3yV0K7+wtCzUOv9SFc80Vm1Id16y+SpQ+0li+kd147qv/S/Xj8JeKtD+SaO/DWLwmt/ySsZN9aR2m/2g/+Um8t+9T2MGv+r98Pvc+Y2h6u7v9bP+sNyVv8a9+TNT22Pveu3os9z6ma+937/O+9fzVupfdTzedD7Rxb7saI2t87771fdN67E7W19M6p9nPh8x1r+SWttvbHz56W51HrGS1zad275/UtnjXPjRq7T3U+69ze507Pnejxf3w/jnz+1jy/Sp8dLXNq7b/0udG6X82s3zqz9ZzXezy+J2r/Arn1c6M0p8/79f5DtJr9a97bj5+pLfen5bPAa/cTEGDtN5O0FfU81Hu+4Lw+5+5DtHX9nQ/4Vp+rD9f3fqkYcUaEX0xqv9SP8Kjdo/UulR4UteeWvtS1fLEe0cPMX0xff1lv/XJU69Ry/2vqGT3Hxy987/1C0xuqtdT7nukIl5pfLmpeU3v/R/T96FG7Z83rRrw3ay0eX/fe503rL1Wlu3v3PfrW/qXnbM8/rGh1rOm7VOd7vT2r/tfv6ataa5/LNXf+9X0o+Yw6t+bza9R7sdbg6r71fE8sPbev/pq15NMyp9b+S8+H1v16Pz9azynV3fscvXMPS3MsvZ/unH3Vb8v9Kb3Wz/cWEGDtPZ9U1fU81K+Aah6wdx+iresfX9/7AVhzMWr6f9yn5hfH3l9OauZ7dX7N+hqX917T+0Wu5FFbd81d+nRW6YtBzy9HNTXefU3L+rf6rFlfM/87+8xYW9qz9POaX0xLX/haf4mtuat372mp756fz3z+lup571l79U+wa/eseV3NzGqeLy2fEbN/8XrGc6L0THnrvVPj+Nqm9vU9ns/+vCud1+LZ8/3u6jvN1X53n1elz93X77+a92JNPS3vxfde2/M98b17OOL52nI/Wvovzaf1/XjHs+Z5Xft5UXq/zfoHUb33ZvQc3vr+PeJ9XrqHfr5eQIC1fgYq+F2Bnod67xec1x8+7315LH041v78vV9QPtde+ye4rT6lD5hS36UvUKPqeT3DUV/set5UJa9ej1qn0utKP7/zhadm79r7fudePWP+Nb3e+VLYurbWtXT/ar4Y1rzXauu5M+eRdbT+KxSlZ3/vc6D1XtXc9fc+I3re66X6Sj9vvV8zX19jV/t+aX2/lvqqdSzt01tX7Wdf7z2fVfcst9K+pZ+3vtdq7ubV+3p0PaV5le5B63P+2c/X0V61+5Xcrv5Vttrnes3nZOk5UZpf6ee9n6+l52/JufTzke/L2mem1+0lIMDaax6pqyk9sEo/b3mglT5kHz/0Hx/ypV/yPr2+9AH33odYaV3pg6H0heWqttc/K32w/b/t3MFunFAMBdD//+uqi0oRAq7N0CSWzzoM2McP8/BM230If/fG7uxmSrZnOadap7VUXbfpuGocdz/fT5udtLauYkixddZcWncpxuq9VzlPp6ek5l1Z/2/8/w2pFmm93vWAdO5U5849mc5VvV++6wuEFE9nLVVq9PV8lWunY1Jt72J60lef9KKKS8oz3adp3SX3quOxT1f7Xie/J3Wpxt95/ldjrh5XrVH1fNXjKtet9Pk7u04sb+zXKvF2nkvpHj27XjXnu8++df98uv4rnp17p7KfT730aJNyTOv87vOf1PKst1bq+tY1K88Gx/weAQOs31OL9ZGkJlRpumlz2WmQx83BVYG631BUHw7pxesYT/WXXE82Pd3cz44/bmzOjqn83PmTWFIMqZbpJq1863ZVt7T+u+uxcr7u5ij5XW02urE/WT9X/5Snu87uatwxPZ6nurH99L6vWv+L78ma/aTOb/WpVIuK95MXs6c9opN3pUd3nnXpmXPsA90+l/pCZ1icznW39iprvxJLWlupb3Zz6Byfjn2jD6Zr3PWOu96d7Kvu1TpXz1c9rnIfpXOlfWz6/JNnY6XXp+dAp391e28156vjKuu188Ve5XxXfSjlkup/1XvTeZ+ui6fPs5R/2qdX8qnU4W/8lXNV7t303PP33yVggPW76rE6mtSE0t87L4xPXxC+XuOTzVj3AV/dsHVeaiqeVw+QlPuTh2k6Z3qYpc+nl7TK5594VOOu1KOTw5PzVQyu1mL6bNUhbeDSxqhj1G24HdOn/eiNAVbFoLKRPqvZ23VOpumlJW3AO0Oqu01uNc7u+kzxX70odHp9d/P+Zp9L6+XqPqk6/s/Pp9ifrolKza/2Gt0++qSWlf5R7Z2VPnO8XnKv7Ife2qu91cfPTLu9KZk/qXV1Df+vAdab66OSf8r3rK8e3e/WZzp/J99uj+/sndI9dtdnKvmn/p2cqnXoeHaume41f/95AQOsn6+BCAgQIECAwLcLHDepaVP77QG6IAECBAgQIECAAIEvAgZYlgMBAgQIEFgs4JvJxcWXOgECBAgQIEBgkIAB1qBiCZUAAQIECBAgQIAAAQIECBAgsFHAAGtj1eVMgAABAgQIECBAgAABAgQIEBgkYIA1qFhCJUCAAAECBAgQIECAAAECBAhsFDDA2lh1ORMgQIAAAQIECBAgQIAAAQIEBgkYYA0qllAJECBAgAABAgQIECBAgAABAhsFDLA2Vl3OBAgQIECAAAECBAgQIECAAIFBAgZYg4olVAIECBAgQIAAAQIECBAgQIDARgEDrI1VlzMBAgQIECBAgAABAgQIECBAYJCAAdagYgmVAAECBAgQIECAAAECBAgQILBRwABrY9XlTIAAAQIECBAgQIAAAQIECBAYJGCANahYQiVAgAABAgQIECBAgAABAgQIbBQwwNpYdTkTIECAAAECBAgQIECAAAECBAYJGGANKpZQCRAgQIAAAQIECBAgQIAAAQIbBQywNlZdzgQIECBAgAABAgQIECBAgACBQQIGWIOKJVQCBAgQIECAAAECBAgQIECAwEYBA6yNVZczAQIECBAgQIAAAQIECBAgQGCQgAHWoGIJlQABAgQIECBAgAABAgQIECCwUcAAa2PV5UyAAAECBAgQIECAAAECBAgQGCRggDWoWEIlQIAAAQIECBAgQIAAAQIECGwUMMDaWHU5EyBAgAABAgQIECBAgAABAgQGCRhgDSqWUAkQIECAAAECBAgQIECAAAECGwUMsDZWXc4ECBAgQIAAAQIECBAgQIAAgUECBliDiiVUAgQIECBAgAABAgQIECBAgMBGAQOsjVWXMwECBAgQIECAAAECBAgQIEBgkIAB1qBiCZUAAQIECBAgQIAAAQIECBAgsFHAAGtj1eVMgAABAgQIECBAgAABAgQIEBgkYIA1qFhCJUCAAAECBAgQIECAAAECBAhsFDDA2lh1ORMgQIAAAQIECBAgQIAAAQIEBgkYYA0qllAJECBAgAABAgQIECBAgAABAhsFDLA2Vl3OBAgQIECAAAECBAgQIECAAIFBAgZYg4olVAIECBAgQIAAAQIECBAgQIDARgEDrI1VlzMBAgQIECBAgAABAgQIECBAYJCAAdagYgmVAAECBAgQIECAAAECBAgQILBRwABrY9XlTIAAAQIECBAgQIAAAQIECBAYJGCANahYQiVAgAABAgQIECBAgAABAgQIbBQwwNpYdTkTIECAAAECBAgQIECAAAECBAYJGGANKpZQCRAgQIAAAQIECBAgQIAAAQIbBQywNlZdzgQIECBAgAABAgQIECBAgACBQQIGWIOKJVQCBAgQIECAAAECBAgQIECAwEYBA6yNVZczAQIECBAgQIAAAQIECBAgQGCQwB9Fs3vFnHTIxgAAAABJRU5ErkJggg=="/>
          <p:cNvSpPr>
            <a:spLocks noChangeAspect="1" noChangeArrowheads="1"/>
          </p:cNvSpPr>
          <p:nvPr/>
        </p:nvSpPr>
        <p:spPr bwMode="auto">
          <a:xfrm>
            <a:off x="5406844" y="152758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3" name="Gráfico 12"/>
          <p:cNvGraphicFramePr/>
          <p:nvPr>
            <p:extLst/>
          </p:nvPr>
        </p:nvGraphicFramePr>
        <p:xfrm>
          <a:off x="4017817" y="1440103"/>
          <a:ext cx="7222836" cy="3759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972860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4528951" y="2205088"/>
            <a:ext cx="5212004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COMUNICACIONES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68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732274" y="429519"/>
            <a:ext cx="6161409" cy="112834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Solicitudes de apoyo, UCOM</a:t>
            </a: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2317749"/>
              </p:ext>
            </p:extLst>
          </p:nvPr>
        </p:nvGraphicFramePr>
        <p:xfrm>
          <a:off x="2947850" y="1352006"/>
          <a:ext cx="9056916" cy="54145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770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419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9"/>
            <a:ext cx="12192000" cy="6857143"/>
          </a:xfr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7600" y="5042307"/>
            <a:ext cx="6486998" cy="38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14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6072620" y="5930900"/>
            <a:ext cx="5300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En el mes de mayo se recibieron 9 solicitudes en las que se requirió </a:t>
            </a:r>
            <a:r>
              <a:rPr lang="es-ES" sz="1200" dirty="0"/>
              <a:t>i</a:t>
            </a:r>
            <a:r>
              <a:rPr lang="es-ES" sz="1200" dirty="0" smtClean="0"/>
              <a:t>nformación menor a 5 años</a:t>
            </a:r>
            <a:r>
              <a:rPr lang="es-ES" sz="1200" dirty="0"/>
              <a:t> </a:t>
            </a:r>
            <a:r>
              <a:rPr lang="es-ES" sz="1200" dirty="0" smtClean="0"/>
              <a:t>y 0  solicitudes en las que se requirió información mayor a 5 años.</a:t>
            </a:r>
            <a:endParaRPr lang="en-US" sz="1200" dirty="0"/>
          </a:p>
        </p:txBody>
      </p:sp>
      <p:graphicFrame>
        <p:nvGraphicFramePr>
          <p:cNvPr id="4" name="Gráfico 3"/>
          <p:cNvGraphicFramePr/>
          <p:nvPr>
            <p:extLst/>
          </p:nvPr>
        </p:nvGraphicFramePr>
        <p:xfrm>
          <a:off x="4442692" y="1255375"/>
          <a:ext cx="6428508" cy="3926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65062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/>
          </p:nvPr>
        </p:nvGraphicFramePr>
        <p:xfrm>
          <a:off x="2926320" y="1470031"/>
          <a:ext cx="7855032" cy="3976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/>
          </p:nvPr>
        </p:nvGraphicFramePr>
        <p:xfrm>
          <a:off x="9145358" y="2275445"/>
          <a:ext cx="2921389" cy="2232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5999">
                  <a:extLst>
                    <a:ext uri="{9D8B030D-6E8A-4147-A177-3AD203B41FA5}">
                      <a16:colId xmlns:a16="http://schemas.microsoft.com/office/drawing/2014/main" val="3741365533"/>
                    </a:ext>
                  </a:extLst>
                </a:gridCol>
                <a:gridCol w="1105390">
                  <a:extLst>
                    <a:ext uri="{9D8B030D-6E8A-4147-A177-3AD203B41FA5}">
                      <a16:colId xmlns:a16="http://schemas.microsoft.com/office/drawing/2014/main" val="1874629452"/>
                    </a:ext>
                  </a:extLst>
                </a:gridCol>
              </a:tblGrid>
              <a:tr h="372045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Información</a:t>
                      </a:r>
                      <a:endParaRPr lang="en-US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Número</a:t>
                      </a:r>
                      <a:endParaRPr lang="en-US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1401683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Inadmisible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760776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Reservada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782912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Desistidos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888976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Confidencial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027165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Inexistente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1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911859"/>
                  </a:ext>
                </a:extLst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9145357" y="1936891"/>
            <a:ext cx="29213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28" b="1" i="0" u="none" strike="noStrike" kern="1200" baseline="0">
                <a:solidFill>
                  <a:srgbClr val="44546A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Otro tipo de </a:t>
            </a: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información</a:t>
            </a:r>
          </a:p>
        </p:txBody>
      </p:sp>
      <p:graphicFrame>
        <p:nvGraphicFramePr>
          <p:cNvPr id="9" name="Gráfico 8"/>
          <p:cNvGraphicFramePr/>
          <p:nvPr>
            <p:extLst/>
          </p:nvPr>
        </p:nvGraphicFramePr>
        <p:xfrm>
          <a:off x="2809213" y="1470031"/>
          <a:ext cx="6336145" cy="3843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42454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>
            <p:extLst/>
          </p:nvPr>
        </p:nvGraphicFramePr>
        <p:xfrm>
          <a:off x="2761674" y="1177228"/>
          <a:ext cx="6280727" cy="4138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/>
          </p:nvPr>
        </p:nvGraphicFramePr>
        <p:xfrm>
          <a:off x="9042401" y="2037892"/>
          <a:ext cx="2885787" cy="24173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0018">
                  <a:extLst>
                    <a:ext uri="{9D8B030D-6E8A-4147-A177-3AD203B41FA5}">
                      <a16:colId xmlns:a16="http://schemas.microsoft.com/office/drawing/2014/main" val="714420068"/>
                    </a:ext>
                  </a:extLst>
                </a:gridCol>
                <a:gridCol w="1033398">
                  <a:extLst>
                    <a:ext uri="{9D8B030D-6E8A-4147-A177-3AD203B41FA5}">
                      <a16:colId xmlns:a16="http://schemas.microsoft.com/office/drawing/2014/main" val="2560421463"/>
                    </a:ext>
                  </a:extLst>
                </a:gridCol>
                <a:gridCol w="782371">
                  <a:extLst>
                    <a:ext uri="{9D8B030D-6E8A-4147-A177-3AD203B41FA5}">
                      <a16:colId xmlns:a16="http://schemas.microsoft.com/office/drawing/2014/main" val="1098791166"/>
                    </a:ext>
                  </a:extLst>
                </a:gridCol>
              </a:tblGrid>
              <a:tr h="53186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Rango de edad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Hombres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Mujeres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967210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10-20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739294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21-30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430552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31-40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551165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41-50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102329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51-60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972352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61-más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8636449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s-SV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s-SV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8846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0412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75494" y="5916289"/>
            <a:ext cx="6129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dirty="0" smtClean="0"/>
              <a:t>Nota: La información estadística que se reporta contiene la información de solicitudes de acceso a la información y datos personales resueltas, no las que se encuentran en tramite. </a:t>
            </a:r>
            <a:endParaRPr lang="en-US" sz="1200" dirty="0"/>
          </a:p>
        </p:txBody>
      </p:sp>
      <p:graphicFrame>
        <p:nvGraphicFramePr>
          <p:cNvPr id="7" name="Gráfico 6"/>
          <p:cNvGraphicFramePr/>
          <p:nvPr>
            <p:extLst/>
          </p:nvPr>
        </p:nvGraphicFramePr>
        <p:xfrm>
          <a:off x="2849418" y="1089121"/>
          <a:ext cx="6493163" cy="4249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70400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20076" y="5596116"/>
            <a:ext cx="6129338" cy="823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ES" sz="950" dirty="0" smtClean="0"/>
          </a:p>
          <a:p>
            <a:pPr algn="just"/>
            <a:r>
              <a:rPr lang="es-ES" sz="950" dirty="0" smtClean="0"/>
              <a:t>*La asistencia </a:t>
            </a:r>
            <a:r>
              <a:rPr lang="es-ES" sz="950" dirty="0"/>
              <a:t>a Oficiales de Información </a:t>
            </a:r>
            <a:r>
              <a:rPr lang="es-ES" sz="950" dirty="0" smtClean="0"/>
              <a:t>que se reporta consiste en el apoyo </a:t>
            </a:r>
            <a:r>
              <a:rPr lang="es-ES" sz="950" dirty="0"/>
              <a:t>técnico</a:t>
            </a:r>
            <a:r>
              <a:rPr lang="es-ES" sz="950" dirty="0" smtClean="0"/>
              <a:t>, </a:t>
            </a:r>
            <a:r>
              <a:rPr lang="es-ES" sz="950" dirty="0"/>
              <a:t>gestión de credenciales (</a:t>
            </a:r>
            <a:r>
              <a:rPr lang="es-ES" sz="950" dirty="0" smtClean="0"/>
              <a:t>usuario/contraseña) y cualquier otra consulta vinculada al Portal de Transparencia</a:t>
            </a:r>
          </a:p>
          <a:p>
            <a:pPr algn="just"/>
            <a:r>
              <a:rPr lang="es-ES" sz="950" dirty="0" smtClean="0"/>
              <a:t>**Durante el mes de mayo no se incorporo ningún ente obligado al </a:t>
            </a:r>
            <a:r>
              <a:rPr lang="es-ES" sz="950" dirty="0"/>
              <a:t>Portal de Transparencia que administra este </a:t>
            </a:r>
            <a:r>
              <a:rPr lang="es-ES" sz="950" dirty="0" smtClean="0"/>
              <a:t>Instituto.</a:t>
            </a:r>
            <a:endParaRPr lang="es-ES" sz="950" dirty="0"/>
          </a:p>
          <a:p>
            <a:pPr algn="just"/>
            <a:r>
              <a:rPr lang="en-US" sz="950" dirty="0" smtClean="0"/>
              <a:t>***Se reportan las orientaciones realizadas de </a:t>
            </a:r>
            <a:r>
              <a:rPr lang="es-ES" sz="950" dirty="0" smtClean="0"/>
              <a:t>conformidad </a:t>
            </a:r>
            <a:r>
              <a:rPr lang="es-ES" sz="950" dirty="0"/>
              <a:t>a la letra c) del artículo 50 de la LAIP</a:t>
            </a:r>
            <a:r>
              <a:rPr lang="es-ES" sz="950" dirty="0" smtClean="0"/>
              <a:t>,.</a:t>
            </a:r>
            <a:endParaRPr lang="en-US" sz="950" dirty="0"/>
          </a:p>
        </p:txBody>
      </p:sp>
      <p:graphicFrame>
        <p:nvGraphicFramePr>
          <p:cNvPr id="7" name="Gráfico 6"/>
          <p:cNvGraphicFramePr/>
          <p:nvPr>
            <p:extLst/>
          </p:nvPr>
        </p:nvGraphicFramePr>
        <p:xfrm>
          <a:off x="4271819" y="1135303"/>
          <a:ext cx="6493163" cy="4249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27109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837304" y="2349667"/>
            <a:ext cx="440396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FORMACIÓN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61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2004</TotalTime>
  <Words>489</Words>
  <Application>Microsoft Office PowerPoint</Application>
  <PresentationFormat>Panorámica</PresentationFormat>
  <Paragraphs>180</Paragraphs>
  <Slides>32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Cantidad de personas capacitadas por edad. </vt:lpstr>
      <vt:lpstr>Cantidad de personas capacitadas por sector </vt:lpstr>
      <vt:lpstr>Presentación de PowerPoint</vt:lpstr>
      <vt:lpstr>Ente obligado que solicita asesoría GDA</vt:lpstr>
      <vt:lpstr>Presentación de PowerPoint</vt:lpstr>
      <vt:lpstr>Tema de acompañamiento en materia GDA</vt:lpstr>
      <vt:lpstr>Presentación de PowerPoint</vt:lpstr>
      <vt:lpstr>Nivel de respuesta</vt:lpstr>
      <vt:lpstr>Tema de preguntas recibidas</vt:lpstr>
      <vt:lpstr>Presentación de PowerPoint</vt:lpstr>
      <vt:lpstr>Proyectos de autos elaborados </vt:lpstr>
      <vt:lpstr>Presentación de PowerPoint</vt:lpstr>
      <vt:lpstr>Proyectos de autos elaborados </vt:lpstr>
      <vt:lpstr>Presentación de PowerPoint</vt:lpstr>
      <vt:lpstr>Presentación de PowerPoint</vt:lpstr>
      <vt:lpstr>Medio por el cual se realizó la asesoría</vt:lpstr>
      <vt:lpstr>Tema de asesoría brindada</vt:lpstr>
      <vt:lpstr>Presentación de PowerPoint</vt:lpstr>
      <vt:lpstr>Solicitudes de apoyo, UCOM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Unidad de Comunicadiones</dc:creator>
  <cp:lastModifiedBy>PATRICIA DE ESCOBAR</cp:lastModifiedBy>
  <cp:revision>113</cp:revision>
  <cp:lastPrinted>2022-04-22T17:34:22Z</cp:lastPrinted>
  <dcterms:created xsi:type="dcterms:W3CDTF">2021-10-15T21:21:24Z</dcterms:created>
  <dcterms:modified xsi:type="dcterms:W3CDTF">2022-06-14T13:45:19Z</dcterms:modified>
</cp:coreProperties>
</file>