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91" r:id="rId4"/>
    <p:sldId id="292" r:id="rId5"/>
    <p:sldId id="293" r:id="rId6"/>
    <p:sldId id="294" r:id="rId7"/>
    <p:sldId id="295" r:id="rId8"/>
    <p:sldId id="296" r:id="rId9"/>
    <p:sldId id="265" r:id="rId10"/>
    <p:sldId id="266" r:id="rId11"/>
    <p:sldId id="267" r:id="rId12"/>
    <p:sldId id="268" r:id="rId13"/>
    <p:sldId id="269" r:id="rId14"/>
    <p:sldId id="270" r:id="rId15"/>
    <p:sldId id="28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9" r:id="rId24"/>
    <p:sldId id="290" r:id="rId25"/>
    <p:sldId id="278" r:id="rId26"/>
    <p:sldId id="279" r:id="rId27"/>
    <p:sldId id="280" r:id="rId28"/>
    <p:sldId id="281" r:id="rId29"/>
    <p:sldId id="258" r:id="rId30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&#237;sticas.%20Abril%202022%20FORMACI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&#237;sticas.%20Abril%202022%20FORMACIO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&#237;sticasAbril2022%20UG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Febrero2022%20v2%20rev%20RM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&#237;sticasAbril2022%20UG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&#237;sticasAbril2022%20UGD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ISTICAS%20MES%20DE%20ABRIL%202022%20U.%20Acompa&#241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ISTICAS%20MES%20DE%20ABRIL%202022%20U.%20Acompa&#241;amient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abril%202022\Estadisticas%20actividades%20ABR%202022%20UCOM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Estad&#237;sticas%20abril%202022\Estad&#237;sticas.%20Abril%202022%20FORMACIO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Estad&#237;sticas%20abril%202022\Estad&#237;sticas.%20Abril%202022%20FORMAC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'[Estadísticas. Abril 2022 FORMACION.xlsx]Abril estadística '!$O$38:$O$39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00-43C9-B71A-50B24343AAEB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00-43C9-B71A-50B24343AA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00-43C9-B71A-50B24343A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00-43C9-B71A-50B24343AAE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C00-43C9-B71A-50B24343AAE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00-43C9-B71A-50B24343AAE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00-43C9-B71A-50B24343AA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'[Estadísticas. Abril 2022 FORMACION.xlsx]Abril estadística '!$K$40:$K$47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'[Estadísticas. Abril 2022 FORMACION.xlsx]Abril estadística '!$O$40:$O$46</c:f>
              <c:numCache>
                <c:formatCode>General</c:formatCode>
                <c:ptCount val="7"/>
                <c:pt idx="0">
                  <c:v>49</c:v>
                </c:pt>
                <c:pt idx="1">
                  <c:v>126</c:v>
                </c:pt>
                <c:pt idx="2">
                  <c:v>30</c:v>
                </c:pt>
                <c:pt idx="3">
                  <c:v>16</c:v>
                </c:pt>
                <c:pt idx="4">
                  <c:v>4</c:v>
                </c:pt>
                <c:pt idx="5">
                  <c:v>0</c:v>
                </c:pt>
                <c:pt idx="6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00-43C9-B71A-50B24343AA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'[Estadísticas. Abril 2022 FORMACION.xlsx]Abril estadística '!$T$8</c:f>
              <c:strCache>
                <c:ptCount val="1"/>
                <c:pt idx="0">
                  <c:v>Sociedad civil en general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E1-4A01-A0C9-E98EFEFFDC14}"/>
              </c:ext>
            </c:extLst>
          </c:dPt>
          <c:dPt>
            <c:idx val="1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216-43DD-AE67-3F962CF439BC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E1-4A01-A0C9-E98EFEFFDC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'[Estadísticas. Abril 2022 FORMACION.xlsx]Abril estadística '!$U$7:$W$7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'[Estadísticas. Abril 2022 FORMACION.xlsx]Abril estadística '!$U$8:$W$8</c:f>
              <c:numCache>
                <c:formatCode>General</c:formatCode>
                <c:ptCount val="3"/>
                <c:pt idx="0">
                  <c:v>85</c:v>
                </c:pt>
                <c:pt idx="1">
                  <c:v>75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16-43DD-AE67-3F962CF439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08919451"/>
        <c:axId val="1802685206"/>
      </c:barChart>
      <c:catAx>
        <c:axId val="13089194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02685206"/>
        <c:crosses val="autoZero"/>
        <c:auto val="1"/>
        <c:lblAlgn val="ctr"/>
        <c:lblOffset val="100"/>
        <c:noMultiLvlLbl val="1"/>
      </c:catAx>
      <c:valAx>
        <c:axId val="180268520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089194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explosion val="4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1CE-4B23-88D5-954F0E11C7AD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1CE-4B23-88D5-954F0E11C7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'[EstadísticasAbril2022 UGDA.xlsx]Hoja 1'!$F$4:$F$5</c:f>
              <c:strCache>
                <c:ptCount val="2"/>
                <c:pt idx="0">
                  <c:v>Gobierno Central</c:v>
                </c:pt>
                <c:pt idx="1">
                  <c:v>Municipalidades</c:v>
                </c:pt>
              </c:strCache>
            </c:strRef>
          </c:cat>
          <c:val>
            <c:numRef>
              <c:f>'[EstadísticasAbril2022 UGDA.xlsx]Hoja 1'!$G$4:$G$5</c:f>
              <c:numCache>
                <c:formatCode>General</c:formatCode>
                <c:ptCount val="2"/>
                <c:pt idx="0">
                  <c:v>5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CE-4B23-88D5-954F0E11C7A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D7C-4C2C-933C-E8BA2FFE676A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D7C-4C2C-933C-E8BA2FFE67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'[EstadísticasAbril2022 UGDA.xlsx]Hoja 1'!$E$23:$E$26</c:f>
              <c:strCache>
                <c:ptCount val="4"/>
                <c:pt idx="0">
                  <c:v>Consulta por correo electrónico</c:v>
                </c:pt>
                <c:pt idx="1">
                  <c:v>Consulta por reunión virtual </c:v>
                </c:pt>
                <c:pt idx="2">
                  <c:v>Consulta presencial </c:v>
                </c:pt>
                <c:pt idx="3">
                  <c:v>Consulta vía telefónica </c:v>
                </c:pt>
              </c:strCache>
            </c:strRef>
          </c:cat>
          <c:val>
            <c:numRef>
              <c:f>'[EstadísticasAbril2022 UGDA.xlsx]Hoja 1'!$F$23:$F$26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C-4C2C-933C-E8BA2FFE67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21985471"/>
        <c:axId val="721986719"/>
      </c:barChart>
      <c:catAx>
        <c:axId val="721985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21986719"/>
        <c:crosses val="autoZero"/>
        <c:auto val="1"/>
        <c:lblAlgn val="ctr"/>
        <c:lblOffset val="100"/>
        <c:noMultiLvlLbl val="0"/>
      </c:catAx>
      <c:valAx>
        <c:axId val="72198671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21985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66A-459D-96C6-3B7A12FD3A9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66A-459D-96C6-3B7A12FD3A9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66A-459D-96C6-3B7A12FD3A92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66A-459D-96C6-3B7A12FD3A92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66A-459D-96C6-3B7A12FD3A92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66A-459D-96C6-3B7A12FD3A92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66A-459D-96C6-3B7A12FD3A92}"/>
              </c:ext>
            </c:extLst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66A-459D-96C6-3B7A12FD3A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'[EstadísticasAbril2022 UGDA.xlsx]Hoja 1'!$A$43:$A$50</c:f>
              <c:strCache>
                <c:ptCount val="8"/>
                <c:pt idx="0">
                  <c:v>Indicaciones generales sobre el SIGDA </c:v>
                </c:pt>
                <c:pt idx="1">
                  <c:v>Explicación del artículo 42 de la LAIP</c:v>
                </c:pt>
                <c:pt idx="2">
                  <c:v>Proceso de valoración y selección documental </c:v>
                </c:pt>
                <c:pt idx="3">
                  <c:v>Inducción al Comité Institucional de Selección y Eliminación de Documentos del MJSP</c:v>
                </c:pt>
                <c:pt idx="4">
                  <c:v>Formatos para instrumentos de identificación y descripción documental </c:v>
                </c:pt>
                <c:pt idx="5">
                  <c:v>Planes de gestión de riesgos para depósitos documentales</c:v>
                </c:pt>
                <c:pt idx="6">
                  <c:v>Perfil de los miembros de la UGDA</c:v>
                </c:pt>
                <c:pt idx="7">
                  <c:v>Instrumentos de control en los archivos de gestión</c:v>
                </c:pt>
              </c:strCache>
            </c:strRef>
          </c:cat>
          <c:val>
            <c:numRef>
              <c:f>'[EstadísticasAbril2022 UGDA.xlsx]Hoja 1'!$B$43:$B$50</c:f>
              <c:numCache>
                <c:formatCode>General</c:formatCode>
                <c:ptCount val="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66A-459D-96C6-3B7A12FD3A9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8AF-409E-B559-C47F4FB3EA0F}"/>
              </c:ext>
            </c:extLst>
          </c:dPt>
          <c:dPt>
            <c:idx val="1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97-4ADA-A42F-F22986508B94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8AF-409E-B559-C47F4FB3EA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MES DE ABRIL 2022 U. Acompañamiento.xlsx]Hoja 1'!$G$3:$G$5</c:f>
              <c:strCache>
                <c:ptCount val="3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'[ESTADISTICAS MES DE ABRIL 2022 U. Acompañamiento.xlsx]Hoja 1'!$H$3:$H$5</c:f>
              <c:numCache>
                <c:formatCode>General</c:formatCode>
                <c:ptCount val="3"/>
                <c:pt idx="0">
                  <c:v>28</c:v>
                </c:pt>
                <c:pt idx="1">
                  <c:v>16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97-4ADA-A42F-F22986508B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9570462"/>
        <c:axId val="2082048635"/>
      </c:barChart>
      <c:catAx>
        <c:axId val="187957046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82048635"/>
        <c:crosses val="autoZero"/>
        <c:auto val="1"/>
        <c:lblAlgn val="ctr"/>
        <c:lblOffset val="100"/>
        <c:noMultiLvlLbl val="1"/>
      </c:catAx>
      <c:valAx>
        <c:axId val="2082048635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none"/>
        <c:minorTickMark val="none"/>
        <c:tickLblPos val="nextTo"/>
        <c:crossAx val="187957046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'[ESTADISTICAS MES DE ABRIL 2022 U. Acompañamiento.xlsx]Hoja 1'!$C$2:$C$3</c:f>
              <c:strCache>
                <c:ptCount val="2"/>
                <c:pt idx="0">
                  <c:v>Tema de Preguntas</c:v>
                </c:pt>
                <c:pt idx="1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710-4F62-9955-C88251B5462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710-4F62-9955-C88251B5462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710-4F62-9955-C88251B546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MES DE ABRIL 2022 U. Acompañamiento.xlsx]Hoja 1'!$B$4:$B$12</c:f>
              <c:strCache>
                <c:ptCount val="9"/>
                <c:pt idx="0">
                  <c:v>Nombre, cargo y salario de empleados públicos</c:v>
                </c:pt>
                <c:pt idx="1">
                  <c:v>Trámite de solicitudes de información</c:v>
                </c:pt>
                <c:pt idx="2">
                  <c:v>Rol del Oficial de Información</c:v>
                </c:pt>
                <c:pt idx="3">
                  <c:v>Uso práctico del Portal de Transparencia</c:v>
                </c:pt>
                <c:pt idx="4">
                  <c:v>Costos de reproducción</c:v>
                </c:pt>
                <c:pt idx="5">
                  <c:v>Currículo de funcionarios públicos</c:v>
                </c:pt>
                <c:pt idx="6">
                  <c:v>Ítems de publicación de información oficiosa</c:v>
                </c:pt>
                <c:pt idx="7">
                  <c:v>Datos personales</c:v>
                </c:pt>
                <c:pt idx="8">
                  <c:v>Contactactos del IAIP</c:v>
                </c:pt>
              </c:strCache>
            </c:strRef>
          </c:cat>
          <c:val>
            <c:numRef>
              <c:f>'[ESTADISTICAS MES DE ABRIL 2022 U. Acompañamiento.xlsx]Hoja 1'!$C$4:$C$12</c:f>
              <c:numCache>
                <c:formatCode>General</c:formatCode>
                <c:ptCount val="9"/>
                <c:pt idx="0">
                  <c:v>2</c:v>
                </c:pt>
                <c:pt idx="1">
                  <c:v>9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4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10-4F62-9955-C88251B546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134066127"/>
        <c:axId val="2134066543"/>
      </c:barChart>
      <c:catAx>
        <c:axId val="21340661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34066543"/>
        <c:crosses val="autoZero"/>
        <c:auto val="1"/>
        <c:lblAlgn val="ctr"/>
        <c:lblOffset val="100"/>
        <c:noMultiLvlLbl val="0"/>
      </c:catAx>
      <c:valAx>
        <c:axId val="2134066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3406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A3-4FF5-9802-F96649FD9F07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EA3-4FF5-9802-F96649FD9F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'Gerencia Legal'!$A$2:$A$5</c:f>
              <c:strCache>
                <c:ptCount val="4"/>
                <c:pt idx="0">
                  <c:v>Admisión</c:v>
                </c:pt>
                <c:pt idx="1">
                  <c:v>Trámite</c:v>
                </c:pt>
                <c:pt idx="2">
                  <c:v>Resoluciones Definitivas </c:v>
                </c:pt>
                <c:pt idx="3">
                  <c:v>Terminaciones Anticipadas del Procedimiento</c:v>
                </c:pt>
              </c:strCache>
            </c:strRef>
          </c:cat>
          <c:val>
            <c:numRef>
              <c:f>'Gerencia Legal'!$B$2:$B$5</c:f>
              <c:numCache>
                <c:formatCode>General</c:formatCode>
                <c:ptCount val="4"/>
                <c:pt idx="0">
                  <c:v>7</c:v>
                </c:pt>
                <c:pt idx="1">
                  <c:v>13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A3-4FF5-9802-F96649FD9F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45120"/>
        <c:axId val="6847200"/>
      </c:barChart>
      <c:catAx>
        <c:axId val="684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847200"/>
        <c:crosses val="autoZero"/>
        <c:auto val="1"/>
        <c:lblAlgn val="ctr"/>
        <c:lblOffset val="100"/>
        <c:noMultiLvlLbl val="0"/>
      </c:catAx>
      <c:valAx>
        <c:axId val="68472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84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9C7-4A2E-B6D1-A1B8C85A6727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9C7-4A2E-B6D1-A1B8C85A67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'Unidad de Cumplimiento'!$A$2:$A$5</c:f>
              <c:strCache>
                <c:ptCount val="4"/>
                <c:pt idx="0">
                  <c:v>Requerimiento de informe de cumplimiento al ente obligado</c:v>
                </c:pt>
                <c:pt idx="1">
                  <c:v>Traslados a apelantes para verificar el cumplimiento de la Resolución Definitiva emitida por el IAIP</c:v>
                </c:pt>
                <c:pt idx="2">
                  <c:v>Cumplimiento Resolución Definitiva</c:v>
                </c:pt>
                <c:pt idx="3">
                  <c:v>Auto confirmando el cumplimiento de la resolución definitiva</c:v>
                </c:pt>
              </c:strCache>
            </c:strRef>
          </c:cat>
          <c:val>
            <c:numRef>
              <c:f>'Unidad de Cumplimiento'!$B$2:$B$5</c:f>
              <c:numCache>
                <c:formatCode>General</c:formatCode>
                <c:ptCount val="4"/>
                <c:pt idx="0">
                  <c:v>14</c:v>
                </c:pt>
                <c:pt idx="1">
                  <c:v>14</c:v>
                </c:pt>
                <c:pt idx="2">
                  <c:v>18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7-4A2E-B6D1-A1B8C85A67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47632"/>
        <c:axId val="2955536"/>
      </c:barChart>
      <c:catAx>
        <c:axId val="2947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55536"/>
        <c:crosses val="autoZero"/>
        <c:auto val="1"/>
        <c:lblAlgn val="ctr"/>
        <c:lblOffset val="100"/>
        <c:noMultiLvlLbl val="0"/>
      </c:catAx>
      <c:valAx>
        <c:axId val="29555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947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2. </a:t>
            </a:r>
            <a:r>
              <a:rPr lang="en-US" dirty="0" smtClean="0"/>
              <a:t>PROMEDIO </a:t>
            </a:r>
            <a:r>
              <a:rPr lang="en-US" dirty="0"/>
              <a:t>DE </a:t>
            </a:r>
            <a:r>
              <a:rPr lang="en-US" dirty="0" smtClean="0"/>
              <a:t>RESPUESTA (DIAS)</a:t>
            </a:r>
            <a:endParaRPr lang="en-US" dirty="0"/>
          </a:p>
        </c:rich>
      </c:tx>
      <c:layout>
        <c:manualLayout>
          <c:xMode val="edge"/>
          <c:yMode val="edge"/>
          <c:x val="0.3014842635336224"/>
          <c:y val="3.2346592464772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BA6-48E5-A38C-28AE27EB2BC0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BA6-48E5-A38C-28AE27EB2BC0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A6-48E5-A38C-28AE27EB2B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ABR 2022 UCOM.xlsx]Hoja2'!$L$3:$L$41</c:f>
              <c:strCache>
                <c:ptCount val="9"/>
                <c:pt idx="0">
                  <c:v>Monitoreo</c:v>
                </c:pt>
                <c:pt idx="1">
                  <c:v>Capacitaciones Presenciales</c:v>
                </c:pt>
                <c:pt idx="2">
                  <c:v>Diseños</c:v>
                </c:pt>
                <c:pt idx="3">
                  <c:v>CD de audiencias</c:v>
                </c:pt>
                <c:pt idx="4">
                  <c:v>Audiencias</c:v>
                </c:pt>
                <c:pt idx="5">
                  <c:v>Capacitaciones Virtuales</c:v>
                </c:pt>
                <c:pt idx="6">
                  <c:v>Actividades de cobertura</c:v>
                </c:pt>
                <c:pt idx="7">
                  <c:v>Fotos de Pleno</c:v>
                </c:pt>
                <c:pt idx="8">
                  <c:v>Publicaciones WEB</c:v>
                </c:pt>
              </c:strCache>
            </c:strRef>
          </c:cat>
          <c:val>
            <c:numRef>
              <c:f>'[Estadisticas actividades ABR 2022 UCOM.xlsx]Hoja2'!$M$3:$M$41</c:f>
              <c:numCache>
                <c:formatCode>General</c:formatCode>
                <c:ptCount val="9"/>
                <c:pt idx="0">
                  <c:v>40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6-48E5-A38C-28AE27EB2BC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38506480"/>
        <c:axId val="1138509392"/>
      </c:barChart>
      <c:catAx>
        <c:axId val="1138506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8509392"/>
        <c:crosses val="autoZero"/>
        <c:auto val="1"/>
        <c:lblAlgn val="ctr"/>
        <c:lblOffset val="100"/>
        <c:noMultiLvlLbl val="0"/>
      </c:catAx>
      <c:valAx>
        <c:axId val="113850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850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3.TIPO DE </a:t>
            </a:r>
            <a:r>
              <a:rPr lang="es-SV" dirty="0" smtClean="0"/>
              <a:t>INFORMACIÓN</a:t>
            </a:r>
            <a:r>
              <a:rPr lang="es-SV" baseline="0" dirty="0" smtClean="0"/>
              <a:t> </a:t>
            </a:r>
            <a:r>
              <a:rPr lang="es-SV" dirty="0" smtClean="0"/>
              <a:t>REQUERIMIENTOS</a:t>
            </a:r>
            <a:endParaRPr lang="es-SV" dirty="0"/>
          </a:p>
        </c:rich>
      </c:tx>
      <c:layout>
        <c:manualLayout>
          <c:xMode val="edge"/>
          <c:yMode val="edge"/>
          <c:x val="0.23369888157546903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0087466432665291E-3"/>
                  <c:y val="6.609251182249199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3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5B8-45B5-AE7C-CF6D27F2C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243979398022196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18</c:v>
                </c:pt>
                <c:pt idx="1">
                  <c:v>3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'[Estadísticas. Abril 2022 FORMACION.xlsx]Abril estadística 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'[Estadísticas. Abril 2022 FORMACION.xlsx]Abril estadística '!$B$8:$B$12</c:f>
              <c:strCache>
                <c:ptCount val="5"/>
                <c:pt idx="0">
                  <c:v>Oficial de información - municipalidad </c:v>
                </c:pt>
                <c:pt idx="1">
                  <c:v>Oficial GDA - municipalidad </c:v>
                </c:pt>
                <c:pt idx="2">
                  <c:v>Personal administrativo - municipalidades </c:v>
                </c:pt>
                <c:pt idx="3">
                  <c:v>Personal técnico UGDA - Municipalidades </c:v>
                </c:pt>
                <c:pt idx="4">
                  <c:v>Totales</c:v>
                </c:pt>
              </c:strCache>
            </c:strRef>
          </c:cat>
          <c:val>
            <c:numRef>
              <c:f>'[Estadísticas. Abril 2022 FORMACION.xlsx]Abril estadística '!$C$8:$C$12</c:f>
              <c:numCache>
                <c:formatCode>General</c:formatCode>
                <c:ptCount val="5"/>
                <c:pt idx="0">
                  <c:v>5</c:v>
                </c:pt>
                <c:pt idx="1">
                  <c:v>3</c:v>
                </c:pt>
                <c:pt idx="2">
                  <c:v>43</c:v>
                </c:pt>
                <c:pt idx="3">
                  <c:v>1</c:v>
                </c:pt>
                <c:pt idx="4">
                  <c:v>52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6A27-456D-BB30-2D20440D6FED}"/>
            </c:ext>
          </c:extLst>
        </c:ser>
        <c:ser>
          <c:idx val="1"/>
          <c:order val="1"/>
          <c:tx>
            <c:strRef>
              <c:f>'[Estadísticas. Abril 2022 FORMACION.xlsx]Abril estadística 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'[Estadísticas. Abril 2022 FORMACION.xlsx]Abril estadística '!$B$8:$B$12</c:f>
              <c:strCache>
                <c:ptCount val="5"/>
                <c:pt idx="0">
                  <c:v>Oficial de información - municipalidad </c:v>
                </c:pt>
                <c:pt idx="1">
                  <c:v>Oficial GDA - municipalidad </c:v>
                </c:pt>
                <c:pt idx="2">
                  <c:v>Personal administrativo - municipalidades </c:v>
                </c:pt>
                <c:pt idx="3">
                  <c:v>Personal técnico UGDA - Municipalidades </c:v>
                </c:pt>
                <c:pt idx="4">
                  <c:v>Totales</c:v>
                </c:pt>
              </c:strCache>
            </c:strRef>
          </c:cat>
          <c:val>
            <c:numRef>
              <c:f>'[Estadísticas. Abril 2022 FORMACION.xlsx]Abril estadística '!$D$8:$D$12</c:f>
              <c:numCache>
                <c:formatCode>General</c:formatCode>
                <c:ptCount val="5"/>
                <c:pt idx="0">
                  <c:v>7</c:v>
                </c:pt>
                <c:pt idx="1">
                  <c:v>5</c:v>
                </c:pt>
                <c:pt idx="2">
                  <c:v>44</c:v>
                </c:pt>
                <c:pt idx="4">
                  <c:v>56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6A27-456D-BB30-2D20440D6FED}"/>
            </c:ext>
          </c:extLst>
        </c:ser>
        <c:ser>
          <c:idx val="2"/>
          <c:order val="2"/>
          <c:tx>
            <c:strRef>
              <c:f>'[Estadísticas. Abril 2022 FORMACION.xlsx]Abril estadística 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'[Estadísticas. Abril 2022 FORMACION.xlsx]Abril estadística '!$B$8:$B$12</c:f>
              <c:strCache>
                <c:ptCount val="5"/>
                <c:pt idx="0">
                  <c:v>Oficial de información - municipalidad </c:v>
                </c:pt>
                <c:pt idx="1">
                  <c:v>Oficial GDA - municipalidad </c:v>
                </c:pt>
                <c:pt idx="2">
                  <c:v>Personal administrativo - municipalidades </c:v>
                </c:pt>
                <c:pt idx="3">
                  <c:v>Personal técnico UGDA - Municipalidades </c:v>
                </c:pt>
                <c:pt idx="4">
                  <c:v>Totales</c:v>
                </c:pt>
              </c:strCache>
            </c:strRef>
          </c:cat>
          <c:val>
            <c:numRef>
              <c:f>'[Estadísticas. Abril 2022 FORMACION.xlsx]Abril estadística '!$E$8:$E$12</c:f>
              <c:numCache>
                <c:formatCode>General</c:formatCode>
                <c:ptCount val="5"/>
                <c:pt idx="4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6A27-456D-BB30-2D20440D6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8009976"/>
        <c:axId val="974309456"/>
      </c:barChart>
      <c:catAx>
        <c:axId val="9780099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74309456"/>
        <c:crosses val="autoZero"/>
        <c:auto val="1"/>
        <c:lblAlgn val="ctr"/>
        <c:lblOffset val="100"/>
        <c:noMultiLvlLbl val="1"/>
      </c:catAx>
      <c:valAx>
        <c:axId val="974309456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978009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'[Estadísticas. Abril 2022 FORMACION.xlsx]Abril estadística 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'[Estadísticas. Abril 2022 FORMACION.xlsx]Abril estadística '!$K$8:$K$13</c:f>
              <c:strCache>
                <c:ptCount val="6"/>
                <c:pt idx="0">
                  <c:v>Oficial de información - gobierno central y autónomas </c:v>
                </c:pt>
                <c:pt idx="1">
                  <c:v>Oficial de información - municipalidad </c:v>
                </c:pt>
                <c:pt idx="2">
                  <c:v>Oficial GDA - gobierno central y autónomas</c:v>
                </c:pt>
                <c:pt idx="3">
                  <c:v>Personal administrativo - gobierno central y autónomas </c:v>
                </c:pt>
                <c:pt idx="4">
                  <c:v>Personal técnico UAIP - Gobierno central y autónomas</c:v>
                </c:pt>
                <c:pt idx="5">
                  <c:v>Total </c:v>
                </c:pt>
              </c:strCache>
            </c:strRef>
          </c:cat>
          <c:val>
            <c:numRef>
              <c:f>'[Estadísticas. Abril 2022 FORMACION.xlsx]Abril estadística '!$L$8:$L$13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3">
                  <c:v>3</c:v>
                </c:pt>
                <c:pt idx="5">
                  <c:v>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5F2B-4C38-942A-A4A9574AC9C1}"/>
            </c:ext>
          </c:extLst>
        </c:ser>
        <c:ser>
          <c:idx val="1"/>
          <c:order val="1"/>
          <c:tx>
            <c:strRef>
              <c:f>'[Estadísticas. Abril 2022 FORMACION.xlsx]Abril estadística 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'[Estadísticas. Abril 2022 FORMACION.xlsx]Abril estadística '!$K$8:$K$13</c:f>
              <c:strCache>
                <c:ptCount val="6"/>
                <c:pt idx="0">
                  <c:v>Oficial de información - gobierno central y autónomas </c:v>
                </c:pt>
                <c:pt idx="1">
                  <c:v>Oficial de información - municipalidad </c:v>
                </c:pt>
                <c:pt idx="2">
                  <c:v>Oficial GDA - gobierno central y autónomas</c:v>
                </c:pt>
                <c:pt idx="3">
                  <c:v>Personal administrativo - gobierno central y autónomas </c:v>
                </c:pt>
                <c:pt idx="4">
                  <c:v>Personal técnico UAIP - Gobierno central y autónomas</c:v>
                </c:pt>
                <c:pt idx="5">
                  <c:v>Total </c:v>
                </c:pt>
              </c:strCache>
            </c:strRef>
          </c:cat>
          <c:val>
            <c:numRef>
              <c:f>'[Estadísticas. Abril 2022 FORMACION.xlsx]Abril estadística '!$M$8:$M$13</c:f>
              <c:numCache>
                <c:formatCode>General</c:formatCode>
                <c:ptCount val="6"/>
                <c:pt idx="0">
                  <c:v>4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10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5F2B-4C38-942A-A4A9574AC9C1}"/>
            </c:ext>
          </c:extLst>
        </c:ser>
        <c:ser>
          <c:idx val="2"/>
          <c:order val="2"/>
          <c:tx>
            <c:strRef>
              <c:f>'[Estadísticas. Abril 2022 FORMACION.xlsx]Abril estadística 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'[Estadísticas. Abril 2022 FORMACION.xlsx]Abril estadística '!$K$8:$K$13</c:f>
              <c:strCache>
                <c:ptCount val="6"/>
                <c:pt idx="0">
                  <c:v>Oficial de información - gobierno central y autónomas </c:v>
                </c:pt>
                <c:pt idx="1">
                  <c:v>Oficial de información - municipalidad </c:v>
                </c:pt>
                <c:pt idx="2">
                  <c:v>Oficial GDA - gobierno central y autónomas</c:v>
                </c:pt>
                <c:pt idx="3">
                  <c:v>Personal administrativo - gobierno central y autónomas </c:v>
                </c:pt>
                <c:pt idx="4">
                  <c:v>Personal técnico UAIP - Gobierno central y autónomas</c:v>
                </c:pt>
                <c:pt idx="5">
                  <c:v>Total </c:v>
                </c:pt>
              </c:strCache>
            </c:strRef>
          </c:cat>
          <c:val>
            <c:numRef>
              <c:f>'[Estadísticas. Abril 2022 FORMACION.xlsx]Abril estadística '!$N$8:$N$13</c:f>
              <c:numCache>
                <c:formatCode>General</c:formatCode>
                <c:ptCount val="6"/>
                <c:pt idx="5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5F2B-4C38-942A-A4A9574AC9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55330346"/>
        <c:axId val="1053427775"/>
      </c:barChart>
      <c:catAx>
        <c:axId val="95533034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53427775"/>
        <c:crosses val="autoZero"/>
        <c:auto val="1"/>
        <c:lblAlgn val="ctr"/>
        <c:lblOffset val="100"/>
        <c:noMultiLvlLbl val="1"/>
      </c:catAx>
      <c:valAx>
        <c:axId val="1053427775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95533034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13/5/2022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13/5/2022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Abril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5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048825"/>
              </p:ext>
            </p:extLst>
          </p:nvPr>
        </p:nvGraphicFramePr>
        <p:xfrm>
          <a:off x="2932224" y="1334228"/>
          <a:ext cx="9137856" cy="540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2556"/>
              </p:ext>
            </p:extLst>
          </p:nvPr>
        </p:nvGraphicFramePr>
        <p:xfrm>
          <a:off x="2900498" y="894942"/>
          <a:ext cx="9291502" cy="5832435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541265">
                  <a:extLst>
                    <a:ext uri="{9D8B030D-6E8A-4147-A177-3AD203B41FA5}">
                      <a16:colId xmlns:a16="http://schemas.microsoft.com/office/drawing/2014/main" val="1913440685"/>
                    </a:ext>
                  </a:extLst>
                </a:gridCol>
                <a:gridCol w="1747120">
                  <a:extLst>
                    <a:ext uri="{9D8B030D-6E8A-4147-A177-3AD203B41FA5}">
                      <a16:colId xmlns:a16="http://schemas.microsoft.com/office/drawing/2014/main" val="2222532490"/>
                    </a:ext>
                  </a:extLst>
                </a:gridCol>
                <a:gridCol w="1747120">
                  <a:extLst>
                    <a:ext uri="{9D8B030D-6E8A-4147-A177-3AD203B41FA5}">
                      <a16:colId xmlns:a16="http://schemas.microsoft.com/office/drawing/2014/main" val="1502969123"/>
                    </a:ext>
                  </a:extLst>
                </a:gridCol>
                <a:gridCol w="1568438">
                  <a:extLst>
                    <a:ext uri="{9D8B030D-6E8A-4147-A177-3AD203B41FA5}">
                      <a16:colId xmlns:a16="http://schemas.microsoft.com/office/drawing/2014/main" val="1808293478"/>
                    </a:ext>
                  </a:extLst>
                </a:gridCol>
                <a:gridCol w="1687559">
                  <a:extLst>
                    <a:ext uri="{9D8B030D-6E8A-4147-A177-3AD203B41FA5}">
                      <a16:colId xmlns:a16="http://schemas.microsoft.com/office/drawing/2014/main" val="2946501584"/>
                    </a:ext>
                  </a:extLst>
                </a:gridCol>
              </a:tblGrid>
              <a:tr h="31568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2000" u="none" strike="noStrike" dirty="0">
                          <a:effectLst/>
                        </a:rPr>
                        <a:t>Personas Capacitadas por país y departamento</a:t>
                      </a:r>
                      <a:endParaRPr lang="es-E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926781"/>
                  </a:ext>
                </a:extLst>
              </a:tr>
              <a:tr h="312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País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Departamento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Hombre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Mujer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68840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El Salvador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Cabañas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215994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Chalatenango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196174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Cuscatlán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206271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La Libertad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860854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La Paz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311189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La Unión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728461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Morazán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737427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San Salvador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407363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San Vicente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54989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Sonsonate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798425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Usulután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129438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N/D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4038798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 El Salvador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249759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Guatemala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Guatemala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8640496"/>
                  </a:ext>
                </a:extLst>
              </a:tr>
              <a:tr h="687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 Guatemala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123635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Honduras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Tegucigalpa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855086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 Honduras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513732"/>
                  </a:ext>
                </a:extLst>
              </a:tr>
              <a:tr h="2656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Total General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340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685830"/>
              </p:ext>
            </p:extLst>
          </p:nvPr>
        </p:nvGraphicFramePr>
        <p:xfrm>
          <a:off x="2816586" y="1575843"/>
          <a:ext cx="9283974" cy="5177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936" y="210579"/>
            <a:ext cx="6764008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</a:t>
            </a:r>
            <a:r>
              <a:rPr lang="es-SV" sz="3200" dirty="0" smtClean="0">
                <a:solidFill>
                  <a:srgbClr val="002060"/>
                </a:solidFill>
              </a:rPr>
              <a:t>edad. 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4470643"/>
              </p:ext>
            </p:extLst>
          </p:nvPr>
        </p:nvGraphicFramePr>
        <p:xfrm>
          <a:off x="3023936" y="1306248"/>
          <a:ext cx="8358323" cy="5519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Personas de sociedad civil capacitadas </a:t>
            </a:r>
          </a:p>
        </p:txBody>
      </p:sp>
      <p:graphicFrame>
        <p:nvGraphicFramePr>
          <p:cNvPr id="4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280232"/>
              </p:ext>
            </p:extLst>
          </p:nvPr>
        </p:nvGraphicFramePr>
        <p:xfrm>
          <a:off x="2892606" y="1197971"/>
          <a:ext cx="9151348" cy="5568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66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sector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86546"/>
              </p:ext>
            </p:extLst>
          </p:nvPr>
        </p:nvGraphicFramePr>
        <p:xfrm>
          <a:off x="3011057" y="1480590"/>
          <a:ext cx="8928394" cy="5316584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870647">
                  <a:extLst>
                    <a:ext uri="{9D8B030D-6E8A-4147-A177-3AD203B41FA5}">
                      <a16:colId xmlns:a16="http://schemas.microsoft.com/office/drawing/2014/main" val="4243570184"/>
                    </a:ext>
                  </a:extLst>
                </a:gridCol>
                <a:gridCol w="1491833">
                  <a:extLst>
                    <a:ext uri="{9D8B030D-6E8A-4147-A177-3AD203B41FA5}">
                      <a16:colId xmlns:a16="http://schemas.microsoft.com/office/drawing/2014/main" val="734264860"/>
                    </a:ext>
                  </a:extLst>
                </a:gridCol>
                <a:gridCol w="1491833">
                  <a:extLst>
                    <a:ext uri="{9D8B030D-6E8A-4147-A177-3AD203B41FA5}">
                      <a16:colId xmlns:a16="http://schemas.microsoft.com/office/drawing/2014/main" val="50533953"/>
                    </a:ext>
                  </a:extLst>
                </a:gridCol>
                <a:gridCol w="1491833">
                  <a:extLst>
                    <a:ext uri="{9D8B030D-6E8A-4147-A177-3AD203B41FA5}">
                      <a16:colId xmlns:a16="http://schemas.microsoft.com/office/drawing/2014/main" val="619048839"/>
                    </a:ext>
                  </a:extLst>
                </a:gridCol>
                <a:gridCol w="1582248">
                  <a:extLst>
                    <a:ext uri="{9D8B030D-6E8A-4147-A177-3AD203B41FA5}">
                      <a16:colId xmlns:a16="http://schemas.microsoft.com/office/drawing/2014/main" val="2326136127"/>
                    </a:ext>
                  </a:extLst>
                </a:gridCol>
              </a:tblGrid>
              <a:tr h="7974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Sector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Hombres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Mujeres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N/D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5920072"/>
                  </a:ext>
                </a:extLst>
              </a:tr>
              <a:tr h="7974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Servidores públicos y funcionarios de municipalidades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097886"/>
                  </a:ext>
                </a:extLst>
              </a:tr>
              <a:tr h="79748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Servidores públicos de gobierno central y autónomas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040507"/>
                  </a:ext>
                </a:extLst>
              </a:tr>
              <a:tr h="7974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Sociedad civil en general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839018"/>
                  </a:ext>
                </a:extLst>
              </a:tr>
              <a:tr h="1063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Sector educativo (público y privado)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819027"/>
                  </a:ext>
                </a:extLst>
              </a:tr>
              <a:tr h="1063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Totales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143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141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832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59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Naturaleza del ente 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101312"/>
              </p:ext>
            </p:extLst>
          </p:nvPr>
        </p:nvGraphicFramePr>
        <p:xfrm>
          <a:off x="3156857" y="1743891"/>
          <a:ext cx="8560526" cy="4944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271478"/>
              </p:ext>
            </p:extLst>
          </p:nvPr>
        </p:nvGraphicFramePr>
        <p:xfrm>
          <a:off x="3100084" y="1789659"/>
          <a:ext cx="8851509" cy="4920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094176"/>
              </p:ext>
            </p:extLst>
          </p:nvPr>
        </p:nvGraphicFramePr>
        <p:xfrm>
          <a:off x="3100084" y="1626325"/>
          <a:ext cx="8943870" cy="4970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7170244"/>
              </p:ext>
            </p:extLst>
          </p:nvPr>
        </p:nvGraphicFramePr>
        <p:xfrm>
          <a:off x="3000101" y="1404256"/>
          <a:ext cx="8939349" cy="533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41581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574357"/>
              </p:ext>
            </p:extLst>
          </p:nvPr>
        </p:nvGraphicFramePr>
        <p:xfrm>
          <a:off x="2642531" y="1087347"/>
          <a:ext cx="9118395" cy="5470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992981"/>
              </p:ext>
            </p:extLst>
          </p:nvPr>
        </p:nvGraphicFramePr>
        <p:xfrm>
          <a:off x="2864214" y="1208042"/>
          <a:ext cx="9140552" cy="5545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923504" y="2018808"/>
            <a:ext cx="9131122" cy="27135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Derecho de Acceso a la Información Pública y Unidad de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Protección de Datos Personales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5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3886821" y="475072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1521675"/>
              </p:ext>
            </p:extLst>
          </p:nvPr>
        </p:nvGraphicFramePr>
        <p:xfrm>
          <a:off x="3065417" y="1603416"/>
          <a:ext cx="8991600" cy="5097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6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4324702" y="30073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9247745"/>
              </p:ext>
            </p:extLst>
          </p:nvPr>
        </p:nvGraphicFramePr>
        <p:xfrm>
          <a:off x="2921725" y="1429076"/>
          <a:ext cx="9135291" cy="5246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8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3296032"/>
              </p:ext>
            </p:extLst>
          </p:nvPr>
        </p:nvGraphicFramePr>
        <p:xfrm>
          <a:off x="3065417" y="1325879"/>
          <a:ext cx="8952412" cy="544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58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En el mes de abril se recibieron </a:t>
            </a:r>
            <a:r>
              <a:rPr lang="es-ES" sz="1200" dirty="0" smtClean="0"/>
              <a:t>7 </a:t>
            </a:r>
            <a:r>
              <a:rPr lang="es-ES" sz="1200" dirty="0" smtClean="0"/>
              <a:t>solicitudes en las que se requirió </a:t>
            </a:r>
            <a:r>
              <a:rPr lang="es-ES" sz="1200" dirty="0"/>
              <a:t>i</a:t>
            </a:r>
            <a:r>
              <a:rPr lang="es-ES" sz="1200" dirty="0" smtClean="0"/>
              <a:t>nformación menor a 5 años</a:t>
            </a:r>
            <a:r>
              <a:rPr lang="es-ES" sz="1200" dirty="0"/>
              <a:t> </a:t>
            </a:r>
            <a:r>
              <a:rPr lang="es-ES" sz="1200" dirty="0" smtClean="0"/>
              <a:t>y 0  solicitudes en las que se requirió información mayor a 5 años.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42692" y="1255375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615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6349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8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66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2849418" y="1089121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058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</a:t>
            </a:r>
            <a:r>
              <a:rPr lang="es-ES" sz="950" dirty="0"/>
              <a:t>A</a:t>
            </a:r>
            <a:r>
              <a:rPr lang="es-ES" sz="950" dirty="0" smtClean="0"/>
              <a:t>sistencia </a:t>
            </a:r>
            <a:r>
              <a:rPr lang="es-ES" sz="950" dirty="0"/>
              <a:t>a Oficiales de Información en el Portal de </a:t>
            </a:r>
            <a:r>
              <a:rPr lang="es-ES" sz="950" dirty="0" smtClean="0"/>
              <a:t>Transparencia; </a:t>
            </a:r>
            <a:r>
              <a:rPr lang="es-ES" sz="950" dirty="0"/>
              <a:t>es de apoyo técnico, así como la gestión de credenciales (</a:t>
            </a:r>
            <a:r>
              <a:rPr lang="es-ES" sz="950" dirty="0" smtClean="0"/>
              <a:t>usuario/contraseña).</a:t>
            </a:r>
          </a:p>
          <a:p>
            <a:pPr algn="just"/>
            <a:r>
              <a:rPr lang="es-ES" sz="950" dirty="0" smtClean="0"/>
              <a:t>**Las Alcaldías Municipales </a:t>
            </a:r>
            <a:r>
              <a:rPr lang="es-ES" sz="950" dirty="0"/>
              <a:t>de </a:t>
            </a:r>
            <a:r>
              <a:rPr lang="es-ES" sz="950" dirty="0" smtClean="0"/>
              <a:t>San Rafael, San Bartolomé Perulapía y Conchagua, </a:t>
            </a:r>
            <a:r>
              <a:rPr lang="es-ES" sz="950" dirty="0"/>
              <a:t>se </a:t>
            </a:r>
            <a:r>
              <a:rPr lang="es-ES" sz="950" dirty="0" smtClean="0"/>
              <a:t>incorporaron </a:t>
            </a:r>
            <a:r>
              <a:rPr lang="es-ES" sz="950" dirty="0"/>
              <a:t>este mes al Portal de Transparencia que administra este </a:t>
            </a:r>
            <a:r>
              <a:rPr lang="es-ES" sz="950" dirty="0" smtClean="0"/>
              <a:t>Instituto.</a:t>
            </a:r>
            <a:endParaRPr lang="es-ES" sz="950" dirty="0"/>
          </a:p>
          <a:p>
            <a:pPr algn="just"/>
            <a:r>
              <a:rPr lang="en-US" sz="950" dirty="0" smtClean="0"/>
              <a:t>***D</a:t>
            </a:r>
            <a:r>
              <a:rPr lang="es-ES" sz="950" dirty="0" smtClean="0"/>
              <a:t>e </a:t>
            </a:r>
            <a:r>
              <a:rPr lang="es-ES" sz="950" dirty="0"/>
              <a:t>conformidad a la letra c) del artículo 50 de la LAIP, corresponde al Oficial de Información orientar a los </a:t>
            </a:r>
            <a:r>
              <a:rPr lang="es-ES" sz="950" dirty="0" smtClean="0"/>
              <a:t>particulares </a:t>
            </a:r>
            <a:r>
              <a:rPr lang="es-ES" sz="950" dirty="0"/>
              <a:t>sobre las  dependencias  o  entidades  que  pudieran  tener  la  información  que  solicitan.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018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542</Words>
  <Application>Microsoft Office PowerPoint</Application>
  <PresentationFormat>Panorámica</PresentationFormat>
  <Paragraphs>211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Cantidad de personas capacitadas por edad. </vt:lpstr>
      <vt:lpstr>Personas de sociedad civil capacitadas </vt:lpstr>
      <vt:lpstr>Cantidad de personas capacitadas por sector </vt:lpstr>
      <vt:lpstr>Presentación de PowerPoint</vt:lpstr>
      <vt:lpstr>Naturaleza del 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Proyectos de autos elaborados </vt:lpstr>
      <vt:lpstr>Presentación de PowerPoint</vt:lpstr>
      <vt:lpstr>Proyectos de autos elaborados </vt:lpstr>
      <vt:lpstr>Presentación de PowerPoint</vt:lpstr>
      <vt:lpstr>Solicitudes de apoyo, UCOM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PATRICIA DE ESCOBAR</cp:lastModifiedBy>
  <cp:revision>87</cp:revision>
  <cp:lastPrinted>2022-04-22T17:34:22Z</cp:lastPrinted>
  <dcterms:created xsi:type="dcterms:W3CDTF">2021-10-15T21:21:24Z</dcterms:created>
  <dcterms:modified xsi:type="dcterms:W3CDTF">2022-05-13T18:21:54Z</dcterms:modified>
</cp:coreProperties>
</file>