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2" r:id="rId4"/>
    <p:sldId id="283" r:id="rId5"/>
    <p:sldId id="284" r:id="rId6"/>
    <p:sldId id="285" r:id="rId7"/>
    <p:sldId id="286" r:id="rId8"/>
    <p:sldId id="287" r:id="rId9"/>
    <p:sldId id="265" r:id="rId10"/>
    <p:sldId id="266" r:id="rId11"/>
    <p:sldId id="267" r:id="rId12"/>
    <p:sldId id="268" r:id="rId13"/>
    <p:sldId id="269" r:id="rId14"/>
    <p:sldId id="270" r:id="rId15"/>
    <p:sldId id="28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9" r:id="rId24"/>
    <p:sldId id="290" r:id="rId25"/>
    <p:sldId id="278" r:id="rId26"/>
    <p:sldId id="279" r:id="rId27"/>
    <p:sldId id="280" r:id="rId28"/>
    <p:sldId id="281" r:id="rId29"/>
    <p:sldId id="258" r:id="rId30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&#237;sticas%20Unidad%20de%20Formaci&#243;n.%20Marzo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&#237;sticas%20Unidad%20de%20Formaci&#243;n.%20Marzo%2020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&#237;sticasMarzo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febrero%202022\Estad&#237;sticasFebrero2022%20v2%20rev%20RM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&#237;sticasMarzo2022%20UG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&#237;sticasMarzo2022%20UGD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istica%20mes%20de%20Marzo%202022%20acompa&#241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istica%20mes%20de%20Marzo%202022%20acompa&#241;amien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marzo%202022\Estadisticas%20actividades%20MAR%202022%20UCOM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marzo%202022\Estad&#237;sticas%20Unidad%20de%20Formaci&#243;n.%20Marzo%20202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marzo%202022\Estad&#237;sticas%20Unidad%20de%20Formaci&#243;n.%20Marzo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5720928"/>
        <c:axId val="195721488"/>
        <c:axId val="0"/>
      </c:bar3DChart>
      <c:catAx>
        <c:axId val="19572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5721488"/>
        <c:crosses val="autoZero"/>
        <c:auto val="1"/>
        <c:lblAlgn val="ctr"/>
        <c:lblOffset val="100"/>
        <c:noMultiLvlLbl val="0"/>
      </c:catAx>
      <c:valAx>
        <c:axId val="195721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572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Unidad de Formación. Marzo 2022.xlsx]Marzo2'!$O$38:$O$39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41A-4274-B211-132630C6D1B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41A-4274-B211-132630C6D1B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41A-4274-B211-132630C6D1B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41A-4274-B211-132630C6D1B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41A-4274-B211-132630C6D1B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41A-4274-B211-132630C6D1B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41A-4274-B211-132630C6D1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Unidad de Formación. Marzo 2022.xlsx]Marzo2'!$K$40:$K$47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Unidad de Formación. Marzo 2022.xlsx]Marzo2'!$O$40:$O$46</c:f>
              <c:numCache>
                <c:formatCode>General</c:formatCode>
                <c:ptCount val="7"/>
                <c:pt idx="0">
                  <c:v>3</c:v>
                </c:pt>
                <c:pt idx="1">
                  <c:v>62</c:v>
                </c:pt>
                <c:pt idx="2">
                  <c:v>131</c:v>
                </c:pt>
                <c:pt idx="3">
                  <c:v>91</c:v>
                </c:pt>
                <c:pt idx="4">
                  <c:v>43</c:v>
                </c:pt>
                <c:pt idx="5">
                  <c:v>13</c:v>
                </c:pt>
                <c:pt idx="6">
                  <c:v>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41A-4274-B211-132630C6D1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Unidad de Formación. Marzo 2022.xlsx]Marzo2'!$T$8</c:f>
              <c:strCache>
                <c:ptCount val="1"/>
                <c:pt idx="0">
                  <c:v>Sociedad civil en general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0B9-46CE-BF80-F72A2C78A689}"/>
              </c:ext>
            </c:extLst>
          </c:dPt>
          <c:dPt>
            <c:idx val="1"/>
            <c:invertIfNegative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0B9-46CE-BF80-F72A2C78A689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B9-46CE-BF80-F72A2C78A6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Unidad de Formación. Marzo 2022.xlsx]Marzo2'!$U$7:$W$7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Unidad de Formación. Marzo 2022.xlsx]Marzo2'!$U$8:$W$8</c:f>
              <c:numCache>
                <c:formatCode>General</c:formatCode>
                <c:ptCount val="3"/>
                <c:pt idx="0">
                  <c:v>9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B9-46CE-BF80-F72A2C78A6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021264"/>
        <c:axId val="112021824"/>
      </c:barChart>
      <c:catAx>
        <c:axId val="1120212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021824"/>
        <c:crosses val="autoZero"/>
        <c:auto val="1"/>
        <c:lblAlgn val="ctr"/>
        <c:lblOffset val="100"/>
        <c:noMultiLvlLbl val="1"/>
      </c:catAx>
      <c:valAx>
        <c:axId val="11202182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none"/>
        <c:minorTickMark val="none"/>
        <c:tickLblPos val="nextTo"/>
        <c:crossAx val="11202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1A-47A8-9E27-025B86BC607B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1A-47A8-9E27-025B86BC607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A1A-47A8-9E27-025B86BC607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A1A-47A8-9E27-025B86BC60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'[EstadísticasMarzo2022 UGDA.xlsx]Hoja 1'!$F$22:$F$23</c:f>
              <c:strCache>
                <c:ptCount val="2"/>
                <c:pt idx="0">
                  <c:v>Gobierno Central</c:v>
                </c:pt>
                <c:pt idx="1">
                  <c:v>Municipalidades</c:v>
                </c:pt>
              </c:strCache>
            </c:strRef>
          </c:cat>
          <c:val>
            <c:numRef>
              <c:f>'[EstadísticasMarzo2022 UGDA.xlsx]Hoja 1'!$G$22:$G$23</c:f>
              <c:numCache>
                <c:formatCode>General</c:formatCode>
                <c:ptCount val="2"/>
                <c:pt idx="0">
                  <c:v>11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1A-47A8-9E27-025B86BC6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39-4094-AEEF-C539D913E689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39-4094-AEEF-C539D913E6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039-4094-AEEF-C539D913E689}"/>
              </c:ext>
            </c:extLst>
          </c:dPt>
          <c:dPt>
            <c:idx val="3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039-4094-AEEF-C539D913E6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'[EstadísticasMarzo2022 UGDA.xlsx]Hoja 1'!$A$43:$A$46</c:f>
              <c:strCache>
                <c:ptCount val="4"/>
                <c:pt idx="0">
                  <c:v>Consulta presencial </c:v>
                </c:pt>
                <c:pt idx="1">
                  <c:v>Consulta por correo electrónico</c:v>
                </c:pt>
                <c:pt idx="2">
                  <c:v>Apoyo virtual</c:v>
                </c:pt>
                <c:pt idx="3">
                  <c:v>Consulta vía telefónica</c:v>
                </c:pt>
              </c:strCache>
            </c:strRef>
          </c:cat>
          <c:val>
            <c:numRef>
              <c:f>'[EstadísticasMarzo2022 UGDA.xlsx]Hoja 1'!$B$43:$B$46</c:f>
              <c:numCache>
                <c:formatCode>General</c:formatCode>
                <c:ptCount val="4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39-4094-AEEF-C539D913E68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34A-429B-80A3-D94E68B2EFA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34A-429B-80A3-D94E68B2EFA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34A-429B-80A3-D94E68B2EFA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34A-429B-80A3-D94E68B2EFA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34A-429B-80A3-D94E68B2EFA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34A-429B-80A3-D94E68B2EFA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34A-429B-80A3-D94E68B2EFA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34A-429B-80A3-D94E68B2EFA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34A-429B-80A3-D94E68B2EFA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34A-429B-80A3-D94E68B2EFA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34A-429B-80A3-D94E68B2EF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'Hoja 1'!$A$40:$A$50</c:f>
              <c:strCache>
                <c:ptCount val="11"/>
                <c:pt idx="0">
                  <c:v>Indicaciones generales sobre el SIGDA e inspección de archivo central</c:v>
                </c:pt>
                <c:pt idx="1">
                  <c:v>Inducción al Comité Institucional de Selección y Eliminación de Documentos del BCR</c:v>
                </c:pt>
                <c:pt idx="2">
                  <c:v>Inspección de depósitos documentales del SIA </c:v>
                </c:pt>
                <c:pt idx="3">
                  <c:v>Mecanimos de solicitud de acompañamiento GDA</c:v>
                </c:pt>
                <c:pt idx="4">
                  <c:v>Planificación para la implementación del SIGDA</c:v>
                </c:pt>
                <c:pt idx="5">
                  <c:v>Proceso de eliminación de documentos </c:v>
                </c:pt>
                <c:pt idx="6">
                  <c:v>Procesos de valoración y selección documental</c:v>
                </c:pt>
                <c:pt idx="7">
                  <c:v>Solicitud de unidades de instalación para fondo documental histórico</c:v>
                </c:pt>
                <c:pt idx="8">
                  <c:v>Revisión del Cuadro de Clasificación Documental </c:v>
                </c:pt>
                <c:pt idx="9">
                  <c:v>Indicaciones generales sobre el SIGDA   </c:v>
                </c:pt>
                <c:pt idx="10">
                  <c:v>Facilitación de la charla sobre generalidades del SIGDA</c:v>
                </c:pt>
              </c:strCache>
            </c:strRef>
          </c:cat>
          <c:val>
            <c:numRef>
              <c:f>'Hoja 1'!$B$40:$B$50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34A-429B-80A3-D94E68B2E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925-4619-9E95-583A11A8180A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925-4619-9E95-583A11A8180A}"/>
              </c:ext>
            </c:extLst>
          </c:dPt>
          <c:dLbls>
            <c:dLbl>
              <c:idx val="0"/>
              <c:layout>
                <c:manualLayout>
                  <c:x val="-1.4520807631313265E-3"/>
                  <c:y val="-0.391619137870282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25-4619-9E95-583A11A8180A}"/>
                </c:ext>
              </c:extLst>
            </c:dLbl>
            <c:dLbl>
              <c:idx val="1"/>
              <c:layout>
                <c:manualLayout>
                  <c:x val="-4.3562422893940857E-3"/>
                  <c:y val="-0.251873338074106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25-4619-9E95-583A11A8180A}"/>
                </c:ext>
              </c:extLst>
            </c:dLbl>
            <c:dLbl>
              <c:idx val="2"/>
              <c:layout>
                <c:manualLayout>
                  <c:x val="-4.3562422893940857E-3"/>
                  <c:y val="-0.144012688895608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25-4619-9E95-583A11A818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 mes de Marzo 2022 acompañamiento.xlsx]Hoja1'!$G$4:$G$6</c:f>
              <c:strCache>
                <c:ptCount val="3"/>
                <c:pt idx="0">
                  <c:v>Cantidad de Preguntas recibidas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 mes de Marzo 2022 acompañamiento.xlsx]Hoja1'!$H$4:$H$6</c:f>
              <c:numCache>
                <c:formatCode>General</c:formatCode>
                <c:ptCount val="3"/>
                <c:pt idx="0">
                  <c:v>53</c:v>
                </c:pt>
                <c:pt idx="1">
                  <c:v>33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E4-4C4C-B50A-8B6E62003C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38332768"/>
        <c:axId val="195983744"/>
      </c:barChart>
      <c:catAx>
        <c:axId val="23833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5983744"/>
        <c:crosses val="autoZero"/>
        <c:auto val="1"/>
        <c:lblAlgn val="ctr"/>
        <c:lblOffset val="100"/>
        <c:noMultiLvlLbl val="0"/>
      </c:catAx>
      <c:valAx>
        <c:axId val="195983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833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'[Estadistica mes de Marzo 2022 acompañamiento.xlsx]Hoja1'!$C$3:$C$4</c:f>
              <c:strCache>
                <c:ptCount val="2"/>
                <c:pt idx="0">
                  <c:v>Tema de Preguntas</c:v>
                </c:pt>
                <c:pt idx="1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 mes de Marzo 2022 acompañamiento.xlsx]Hoja1'!$B$5:$B$22</c:f>
              <c:strCache>
                <c:ptCount val="18"/>
                <c:pt idx="0">
                  <c:v>Uso práctico del Portal de Transparencia</c:v>
                </c:pt>
                <c:pt idx="1">
                  <c:v>Informe anual</c:v>
                </c:pt>
                <c:pt idx="2">
                  <c:v>Remisión de acuerdo de nombramiento nuevo OI</c:v>
                </c:pt>
                <c:pt idx="3">
                  <c:v>Solicitud de usuario y contraseña Portal de Preguntas Frecuentes</c:v>
                </c:pt>
                <c:pt idx="4">
                  <c:v>Acuerdo de ampliación de plazo de publicación de información oficiosa</c:v>
                </c:pt>
                <c:pt idx="5">
                  <c:v>Nombre, cargo y salario de empleados públicos</c:v>
                </c:pt>
                <c:pt idx="6">
                  <c:v>Solicitud de formación</c:v>
                </c:pt>
                <c:pt idx="7">
                  <c:v>Formato procesable</c:v>
                </c:pt>
                <c:pt idx="8">
                  <c:v>Versión Pública</c:v>
                </c:pt>
                <c:pt idx="9">
                  <c:v>Datos personales</c:v>
                </c:pt>
                <c:pt idx="10">
                  <c:v>Participación ciudadana y rendición de cuentas</c:v>
                </c:pt>
                <c:pt idx="11">
                  <c:v>Rol del Oficial de Información</c:v>
                </c:pt>
                <c:pt idx="12">
                  <c:v>Trámite de solicitudes de información</c:v>
                </c:pt>
                <c:pt idx="13">
                  <c:v>Ítems de publicación de información oficiosa</c:v>
                </c:pt>
                <c:pt idx="14">
                  <c:v>Solicitud de materiales</c:v>
                </c:pt>
                <c:pt idx="15">
                  <c:v>Prórroga de plazo de reserva de información</c:v>
                </c:pt>
                <c:pt idx="16">
                  <c:v>Nuevo lineamiento 3 para la publicación de información oficiosa</c:v>
                </c:pt>
                <c:pt idx="17">
                  <c:v>Información reservada</c:v>
                </c:pt>
              </c:strCache>
            </c:strRef>
          </c:cat>
          <c:val>
            <c:numRef>
              <c:f>'[Estadistica mes de Marzo 2022 acompañamiento.xlsx]Hoja1'!$C$5:$C$22</c:f>
              <c:numCache>
                <c:formatCode>General</c:formatCode>
                <c:ptCount val="18"/>
                <c:pt idx="0">
                  <c:v>14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1</c:v>
                </c:pt>
                <c:pt idx="11">
                  <c:v>1</c:v>
                </c:pt>
                <c:pt idx="12">
                  <c:v>7</c:v>
                </c:pt>
                <c:pt idx="13">
                  <c:v>3</c:v>
                </c:pt>
                <c:pt idx="14">
                  <c:v>1</c:v>
                </c:pt>
                <c:pt idx="15">
                  <c:v>3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B-4454-B2E0-16E6849DC2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20811856"/>
        <c:axId val="420808496"/>
      </c:barChart>
      <c:catAx>
        <c:axId val="420811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20808496"/>
        <c:crosses val="autoZero"/>
        <c:auto val="1"/>
        <c:lblAlgn val="ctr"/>
        <c:lblOffset val="100"/>
        <c:noMultiLvlLbl val="0"/>
      </c:catAx>
      <c:valAx>
        <c:axId val="42080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2081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70-49FC-9F09-ACA04C77A12A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70-49FC-9F09-ACA04C77A12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Hoja2!$A$2:$A$5</c:f>
              <c:strCache>
                <c:ptCount val="4"/>
                <c:pt idx="0">
                  <c:v>Admisión</c:v>
                </c:pt>
                <c:pt idx="1">
                  <c:v>Trámite</c:v>
                </c:pt>
                <c:pt idx="2">
                  <c:v>Resoluciones Definitivas </c:v>
                </c:pt>
                <c:pt idx="3">
                  <c:v>Terminaciones Anticipadas del Procedimiento</c:v>
                </c:pt>
              </c:strCache>
            </c:strRef>
          </c:cat>
          <c:val>
            <c:numRef>
              <c:f>Hoja2!$B$2:$B$5</c:f>
              <c:numCache>
                <c:formatCode>General</c:formatCode>
                <c:ptCount val="4"/>
                <c:pt idx="0">
                  <c:v>25</c:v>
                </c:pt>
                <c:pt idx="1">
                  <c:v>26</c:v>
                </c:pt>
                <c:pt idx="2">
                  <c:v>3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A70-49FC-9F09-ACA04C77A1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0219136"/>
        <c:axId val="241539408"/>
      </c:barChart>
      <c:catAx>
        <c:axId val="16021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41539408"/>
        <c:crosses val="autoZero"/>
        <c:auto val="1"/>
        <c:lblAlgn val="ctr"/>
        <c:lblOffset val="100"/>
        <c:noMultiLvlLbl val="0"/>
      </c:catAx>
      <c:valAx>
        <c:axId val="241539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0219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55-424C-858D-8BE865D3C9CF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55-424C-858D-8BE865D3C9CF}"/>
              </c:ext>
            </c:extLst>
          </c:dPt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555-424C-858D-8BE865D3C9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Hoja1!$A$2:$A$7</c:f>
              <c:strCache>
                <c:ptCount val="6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Resolución Definitiva</c:v>
                </c:pt>
                <c:pt idx="3">
                  <c:v>Auto finalizando etapa de cumplimiento por fallecimiento del apelante</c:v>
                </c:pt>
                <c:pt idx="4">
                  <c:v>Rectificación de error material</c:v>
                </c:pt>
                <c:pt idx="5">
                  <c:v>Prevención por falta de acreditación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17</c:v>
                </c:pt>
                <c:pt idx="1">
                  <c:v>23</c:v>
                </c:pt>
                <c:pt idx="2">
                  <c:v>27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55-424C-858D-8BE865D3C9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3798560"/>
        <c:axId val="203791280"/>
      </c:barChart>
      <c:catAx>
        <c:axId val="20379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791280"/>
        <c:crosses val="autoZero"/>
        <c:auto val="1"/>
        <c:lblAlgn val="ctr"/>
        <c:lblOffset val="100"/>
        <c:noMultiLvlLbl val="0"/>
      </c:catAx>
      <c:valAx>
        <c:axId val="2037912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3798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2. </a:t>
            </a:r>
            <a:r>
              <a:rPr lang="en-US" dirty="0" smtClean="0"/>
              <a:t>PROMEDIO </a:t>
            </a:r>
            <a:r>
              <a:rPr lang="en-US" dirty="0"/>
              <a:t>DE </a:t>
            </a:r>
            <a:r>
              <a:rPr lang="en-US" dirty="0" smtClean="0"/>
              <a:t>RESPUESTA (DIAS)</a:t>
            </a:r>
            <a:endParaRPr lang="en-US" dirty="0"/>
          </a:p>
        </c:rich>
      </c:tx>
      <c:layout>
        <c:manualLayout>
          <c:xMode val="edge"/>
          <c:yMode val="edge"/>
          <c:x val="0.3014842635336224"/>
          <c:y val="3.23465924647721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20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5725408"/>
        <c:axId val="195726528"/>
        <c:axId val="0"/>
      </c:bar3DChart>
      <c:catAx>
        <c:axId val="19572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5726528"/>
        <c:crosses val="autoZero"/>
        <c:auto val="1"/>
        <c:lblAlgn val="ctr"/>
        <c:lblOffset val="100"/>
        <c:noMultiLvlLbl val="0"/>
      </c:catAx>
      <c:valAx>
        <c:axId val="19572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572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026-4B85-9C8B-2A4B28BFF9BF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026-4B85-9C8B-2A4B28BFF9BF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026-4B85-9C8B-2A4B28BFF9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MAR 2022 UCOM.xlsx]Hoja1'!$A$42:$A$48</c:f>
              <c:strCache>
                <c:ptCount val="7"/>
                <c:pt idx="0">
                  <c:v>Monitoreo</c:v>
                </c:pt>
                <c:pt idx="1">
                  <c:v>Diseños/videos</c:v>
                </c:pt>
                <c:pt idx="2">
                  <c:v>Audiencias</c:v>
                </c:pt>
                <c:pt idx="3">
                  <c:v>Capacitaciones Virtuales</c:v>
                </c:pt>
                <c:pt idx="4">
                  <c:v>Capacitaciones Presenciales</c:v>
                </c:pt>
                <c:pt idx="5">
                  <c:v>CD de audiencias</c:v>
                </c:pt>
                <c:pt idx="6">
                  <c:v>Fotos de Pleno</c:v>
                </c:pt>
              </c:strCache>
            </c:strRef>
          </c:cat>
          <c:val>
            <c:numRef>
              <c:f>'[Estadisticas actividades MAR 2022 UCOM.xlsx]Hoja1'!$B$42:$B$48</c:f>
              <c:numCache>
                <c:formatCode>General</c:formatCode>
                <c:ptCount val="7"/>
                <c:pt idx="0">
                  <c:v>45</c:v>
                </c:pt>
                <c:pt idx="1">
                  <c:v>13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26-4B85-9C8B-2A4B28BFF9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38329968"/>
        <c:axId val="203546896"/>
      </c:barChart>
      <c:catAx>
        <c:axId val="2383299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3546896"/>
        <c:crosses val="autoZero"/>
        <c:auto val="1"/>
        <c:lblAlgn val="ctr"/>
        <c:lblOffset val="100"/>
        <c:noMultiLvlLbl val="0"/>
      </c:catAx>
      <c:valAx>
        <c:axId val="20354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8329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198584064"/>
        <c:axId val="198584624"/>
      </c:barChart>
      <c:catAx>
        <c:axId val="19858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8584624"/>
        <c:crosses val="autoZero"/>
        <c:auto val="1"/>
        <c:lblAlgn val="ctr"/>
        <c:lblOffset val="100"/>
        <c:noMultiLvlLbl val="0"/>
      </c:catAx>
      <c:valAx>
        <c:axId val="198584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8584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19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B8-45B5-AE7C-CF6D27F2C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11</c:v>
                </c:pt>
                <c:pt idx="1">
                  <c:v>6</c:v>
                </c:pt>
                <c:pt idx="2">
                  <c:v>0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573088"/>
        <c:axId val="160573648"/>
        <c:axId val="0"/>
      </c:bar3DChart>
      <c:catAx>
        <c:axId val="16057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573648"/>
        <c:crosses val="autoZero"/>
        <c:auto val="1"/>
        <c:lblAlgn val="ctr"/>
        <c:lblOffset val="100"/>
        <c:noMultiLvlLbl val="0"/>
      </c:catAx>
      <c:valAx>
        <c:axId val="1605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057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Jurídica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7386992"/>
        <c:axId val="157387552"/>
        <c:axId val="0"/>
      </c:bar3DChart>
      <c:catAx>
        <c:axId val="15738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7387552"/>
        <c:crosses val="autoZero"/>
        <c:auto val="1"/>
        <c:lblAlgn val="ctr"/>
        <c:lblOffset val="100"/>
        <c:noMultiLvlLbl val="0"/>
      </c:catAx>
      <c:valAx>
        <c:axId val="157387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7386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Vía presencial</c:v>
                </c:pt>
                <c:pt idx="1">
                  <c:v>Vía correo electrónico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0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7390912"/>
        <c:axId val="157391472"/>
        <c:axId val="0"/>
      </c:bar3DChart>
      <c:catAx>
        <c:axId val="15739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7391472"/>
        <c:crosses val="autoZero"/>
        <c:auto val="1"/>
        <c:lblAlgn val="ctr"/>
        <c:lblOffset val="100"/>
        <c:noMultiLvlLbl val="0"/>
      </c:catAx>
      <c:valAx>
        <c:axId val="15739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7390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32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7E-40E9-B442-B17B4F8E82F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7E-40E9-B442-B17B4F8E82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3"/>
                <c:pt idx="0">
                  <c:v>Portal de transparencia**</c:v>
                </c:pt>
                <c:pt idx="1">
                  <c:v>Nuevos portales de transparencia***</c:v>
                </c:pt>
                <c:pt idx="2">
                  <c:v>Ciudadanos****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3"/>
                <c:pt idx="0">
                  <c:v>9</c:v>
                </c:pt>
                <c:pt idx="1">
                  <c:v>2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410368"/>
        <c:axId val="201410928"/>
        <c:axId val="0"/>
      </c:bar3DChart>
      <c:catAx>
        <c:axId val="20141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410928"/>
        <c:crosses val="autoZero"/>
        <c:auto val="1"/>
        <c:lblAlgn val="ctr"/>
        <c:lblOffset val="100"/>
        <c:noMultiLvlLbl val="0"/>
      </c:catAx>
      <c:valAx>
        <c:axId val="20141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141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Unidad de Formación. Marzo 2022.xlsx]Marzo2'!$C$7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Unidad de Formación. Marzo 2022.xlsx]Marzo2'!$B$8:$B$11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</c:strCache>
            </c:strRef>
          </c:cat>
          <c:val>
            <c:numRef>
              <c:f>'[Estadísticas Unidad de Formación. Marzo 2022.xlsx]Marzo2'!$C$8:$C$11</c:f>
              <c:numCache>
                <c:formatCode>General</c:formatCode>
                <c:ptCount val="4"/>
                <c:pt idx="0">
                  <c:v>9</c:v>
                </c:pt>
                <c:pt idx="1">
                  <c:v>3</c:v>
                </c:pt>
                <c:pt idx="2">
                  <c:v>55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3B0E-46E0-ACC7-360C0F7E0F0B}"/>
            </c:ext>
          </c:extLst>
        </c:ser>
        <c:ser>
          <c:idx val="1"/>
          <c:order val="1"/>
          <c:tx>
            <c:strRef>
              <c:f>'[Estadísticas Unidad de Formación. Marzo 2022.xlsx]Marzo2'!$D$7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Unidad de Formación. Marzo 2022.xlsx]Marzo2'!$B$8:$B$11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</c:strCache>
            </c:strRef>
          </c:cat>
          <c:val>
            <c:numRef>
              <c:f>'[Estadísticas Unidad de Formación. Marzo 2022.xlsx]Marzo2'!$D$8:$D$11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66</c:v>
                </c:pt>
                <c:pt idx="3">
                  <c:v>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3B0E-46E0-ACC7-360C0F7E0F0B}"/>
            </c:ext>
          </c:extLst>
        </c:ser>
        <c:ser>
          <c:idx val="2"/>
          <c:order val="2"/>
          <c:tx>
            <c:strRef>
              <c:f>'[Estadísticas Unidad de Formación. Marzo 2022.xlsx]Marzo2'!$E$7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Unidad de Formación. Marzo 2022.xlsx]Marzo2'!$B$8:$B$11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Personal administrativo - municipalidades </c:v>
                </c:pt>
                <c:pt idx="3">
                  <c:v>Personal técnico UAIP - Municipalidades </c:v>
                </c:pt>
              </c:strCache>
            </c:strRef>
          </c:cat>
          <c:val>
            <c:numRef>
              <c:f>'[Estadísticas Unidad de Formación. Marzo 2022.xlsx]Marzo2'!$E$8:$E$11</c:f>
              <c:numCache>
                <c:formatCode>General</c:formatCode>
                <c:ptCount val="4"/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3B0E-46E0-ACC7-360C0F7E0F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2012864"/>
        <c:axId val="112013424"/>
      </c:barChart>
      <c:catAx>
        <c:axId val="112012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013424"/>
        <c:crosses val="autoZero"/>
        <c:auto val="1"/>
        <c:lblAlgn val="ctr"/>
        <c:lblOffset val="100"/>
        <c:noMultiLvlLbl val="1"/>
      </c:catAx>
      <c:valAx>
        <c:axId val="11201342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12012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Unidad de Formación. Marzo 2022.xlsx]Marzo2'!$L$6:$L$7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Unidad de Formación. Marzo 2022.xlsx]Marzo2'!$K$8:$K$12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Unidad de Formación. Marzo 2022.xlsx]Marzo2'!$L$8:$L$12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82</c:v>
                </c:pt>
                <c:pt idx="3">
                  <c:v>5</c:v>
                </c:pt>
                <c:pt idx="4">
                  <c:v>19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9541-4AD9-85C7-2A048F9630BD}"/>
            </c:ext>
          </c:extLst>
        </c:ser>
        <c:ser>
          <c:idx val="1"/>
          <c:order val="1"/>
          <c:tx>
            <c:strRef>
              <c:f>'[Estadísticas Unidad de Formación. Marzo 2022.xlsx]Marzo2'!$M$6:$M$7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Unidad de Formación. Marzo 2022.xlsx]Marzo2'!$K$8:$K$12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Unidad de Formación. Marzo 2022.xlsx]Marzo2'!$M$8:$M$12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181</c:v>
                </c:pt>
                <c:pt idx="3">
                  <c:v>12</c:v>
                </c:pt>
                <c:pt idx="4">
                  <c:v>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9541-4AD9-85C7-2A048F9630BD}"/>
            </c:ext>
          </c:extLst>
        </c:ser>
        <c:ser>
          <c:idx val="2"/>
          <c:order val="2"/>
          <c:tx>
            <c:strRef>
              <c:f>'[Estadísticas Unidad de Formación. Marzo 2022.xlsx]Marzo2'!$N$6:$N$7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Unidad de Formación. Marzo 2022.xlsx]Marzo2'!$K$8:$K$12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Gobierno central y autónomas</c:v>
                </c:pt>
                <c:pt idx="4">
                  <c:v>Personal técnico UGDA -  Gobierno central y autónomas</c:v>
                </c:pt>
              </c:strCache>
            </c:strRef>
          </c:cat>
          <c:val>
            <c:numRef>
              <c:f>'[Estadísticas Unidad de Formación. Marzo 2022.xlsx]Marzo2'!$N$8:$N$12</c:f>
              <c:numCache>
                <c:formatCode>General</c:formatCode>
                <c:ptCount val="5"/>
                <c:pt idx="2">
                  <c:v>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9541-4AD9-85C7-2A048F9630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016784"/>
        <c:axId val="112017344"/>
      </c:barChart>
      <c:catAx>
        <c:axId val="1120167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017344"/>
        <c:crosses val="autoZero"/>
        <c:auto val="1"/>
        <c:lblAlgn val="ctr"/>
        <c:lblOffset val="100"/>
        <c:noMultiLvlLbl val="1"/>
      </c:catAx>
      <c:valAx>
        <c:axId val="11201734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1201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26/4/2022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26/4/2022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Marzo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593205" y="244699"/>
            <a:ext cx="6130344" cy="1089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>
                <a:solidFill>
                  <a:srgbClr val="002060"/>
                </a:solidFill>
              </a:rPr>
              <a:t>Servidores públicos municipales capacitados</a:t>
            </a: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6663744"/>
              </p:ext>
            </p:extLst>
          </p:nvPr>
        </p:nvGraphicFramePr>
        <p:xfrm>
          <a:off x="2949262" y="1334228"/>
          <a:ext cx="9144000" cy="5401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08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094501"/>
              </p:ext>
            </p:extLst>
          </p:nvPr>
        </p:nvGraphicFramePr>
        <p:xfrm>
          <a:off x="2927171" y="1014013"/>
          <a:ext cx="9166092" cy="5721634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490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7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25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248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</a:rPr>
                        <a:t>Personas </a:t>
                      </a:r>
                      <a:r>
                        <a:rPr lang="es-SV" sz="1800" u="none" strike="noStrike" dirty="0" smtClean="0">
                          <a:effectLst/>
                        </a:rPr>
                        <a:t>capacitadas </a:t>
                      </a:r>
                      <a:r>
                        <a:rPr lang="es-SV" sz="1800" u="none" strike="noStrike" dirty="0">
                          <a:effectLst/>
                        </a:rPr>
                        <a:t>por departamento</a:t>
                      </a:r>
                      <a:endParaRPr lang="es-SV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Departamento 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Hombres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Mujeres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N/D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Ahuachapán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Cabañas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Chalatenango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Guatemala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33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42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La Libertad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22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La Paz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32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N/D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27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72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103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San Miguel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San Salvador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75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199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San Vicente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Santa Ana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45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48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93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Usulután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>
                          <a:effectLst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effectLst/>
                        </a:rPr>
                        <a:t>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238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Total 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186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311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4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501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85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capacitados en modalidad virtual </a:t>
            </a:r>
          </a:p>
        </p:txBody>
      </p:sp>
      <p:graphicFrame>
        <p:nvGraphicFramePr>
          <p:cNvPr id="4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16538"/>
              </p:ext>
            </p:extLst>
          </p:nvPr>
        </p:nvGraphicFramePr>
        <p:xfrm>
          <a:off x="2908026" y="1777285"/>
          <a:ext cx="9172357" cy="4971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23936" y="210579"/>
            <a:ext cx="6764008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</a:t>
            </a:r>
            <a:r>
              <a:rPr lang="es-SV" sz="3200" dirty="0" smtClean="0">
                <a:solidFill>
                  <a:srgbClr val="002060"/>
                </a:solidFill>
              </a:rPr>
              <a:t>edad. 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8325430"/>
              </p:ext>
            </p:extLst>
          </p:nvPr>
        </p:nvGraphicFramePr>
        <p:xfrm>
          <a:off x="3219048" y="1338924"/>
          <a:ext cx="7067550" cy="5124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165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Personas de sociedad civil capacitadas </a:t>
            </a:r>
          </a:p>
        </p:txBody>
      </p:sp>
      <p:graphicFrame>
        <p:nvGraphicFramePr>
          <p:cNvPr id="5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1782674"/>
              </p:ext>
            </p:extLst>
          </p:nvPr>
        </p:nvGraphicFramePr>
        <p:xfrm>
          <a:off x="3011057" y="1276350"/>
          <a:ext cx="8373280" cy="5420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6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1057" y="352245"/>
            <a:ext cx="7047343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Cantidad de personas capacitadas por sector 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639151"/>
              </p:ext>
            </p:extLst>
          </p:nvPr>
        </p:nvGraphicFramePr>
        <p:xfrm>
          <a:off x="3011057" y="1480590"/>
          <a:ext cx="8914781" cy="524218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86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5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51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366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 de personas capacitadas por sector </a:t>
                      </a:r>
                      <a:endParaRPr lang="es-SV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N/D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Servidores públicos y funcionarios de municipalidades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solidFill>
                            <a:schemeClr val="bg1"/>
                          </a:solidFill>
                          <a:effectLst/>
                        </a:rPr>
                        <a:t>67</a:t>
                      </a:r>
                      <a:endParaRPr lang="es-SV" sz="1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78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145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Servidores públicos de gobierno central y autónomas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solidFill>
                            <a:schemeClr val="bg1"/>
                          </a:solidFill>
                          <a:effectLst/>
                        </a:rPr>
                        <a:t>110</a:t>
                      </a:r>
                      <a:endParaRPr lang="es-SV" sz="1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314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27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Sociedad civil en general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es-SV" sz="1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33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42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170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Sector educativo (público y privado)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s-SV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170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Totales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solidFill>
                            <a:schemeClr val="bg1"/>
                          </a:solidFill>
                          <a:effectLst/>
                        </a:rPr>
                        <a:t>186</a:t>
                      </a:r>
                      <a:endParaRPr lang="es-SV" sz="14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311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501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0" marR="8140" marT="814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59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Naturaleza del ente obligado que solicita asesoría GDA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606909"/>
              </p:ext>
            </p:extLst>
          </p:nvPr>
        </p:nvGraphicFramePr>
        <p:xfrm>
          <a:off x="3191813" y="1825579"/>
          <a:ext cx="8090079" cy="4600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71478"/>
              </p:ext>
            </p:extLst>
          </p:nvPr>
        </p:nvGraphicFramePr>
        <p:xfrm>
          <a:off x="3100084" y="1789659"/>
          <a:ext cx="8851509" cy="4920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0517941"/>
              </p:ext>
            </p:extLst>
          </p:nvPr>
        </p:nvGraphicFramePr>
        <p:xfrm>
          <a:off x="2934235" y="1493470"/>
          <a:ext cx="9257765" cy="5216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416640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106694"/>
              </p:ext>
            </p:extLst>
          </p:nvPr>
        </p:nvGraphicFramePr>
        <p:xfrm>
          <a:off x="2884868" y="1403797"/>
          <a:ext cx="9182636" cy="5454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41581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262356" y="1890019"/>
            <a:ext cx="5865901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718025"/>
              </p:ext>
            </p:extLst>
          </p:nvPr>
        </p:nvGraphicFramePr>
        <p:xfrm>
          <a:off x="3269919" y="1560463"/>
          <a:ext cx="8746070" cy="5162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72865" y="339367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Tema de preguntas recibidas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1947821"/>
              </p:ext>
            </p:extLst>
          </p:nvPr>
        </p:nvGraphicFramePr>
        <p:xfrm>
          <a:off x="2768957" y="1223680"/>
          <a:ext cx="9272789" cy="549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03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923504" y="2018808"/>
            <a:ext cx="9131122" cy="27135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Derecho de Acceso a la Información Pública y Unidad de</a:t>
            </a:r>
          </a:p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Protección de Datos Personales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5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598189"/>
              </p:ext>
            </p:extLst>
          </p:nvPr>
        </p:nvGraphicFramePr>
        <p:xfrm>
          <a:off x="3011508" y="1529365"/>
          <a:ext cx="9180491" cy="5193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3886821" y="475072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56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4324702" y="30073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568249"/>
              </p:ext>
            </p:extLst>
          </p:nvPr>
        </p:nvGraphicFramePr>
        <p:xfrm>
          <a:off x="2959993" y="1696791"/>
          <a:ext cx="9120390" cy="5038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1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76148"/>
              </p:ext>
            </p:extLst>
          </p:nvPr>
        </p:nvGraphicFramePr>
        <p:xfrm>
          <a:off x="2959994" y="1557864"/>
          <a:ext cx="9120389" cy="5300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12394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963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En el mes de febrero se recibieron 6 solicitudes en las que se requirió </a:t>
            </a:r>
            <a:r>
              <a:rPr lang="es-ES" sz="1200" dirty="0"/>
              <a:t>i</a:t>
            </a:r>
            <a:r>
              <a:rPr lang="es-ES" sz="1200" dirty="0" smtClean="0"/>
              <a:t>nformación menor a 5 años</a:t>
            </a:r>
            <a:r>
              <a:rPr lang="es-ES" sz="1200" dirty="0"/>
              <a:t> </a:t>
            </a:r>
            <a:r>
              <a:rPr lang="es-ES" sz="1200" dirty="0" smtClean="0"/>
              <a:t>y 2 solicitudes en las que se requirió información mayor a 5 años.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42692" y="1255375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2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93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8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5902037" y="5793587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es-ES" sz="1200" dirty="0">
                <a:solidFill>
                  <a:prstClr val="black"/>
                </a:solidFill>
              </a:rPr>
              <a:t>Nota: E</a:t>
            </a:r>
            <a:r>
              <a:rPr lang="es-ES" sz="1200" dirty="0" smtClean="0">
                <a:solidFill>
                  <a:prstClr val="black"/>
                </a:solidFill>
              </a:rPr>
              <a:t>l procedimiento administrativo de acceso a la información pública UAIP 012-2022, fueron 3 peticionantes.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66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2849418" y="1089121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9342581" y="1919912"/>
          <a:ext cx="2452255" cy="25879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9896">
                  <a:extLst>
                    <a:ext uri="{9D8B030D-6E8A-4147-A177-3AD203B41FA5}">
                      <a16:colId xmlns:a16="http://schemas.microsoft.com/office/drawing/2014/main" val="419375886"/>
                    </a:ext>
                  </a:extLst>
                </a:gridCol>
                <a:gridCol w="762359">
                  <a:extLst>
                    <a:ext uri="{9D8B030D-6E8A-4147-A177-3AD203B41FA5}">
                      <a16:colId xmlns:a16="http://schemas.microsoft.com/office/drawing/2014/main" val="3317298776"/>
                    </a:ext>
                  </a:extLst>
                </a:gridCol>
              </a:tblGrid>
              <a:tr h="4566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Otras Vías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Número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16190"/>
                  </a:ext>
                </a:extLst>
              </a:tr>
              <a:tr h="471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Correo Nacional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593504"/>
                  </a:ext>
                </a:extLst>
              </a:tr>
              <a:tr h="4566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Fax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523512"/>
                  </a:ext>
                </a:extLst>
              </a:tr>
              <a:tr h="4566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Tablero Público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95927"/>
                  </a:ext>
                </a:extLst>
              </a:tr>
              <a:tr h="74592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la dirección que señala el ciudadano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75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58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</a:t>
            </a:r>
            <a:r>
              <a:rPr lang="es-ES" sz="950" dirty="0"/>
              <a:t>A</a:t>
            </a:r>
            <a:r>
              <a:rPr lang="es-ES" sz="950" dirty="0" smtClean="0"/>
              <a:t>sistencia </a:t>
            </a:r>
            <a:r>
              <a:rPr lang="es-ES" sz="950" dirty="0"/>
              <a:t>a Oficiales de Información en el Portal de </a:t>
            </a:r>
            <a:r>
              <a:rPr lang="es-ES" sz="950" dirty="0" smtClean="0"/>
              <a:t>Transparencia; </a:t>
            </a:r>
            <a:r>
              <a:rPr lang="es-ES" sz="950" dirty="0"/>
              <a:t>es de apoyo técnico, así como la gestión de credenciales (</a:t>
            </a:r>
            <a:r>
              <a:rPr lang="es-ES" sz="950" dirty="0" smtClean="0"/>
              <a:t>usuario/contraseña).</a:t>
            </a:r>
          </a:p>
          <a:p>
            <a:pPr algn="just"/>
            <a:r>
              <a:rPr lang="es-ES" sz="950" dirty="0" smtClean="0"/>
              <a:t>**Las Alcaldías Municipales </a:t>
            </a:r>
            <a:r>
              <a:rPr lang="es-ES" sz="950" dirty="0"/>
              <a:t>de </a:t>
            </a:r>
            <a:r>
              <a:rPr lang="es-ES" sz="950" dirty="0" smtClean="0"/>
              <a:t>Jocoaitique, Nahulingo y Jocoateca, </a:t>
            </a:r>
            <a:r>
              <a:rPr lang="es-ES" sz="950" dirty="0"/>
              <a:t>se </a:t>
            </a:r>
            <a:r>
              <a:rPr lang="es-ES" sz="950" dirty="0" smtClean="0"/>
              <a:t>incorporaron </a:t>
            </a:r>
            <a:r>
              <a:rPr lang="es-ES" sz="950" dirty="0"/>
              <a:t>este mes al Portal de Transparencia que administra este </a:t>
            </a:r>
            <a:r>
              <a:rPr lang="es-ES" sz="950" dirty="0" smtClean="0"/>
              <a:t>Instituto.</a:t>
            </a:r>
            <a:endParaRPr lang="es-ES" sz="950" dirty="0"/>
          </a:p>
          <a:p>
            <a:pPr algn="just"/>
            <a:r>
              <a:rPr lang="en-US" sz="950" dirty="0" smtClean="0"/>
              <a:t>***D</a:t>
            </a:r>
            <a:r>
              <a:rPr lang="es-ES" sz="950" dirty="0" smtClean="0"/>
              <a:t>e </a:t>
            </a:r>
            <a:r>
              <a:rPr lang="es-ES" sz="950" dirty="0"/>
              <a:t>conformidad a la letra c) del artículo 50 de la LAIP, corresponde al Oficial de Información orientar a los </a:t>
            </a:r>
            <a:r>
              <a:rPr lang="es-ES" sz="950" dirty="0" smtClean="0"/>
              <a:t>particulares </a:t>
            </a:r>
            <a:r>
              <a:rPr lang="es-ES" sz="950" dirty="0"/>
              <a:t>sobre las  dependencias  o  entidades  que  pudieran  tener  la  información  que  solicitan.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827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539</Words>
  <Application>Microsoft Office PowerPoint</Application>
  <PresentationFormat>Panorámica</PresentationFormat>
  <Paragraphs>198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Cantidad de personas capacitadas por edad. </vt:lpstr>
      <vt:lpstr>Personas de sociedad civil capacitadas </vt:lpstr>
      <vt:lpstr>Cantidad de personas capacitadas por sector </vt:lpstr>
      <vt:lpstr>Presentación de PowerPoint</vt:lpstr>
      <vt:lpstr>Naturaleza del ente obligado que solicita asesoría GDA</vt:lpstr>
      <vt:lpstr>Presentación de PowerPoint</vt:lpstr>
      <vt:lpstr>Tema de acompañamiento en materia GDA</vt:lpstr>
      <vt:lpstr>Presentación de PowerPoint</vt:lpstr>
      <vt:lpstr>Nivel de respuesta</vt:lpstr>
      <vt:lpstr>Tema de preguntas recibidas</vt:lpstr>
      <vt:lpstr>Presentación de PowerPoint</vt:lpstr>
      <vt:lpstr>Proyectos de autos elaborados </vt:lpstr>
      <vt:lpstr>Presentación de PowerPoint</vt:lpstr>
      <vt:lpstr>Proyectos de autos elaborados 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PATRICIA DE ESCOBAR</cp:lastModifiedBy>
  <cp:revision>62</cp:revision>
  <cp:lastPrinted>2022-04-22T17:34:22Z</cp:lastPrinted>
  <dcterms:created xsi:type="dcterms:W3CDTF">2021-10-15T21:21:24Z</dcterms:created>
  <dcterms:modified xsi:type="dcterms:W3CDTF">2022-04-26T14:22:48Z</dcterms:modified>
</cp:coreProperties>
</file>