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6" roundtripDataSignature="AMtx7miBBDUVTQQ2xnwlBoanBi6A02uS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customschemas.google.com/relationships/presentationmetadata" Target="metadata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5" name="Google Shape;67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p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3" name="Google Shape;743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9" name="Google Shape;749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6</a:t>
            </a:fld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7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7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7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SV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474788" y="2438400"/>
            <a:ext cx="9144000" cy="2028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b="1">
                <a:solidFill>
                  <a:srgbClr val="2F5496"/>
                </a:solidFill>
                <a:latin typeface="Bebas Neue"/>
                <a:ea typeface="Bebas Neue"/>
                <a:cs typeface="Bebas Neue"/>
                <a:sym typeface="Bebas Neue"/>
              </a:rPr>
              <a:t>Lineamientos de Gestión Documental y Archivos </a:t>
            </a:r>
            <a:endParaRPr b="1">
              <a:solidFill>
                <a:srgbClr val="2F5496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539875" y="4632325"/>
            <a:ext cx="9144000" cy="519113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s-SV"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Guía gráfica de explicación</a:t>
            </a:r>
            <a:endParaRPr sz="2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http://www.iaip.gob.sv/profiles/openpublic/themes/openomega/logo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35963" y="363538"/>
            <a:ext cx="280035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1582738" y="2189163"/>
            <a:ext cx="9144000" cy="442912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 t="-806" b="51495"/>
          <a:stretch/>
        </p:blipFill>
        <p:spPr>
          <a:xfrm>
            <a:off x="879475" y="363538"/>
            <a:ext cx="1406525" cy="129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"/>
          <p:cNvSpPr/>
          <p:nvPr/>
        </p:nvSpPr>
        <p:spPr>
          <a:xfrm>
            <a:off x="243810" y="2512199"/>
            <a:ext cx="1671356" cy="835678"/>
          </a:xfrm>
          <a:custGeom>
            <a:avLst/>
            <a:gdLst/>
            <a:ahLst/>
            <a:cxnLst/>
            <a:rect l="l" t="t" r="r" b="b"/>
            <a:pathLst>
              <a:path w="1671356" h="835678" extrusionOk="0">
                <a:moveTo>
                  <a:pt x="0" y="83568"/>
                </a:moveTo>
                <a:cubicBezTo>
                  <a:pt x="0" y="37415"/>
                  <a:pt x="37415" y="0"/>
                  <a:pt x="83568" y="0"/>
                </a:cubicBezTo>
                <a:lnTo>
                  <a:pt x="1587788" y="0"/>
                </a:lnTo>
                <a:cubicBezTo>
                  <a:pt x="1633941" y="0"/>
                  <a:pt x="1671356" y="37415"/>
                  <a:pt x="1671356" y="83568"/>
                </a:cubicBezTo>
                <a:lnTo>
                  <a:pt x="1671356" y="752110"/>
                </a:lnTo>
                <a:cubicBezTo>
                  <a:pt x="1671356" y="798263"/>
                  <a:pt x="1633941" y="835678"/>
                  <a:pt x="1587788" y="835678"/>
                </a:cubicBezTo>
                <a:lnTo>
                  <a:pt x="83568" y="835678"/>
                </a:lnTo>
                <a:cubicBezTo>
                  <a:pt x="37415" y="835678"/>
                  <a:pt x="0" y="798263"/>
                  <a:pt x="0" y="752110"/>
                </a:cubicBezTo>
                <a:lnTo>
                  <a:pt x="0" y="83568"/>
                </a:lnTo>
                <a:close/>
              </a:path>
            </a:pathLst>
          </a:custGeom>
          <a:solidFill>
            <a:srgbClr val="599BD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4000" tIns="34000" rIns="34000" bIns="3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SIGDA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0"/>
          <p:cNvSpPr/>
          <p:nvPr/>
        </p:nvSpPr>
        <p:spPr>
          <a:xfrm>
            <a:off x="1915166" y="2912636"/>
            <a:ext cx="747330" cy="34804"/>
          </a:xfrm>
          <a:custGeom>
            <a:avLst/>
            <a:gdLst/>
            <a:ahLst/>
            <a:cxnLst/>
            <a:rect l="l" t="t" r="r" b="b"/>
            <a:pathLst>
              <a:path w="747330" h="34804" extrusionOk="0">
                <a:moveTo>
                  <a:pt x="0" y="17402"/>
                </a:moveTo>
                <a:lnTo>
                  <a:pt x="747330" y="17402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7675" tIns="0" rIns="36767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0"/>
          <p:cNvSpPr/>
          <p:nvPr/>
        </p:nvSpPr>
        <p:spPr>
          <a:xfrm>
            <a:off x="2662497" y="2512199"/>
            <a:ext cx="1671356" cy="835678"/>
          </a:xfrm>
          <a:custGeom>
            <a:avLst/>
            <a:gdLst/>
            <a:ahLst/>
            <a:cxnLst/>
            <a:rect l="l" t="t" r="r" b="b"/>
            <a:pathLst>
              <a:path w="1671356" h="835678" extrusionOk="0">
                <a:moveTo>
                  <a:pt x="0" y="83568"/>
                </a:moveTo>
                <a:cubicBezTo>
                  <a:pt x="0" y="37415"/>
                  <a:pt x="37415" y="0"/>
                  <a:pt x="83568" y="0"/>
                </a:cubicBezTo>
                <a:lnTo>
                  <a:pt x="1587788" y="0"/>
                </a:lnTo>
                <a:cubicBezTo>
                  <a:pt x="1633941" y="0"/>
                  <a:pt x="1671356" y="37415"/>
                  <a:pt x="1671356" y="83568"/>
                </a:cubicBezTo>
                <a:lnTo>
                  <a:pt x="1671356" y="752110"/>
                </a:lnTo>
                <a:cubicBezTo>
                  <a:pt x="1671356" y="798263"/>
                  <a:pt x="1633941" y="835678"/>
                  <a:pt x="1587788" y="835678"/>
                </a:cubicBezTo>
                <a:lnTo>
                  <a:pt x="83568" y="835678"/>
                </a:lnTo>
                <a:cubicBezTo>
                  <a:pt x="37415" y="835678"/>
                  <a:pt x="0" y="798263"/>
                  <a:pt x="0" y="752110"/>
                </a:cubicBezTo>
                <a:lnTo>
                  <a:pt x="0" y="83568"/>
                </a:lnTo>
                <a:close/>
              </a:path>
            </a:pathLst>
          </a:custGeom>
          <a:solidFill>
            <a:schemeClr val="accent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4000" tIns="34000" rIns="34000" bIns="3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Creación y utilización 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/>
          <p:nvPr/>
        </p:nvSpPr>
        <p:spPr>
          <a:xfrm>
            <a:off x="4333853" y="2912636"/>
            <a:ext cx="445750" cy="34804"/>
          </a:xfrm>
          <a:custGeom>
            <a:avLst/>
            <a:gdLst/>
            <a:ahLst/>
            <a:cxnLst/>
            <a:rect l="l" t="t" r="r" b="b"/>
            <a:pathLst>
              <a:path w="445750" h="34804" extrusionOk="0">
                <a:moveTo>
                  <a:pt x="0" y="17402"/>
                </a:moveTo>
                <a:lnTo>
                  <a:pt x="445750" y="17402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24425" tIns="6250" rIns="224425" bIns="62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0"/>
          <p:cNvSpPr/>
          <p:nvPr/>
        </p:nvSpPr>
        <p:spPr>
          <a:xfrm>
            <a:off x="4779604" y="2512199"/>
            <a:ext cx="1671356" cy="835678"/>
          </a:xfrm>
          <a:custGeom>
            <a:avLst/>
            <a:gdLst/>
            <a:ahLst/>
            <a:cxnLst/>
            <a:rect l="l" t="t" r="r" b="b"/>
            <a:pathLst>
              <a:path w="1671356" h="835678" extrusionOk="0">
                <a:moveTo>
                  <a:pt x="0" y="83568"/>
                </a:moveTo>
                <a:cubicBezTo>
                  <a:pt x="0" y="37415"/>
                  <a:pt x="37415" y="0"/>
                  <a:pt x="83568" y="0"/>
                </a:cubicBezTo>
                <a:lnTo>
                  <a:pt x="1587788" y="0"/>
                </a:lnTo>
                <a:cubicBezTo>
                  <a:pt x="1633941" y="0"/>
                  <a:pt x="1671356" y="37415"/>
                  <a:pt x="1671356" y="83568"/>
                </a:cubicBezTo>
                <a:lnTo>
                  <a:pt x="1671356" y="752110"/>
                </a:lnTo>
                <a:cubicBezTo>
                  <a:pt x="1671356" y="798263"/>
                  <a:pt x="1633941" y="835678"/>
                  <a:pt x="1587788" y="835678"/>
                </a:cubicBezTo>
                <a:lnTo>
                  <a:pt x="83568" y="835678"/>
                </a:lnTo>
                <a:cubicBezTo>
                  <a:pt x="37415" y="835678"/>
                  <a:pt x="0" y="798263"/>
                  <a:pt x="0" y="752110"/>
                </a:cubicBezTo>
                <a:lnTo>
                  <a:pt x="0" y="83568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4000" tIns="34000" rIns="34000" bIns="34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Instrumentos archivísticos</a:t>
            </a:r>
            <a:endParaRPr sz="1500" b="1" i="0" u="none" strike="noStrike" cap="non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8" name="Google Shape;228;p10"/>
          <p:cNvCxnSpPr/>
          <p:nvPr/>
        </p:nvCxnSpPr>
        <p:spPr>
          <a:xfrm>
            <a:off x="6453188" y="2928938"/>
            <a:ext cx="614362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29" name="Google Shape;229;p10"/>
          <p:cNvCxnSpPr/>
          <p:nvPr/>
        </p:nvCxnSpPr>
        <p:spPr>
          <a:xfrm>
            <a:off x="5499100" y="3360738"/>
            <a:ext cx="0" cy="382587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0" name="Google Shape;230;p10"/>
          <p:cNvSpPr/>
          <p:nvPr/>
        </p:nvSpPr>
        <p:spPr>
          <a:xfrm>
            <a:off x="4745038" y="3781425"/>
            <a:ext cx="1619250" cy="9763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Asegurar la organización documental y consulta</a:t>
            </a:r>
            <a:endParaRPr/>
          </a:p>
        </p:txBody>
      </p:sp>
      <p:sp>
        <p:nvSpPr>
          <p:cNvPr id="231" name="Google Shape;231;p10"/>
          <p:cNvSpPr/>
          <p:nvPr/>
        </p:nvSpPr>
        <p:spPr>
          <a:xfrm>
            <a:off x="7116763" y="1922463"/>
            <a:ext cx="325437" cy="2835275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0"/>
          <p:cNvSpPr txBox="1"/>
          <p:nvPr/>
        </p:nvSpPr>
        <p:spPr>
          <a:xfrm>
            <a:off x="7442200" y="1928813"/>
            <a:ext cx="2233613" cy="2892425"/>
          </a:xfrm>
          <a:prstGeom prst="rect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Calibri"/>
              <a:buChar char="-"/>
            </a:pPr>
            <a:r>
              <a:rPr lang="es-SV" sz="1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Cuadro de Clasificación Documental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Calibri"/>
              <a:buChar char="-"/>
            </a:pPr>
            <a:r>
              <a:rPr lang="es-SV" sz="1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Tabla de Valoración Documental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Calibri"/>
              <a:buChar char="-"/>
            </a:pPr>
            <a:r>
              <a:rPr lang="es-SV" sz="1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Tabla de plazos de conservación documental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Calibri"/>
              <a:buChar char="-"/>
            </a:pPr>
            <a:r>
              <a:rPr lang="es-SV" sz="1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Inventario,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Calibri"/>
              <a:buChar char="-"/>
            </a:pPr>
            <a:r>
              <a:rPr lang="es-SV" sz="1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Manual de consulta/préstamo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Calibri"/>
              <a:buChar char="-"/>
            </a:pPr>
            <a:r>
              <a:rPr lang="es-SV" sz="1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Manual de expurgo/eliminación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Calibri"/>
              <a:buChar char="-"/>
            </a:pPr>
            <a:r>
              <a:rPr lang="es-SV" sz="1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Entre otros</a:t>
            </a:r>
            <a:endParaRPr/>
          </a:p>
        </p:txBody>
      </p:sp>
      <p:sp>
        <p:nvSpPr>
          <p:cNvPr id="233" name="Google Shape;233;p10"/>
          <p:cNvSpPr/>
          <p:nvPr/>
        </p:nvSpPr>
        <p:spPr>
          <a:xfrm>
            <a:off x="9675813" y="1922463"/>
            <a:ext cx="333375" cy="2835275"/>
          </a:xfrm>
          <a:prstGeom prst="righ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4" name="Google Shape;234;p10"/>
          <p:cNvCxnSpPr/>
          <p:nvPr/>
        </p:nvCxnSpPr>
        <p:spPr>
          <a:xfrm rot="10800000" flipH="1">
            <a:off x="10009188" y="2792413"/>
            <a:ext cx="493712" cy="4762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5" name="Google Shape;235;p10"/>
          <p:cNvSpPr/>
          <p:nvPr/>
        </p:nvSpPr>
        <p:spPr>
          <a:xfrm>
            <a:off x="10372725" y="2305050"/>
            <a:ext cx="1531938" cy="9763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Elaborados y actualizados por la UGDA</a:t>
            </a:r>
            <a:endParaRPr/>
          </a:p>
        </p:txBody>
      </p:sp>
      <p:cxnSp>
        <p:nvCxnSpPr>
          <p:cNvPr id="236" name="Google Shape;236;p10"/>
          <p:cNvCxnSpPr/>
          <p:nvPr/>
        </p:nvCxnSpPr>
        <p:spPr>
          <a:xfrm>
            <a:off x="11133138" y="3281363"/>
            <a:ext cx="6350" cy="7874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7" name="Google Shape;237;p10"/>
          <p:cNvSpPr/>
          <p:nvPr/>
        </p:nvSpPr>
        <p:spPr>
          <a:xfrm>
            <a:off x="10372725" y="4068763"/>
            <a:ext cx="1619250" cy="2044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LAIP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Normativas nacionales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Estándares internacionales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Lineamientos del Instituto</a:t>
            </a:r>
            <a:endParaRPr/>
          </a:p>
        </p:txBody>
      </p:sp>
      <p:sp>
        <p:nvSpPr>
          <p:cNvPr id="238" name="Google Shape;238;p10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1, Artículos 9 y 10 </a:t>
            </a:r>
            <a:endParaRPr/>
          </a:p>
        </p:txBody>
      </p:sp>
      <p:sp>
        <p:nvSpPr>
          <p:cNvPr id="239" name="Google Shape;239;p10"/>
          <p:cNvSpPr txBox="1"/>
          <p:nvPr/>
        </p:nvSpPr>
        <p:spPr>
          <a:xfrm>
            <a:off x="1933575" y="2432050"/>
            <a:ext cx="820738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 mediante</a:t>
            </a:r>
            <a:endParaRPr/>
          </a:p>
        </p:txBody>
      </p:sp>
      <p:sp>
        <p:nvSpPr>
          <p:cNvPr id="240" name="Google Shape;240;p10"/>
          <p:cNvSpPr txBox="1"/>
          <p:nvPr/>
        </p:nvSpPr>
        <p:spPr>
          <a:xfrm>
            <a:off x="4354513" y="2651125"/>
            <a:ext cx="411162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endParaRPr/>
          </a:p>
        </p:txBody>
      </p:sp>
      <p:sp>
        <p:nvSpPr>
          <p:cNvPr id="241" name="Google Shape;241;p10"/>
          <p:cNvSpPr txBox="1"/>
          <p:nvPr/>
        </p:nvSpPr>
        <p:spPr>
          <a:xfrm>
            <a:off x="6453188" y="2466975"/>
            <a:ext cx="652462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Tales como</a:t>
            </a:r>
            <a:endParaRPr/>
          </a:p>
        </p:txBody>
      </p:sp>
      <p:sp>
        <p:nvSpPr>
          <p:cNvPr id="242" name="Google Shape;242;p10"/>
          <p:cNvSpPr txBox="1"/>
          <p:nvPr/>
        </p:nvSpPr>
        <p:spPr>
          <a:xfrm>
            <a:off x="5541963" y="3406775"/>
            <a:ext cx="58102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endParaRPr/>
          </a:p>
        </p:txBody>
      </p:sp>
      <p:sp>
        <p:nvSpPr>
          <p:cNvPr id="243" name="Google Shape;243;p10"/>
          <p:cNvSpPr txBox="1"/>
          <p:nvPr/>
        </p:nvSpPr>
        <p:spPr>
          <a:xfrm>
            <a:off x="10287000" y="3414713"/>
            <a:ext cx="942975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Tomando en cuenta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1"/>
          <p:cNvSpPr/>
          <p:nvPr/>
        </p:nvSpPr>
        <p:spPr>
          <a:xfrm>
            <a:off x="556053" y="719667"/>
            <a:ext cx="8192531" cy="498915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Elaborar Plan de Digitalización/   Automatización de Documentos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Documentación física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encuentre organizada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garantice su conservación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1"/>
          <p:cNvSpPr/>
          <p:nvPr/>
        </p:nvSpPr>
        <p:spPr>
          <a:xfrm>
            <a:off x="8823325" y="2792413"/>
            <a:ext cx="914400" cy="80327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Según </a:t>
            </a:r>
            <a:endParaRPr/>
          </a:p>
        </p:txBody>
      </p:sp>
      <p:sp>
        <p:nvSpPr>
          <p:cNvPr id="250" name="Google Shape;250;p11"/>
          <p:cNvSpPr/>
          <p:nvPr/>
        </p:nvSpPr>
        <p:spPr>
          <a:xfrm>
            <a:off x="9859963" y="2452688"/>
            <a:ext cx="1854200" cy="1482725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Lineamientos sobre pautas de gestión documental </a:t>
            </a:r>
            <a:r>
              <a:rPr lang="es-SV" sz="1500" b="0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electrónica</a:t>
            </a: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 los de </a:t>
            </a:r>
            <a:r>
              <a:rPr lang="es-SV" sz="1500" b="0" i="0" u="sng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Conservación Documental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1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1, Artículo 11 </a:t>
            </a:r>
            <a:endParaRPr/>
          </a:p>
        </p:txBody>
      </p:sp>
      <p:sp>
        <p:nvSpPr>
          <p:cNvPr id="252" name="Google Shape;252;p11"/>
          <p:cNvSpPr txBox="1"/>
          <p:nvPr/>
        </p:nvSpPr>
        <p:spPr>
          <a:xfrm>
            <a:off x="2054225" y="2897188"/>
            <a:ext cx="6064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/>
          </a:p>
        </p:txBody>
      </p:sp>
      <p:sp>
        <p:nvSpPr>
          <p:cNvPr id="253" name="Google Shape;253;p11"/>
          <p:cNvSpPr txBox="1"/>
          <p:nvPr/>
        </p:nvSpPr>
        <p:spPr>
          <a:xfrm>
            <a:off x="4537075" y="2897188"/>
            <a:ext cx="66357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Cuando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2"/>
          <p:cNvSpPr/>
          <p:nvPr/>
        </p:nvSpPr>
        <p:spPr>
          <a:xfrm>
            <a:off x="884254" y="2785725"/>
            <a:ext cx="1466945" cy="733472"/>
          </a:xfrm>
          <a:custGeom>
            <a:avLst/>
            <a:gdLst/>
            <a:ahLst/>
            <a:cxnLst/>
            <a:rect l="l" t="t" r="r" b="b"/>
            <a:pathLst>
              <a:path w="1466945" h="733472" extrusionOk="0">
                <a:moveTo>
                  <a:pt x="0" y="73347"/>
                </a:moveTo>
                <a:cubicBezTo>
                  <a:pt x="0" y="32839"/>
                  <a:pt x="32839" y="0"/>
                  <a:pt x="73347" y="0"/>
                </a:cubicBezTo>
                <a:lnTo>
                  <a:pt x="1393598" y="0"/>
                </a:lnTo>
                <a:cubicBezTo>
                  <a:pt x="1434106" y="0"/>
                  <a:pt x="1466945" y="32839"/>
                  <a:pt x="1466945" y="73347"/>
                </a:cubicBezTo>
                <a:lnTo>
                  <a:pt x="1466945" y="660125"/>
                </a:lnTo>
                <a:cubicBezTo>
                  <a:pt x="1466945" y="700633"/>
                  <a:pt x="1434106" y="733472"/>
                  <a:pt x="1393598" y="733472"/>
                </a:cubicBezTo>
                <a:lnTo>
                  <a:pt x="73347" y="733472"/>
                </a:lnTo>
                <a:cubicBezTo>
                  <a:pt x="32839" y="733472"/>
                  <a:pt x="0" y="700633"/>
                  <a:pt x="0" y="660125"/>
                </a:cubicBezTo>
                <a:lnTo>
                  <a:pt x="0" y="73347"/>
                </a:lnTo>
                <a:close/>
              </a:path>
            </a:pathLst>
          </a:custGeom>
          <a:solidFill>
            <a:srgbClr val="599BD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1000" tIns="31000" rIns="31000" bIns="31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2"/>
          <p:cNvSpPr/>
          <p:nvPr/>
        </p:nvSpPr>
        <p:spPr>
          <a:xfrm>
            <a:off x="2351199" y="3138091"/>
            <a:ext cx="586778" cy="28740"/>
          </a:xfrm>
          <a:custGeom>
            <a:avLst/>
            <a:gdLst/>
            <a:ahLst/>
            <a:cxnLst/>
            <a:rect l="l" t="t" r="r" b="b"/>
            <a:pathLst>
              <a:path w="586778" h="28740" extrusionOk="0">
                <a:moveTo>
                  <a:pt x="0" y="14370"/>
                </a:moveTo>
                <a:lnTo>
                  <a:pt x="586778" y="1437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91400" tIns="0" rIns="291400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2"/>
          <p:cNvSpPr/>
          <p:nvPr/>
        </p:nvSpPr>
        <p:spPr>
          <a:xfrm>
            <a:off x="2937978" y="2785725"/>
            <a:ext cx="1466945" cy="733472"/>
          </a:xfrm>
          <a:custGeom>
            <a:avLst/>
            <a:gdLst/>
            <a:ahLst/>
            <a:cxnLst/>
            <a:rect l="l" t="t" r="r" b="b"/>
            <a:pathLst>
              <a:path w="1466945" h="733472" extrusionOk="0">
                <a:moveTo>
                  <a:pt x="0" y="73347"/>
                </a:moveTo>
                <a:cubicBezTo>
                  <a:pt x="0" y="32839"/>
                  <a:pt x="32839" y="0"/>
                  <a:pt x="73347" y="0"/>
                </a:cubicBezTo>
                <a:lnTo>
                  <a:pt x="1393598" y="0"/>
                </a:lnTo>
                <a:cubicBezTo>
                  <a:pt x="1434106" y="0"/>
                  <a:pt x="1466945" y="32839"/>
                  <a:pt x="1466945" y="73347"/>
                </a:cubicBezTo>
                <a:lnTo>
                  <a:pt x="1466945" y="660125"/>
                </a:lnTo>
                <a:cubicBezTo>
                  <a:pt x="1466945" y="700633"/>
                  <a:pt x="1434106" y="733472"/>
                  <a:pt x="1393598" y="733472"/>
                </a:cubicBezTo>
                <a:lnTo>
                  <a:pt x="73347" y="733472"/>
                </a:lnTo>
                <a:cubicBezTo>
                  <a:pt x="32839" y="733472"/>
                  <a:pt x="0" y="700633"/>
                  <a:pt x="0" y="660125"/>
                </a:cubicBezTo>
                <a:lnTo>
                  <a:pt x="0" y="73347"/>
                </a:lnTo>
                <a:close/>
              </a:path>
            </a:pathLst>
          </a:custGeom>
          <a:solidFill>
            <a:schemeClr val="accent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1000" tIns="31000" rIns="31000" bIns="31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Destinar recursos necesarios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2"/>
          <p:cNvSpPr/>
          <p:nvPr/>
        </p:nvSpPr>
        <p:spPr>
          <a:xfrm>
            <a:off x="4404924" y="3138091"/>
            <a:ext cx="586778" cy="28740"/>
          </a:xfrm>
          <a:custGeom>
            <a:avLst/>
            <a:gdLst/>
            <a:ahLst/>
            <a:cxnLst/>
            <a:rect l="l" t="t" r="r" b="b"/>
            <a:pathLst>
              <a:path w="586778" h="28740" extrusionOk="0">
                <a:moveTo>
                  <a:pt x="0" y="14370"/>
                </a:moveTo>
                <a:lnTo>
                  <a:pt x="586778" y="1437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91400" tIns="0" rIns="291400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2"/>
          <p:cNvSpPr/>
          <p:nvPr/>
        </p:nvSpPr>
        <p:spPr>
          <a:xfrm>
            <a:off x="4991702" y="2785725"/>
            <a:ext cx="1466945" cy="733472"/>
          </a:xfrm>
          <a:custGeom>
            <a:avLst/>
            <a:gdLst/>
            <a:ahLst/>
            <a:cxnLst/>
            <a:rect l="l" t="t" r="r" b="b"/>
            <a:pathLst>
              <a:path w="1466945" h="733472" extrusionOk="0">
                <a:moveTo>
                  <a:pt x="0" y="73347"/>
                </a:moveTo>
                <a:cubicBezTo>
                  <a:pt x="0" y="32839"/>
                  <a:pt x="32839" y="0"/>
                  <a:pt x="73347" y="0"/>
                </a:cubicBezTo>
                <a:lnTo>
                  <a:pt x="1393598" y="0"/>
                </a:lnTo>
                <a:cubicBezTo>
                  <a:pt x="1434106" y="0"/>
                  <a:pt x="1466945" y="32839"/>
                  <a:pt x="1466945" y="73347"/>
                </a:cubicBezTo>
                <a:lnTo>
                  <a:pt x="1466945" y="660125"/>
                </a:lnTo>
                <a:cubicBezTo>
                  <a:pt x="1466945" y="700633"/>
                  <a:pt x="1434106" y="733472"/>
                  <a:pt x="1393598" y="733472"/>
                </a:cubicBezTo>
                <a:lnTo>
                  <a:pt x="73347" y="733472"/>
                </a:lnTo>
                <a:cubicBezTo>
                  <a:pt x="32839" y="733472"/>
                  <a:pt x="0" y="700633"/>
                  <a:pt x="0" y="660125"/>
                </a:cubicBezTo>
                <a:lnTo>
                  <a:pt x="0" y="73347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1000" tIns="31000" rIns="31000" bIns="31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Implementación y funcionamiento del SIGDA</a:t>
            </a:r>
            <a:endParaRPr sz="1500" b="1" i="0" u="none" strike="noStrike" cap="non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2"/>
          <p:cNvSpPr/>
          <p:nvPr/>
        </p:nvSpPr>
        <p:spPr>
          <a:xfrm>
            <a:off x="6458648" y="3138091"/>
            <a:ext cx="98197" cy="28740"/>
          </a:xfrm>
          <a:custGeom>
            <a:avLst/>
            <a:gdLst/>
            <a:ahLst/>
            <a:cxnLst/>
            <a:rect l="l" t="t" r="r" b="b"/>
            <a:pathLst>
              <a:path w="98197" h="28740" extrusionOk="0">
                <a:moveTo>
                  <a:pt x="0" y="14370"/>
                </a:moveTo>
                <a:lnTo>
                  <a:pt x="98197" y="1437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59325" tIns="11900" rIns="59325" bIns="119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2"/>
          <p:cNvSpPr/>
          <p:nvPr/>
        </p:nvSpPr>
        <p:spPr>
          <a:xfrm>
            <a:off x="6556846" y="2785725"/>
            <a:ext cx="1466945" cy="733472"/>
          </a:xfrm>
          <a:custGeom>
            <a:avLst/>
            <a:gdLst/>
            <a:ahLst/>
            <a:cxnLst/>
            <a:rect l="l" t="t" r="r" b="b"/>
            <a:pathLst>
              <a:path w="1466945" h="733472" extrusionOk="0">
                <a:moveTo>
                  <a:pt x="0" y="183368"/>
                </a:moveTo>
                <a:lnTo>
                  <a:pt x="1100209" y="183368"/>
                </a:lnTo>
                <a:lnTo>
                  <a:pt x="1100209" y="0"/>
                </a:lnTo>
                <a:lnTo>
                  <a:pt x="1466945" y="366736"/>
                </a:lnTo>
                <a:lnTo>
                  <a:pt x="1100209" y="733472"/>
                </a:lnTo>
                <a:lnTo>
                  <a:pt x="1100209" y="550104"/>
                </a:lnTo>
                <a:lnTo>
                  <a:pt x="0" y="550104"/>
                </a:lnTo>
                <a:lnTo>
                  <a:pt x="0" y="183368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600" tIns="190975" rIns="190975" bIns="1909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llevar a cabo</a:t>
            </a: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5" name="Google Shape;265;p12"/>
          <p:cNvCxnSpPr/>
          <p:nvPr/>
        </p:nvCxnSpPr>
        <p:spPr>
          <a:xfrm>
            <a:off x="5708650" y="3509963"/>
            <a:ext cx="0" cy="4064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6" name="Google Shape;266;p12"/>
          <p:cNvSpPr/>
          <p:nvPr/>
        </p:nvSpPr>
        <p:spPr>
          <a:xfrm>
            <a:off x="4849813" y="3916363"/>
            <a:ext cx="1717675" cy="19161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Complejidad de la organización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Volumen de documentación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Presencia territorial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2"/>
          <p:cNvSpPr/>
          <p:nvPr/>
        </p:nvSpPr>
        <p:spPr>
          <a:xfrm>
            <a:off x="8020050" y="1346200"/>
            <a:ext cx="323850" cy="3602038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2"/>
          <p:cNvSpPr txBox="1"/>
          <p:nvPr/>
        </p:nvSpPr>
        <p:spPr>
          <a:xfrm>
            <a:off x="8315203" y="1289394"/>
            <a:ext cx="3456943" cy="3754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Normalizar procesos de identificación, diseño, uso, clasificación, ordenación, descripción, conservación, digitalización de documentos </a:t>
            </a:r>
            <a:endParaRPr sz="1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Nombrar y formar encargados de archivos, técnicos y auxiliares de archivo según la dimensión del SIA.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Crear y adecuar el área de trabajo de la UGDA.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Crear y adecuar los depósitos de los diferentes archivos de la institución.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Crear condiciones para la consulta directa de documentos </a:t>
            </a:r>
            <a:endParaRPr sz="1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2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1, Artículo 12 </a:t>
            </a:r>
            <a:endParaRPr/>
          </a:p>
        </p:txBody>
      </p:sp>
      <p:sp>
        <p:nvSpPr>
          <p:cNvPr id="270" name="Google Shape;270;p12"/>
          <p:cNvSpPr txBox="1"/>
          <p:nvPr/>
        </p:nvSpPr>
        <p:spPr>
          <a:xfrm>
            <a:off x="2339975" y="2873375"/>
            <a:ext cx="604838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/>
          </a:p>
        </p:txBody>
      </p:sp>
      <p:sp>
        <p:nvSpPr>
          <p:cNvPr id="271" name="Google Shape;271;p12"/>
          <p:cNvSpPr txBox="1"/>
          <p:nvPr/>
        </p:nvSpPr>
        <p:spPr>
          <a:xfrm>
            <a:off x="4404923" y="2889018"/>
            <a:ext cx="579438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endParaRPr/>
          </a:p>
        </p:txBody>
      </p:sp>
      <p:sp>
        <p:nvSpPr>
          <p:cNvPr id="272" name="Google Shape;272;p12"/>
          <p:cNvSpPr txBox="1"/>
          <p:nvPr/>
        </p:nvSpPr>
        <p:spPr>
          <a:xfrm>
            <a:off x="5866835" y="3639364"/>
            <a:ext cx="146858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Según: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1, Artículo 13 </a:t>
            </a:r>
            <a:endParaRPr/>
          </a:p>
        </p:txBody>
      </p:sp>
      <p:sp>
        <p:nvSpPr>
          <p:cNvPr id="278" name="Google Shape;278;p13"/>
          <p:cNvSpPr/>
          <p:nvPr/>
        </p:nvSpPr>
        <p:spPr>
          <a:xfrm>
            <a:off x="2598954" y="4522857"/>
            <a:ext cx="7419542" cy="70788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Las </a:t>
            </a:r>
            <a:r>
              <a:rPr lang="es-SV" sz="2000" b="1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jefaturas de cada unidad administrativa </a:t>
            </a:r>
            <a:r>
              <a:rPr lang="es-SV" sz="20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serán responsables de que el personal a su cargo cumpla los lineamientos emitidos por el SIGDA.</a:t>
            </a:r>
            <a:endParaRPr/>
          </a:p>
        </p:txBody>
      </p:sp>
      <p:pic>
        <p:nvPicPr>
          <p:cNvPr id="279" name="Google Shape;279;p13" descr="Resultado de imagen para imagenes publicitarias de personas señalando aviso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68738" y="1879600"/>
            <a:ext cx="4286250" cy="2381250"/>
          </a:xfrm>
          <a:prstGeom prst="rect">
            <a:avLst/>
          </a:prstGeom>
          <a:noFill/>
          <a:ln>
            <a:noFill/>
          </a:ln>
        </p:spPr>
      </p:pic>
      <p:sp>
        <p:nvSpPr>
          <p:cNvPr id="280" name="Google Shape;280;p13"/>
          <p:cNvSpPr txBox="1"/>
          <p:nvPr/>
        </p:nvSpPr>
        <p:spPr>
          <a:xfrm>
            <a:off x="4546600" y="2732088"/>
            <a:ext cx="2952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SV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endParaRPr/>
          </a:p>
        </p:txBody>
      </p:sp>
      <p:sp>
        <p:nvSpPr>
          <p:cNvPr id="281" name="Google Shape;281;p13"/>
          <p:cNvSpPr txBox="1"/>
          <p:nvPr/>
        </p:nvSpPr>
        <p:spPr>
          <a:xfrm>
            <a:off x="5151438" y="2239963"/>
            <a:ext cx="21907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SV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endParaRPr/>
          </a:p>
        </p:txBody>
      </p:sp>
      <p:sp>
        <p:nvSpPr>
          <p:cNvPr id="282" name="Google Shape;282;p13"/>
          <p:cNvSpPr txBox="1"/>
          <p:nvPr/>
        </p:nvSpPr>
        <p:spPr>
          <a:xfrm>
            <a:off x="5818188" y="2700338"/>
            <a:ext cx="49053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SV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endParaRPr/>
          </a:p>
        </p:txBody>
      </p:sp>
      <p:sp>
        <p:nvSpPr>
          <p:cNvPr id="283" name="Google Shape;283;p13"/>
          <p:cNvSpPr txBox="1"/>
          <p:nvPr/>
        </p:nvSpPr>
        <p:spPr>
          <a:xfrm>
            <a:off x="6599238" y="2495550"/>
            <a:ext cx="490537" cy="36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SV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/>
          </a:p>
        </p:txBody>
      </p:sp>
      <p:sp>
        <p:nvSpPr>
          <p:cNvPr id="284" name="Google Shape;284;p13"/>
          <p:cNvSpPr txBox="1"/>
          <p:nvPr/>
        </p:nvSpPr>
        <p:spPr>
          <a:xfrm>
            <a:off x="7285038" y="2419350"/>
            <a:ext cx="266700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SV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4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1, Artículo 14 </a:t>
            </a:r>
            <a:endParaRPr/>
          </a:p>
        </p:txBody>
      </p:sp>
      <p:sp>
        <p:nvSpPr>
          <p:cNvPr id="290" name="Google Shape;290;p14"/>
          <p:cNvSpPr/>
          <p:nvPr/>
        </p:nvSpPr>
        <p:spPr>
          <a:xfrm>
            <a:off x="915718" y="3287099"/>
            <a:ext cx="1581243" cy="790621"/>
          </a:xfrm>
          <a:custGeom>
            <a:avLst/>
            <a:gdLst/>
            <a:ahLst/>
            <a:cxnLst/>
            <a:rect l="l" t="t" r="r" b="b"/>
            <a:pathLst>
              <a:path w="1581243" h="790621" extrusionOk="0">
                <a:moveTo>
                  <a:pt x="0" y="79062"/>
                </a:moveTo>
                <a:cubicBezTo>
                  <a:pt x="0" y="35397"/>
                  <a:pt x="35397" y="0"/>
                  <a:pt x="79062" y="0"/>
                </a:cubicBezTo>
                <a:lnTo>
                  <a:pt x="1502181" y="0"/>
                </a:lnTo>
                <a:cubicBezTo>
                  <a:pt x="1545846" y="0"/>
                  <a:pt x="1581243" y="35397"/>
                  <a:pt x="1581243" y="79062"/>
                </a:cubicBezTo>
                <a:lnTo>
                  <a:pt x="1581243" y="711559"/>
                </a:lnTo>
                <a:cubicBezTo>
                  <a:pt x="1581243" y="755224"/>
                  <a:pt x="1545846" y="790621"/>
                  <a:pt x="1502181" y="790621"/>
                </a:cubicBezTo>
                <a:lnTo>
                  <a:pt x="79062" y="790621"/>
                </a:lnTo>
                <a:cubicBezTo>
                  <a:pt x="35397" y="790621"/>
                  <a:pt x="0" y="755224"/>
                  <a:pt x="0" y="711559"/>
                </a:cubicBezTo>
                <a:lnTo>
                  <a:pt x="0" y="79062"/>
                </a:lnTo>
                <a:close/>
              </a:path>
            </a:pathLst>
          </a:custGeom>
          <a:solidFill>
            <a:srgbClr val="599BD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2675" tIns="32675" rIns="32675" bIns="326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UAIP</a:t>
            </a:r>
            <a:endParaRPr sz="15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4"/>
          <p:cNvSpPr/>
          <p:nvPr/>
        </p:nvSpPr>
        <p:spPr>
          <a:xfrm rot="82600">
            <a:off x="2496869" y="3678068"/>
            <a:ext cx="641711" cy="24102"/>
          </a:xfrm>
          <a:custGeom>
            <a:avLst/>
            <a:gdLst/>
            <a:ahLst/>
            <a:cxnLst/>
            <a:rect l="l" t="t" r="r" b="b"/>
            <a:pathLst>
              <a:path w="641711" h="24102" extrusionOk="0">
                <a:moveTo>
                  <a:pt x="0" y="12051"/>
                </a:moveTo>
                <a:lnTo>
                  <a:pt x="641711" y="12051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17500" tIns="0" rIns="317500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4"/>
          <p:cNvSpPr/>
          <p:nvPr/>
        </p:nvSpPr>
        <p:spPr>
          <a:xfrm>
            <a:off x="3138488" y="3302517"/>
            <a:ext cx="1581243" cy="790621"/>
          </a:xfrm>
          <a:custGeom>
            <a:avLst/>
            <a:gdLst/>
            <a:ahLst/>
            <a:cxnLst/>
            <a:rect l="l" t="t" r="r" b="b"/>
            <a:pathLst>
              <a:path w="1581243" h="790621" extrusionOk="0">
                <a:moveTo>
                  <a:pt x="0" y="79062"/>
                </a:moveTo>
                <a:cubicBezTo>
                  <a:pt x="0" y="35397"/>
                  <a:pt x="35397" y="0"/>
                  <a:pt x="79062" y="0"/>
                </a:cubicBezTo>
                <a:lnTo>
                  <a:pt x="1502181" y="0"/>
                </a:lnTo>
                <a:cubicBezTo>
                  <a:pt x="1545846" y="0"/>
                  <a:pt x="1581243" y="35397"/>
                  <a:pt x="1581243" y="79062"/>
                </a:cubicBezTo>
                <a:lnTo>
                  <a:pt x="1581243" y="711559"/>
                </a:lnTo>
                <a:cubicBezTo>
                  <a:pt x="1581243" y="755224"/>
                  <a:pt x="1545846" y="790621"/>
                  <a:pt x="1502181" y="790621"/>
                </a:cubicBezTo>
                <a:lnTo>
                  <a:pt x="79062" y="790621"/>
                </a:lnTo>
                <a:cubicBezTo>
                  <a:pt x="35397" y="790621"/>
                  <a:pt x="0" y="755224"/>
                  <a:pt x="0" y="711559"/>
                </a:cubicBezTo>
                <a:lnTo>
                  <a:pt x="0" y="79062"/>
                </a:lnTo>
                <a:close/>
              </a:path>
            </a:pathLst>
          </a:custGeom>
          <a:solidFill>
            <a:schemeClr val="accent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2675" tIns="32675" rIns="32675" bIns="326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Unidad Productora </a:t>
            </a:r>
            <a:endParaRPr sz="1500" b="1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4"/>
          <p:cNvSpPr/>
          <p:nvPr/>
        </p:nvSpPr>
        <p:spPr>
          <a:xfrm rot="-2868057">
            <a:off x="4568757" y="3345091"/>
            <a:ext cx="919756" cy="24102"/>
          </a:xfrm>
          <a:custGeom>
            <a:avLst/>
            <a:gdLst/>
            <a:ahLst/>
            <a:cxnLst/>
            <a:rect l="l" t="t" r="r" b="b"/>
            <a:pathLst>
              <a:path w="919756" h="24102" extrusionOk="0">
                <a:moveTo>
                  <a:pt x="0" y="12051"/>
                </a:moveTo>
                <a:lnTo>
                  <a:pt x="919756" y="12051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49575" tIns="0" rIns="44957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4"/>
          <p:cNvSpPr/>
          <p:nvPr/>
        </p:nvSpPr>
        <p:spPr>
          <a:xfrm>
            <a:off x="5337539" y="2537420"/>
            <a:ext cx="2768251" cy="958075"/>
          </a:xfrm>
          <a:custGeom>
            <a:avLst/>
            <a:gdLst/>
            <a:ahLst/>
            <a:cxnLst/>
            <a:rect l="l" t="t" r="r" b="b"/>
            <a:pathLst>
              <a:path w="2768251" h="958075" extrusionOk="0">
                <a:moveTo>
                  <a:pt x="0" y="95808"/>
                </a:moveTo>
                <a:cubicBezTo>
                  <a:pt x="0" y="42895"/>
                  <a:pt x="42895" y="0"/>
                  <a:pt x="95808" y="0"/>
                </a:cubicBezTo>
                <a:lnTo>
                  <a:pt x="2672444" y="0"/>
                </a:lnTo>
                <a:cubicBezTo>
                  <a:pt x="2725357" y="0"/>
                  <a:pt x="2768252" y="42895"/>
                  <a:pt x="2768252" y="95808"/>
                </a:cubicBezTo>
                <a:cubicBezTo>
                  <a:pt x="2768252" y="351295"/>
                  <a:pt x="2768251" y="606781"/>
                  <a:pt x="2768251" y="862268"/>
                </a:cubicBezTo>
                <a:cubicBezTo>
                  <a:pt x="2768251" y="915181"/>
                  <a:pt x="2725356" y="958076"/>
                  <a:pt x="2672443" y="958076"/>
                </a:cubicBezTo>
                <a:lnTo>
                  <a:pt x="95808" y="958075"/>
                </a:lnTo>
                <a:cubicBezTo>
                  <a:pt x="42895" y="958075"/>
                  <a:pt x="0" y="915180"/>
                  <a:pt x="0" y="862267"/>
                </a:cubicBezTo>
                <a:lnTo>
                  <a:pt x="0" y="95808"/>
                </a:lnTo>
                <a:close/>
              </a:path>
            </a:pathLst>
          </a:custGeom>
          <a:solidFill>
            <a:srgbClr val="619F8A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7575" tIns="37575" rIns="37575" bIns="375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Documentos que resguarda archivo central </a:t>
            </a:r>
            <a:endParaRPr sz="15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4"/>
          <p:cNvSpPr/>
          <p:nvPr/>
        </p:nvSpPr>
        <p:spPr>
          <a:xfrm>
            <a:off x="5488785" y="4291288"/>
            <a:ext cx="1850165" cy="790621"/>
          </a:xfrm>
          <a:custGeom>
            <a:avLst/>
            <a:gdLst/>
            <a:ahLst/>
            <a:cxnLst/>
            <a:rect l="l" t="t" r="r" b="b"/>
            <a:pathLst>
              <a:path w="1850165" h="790621" extrusionOk="0">
                <a:moveTo>
                  <a:pt x="0" y="79062"/>
                </a:moveTo>
                <a:cubicBezTo>
                  <a:pt x="0" y="35397"/>
                  <a:pt x="35397" y="0"/>
                  <a:pt x="79062" y="0"/>
                </a:cubicBezTo>
                <a:lnTo>
                  <a:pt x="1771103" y="0"/>
                </a:lnTo>
                <a:cubicBezTo>
                  <a:pt x="1814768" y="0"/>
                  <a:pt x="1850165" y="35397"/>
                  <a:pt x="1850165" y="79062"/>
                </a:cubicBezTo>
                <a:lnTo>
                  <a:pt x="1850165" y="711559"/>
                </a:lnTo>
                <a:cubicBezTo>
                  <a:pt x="1850165" y="755224"/>
                  <a:pt x="1814768" y="790621"/>
                  <a:pt x="1771103" y="790621"/>
                </a:cubicBezTo>
                <a:lnTo>
                  <a:pt x="79062" y="790621"/>
                </a:lnTo>
                <a:cubicBezTo>
                  <a:pt x="35397" y="790621"/>
                  <a:pt x="0" y="755224"/>
                  <a:pt x="0" y="711559"/>
                </a:cubicBezTo>
                <a:lnTo>
                  <a:pt x="0" y="79062"/>
                </a:lnTo>
                <a:close/>
              </a:path>
            </a:pathLst>
          </a:custGeom>
          <a:solidFill>
            <a:srgbClr val="619F8A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2675" tIns="32675" rIns="32675" bIns="326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Archivo Central</a:t>
            </a:r>
            <a:endParaRPr sz="15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4"/>
          <p:cNvSpPr/>
          <p:nvPr/>
        </p:nvSpPr>
        <p:spPr>
          <a:xfrm rot="3361548">
            <a:off x="7292131" y="4762556"/>
            <a:ext cx="212249" cy="24102"/>
          </a:xfrm>
          <a:custGeom>
            <a:avLst/>
            <a:gdLst/>
            <a:ahLst/>
            <a:cxnLst/>
            <a:rect l="l" t="t" r="r" b="b"/>
            <a:pathLst>
              <a:path w="212249" h="24102" extrusionOk="0">
                <a:moveTo>
                  <a:pt x="0" y="12051"/>
                </a:moveTo>
                <a:lnTo>
                  <a:pt x="212249" y="12051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113500" tIns="6725" rIns="113500" bIns="67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4"/>
          <p:cNvSpPr/>
          <p:nvPr/>
        </p:nvSpPr>
        <p:spPr>
          <a:xfrm>
            <a:off x="7457560" y="4431204"/>
            <a:ext cx="1461812" cy="862821"/>
          </a:xfrm>
          <a:custGeom>
            <a:avLst/>
            <a:gdLst/>
            <a:ahLst/>
            <a:cxnLst/>
            <a:rect l="l" t="t" r="r" b="b"/>
            <a:pathLst>
              <a:path w="1461812" h="862821" extrusionOk="0">
                <a:moveTo>
                  <a:pt x="0" y="215705"/>
                </a:moveTo>
                <a:lnTo>
                  <a:pt x="1030402" y="215705"/>
                </a:lnTo>
                <a:lnTo>
                  <a:pt x="1030402" y="0"/>
                </a:lnTo>
                <a:lnTo>
                  <a:pt x="1461812" y="431411"/>
                </a:lnTo>
                <a:lnTo>
                  <a:pt x="1030402" y="862821"/>
                </a:lnTo>
                <a:lnTo>
                  <a:pt x="1030402" y="647116"/>
                </a:lnTo>
                <a:lnTo>
                  <a:pt x="0" y="647116"/>
                </a:lnTo>
                <a:lnTo>
                  <a:pt x="0" y="215705"/>
                </a:ln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600" tIns="223325" rIns="223325" bIns="2233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Únicamente cuando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4"/>
          <p:cNvSpPr/>
          <p:nvPr/>
        </p:nvSpPr>
        <p:spPr>
          <a:xfrm rot="-5052204">
            <a:off x="8840693" y="4763493"/>
            <a:ext cx="175037" cy="24102"/>
          </a:xfrm>
          <a:custGeom>
            <a:avLst/>
            <a:gdLst/>
            <a:ahLst/>
            <a:cxnLst/>
            <a:rect l="l" t="t" r="r" b="b"/>
            <a:pathLst>
              <a:path w="175037" h="24102" extrusionOk="0">
                <a:moveTo>
                  <a:pt x="0" y="12051"/>
                </a:moveTo>
                <a:lnTo>
                  <a:pt x="175037" y="12051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5825" tIns="7675" rIns="95825" bIns="76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4"/>
          <p:cNvSpPr/>
          <p:nvPr/>
        </p:nvSpPr>
        <p:spPr>
          <a:xfrm>
            <a:off x="8937051" y="4096226"/>
            <a:ext cx="2354404" cy="1404029"/>
          </a:xfrm>
          <a:custGeom>
            <a:avLst/>
            <a:gdLst/>
            <a:ahLst/>
            <a:cxnLst/>
            <a:rect l="l" t="t" r="r" b="b"/>
            <a:pathLst>
              <a:path w="1628333" h="1184493" extrusionOk="0">
                <a:moveTo>
                  <a:pt x="0" y="118449"/>
                </a:moveTo>
                <a:cubicBezTo>
                  <a:pt x="0" y="53031"/>
                  <a:pt x="53031" y="0"/>
                  <a:pt x="118449" y="0"/>
                </a:cubicBezTo>
                <a:lnTo>
                  <a:pt x="1509884" y="0"/>
                </a:lnTo>
                <a:cubicBezTo>
                  <a:pt x="1575302" y="0"/>
                  <a:pt x="1628333" y="53031"/>
                  <a:pt x="1628333" y="118449"/>
                </a:cubicBezTo>
                <a:lnTo>
                  <a:pt x="1628333" y="1066044"/>
                </a:lnTo>
                <a:cubicBezTo>
                  <a:pt x="1628333" y="1131462"/>
                  <a:pt x="1575302" y="1184493"/>
                  <a:pt x="1509884" y="1184493"/>
                </a:cubicBezTo>
                <a:lnTo>
                  <a:pt x="118449" y="1184493"/>
                </a:lnTo>
                <a:cubicBezTo>
                  <a:pt x="53031" y="1184493"/>
                  <a:pt x="0" y="1131462"/>
                  <a:pt x="0" y="1066044"/>
                </a:cubicBezTo>
                <a:lnTo>
                  <a:pt x="0" y="118449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4200" tIns="44200" rIns="44200" bIns="442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Requiera documentos históricos que sepamos éste resguarda</a:t>
            </a:r>
            <a:endParaRPr sz="15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4"/>
          <p:cNvSpPr txBox="1"/>
          <p:nvPr/>
        </p:nvSpPr>
        <p:spPr>
          <a:xfrm>
            <a:off x="2439759" y="2945947"/>
            <a:ext cx="98231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Solicita a </a:t>
            </a:r>
            <a:endParaRPr/>
          </a:p>
        </p:txBody>
      </p:sp>
      <p:cxnSp>
        <p:nvCxnSpPr>
          <p:cNvPr id="301" name="Google Shape;301;p14"/>
          <p:cNvCxnSpPr/>
          <p:nvPr/>
        </p:nvCxnSpPr>
        <p:spPr>
          <a:xfrm>
            <a:off x="1657350" y="4090285"/>
            <a:ext cx="0" cy="612308"/>
          </a:xfrm>
          <a:prstGeom prst="straightConnector1">
            <a:avLst/>
          </a:prstGeom>
          <a:noFill/>
          <a:ln w="2857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" name="Google Shape;302;p14"/>
          <p:cNvSpPr txBox="1"/>
          <p:nvPr/>
        </p:nvSpPr>
        <p:spPr>
          <a:xfrm>
            <a:off x="1657350" y="4751309"/>
            <a:ext cx="36081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Solicita directamente a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3" name="Google Shape;303;p14"/>
          <p:cNvCxnSpPr/>
          <p:nvPr/>
        </p:nvCxnSpPr>
        <p:spPr>
          <a:xfrm>
            <a:off x="1657350" y="4702593"/>
            <a:ext cx="3831432" cy="0"/>
          </a:xfrm>
          <a:prstGeom prst="straightConnector1">
            <a:avLst/>
          </a:prstGeom>
          <a:noFill/>
          <a:ln w="2857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LINEAMIENTO</a:t>
            </a:r>
            <a:r>
              <a:rPr lang="es-SV" sz="7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2</a:t>
            </a:r>
            <a:endParaRPr sz="7200" b="1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309" name="Google Shape;309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PARA LOS PERFILES DE LOS FUNCIONARIOS DE LA UNIDAD DE GESTIÓN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DOCUMENTAL Y ARCHIVOS</a:t>
            </a:r>
            <a:endParaRPr sz="28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6"/>
          <p:cNvSpPr/>
          <p:nvPr/>
        </p:nvSpPr>
        <p:spPr>
          <a:xfrm>
            <a:off x="1045030" y="285011"/>
            <a:ext cx="9844644" cy="534389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s-SV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Oficial de Gestión Documental y Archivos</a:t>
            </a: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s-SV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municipios: </a:t>
            </a:r>
            <a:r>
              <a:rPr lang="es-SV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Encargado de Gestión Documental y Archivo Municipal</a:t>
            </a:r>
            <a:endParaRPr/>
          </a:p>
          <a:p>
            <a:pPr marL="228600" marR="0" lvl="2" indent="-254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s-SV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PERFIL ACADÉMICO DEL FUNCIONARIO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s-SV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Profesional universitario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254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254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s-SV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RESPONSABILIDAD PRINCIPAL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s-SV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Dirigir el SIGDA por medio de la UGDA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254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254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s-SV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NOMBRAMIENTO DEL FUNCIONARIO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s-SV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máxima autoridad del ente obligado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es-SV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Acuerdo o Resolución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254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254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25400" algn="l" rtl="0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6"/>
          <p:cNvSpPr txBox="1"/>
          <p:nvPr/>
        </p:nvSpPr>
        <p:spPr>
          <a:xfrm>
            <a:off x="3216275" y="3362325"/>
            <a:ext cx="877888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cargo de</a:t>
            </a:r>
            <a:endParaRPr/>
          </a:p>
        </p:txBody>
      </p:sp>
      <p:sp>
        <p:nvSpPr>
          <p:cNvPr id="316" name="Google Shape;316;p16"/>
          <p:cNvSpPr txBox="1"/>
          <p:nvPr/>
        </p:nvSpPr>
        <p:spPr>
          <a:xfrm>
            <a:off x="2919413" y="4432300"/>
            <a:ext cx="1284287" cy="287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Mediante un</a:t>
            </a:r>
            <a:endParaRPr/>
          </a:p>
        </p:txBody>
      </p:sp>
      <p:sp>
        <p:nvSpPr>
          <p:cNvPr id="317" name="Google Shape;317;p16"/>
          <p:cNvSpPr/>
          <p:nvPr/>
        </p:nvSpPr>
        <p:spPr>
          <a:xfrm>
            <a:off x="5324475" y="4186238"/>
            <a:ext cx="273050" cy="1519237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6"/>
          <p:cNvSpPr txBox="1"/>
          <p:nvPr/>
        </p:nvSpPr>
        <p:spPr>
          <a:xfrm>
            <a:off x="5313363" y="4376738"/>
            <a:ext cx="2030412" cy="13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Archivista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Historiador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Bibliotecario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Administrador de empresas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Ingeniero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Informático</a:t>
            </a:r>
            <a:endParaRPr/>
          </a:p>
        </p:txBody>
      </p:sp>
      <p:sp>
        <p:nvSpPr>
          <p:cNvPr id="319" name="Google Shape;319;p16"/>
          <p:cNvSpPr/>
          <p:nvPr/>
        </p:nvSpPr>
        <p:spPr>
          <a:xfrm>
            <a:off x="5956300" y="5761038"/>
            <a:ext cx="96838" cy="436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56655" y="0"/>
                </a:moveTo>
                <a:lnTo>
                  <a:pt x="56655" y="94515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20" name="Google Shape;320;p16"/>
          <p:cNvSpPr/>
          <p:nvPr/>
        </p:nvSpPr>
        <p:spPr>
          <a:xfrm>
            <a:off x="4568825" y="6053138"/>
            <a:ext cx="2774950" cy="588962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600" tIns="7600" rIns="7600" bIns="76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Archivo, administración de información, gestión de calidad y procesos administrativos</a:t>
            </a:r>
            <a:endParaRPr/>
          </a:p>
        </p:txBody>
      </p:sp>
      <p:sp>
        <p:nvSpPr>
          <p:cNvPr id="321" name="Google Shape;321;p16"/>
          <p:cNvSpPr txBox="1"/>
          <p:nvPr/>
        </p:nvSpPr>
        <p:spPr>
          <a:xfrm>
            <a:off x="5967413" y="5691188"/>
            <a:ext cx="1111250" cy="4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Capacitado en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temas  de</a:t>
            </a:r>
            <a:endParaRPr/>
          </a:p>
        </p:txBody>
      </p:sp>
      <p:sp>
        <p:nvSpPr>
          <p:cNvPr id="322" name="Google Shape;322;p16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2, Artículos 1 y 2</a:t>
            </a:r>
            <a:endParaRPr/>
          </a:p>
        </p:txBody>
      </p:sp>
      <p:pic>
        <p:nvPicPr>
          <p:cNvPr id="323" name="Google Shape;32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23375" y="4327525"/>
            <a:ext cx="2541588" cy="1482725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16"/>
          <p:cNvSpPr txBox="1"/>
          <p:nvPr/>
        </p:nvSpPr>
        <p:spPr>
          <a:xfrm>
            <a:off x="9350375" y="5689600"/>
            <a:ext cx="2289175" cy="646113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Este cargo podrá ser dirigido por la persona que ha desempeñado estas funciones a partir de la LAIP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7"/>
          <p:cNvSpPr/>
          <p:nvPr/>
        </p:nvSpPr>
        <p:spPr>
          <a:xfrm>
            <a:off x="534390" y="261259"/>
            <a:ext cx="9565998" cy="499950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Oficial de Archivo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Funcionario nombrado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Cursar formación en área archivística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 meses luego del nombramiento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IAIP o AGN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Cargo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Oficial de Información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Colaborador administrativo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Temporalmente (máximo 12 meses)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Funciones principales del cargo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7"/>
          <p:cNvSpPr txBox="1"/>
          <p:nvPr/>
        </p:nvSpPr>
        <p:spPr>
          <a:xfrm>
            <a:off x="5033963" y="1177925"/>
            <a:ext cx="665162" cy="261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SV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deberá</a:t>
            </a:r>
            <a:endParaRPr/>
          </a:p>
        </p:txBody>
      </p:sp>
      <p:sp>
        <p:nvSpPr>
          <p:cNvPr id="331" name="Google Shape;331;p17"/>
          <p:cNvSpPr txBox="1"/>
          <p:nvPr/>
        </p:nvSpPr>
        <p:spPr>
          <a:xfrm rot="-1889167">
            <a:off x="7480300" y="676275"/>
            <a:ext cx="1000125" cy="430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SV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un plazo no mayor a</a:t>
            </a:r>
            <a:endParaRPr/>
          </a:p>
        </p:txBody>
      </p:sp>
      <p:sp>
        <p:nvSpPr>
          <p:cNvPr id="332" name="Google Shape;332;p17"/>
          <p:cNvSpPr txBox="1"/>
          <p:nvPr/>
        </p:nvSpPr>
        <p:spPr>
          <a:xfrm rot="2659997">
            <a:off x="7416800" y="1917700"/>
            <a:ext cx="987425" cy="261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SV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Impartida por</a:t>
            </a:r>
            <a:endParaRPr/>
          </a:p>
        </p:txBody>
      </p:sp>
      <p:sp>
        <p:nvSpPr>
          <p:cNvPr id="333" name="Google Shape;333;p17"/>
          <p:cNvSpPr txBox="1"/>
          <p:nvPr/>
        </p:nvSpPr>
        <p:spPr>
          <a:xfrm rot="-1741836">
            <a:off x="4867275" y="2271713"/>
            <a:ext cx="1000125" cy="430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SV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podrá ejercerlo</a:t>
            </a:r>
            <a:endParaRPr/>
          </a:p>
        </p:txBody>
      </p:sp>
      <p:sp>
        <p:nvSpPr>
          <p:cNvPr id="334" name="Google Shape;334;p17"/>
          <p:cNvSpPr txBox="1"/>
          <p:nvPr/>
        </p:nvSpPr>
        <p:spPr>
          <a:xfrm rot="1974143">
            <a:off x="4892675" y="3441700"/>
            <a:ext cx="939800" cy="4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SV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Podrá ejercerlo un </a:t>
            </a:r>
            <a:endParaRPr/>
          </a:p>
        </p:txBody>
      </p:sp>
      <p:sp>
        <p:nvSpPr>
          <p:cNvPr id="335" name="Google Shape;335;p17"/>
          <p:cNvSpPr/>
          <p:nvPr/>
        </p:nvSpPr>
        <p:spPr>
          <a:xfrm>
            <a:off x="5762625" y="4276725"/>
            <a:ext cx="323850" cy="1989138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7"/>
          <p:cNvSpPr/>
          <p:nvPr/>
        </p:nvSpPr>
        <p:spPr>
          <a:xfrm>
            <a:off x="5827713" y="4359275"/>
            <a:ext cx="4384675" cy="179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Emitir lineamientos y manuales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Supervisar la organización de los archivos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Manejo de personal a su cargo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Coordinación de comités institucionales para la gestión documental 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Capacitación del personal de la institución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Elaboración, ejecución y evaluación de proyectos</a:t>
            </a:r>
            <a:endParaRPr/>
          </a:p>
        </p:txBody>
      </p:sp>
      <p:sp>
        <p:nvSpPr>
          <p:cNvPr id="337" name="Google Shape;337;p17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2, Artículos 3, 4 y 5</a:t>
            </a:r>
            <a:endParaRPr/>
          </a:p>
        </p:txBody>
      </p:sp>
      <p:cxnSp>
        <p:nvCxnSpPr>
          <p:cNvPr id="338" name="Google Shape;338;p17"/>
          <p:cNvCxnSpPr/>
          <p:nvPr/>
        </p:nvCxnSpPr>
        <p:spPr>
          <a:xfrm>
            <a:off x="4940300" y="4773613"/>
            <a:ext cx="822325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39" name="Google Shape;339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77425" y="3992563"/>
            <a:ext cx="1893888" cy="10556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8"/>
          <p:cNvSpPr/>
          <p:nvPr/>
        </p:nvSpPr>
        <p:spPr>
          <a:xfrm>
            <a:off x="878774" y="246665"/>
            <a:ext cx="10305047" cy="615413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Perfiles de funcionarios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Encargado de archivo central y archivo periférico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Podrá ser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Profesional universitario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Estudiante universitario avanzado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Bachiller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Experiencia comprobada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Auxiliar de archivo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Bachiller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Capacitado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Oficial o Jefe de la UGDA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8"/>
          <p:cNvSpPr txBox="1"/>
          <p:nvPr/>
        </p:nvSpPr>
        <p:spPr>
          <a:xfrm>
            <a:off x="8215313" y="3836988"/>
            <a:ext cx="547687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 </a:t>
            </a:r>
            <a:endParaRPr/>
          </a:p>
        </p:txBody>
      </p:sp>
      <p:sp>
        <p:nvSpPr>
          <p:cNvPr id="346" name="Google Shape;346;p18"/>
          <p:cNvSpPr txBox="1"/>
          <p:nvPr/>
        </p:nvSpPr>
        <p:spPr>
          <a:xfrm>
            <a:off x="4559300" y="4879975"/>
            <a:ext cx="8318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Podrá ser</a:t>
            </a:r>
            <a:endParaRPr/>
          </a:p>
        </p:txBody>
      </p:sp>
      <p:sp>
        <p:nvSpPr>
          <p:cNvPr id="347" name="Google Shape;347;p18"/>
          <p:cNvSpPr txBox="1"/>
          <p:nvPr/>
        </p:nvSpPr>
        <p:spPr>
          <a:xfrm>
            <a:off x="6735763" y="4879975"/>
            <a:ext cx="79057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 será </a:t>
            </a:r>
            <a:endParaRPr/>
          </a:p>
        </p:txBody>
      </p:sp>
      <p:sp>
        <p:nvSpPr>
          <p:cNvPr id="348" name="Google Shape;348;p18"/>
          <p:cNvSpPr txBox="1"/>
          <p:nvPr/>
        </p:nvSpPr>
        <p:spPr>
          <a:xfrm>
            <a:off x="9096375" y="4891088"/>
            <a:ext cx="4286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 </a:t>
            </a:r>
            <a:endParaRPr/>
          </a:p>
        </p:txBody>
      </p:sp>
      <p:grpSp>
        <p:nvGrpSpPr>
          <p:cNvPr id="349" name="Google Shape;349;p18"/>
          <p:cNvGrpSpPr/>
          <p:nvPr/>
        </p:nvGrpSpPr>
        <p:grpSpPr>
          <a:xfrm>
            <a:off x="8939213" y="1706563"/>
            <a:ext cx="2903537" cy="1222375"/>
            <a:chOff x="6173153" y="1667512"/>
            <a:chExt cx="2904322" cy="1223396"/>
          </a:xfrm>
        </p:grpSpPr>
        <p:sp>
          <p:nvSpPr>
            <p:cNvPr id="350" name="Google Shape;350;p18"/>
            <p:cNvSpPr/>
            <p:nvPr/>
          </p:nvSpPr>
          <p:spPr>
            <a:xfrm>
              <a:off x="6295423" y="1667512"/>
              <a:ext cx="2782052" cy="1223396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8"/>
            <p:cNvSpPr/>
            <p:nvPr/>
          </p:nvSpPr>
          <p:spPr>
            <a:xfrm>
              <a:off x="6173153" y="1704054"/>
              <a:ext cx="2710595" cy="11503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00" tIns="7600" rIns="7600" bIns="76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SV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- Técnico en bibliotecología</a:t>
              </a:r>
              <a:endParaRPr/>
            </a:p>
            <a:p>
              <a:pPr marL="0" marR="0" lvl="0" indent="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None/>
              </a:pPr>
              <a:r>
                <a:rPr lang="es-SV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- Licenciatura en Historia</a:t>
              </a:r>
              <a:endParaRPr/>
            </a:p>
            <a:p>
              <a:pPr marL="0" marR="0" lvl="0" indent="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None/>
              </a:pPr>
              <a:r>
                <a:rPr lang="es-SV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- Administración de empresas</a:t>
              </a:r>
              <a:endParaRPr/>
            </a:p>
            <a:p>
              <a:pPr marL="0" marR="0" lvl="0" indent="0" algn="l" rtl="0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None/>
              </a:pPr>
              <a:r>
                <a:rPr lang="es-SV" sz="1200">
                  <a:solidFill>
                    <a:srgbClr val="595959"/>
                  </a:solidFill>
                  <a:latin typeface="Calibri"/>
                  <a:ea typeface="Calibri"/>
                  <a:cs typeface="Calibri"/>
                  <a:sym typeface="Calibri"/>
                </a:rPr>
                <a:t>- Otras afines</a:t>
              </a:r>
              <a:endParaRPr/>
            </a:p>
          </p:txBody>
        </p:sp>
      </p:grpSp>
      <p:sp>
        <p:nvSpPr>
          <p:cNvPr id="352" name="Google Shape;352;p18"/>
          <p:cNvSpPr/>
          <p:nvPr/>
        </p:nvSpPr>
        <p:spPr>
          <a:xfrm>
            <a:off x="8824913" y="1741488"/>
            <a:ext cx="182562" cy="1182687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8"/>
          <p:cNvSpPr txBox="1"/>
          <p:nvPr/>
        </p:nvSpPr>
        <p:spPr>
          <a:xfrm>
            <a:off x="8278813" y="2052638"/>
            <a:ext cx="420687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</a:t>
            </a:r>
            <a:endParaRPr/>
          </a:p>
        </p:txBody>
      </p:sp>
      <p:sp>
        <p:nvSpPr>
          <p:cNvPr id="354" name="Google Shape;354;p18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2, Artículos 6 y 7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9"/>
          <p:cNvSpPr/>
          <p:nvPr/>
        </p:nvSpPr>
        <p:spPr>
          <a:xfrm>
            <a:off x="1223889" y="450166"/>
            <a:ext cx="9523827" cy="610537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Capacitación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IAIP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de la UGDA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Sobre 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Acceso a la información pública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Materia archivística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Entes Obligados 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 de la UGDA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1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Sobre 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9"/>
          <p:cNvSpPr txBox="1"/>
          <p:nvPr/>
        </p:nvSpPr>
        <p:spPr>
          <a:xfrm>
            <a:off x="5232400" y="3263900"/>
            <a:ext cx="28257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361" name="Google Shape;361;p19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2, Artículo 8</a:t>
            </a:r>
            <a:endParaRPr/>
          </a:p>
        </p:txBody>
      </p:sp>
      <p:sp>
        <p:nvSpPr>
          <p:cNvPr id="362" name="Google Shape;362;p19"/>
          <p:cNvSpPr txBox="1"/>
          <p:nvPr/>
        </p:nvSpPr>
        <p:spPr>
          <a:xfrm>
            <a:off x="2686050" y="3671888"/>
            <a:ext cx="855663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brindan</a:t>
            </a:r>
            <a:endParaRPr/>
          </a:p>
        </p:txBody>
      </p:sp>
      <p:sp>
        <p:nvSpPr>
          <p:cNvPr id="363" name="Google Shape;363;p19"/>
          <p:cNvSpPr/>
          <p:nvPr/>
        </p:nvSpPr>
        <p:spPr>
          <a:xfrm>
            <a:off x="8399910" y="4426218"/>
            <a:ext cx="182562" cy="1182687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9"/>
          <p:cNvSpPr txBox="1"/>
          <p:nvPr/>
        </p:nvSpPr>
        <p:spPr>
          <a:xfrm>
            <a:off x="8399910" y="4602062"/>
            <a:ext cx="266078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Desarrollo humano y profesional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-Seguridad ocupacional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Prevención de riesgos 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Otras para mejorar su desempeño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INTRODUCCIÓN</a:t>
            </a:r>
            <a:endParaRPr/>
          </a:p>
        </p:txBody>
      </p:sp>
      <p:sp>
        <p:nvSpPr>
          <p:cNvPr id="98" name="Google Shape;98;p2"/>
          <p:cNvSpPr txBox="1"/>
          <p:nvPr/>
        </p:nvSpPr>
        <p:spPr>
          <a:xfrm>
            <a:off x="826077" y="1205346"/>
            <a:ext cx="10368396" cy="5355312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adecuada, oportuna y pertinente organización y manejo de la información pública puede incidir de forma estratégica en la toma de decisiones de la gestión pública, aumentando con ello, la probabilidad de certezas en los procesos a favor de la ciudadanía. 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ello, es necesario implementar la gestión documental y archivística como agentes claves en el resguardo de evidencia que en algún momento la ciudadanía y los mismos funcionarios pueden requerir para determinados procesos donde se haga justicia a su actuar. </a:t>
            </a:r>
            <a:endParaRPr sz="18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este sentido,  los servidores designados como Oficiales de Información y de Gestión Documental y Archivo en instituciones públicas, tienen en sus manos uno de los baluartes de las instituciones modernas: la información. Su responsabilidad es conducir la sistematización de la experiencia institucional y la memoria histórica que las instituciones deberían realizar en el marco de una administración pública transparente.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 estas razones y reconociendo el altísimo valor de la tarea asignada a los Oficiales de Gestión Documental y Archivos, el Instituto de Acceso a la Información Pública (IAIP) pone a disposición una herramienta gráfica que complementará el proceso de comprensión de los Lineamientos dictados por este Instituto hacia las autoridades de los entes obligados y a los funcionarios mencionados, con el objetivo de ayudar a realizar de mejor manera y con probidad esta relevante misión asignada.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Lineamiento 3</a:t>
            </a:r>
            <a:endParaRPr/>
          </a:p>
        </p:txBody>
      </p:sp>
      <p:sp>
        <p:nvSpPr>
          <p:cNvPr id="370" name="Google Shape;370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PARA LA IDENTIFICACIÓN Y CLASIFICACIÓN DOCUMENTAL</a:t>
            </a:r>
            <a:endParaRPr sz="28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1"/>
          <p:cNvSpPr/>
          <p:nvPr/>
        </p:nvSpPr>
        <p:spPr>
          <a:xfrm>
            <a:off x="1885840" y="831670"/>
            <a:ext cx="7961543" cy="398880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Comité de Identificación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rgbClr val="1F3864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Responsable de su creación</a:t>
            </a:r>
            <a:endParaRPr sz="1500" b="0" i="0" u="none" strike="noStrike" cap="non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rgbClr val="1F3864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Integrantes</a:t>
            </a:r>
            <a:endParaRPr sz="1500" b="0" i="0" u="none" strike="noStrike" cap="non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Representante de la unidad productora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Personal de RRHH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-Planificación institucional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-Calidad o Desarrollo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-Unidad Financiera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Área Jurídica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rgbClr val="1F3864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Funciones </a:t>
            </a:r>
            <a:endParaRPr sz="1500" b="0" i="0" u="none" strike="noStrike" cap="non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21"/>
          <p:cNvSpPr/>
          <p:nvPr/>
        </p:nvSpPr>
        <p:spPr>
          <a:xfrm>
            <a:off x="7732713" y="3735388"/>
            <a:ext cx="350837" cy="1570037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21"/>
          <p:cNvSpPr/>
          <p:nvPr/>
        </p:nvSpPr>
        <p:spPr>
          <a:xfrm>
            <a:off x="7821613" y="3827463"/>
            <a:ext cx="2922587" cy="1385887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Elaborar </a:t>
            </a:r>
            <a:r>
              <a:rPr lang="es-SV" sz="12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reseña histórica </a:t>
            </a: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administrativa de la institución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-Elaborar </a:t>
            </a:r>
            <a:r>
              <a:rPr lang="es-SV" sz="12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Índice de organismos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Elaborar </a:t>
            </a:r>
            <a:r>
              <a:rPr lang="es-SV" sz="12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Índice legislativo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Elaborar </a:t>
            </a:r>
            <a:r>
              <a:rPr lang="es-SV" sz="12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Repertorio de funciones </a:t>
            </a: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de la institución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Recopilar los </a:t>
            </a:r>
            <a:r>
              <a:rPr lang="es-SV" sz="12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organigramas de la institución</a:t>
            </a:r>
            <a:endParaRPr/>
          </a:p>
        </p:txBody>
      </p:sp>
      <p:sp>
        <p:nvSpPr>
          <p:cNvPr id="378" name="Google Shape;378;p21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3, </a:t>
            </a:r>
            <a:r>
              <a:rPr lang="es-SV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Artículos 1 y 2</a:t>
            </a:r>
            <a:endParaRPr/>
          </a:p>
        </p:txBody>
      </p:sp>
      <p:sp>
        <p:nvSpPr>
          <p:cNvPr id="379" name="Google Shape;379;p21"/>
          <p:cNvSpPr txBox="1"/>
          <p:nvPr/>
        </p:nvSpPr>
        <p:spPr>
          <a:xfrm>
            <a:off x="304800" y="2471738"/>
            <a:ext cx="1325563" cy="584200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Coordinado por la UGDA</a:t>
            </a:r>
            <a:endParaRPr/>
          </a:p>
        </p:txBody>
      </p:sp>
      <p:cxnSp>
        <p:nvCxnSpPr>
          <p:cNvPr id="380" name="Google Shape;380;p21"/>
          <p:cNvCxnSpPr>
            <a:stCxn id="379" idx="3"/>
          </p:cNvCxnSpPr>
          <p:nvPr/>
        </p:nvCxnSpPr>
        <p:spPr>
          <a:xfrm>
            <a:off x="1630363" y="2763838"/>
            <a:ext cx="304800" cy="0"/>
          </a:xfrm>
          <a:prstGeom prst="straightConnector1">
            <a:avLst/>
          </a:prstGeom>
          <a:noFill/>
          <a:ln w="381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2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3, </a:t>
            </a:r>
            <a:r>
              <a:rPr lang="es-SV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Artículo 3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Lineamiento 4</a:t>
            </a:r>
            <a:endParaRPr/>
          </a:p>
        </p:txBody>
      </p:sp>
      <p:sp>
        <p:nvSpPr>
          <p:cNvPr id="391" name="Google Shape;391;p2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PARA ORDENACIÓN Y DESCRIPCIÓN DOCUMENTAL</a:t>
            </a:r>
            <a:endParaRPr sz="28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4"/>
          <p:cNvSpPr/>
          <p:nvPr/>
        </p:nvSpPr>
        <p:spPr>
          <a:xfrm>
            <a:off x="914399" y="308758"/>
            <a:ext cx="10604665" cy="597328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 productora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Conformar expedientes con sus respectivos tipos documentales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 de identificación y lineamientos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UGDA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Determinar Métodos de Ordenación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1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Pueden ser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14300" marR="0" lvl="1" indent="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24"/>
          <p:cNvSpPr txBox="1"/>
          <p:nvPr/>
        </p:nvSpPr>
        <p:spPr>
          <a:xfrm>
            <a:off x="6376988" y="1878013"/>
            <a:ext cx="92710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acuerdo con el</a:t>
            </a:r>
            <a:endParaRPr/>
          </a:p>
        </p:txBody>
      </p:sp>
      <p:sp>
        <p:nvSpPr>
          <p:cNvPr id="398" name="Google Shape;398;p24"/>
          <p:cNvSpPr txBox="1"/>
          <p:nvPr/>
        </p:nvSpPr>
        <p:spPr>
          <a:xfrm>
            <a:off x="9153525" y="2051050"/>
            <a:ext cx="57308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la</a:t>
            </a:r>
            <a:endParaRPr/>
          </a:p>
        </p:txBody>
      </p:sp>
      <p:sp>
        <p:nvSpPr>
          <p:cNvPr id="399" name="Google Shape;399;p24"/>
          <p:cNvSpPr/>
          <p:nvPr/>
        </p:nvSpPr>
        <p:spPr>
          <a:xfrm>
            <a:off x="7677150" y="3384550"/>
            <a:ext cx="350838" cy="1016000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24"/>
          <p:cNvSpPr txBox="1"/>
          <p:nvPr/>
        </p:nvSpPr>
        <p:spPr>
          <a:xfrm>
            <a:off x="7731125" y="3384550"/>
            <a:ext cx="1911350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Cronológico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Alfabético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Numérico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Alfanumérico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Mixto</a:t>
            </a:r>
            <a:endParaRPr/>
          </a:p>
        </p:txBody>
      </p:sp>
      <p:grpSp>
        <p:nvGrpSpPr>
          <p:cNvPr id="401" name="Google Shape;401;p24"/>
          <p:cNvGrpSpPr/>
          <p:nvPr/>
        </p:nvGrpSpPr>
        <p:grpSpPr>
          <a:xfrm>
            <a:off x="9786938" y="2968625"/>
            <a:ext cx="1724025" cy="1893888"/>
            <a:chOff x="8866814" y="1628887"/>
            <a:chExt cx="1724967" cy="862483"/>
          </a:xfrm>
        </p:grpSpPr>
        <p:sp>
          <p:nvSpPr>
            <p:cNvPr id="402" name="Google Shape;402;p24"/>
            <p:cNvSpPr/>
            <p:nvPr/>
          </p:nvSpPr>
          <p:spPr>
            <a:xfrm>
              <a:off x="8866814" y="1628887"/>
              <a:ext cx="1724967" cy="862483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4"/>
            <p:cNvSpPr/>
            <p:nvPr/>
          </p:nvSpPr>
          <p:spPr>
            <a:xfrm>
              <a:off x="8892228" y="1654191"/>
              <a:ext cx="1674139" cy="837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SV" sz="1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El </a:t>
              </a:r>
              <a:r>
                <a:rPr lang="es-SV" sz="15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método implementado para la ordenación de series documentales</a:t>
              </a:r>
              <a:r>
                <a:rPr lang="es-SV" sz="1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quedará plasmado en el Manual de Procedimientos.</a:t>
              </a:r>
              <a:endParaRPr/>
            </a:p>
          </p:txBody>
        </p:sp>
      </p:grpSp>
      <p:sp>
        <p:nvSpPr>
          <p:cNvPr id="404" name="Google Shape;404;p24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4, </a:t>
            </a:r>
            <a:r>
              <a:rPr lang="es-SV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Artículos 1 y 2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25"/>
          <p:cNvSpPr/>
          <p:nvPr/>
        </p:nvSpPr>
        <p:spPr>
          <a:xfrm>
            <a:off x="1518329" y="382898"/>
            <a:ext cx="8562109" cy="556952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 productora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rgbClr val="1F3864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 sz="1200" b="0" i="0" u="none" strike="noStrike" cap="non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Foliar expedientes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 método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Manual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Sello foliador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Instalar las series documentales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Archivo Central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Orden de transferencia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25"/>
          <p:cNvSpPr txBox="1"/>
          <p:nvPr/>
        </p:nvSpPr>
        <p:spPr>
          <a:xfrm>
            <a:off x="6262688" y="2552700"/>
            <a:ext cx="344487" cy="36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SV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411" name="Google Shape;411;p25"/>
          <p:cNvSpPr txBox="1"/>
          <p:nvPr/>
        </p:nvSpPr>
        <p:spPr>
          <a:xfrm>
            <a:off x="5473700" y="3949700"/>
            <a:ext cx="508000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el</a:t>
            </a:r>
            <a:endParaRPr/>
          </a:p>
        </p:txBody>
      </p:sp>
      <p:sp>
        <p:nvSpPr>
          <p:cNvPr id="412" name="Google Shape;412;p25"/>
          <p:cNvSpPr txBox="1"/>
          <p:nvPr/>
        </p:nvSpPr>
        <p:spPr>
          <a:xfrm>
            <a:off x="7366000" y="3813175"/>
            <a:ext cx="842963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Acorde al</a:t>
            </a:r>
            <a:endParaRPr/>
          </a:p>
        </p:txBody>
      </p:sp>
      <p:sp>
        <p:nvSpPr>
          <p:cNvPr id="413" name="Google Shape;413;p25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4, </a:t>
            </a:r>
            <a:r>
              <a:rPr lang="es-SV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Artículos 3 y 4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26"/>
          <p:cNvSpPr/>
          <p:nvPr/>
        </p:nvSpPr>
        <p:spPr>
          <a:xfrm>
            <a:off x="106879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UGDA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deberá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Elaborar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 de descripción documental gradual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Instrumentos de descripción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Inventarios para archivos de gestión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Índices y catálogos para Archivo Central e histórico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00100" marR="0" lvl="7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Normas internacionales: ISAD, ISAAR, ISDF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00100" marR="0" lvl="7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Actualizar anualmente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Guía de archivo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Instrumento descriptor del fondo documental de la Institución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Norma internacional ISDIAH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26"/>
          <p:cNvSpPr txBox="1"/>
          <p:nvPr/>
        </p:nvSpPr>
        <p:spPr>
          <a:xfrm>
            <a:off x="6149975" y="4049713"/>
            <a:ext cx="522288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es el</a:t>
            </a:r>
            <a:endParaRPr/>
          </a:p>
        </p:txBody>
      </p:sp>
      <p:sp>
        <p:nvSpPr>
          <p:cNvPr id="420" name="Google Shape;420;p26"/>
          <p:cNvSpPr txBox="1"/>
          <p:nvPr/>
        </p:nvSpPr>
        <p:spPr>
          <a:xfrm>
            <a:off x="5781675" y="2349500"/>
            <a:ext cx="1046163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Estableciendo</a:t>
            </a:r>
            <a:endParaRPr/>
          </a:p>
        </p:txBody>
      </p:sp>
      <p:sp>
        <p:nvSpPr>
          <p:cNvPr id="421" name="Google Shape;421;p26"/>
          <p:cNvSpPr txBox="1"/>
          <p:nvPr/>
        </p:nvSpPr>
        <p:spPr>
          <a:xfrm>
            <a:off x="7989888" y="4233863"/>
            <a:ext cx="833437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Siguiendo </a:t>
            </a:r>
            <a:endParaRPr/>
          </a:p>
        </p:txBody>
      </p:sp>
      <p:sp>
        <p:nvSpPr>
          <p:cNvPr id="422" name="Google Shape;422;p26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4, Artículos 5 y 6</a:t>
            </a:r>
            <a:endParaRPr/>
          </a:p>
        </p:txBody>
      </p:sp>
      <p:sp>
        <p:nvSpPr>
          <p:cNvPr id="423" name="Google Shape;423;p26"/>
          <p:cNvSpPr txBox="1"/>
          <p:nvPr/>
        </p:nvSpPr>
        <p:spPr>
          <a:xfrm>
            <a:off x="9686925" y="2601913"/>
            <a:ext cx="83185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Basados  en 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Lineamiento 5</a:t>
            </a:r>
            <a:endParaRPr/>
          </a:p>
        </p:txBody>
      </p:sp>
      <p:sp>
        <p:nvSpPr>
          <p:cNvPr id="429" name="Google Shape;429;p2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DE PAUTAS PARA LA GESTIÓN DOCUMENTAL ELECTRÓNICA</a:t>
            </a:r>
            <a:endParaRPr sz="28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28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5, Artículo 1</a:t>
            </a:r>
            <a:endParaRPr/>
          </a:p>
        </p:txBody>
      </p:sp>
      <p:sp>
        <p:nvSpPr>
          <p:cNvPr id="435" name="Google Shape;435;p28"/>
          <p:cNvSpPr/>
          <p:nvPr/>
        </p:nvSpPr>
        <p:spPr>
          <a:xfrm>
            <a:off x="464457" y="1824073"/>
            <a:ext cx="3965701" cy="279542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UGDA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Informática</a:t>
            </a:r>
            <a:endParaRPr/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-Comunicaciones</a:t>
            </a:r>
            <a:endParaRPr/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Planificación</a:t>
            </a:r>
            <a:endParaRPr/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Otras convenientes</a:t>
            </a:r>
            <a:endParaRPr/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28"/>
          <p:cNvSpPr/>
          <p:nvPr/>
        </p:nvSpPr>
        <p:spPr>
          <a:xfrm>
            <a:off x="4322763" y="2470150"/>
            <a:ext cx="914400" cy="78422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3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deberán</a:t>
            </a:r>
            <a:endParaRPr/>
          </a:p>
        </p:txBody>
      </p:sp>
      <p:sp>
        <p:nvSpPr>
          <p:cNvPr id="437" name="Google Shape;437;p28"/>
          <p:cNvSpPr/>
          <p:nvPr/>
        </p:nvSpPr>
        <p:spPr>
          <a:xfrm>
            <a:off x="5287963" y="1958975"/>
            <a:ext cx="1600200" cy="1828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Normalizar gestión de</a:t>
            </a: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-Documentos ofimáticos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-Plantillas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-Otros de uso de oficina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28"/>
          <p:cNvSpPr/>
          <p:nvPr/>
        </p:nvSpPr>
        <p:spPr>
          <a:xfrm>
            <a:off x="7667625" y="2630488"/>
            <a:ext cx="1187450" cy="5111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Equipos de cómputo</a:t>
            </a:r>
            <a:endParaRPr/>
          </a:p>
        </p:txBody>
      </p:sp>
      <p:sp>
        <p:nvSpPr>
          <p:cNvPr id="439" name="Google Shape;439;p28"/>
          <p:cNvSpPr/>
          <p:nvPr/>
        </p:nvSpPr>
        <p:spPr>
          <a:xfrm>
            <a:off x="9634538" y="1958975"/>
            <a:ext cx="1600200" cy="1828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Medidas</a:t>
            </a: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para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creación, circulación, reproducción y resguardo de la información.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0" name="Google Shape;440;p28"/>
          <p:cNvCxnSpPr>
            <a:stCxn id="437" idx="3"/>
            <a:endCxn id="438" idx="1"/>
          </p:cNvCxnSpPr>
          <p:nvPr/>
        </p:nvCxnSpPr>
        <p:spPr>
          <a:xfrm>
            <a:off x="6888163" y="2873375"/>
            <a:ext cx="779400" cy="126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1" name="Google Shape;441;p28"/>
          <p:cNvCxnSpPr>
            <a:endCxn id="439" idx="1"/>
          </p:cNvCxnSpPr>
          <p:nvPr/>
        </p:nvCxnSpPr>
        <p:spPr>
          <a:xfrm rot="10800000" flipH="1">
            <a:off x="8855138" y="2873375"/>
            <a:ext cx="779400" cy="63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42" name="Google Shape;442;p28"/>
          <p:cNvSpPr txBox="1"/>
          <p:nvPr/>
        </p:nvSpPr>
        <p:spPr>
          <a:xfrm>
            <a:off x="6888163" y="2400300"/>
            <a:ext cx="890587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Generados en</a:t>
            </a:r>
            <a:endParaRPr/>
          </a:p>
        </p:txBody>
      </p:sp>
      <p:sp>
        <p:nvSpPr>
          <p:cNvPr id="443" name="Google Shape;443;p28"/>
          <p:cNvSpPr txBox="1"/>
          <p:nvPr/>
        </p:nvSpPr>
        <p:spPr>
          <a:xfrm>
            <a:off x="8777288" y="2366963"/>
            <a:ext cx="93503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contemplen</a:t>
            </a:r>
            <a:endParaRPr/>
          </a:p>
        </p:txBody>
      </p:sp>
      <p:sp>
        <p:nvSpPr>
          <p:cNvPr id="444" name="Google Shape;444;p28"/>
          <p:cNvSpPr txBox="1"/>
          <p:nvPr/>
        </p:nvSpPr>
        <p:spPr>
          <a:xfrm rot="-3236913">
            <a:off x="1600994" y="2378869"/>
            <a:ext cx="901700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través de</a:t>
            </a:r>
            <a:endParaRPr/>
          </a:p>
        </p:txBody>
      </p:sp>
      <p:sp>
        <p:nvSpPr>
          <p:cNvPr id="445" name="Google Shape;445;p28"/>
          <p:cNvSpPr txBox="1"/>
          <p:nvPr/>
        </p:nvSpPr>
        <p:spPr>
          <a:xfrm rot="2141856">
            <a:off x="1620838" y="3535363"/>
            <a:ext cx="1052512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 apoyo de 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29"/>
          <p:cNvSpPr/>
          <p:nvPr/>
        </p:nvSpPr>
        <p:spPr>
          <a:xfrm>
            <a:off x="286322" y="577163"/>
            <a:ext cx="10793353" cy="553863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Unidades 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Comunicación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Informática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Deberán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Establecer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Modelos y Plantillas para todos los tipos documentales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determinando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905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Gestión documental y archivos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29"/>
          <p:cNvSpPr/>
          <p:nvPr/>
        </p:nvSpPr>
        <p:spPr>
          <a:xfrm>
            <a:off x="9440863" y="2825750"/>
            <a:ext cx="344487" cy="1081088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29"/>
          <p:cNvSpPr txBox="1"/>
          <p:nvPr/>
        </p:nvSpPr>
        <p:spPr>
          <a:xfrm>
            <a:off x="9440863" y="2873375"/>
            <a:ext cx="2232025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Tamaño, color, fuente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de letra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Ubicación de firmas y sellos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Márgenes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Otros elementos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29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5, Artículo 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chemeClr val="accent4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SIGLAS UTILIZADAS</a:t>
            </a:r>
            <a:endParaRPr/>
          </a:p>
        </p:txBody>
      </p:sp>
      <p:sp>
        <p:nvSpPr>
          <p:cNvPr id="104" name="Google Shape;104;p3"/>
          <p:cNvSpPr txBox="1"/>
          <p:nvPr/>
        </p:nvSpPr>
        <p:spPr>
          <a:xfrm>
            <a:off x="541338" y="1119188"/>
            <a:ext cx="10466387" cy="6002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Para una mejor comprensión del documento, te recomendamos revisar la lista de siglas utilizadas, que se presenta a continuación: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1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IAIP: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Instituto de Acceso a la Información Pública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ISAAR (CPF):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 International Standard Archival Authority Record for Corporate Bodies, Persons, and Families (Norma Internacional sobre los Registros de Autoridad de Archivos relativos a Instituciones, Personas y Familias)</a:t>
            </a:r>
            <a:endParaRPr sz="15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ISAD (G):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General International Standard Archival Description (Norma Internacional General de Descripción Archivística)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ISDF: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International Standard for Describing Functions (Norma Internacional para la Descripción de Funciones)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ISDIAH: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International Standard for Describing Institutions with Archival Holdings (Norma Internacional para Describir Instituciones que Custodian Fondos de Archivos)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L1: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Lineamiento 1, y así sucesivamente 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LAIP: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Ley de Acceso a la Información Pública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SIA: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Sistema Institucional de Archivos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CISED: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Comité Institucional de Selección y Eliminación de Documentos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SIGDA: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Sistema Institucional de Gestión Documental y Archivos 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TPCD: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Tabla de Plazos de Conservación Documental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AutoNum type="arabicPeriod"/>
            </a:pPr>
            <a:r>
              <a:rPr lang="es-SV" sz="15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UGDA: </a:t>
            </a: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Unidad de Gestión Documental y Archivos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0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5, Artículo 3</a:t>
            </a:r>
            <a:endParaRPr/>
          </a:p>
        </p:txBody>
      </p:sp>
      <p:sp>
        <p:nvSpPr>
          <p:cNvPr id="459" name="Google Shape;459;p30"/>
          <p:cNvSpPr/>
          <p:nvPr/>
        </p:nvSpPr>
        <p:spPr>
          <a:xfrm>
            <a:off x="1081974" y="719666"/>
            <a:ext cx="9653319" cy="496861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Imagen Institucional de documentos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 reflejo de su naturaleza como Entidad del Estado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Prevaleciendo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Escudo de la República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Hacer alusiones a partidos políticos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30"/>
          <p:cNvSpPr txBox="1"/>
          <p:nvPr/>
        </p:nvSpPr>
        <p:spPr>
          <a:xfrm rot="-2167320">
            <a:off x="3360738" y="2552700"/>
            <a:ext cx="747712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/>
          </a:p>
        </p:txBody>
      </p:sp>
      <p:sp>
        <p:nvSpPr>
          <p:cNvPr id="461" name="Google Shape;461;p30"/>
          <p:cNvSpPr txBox="1"/>
          <p:nvPr/>
        </p:nvSpPr>
        <p:spPr>
          <a:xfrm rot="2164703">
            <a:off x="3319463" y="3633788"/>
            <a:ext cx="831850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debe</a:t>
            </a:r>
            <a:endParaRPr/>
          </a:p>
        </p:txBody>
      </p:sp>
      <p:pic>
        <p:nvPicPr>
          <p:cNvPr id="462" name="Google Shape;462;p30" descr="Escudo de El Salvador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6525" y="1939925"/>
            <a:ext cx="1673225" cy="1338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1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chemeClr val="accent4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Tomar en cuenta </a:t>
            </a:r>
            <a:endParaRPr/>
          </a:p>
        </p:txBody>
      </p:sp>
      <p:sp>
        <p:nvSpPr>
          <p:cNvPr id="468" name="Google Shape;468;p31"/>
          <p:cNvSpPr txBox="1"/>
          <p:nvPr/>
        </p:nvSpPr>
        <p:spPr>
          <a:xfrm>
            <a:off x="2185988" y="4337050"/>
            <a:ext cx="7813675" cy="8921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Los Entes Obligados </a:t>
            </a:r>
            <a:r>
              <a:rPr lang="es-SV" sz="16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deberán institucionalizar las medidas mencionadas, a través de </a:t>
            </a:r>
            <a:r>
              <a:rPr lang="es-SV" sz="1800" b="1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manuales o instructivos </a:t>
            </a:r>
            <a:r>
              <a:rPr lang="es-SV" sz="160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para normalizar la producción documental y evitar la falsificación de documentos.</a:t>
            </a:r>
            <a:endParaRPr/>
          </a:p>
        </p:txBody>
      </p:sp>
      <p:pic>
        <p:nvPicPr>
          <p:cNvPr id="469" name="Google Shape;469;p31" descr="Resultado de imagen para imagenes publicitarias de personas señalando aviso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22663" y="1743075"/>
            <a:ext cx="4286250" cy="238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32"/>
          <p:cNvSpPr/>
          <p:nvPr/>
        </p:nvSpPr>
        <p:spPr>
          <a:xfrm>
            <a:off x="500081" y="237506"/>
            <a:ext cx="11446496" cy="6198921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 productora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Organizar documentos ofimáticos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Tomando las siguientes </a:t>
            </a:r>
            <a:r>
              <a:rPr lang="es-SV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MEDIDAS</a:t>
            </a:r>
            <a:endParaRPr sz="1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Ordenar las carpetas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Cuadro de Clasificación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Computadoras, discos o servidores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Denominar los documentos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Cuadro de Clasificación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Codificación normalizada y aprobada por Unidad productora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Facilitar la localización de documentos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32"/>
          <p:cNvSpPr txBox="1"/>
          <p:nvPr/>
        </p:nvSpPr>
        <p:spPr>
          <a:xfrm>
            <a:off x="1947863" y="2909888"/>
            <a:ext cx="522287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/>
          </a:p>
        </p:txBody>
      </p:sp>
      <p:sp>
        <p:nvSpPr>
          <p:cNvPr id="476" name="Google Shape;476;p32"/>
          <p:cNvSpPr txBox="1"/>
          <p:nvPr/>
        </p:nvSpPr>
        <p:spPr>
          <a:xfrm rot="-1500400">
            <a:off x="7513638" y="1516063"/>
            <a:ext cx="93345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acuerdo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 el</a:t>
            </a:r>
            <a:endParaRPr/>
          </a:p>
        </p:txBody>
      </p:sp>
      <p:sp>
        <p:nvSpPr>
          <p:cNvPr id="477" name="Google Shape;477;p32"/>
          <p:cNvSpPr txBox="1"/>
          <p:nvPr/>
        </p:nvSpPr>
        <p:spPr>
          <a:xfrm rot="1644415">
            <a:off x="7412038" y="2459038"/>
            <a:ext cx="11366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Ubicándolas en</a:t>
            </a:r>
            <a:endParaRPr/>
          </a:p>
        </p:txBody>
      </p:sp>
      <p:sp>
        <p:nvSpPr>
          <p:cNvPr id="478" name="Google Shape;478;p32"/>
          <p:cNvSpPr txBox="1"/>
          <p:nvPr/>
        </p:nvSpPr>
        <p:spPr>
          <a:xfrm>
            <a:off x="9902825" y="4375150"/>
            <a:ext cx="52228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endParaRPr/>
          </a:p>
        </p:txBody>
      </p:sp>
      <p:sp>
        <p:nvSpPr>
          <p:cNvPr id="479" name="Google Shape;479;p32"/>
          <p:cNvSpPr txBox="1"/>
          <p:nvPr/>
        </p:nvSpPr>
        <p:spPr>
          <a:xfrm rot="-2172287">
            <a:off x="7513638" y="3375025"/>
            <a:ext cx="933450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acuerdo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 el</a:t>
            </a:r>
            <a:endParaRPr/>
          </a:p>
        </p:txBody>
      </p:sp>
      <p:sp>
        <p:nvSpPr>
          <p:cNvPr id="480" name="Google Shape;480;p32"/>
          <p:cNvSpPr txBox="1"/>
          <p:nvPr/>
        </p:nvSpPr>
        <p:spPr>
          <a:xfrm rot="1474576">
            <a:off x="7524750" y="4522788"/>
            <a:ext cx="823913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Utilizando </a:t>
            </a:r>
            <a:endParaRPr/>
          </a:p>
        </p:txBody>
      </p:sp>
      <p:sp>
        <p:nvSpPr>
          <p:cNvPr id="481" name="Google Shape;481;p32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5, Artículo 4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33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5, Artículo 5</a:t>
            </a:r>
            <a:endParaRPr/>
          </a:p>
        </p:txBody>
      </p:sp>
      <p:sp>
        <p:nvSpPr>
          <p:cNvPr id="487" name="Google Shape;487;p33"/>
          <p:cNvSpPr/>
          <p:nvPr/>
        </p:nvSpPr>
        <p:spPr>
          <a:xfrm>
            <a:off x="6591300" y="3349625"/>
            <a:ext cx="1924050" cy="901700"/>
          </a:xfrm>
          <a:prstGeom prst="right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F82CA"/>
              </a:gs>
              <a:gs pos="50000">
                <a:srgbClr val="3C70CA"/>
              </a:gs>
              <a:gs pos="100000">
                <a:srgbClr val="2E60B9"/>
              </a:gs>
            </a:gsLst>
            <a:lin ang="5400000" scaled="0"/>
          </a:gra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Tomando las siguientes acciones</a:t>
            </a:r>
            <a:endParaRPr/>
          </a:p>
        </p:txBody>
      </p:sp>
      <p:sp>
        <p:nvSpPr>
          <p:cNvPr id="488" name="Google Shape;488;p33"/>
          <p:cNvSpPr/>
          <p:nvPr/>
        </p:nvSpPr>
        <p:spPr>
          <a:xfrm>
            <a:off x="8562975" y="2928938"/>
            <a:ext cx="344488" cy="1487487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33"/>
          <p:cNvSpPr txBox="1"/>
          <p:nvPr/>
        </p:nvSpPr>
        <p:spPr>
          <a:xfrm>
            <a:off x="8736013" y="3016250"/>
            <a:ext cx="2660650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Elaborar política sobre el </a:t>
            </a:r>
            <a:r>
              <a:rPr lang="es-SV" sz="12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uso de correo electrónico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Definir imagen corporativa </a:t>
            </a: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para correo y documentos ofimáticos</a:t>
            </a:r>
            <a:endParaRPr/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Utilizar el correo </a:t>
            </a:r>
            <a:r>
              <a:rPr lang="es-SV" sz="12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para compartir documentos ofimáticos</a:t>
            </a: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33"/>
          <p:cNvSpPr/>
          <p:nvPr/>
        </p:nvSpPr>
        <p:spPr>
          <a:xfrm>
            <a:off x="1809750" y="3184525"/>
            <a:ext cx="358775" cy="27305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33"/>
          <p:cNvSpPr/>
          <p:nvPr/>
        </p:nvSpPr>
        <p:spPr>
          <a:xfrm>
            <a:off x="2543175" y="4202113"/>
            <a:ext cx="354013" cy="246062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4"/>
          </a:solidFill>
          <a:ln w="12700" cap="flat" cmpd="sng">
            <a:solidFill>
              <a:srgbClr val="BA8C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34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5, Artículo 6</a:t>
            </a:r>
            <a:endParaRPr/>
          </a:p>
        </p:txBody>
      </p:sp>
      <p:sp>
        <p:nvSpPr>
          <p:cNvPr id="497" name="Google Shape;497;p34"/>
          <p:cNvSpPr/>
          <p:nvPr/>
        </p:nvSpPr>
        <p:spPr>
          <a:xfrm>
            <a:off x="6804025" y="3408363"/>
            <a:ext cx="1627188" cy="842962"/>
          </a:xfrm>
          <a:prstGeom prst="right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F82CA"/>
              </a:gs>
              <a:gs pos="50000">
                <a:srgbClr val="3C70CA"/>
              </a:gs>
              <a:gs pos="100000">
                <a:srgbClr val="2E60B9"/>
              </a:gs>
            </a:gsLst>
            <a:lin ang="5400000" scaled="0"/>
          </a:gradFill>
          <a:ln w="952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Tomando en cuenta </a:t>
            </a:r>
            <a:endParaRPr/>
          </a:p>
        </p:txBody>
      </p:sp>
      <p:sp>
        <p:nvSpPr>
          <p:cNvPr id="498" name="Google Shape;498;p34"/>
          <p:cNvSpPr/>
          <p:nvPr/>
        </p:nvSpPr>
        <p:spPr>
          <a:xfrm>
            <a:off x="8467725" y="3101975"/>
            <a:ext cx="344488" cy="1697038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34"/>
          <p:cNvSpPr txBox="1"/>
          <p:nvPr/>
        </p:nvSpPr>
        <p:spPr>
          <a:xfrm>
            <a:off x="8467725" y="3228975"/>
            <a:ext cx="2659063" cy="1570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Se debe determinar los documentos de gestión legalizados, que pueden digitalizarse y ser enviados por correo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La digitalización </a:t>
            </a: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no sustituye el valor legal del documento físico. </a:t>
            </a:r>
            <a:endParaRPr/>
          </a:p>
          <a:p>
            <a:pPr marL="171450" marR="0" lvl="0" indent="-95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-"/>
            </a:pPr>
            <a:r>
              <a:rPr lang="es-SV" sz="12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Normas internacionales </a:t>
            </a:r>
            <a:endParaRPr/>
          </a:p>
        </p:txBody>
      </p:sp>
      <p:sp>
        <p:nvSpPr>
          <p:cNvPr id="500" name="Google Shape;500;p34">
            <a:hlinkClick r:id="rId3" action="ppaction://hlinksldjump"/>
          </p:cNvPr>
          <p:cNvSpPr/>
          <p:nvPr/>
        </p:nvSpPr>
        <p:spPr>
          <a:xfrm>
            <a:off x="10483403" y="6040192"/>
            <a:ext cx="850005" cy="51377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46400" y="60000"/>
                </a:moveTo>
                <a:lnTo>
                  <a:pt x="87200" y="15000"/>
                </a:lnTo>
                <a:lnTo>
                  <a:pt x="87200" y="105000"/>
                </a:lnTo>
                <a:close/>
                <a:moveTo>
                  <a:pt x="39600" y="15000"/>
                </a:moveTo>
                <a:lnTo>
                  <a:pt x="32800" y="15000"/>
                </a:lnTo>
                <a:lnTo>
                  <a:pt x="32800" y="105000"/>
                </a:lnTo>
                <a:lnTo>
                  <a:pt x="39600" y="105000"/>
                </a:lnTo>
                <a:close/>
              </a:path>
              <a:path w="120000" h="120000" fill="darken" extrusionOk="0">
                <a:moveTo>
                  <a:pt x="46400" y="60000"/>
                </a:moveTo>
                <a:lnTo>
                  <a:pt x="87200" y="15000"/>
                </a:lnTo>
                <a:lnTo>
                  <a:pt x="87200" y="105000"/>
                </a:lnTo>
                <a:close/>
                <a:moveTo>
                  <a:pt x="39600" y="15000"/>
                </a:moveTo>
                <a:lnTo>
                  <a:pt x="32800" y="15000"/>
                </a:lnTo>
                <a:lnTo>
                  <a:pt x="32800" y="105000"/>
                </a:lnTo>
                <a:lnTo>
                  <a:pt x="39600" y="105000"/>
                </a:lnTo>
                <a:close/>
              </a:path>
              <a:path w="120000" h="120000" fill="none" extrusionOk="0">
                <a:moveTo>
                  <a:pt x="46400" y="60000"/>
                </a:moveTo>
                <a:lnTo>
                  <a:pt x="87200" y="15000"/>
                </a:lnTo>
                <a:lnTo>
                  <a:pt x="87200" y="105000"/>
                </a:lnTo>
                <a:close/>
                <a:moveTo>
                  <a:pt x="39600" y="15000"/>
                </a:moveTo>
                <a:lnTo>
                  <a:pt x="39600" y="105000"/>
                </a:lnTo>
                <a:lnTo>
                  <a:pt x="32800" y="105000"/>
                </a:lnTo>
                <a:lnTo>
                  <a:pt x="32800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5"/>
          <p:cNvSpPr/>
          <p:nvPr/>
        </p:nvSpPr>
        <p:spPr>
          <a:xfrm>
            <a:off x="375847" y="1524775"/>
            <a:ext cx="1470730" cy="133405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35"/>
          <p:cNvSpPr/>
          <p:nvPr/>
        </p:nvSpPr>
        <p:spPr>
          <a:xfrm>
            <a:off x="2068919" y="1883196"/>
            <a:ext cx="1031151" cy="61721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DA9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Debe buscar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35"/>
          <p:cNvSpPr/>
          <p:nvPr/>
        </p:nvSpPr>
        <p:spPr>
          <a:xfrm>
            <a:off x="3322412" y="1524775"/>
            <a:ext cx="1549106" cy="133405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Creación e implementación   </a:t>
            </a: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35"/>
          <p:cNvSpPr/>
          <p:nvPr/>
        </p:nvSpPr>
        <p:spPr>
          <a:xfrm>
            <a:off x="5093860" y="1883244"/>
            <a:ext cx="1086702" cy="6171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DA9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35"/>
          <p:cNvSpPr/>
          <p:nvPr/>
        </p:nvSpPr>
        <p:spPr>
          <a:xfrm>
            <a:off x="6402904" y="1524615"/>
            <a:ext cx="1412654" cy="13343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Sistemas de gestión de documentos electrónicos</a:t>
            </a: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35"/>
          <p:cNvSpPr/>
          <p:nvPr/>
        </p:nvSpPr>
        <p:spPr>
          <a:xfrm>
            <a:off x="8037900" y="1883244"/>
            <a:ext cx="1058113" cy="61711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DA9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Utilizando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35"/>
          <p:cNvSpPr/>
          <p:nvPr/>
        </p:nvSpPr>
        <p:spPr>
          <a:xfrm>
            <a:off x="9318355" y="1524615"/>
            <a:ext cx="1445961" cy="13343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Softwares libres y políticas de datos abiertos</a:t>
            </a:r>
            <a:endParaRPr sz="15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35"/>
          <p:cNvSpPr/>
          <p:nvPr/>
        </p:nvSpPr>
        <p:spPr>
          <a:xfrm>
            <a:off x="9545638" y="3111500"/>
            <a:ext cx="720725" cy="72072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8DA9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35"/>
          <p:cNvSpPr/>
          <p:nvPr/>
        </p:nvSpPr>
        <p:spPr>
          <a:xfrm>
            <a:off x="8667750" y="3930650"/>
            <a:ext cx="2476500" cy="703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Estándares y prácticas</a:t>
            </a:r>
            <a:endParaRPr/>
          </a:p>
        </p:txBody>
      </p:sp>
      <p:sp>
        <p:nvSpPr>
          <p:cNvPr id="514" name="Google Shape;514;p35"/>
          <p:cNvSpPr/>
          <p:nvPr/>
        </p:nvSpPr>
        <p:spPr>
          <a:xfrm>
            <a:off x="9545638" y="4732338"/>
            <a:ext cx="720725" cy="719137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8DA9D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35"/>
          <p:cNvSpPr/>
          <p:nvPr/>
        </p:nvSpPr>
        <p:spPr>
          <a:xfrm>
            <a:off x="8667750" y="5549900"/>
            <a:ext cx="2476500" cy="703263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Fiabilidad, integridad y conservación de la información </a:t>
            </a:r>
            <a:endParaRPr sz="15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35"/>
          <p:cNvSpPr txBox="1"/>
          <p:nvPr/>
        </p:nvSpPr>
        <p:spPr>
          <a:xfrm>
            <a:off x="8667750" y="3465513"/>
            <a:ext cx="105568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Adoptando </a:t>
            </a:r>
            <a:endParaRPr/>
          </a:p>
        </p:txBody>
      </p:sp>
      <p:sp>
        <p:nvSpPr>
          <p:cNvPr id="517" name="Google Shape;517;p35"/>
          <p:cNvSpPr txBox="1"/>
          <p:nvPr/>
        </p:nvSpPr>
        <p:spPr>
          <a:xfrm>
            <a:off x="8489950" y="5137150"/>
            <a:ext cx="105568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asegurar</a:t>
            </a:r>
            <a:endParaRPr/>
          </a:p>
        </p:txBody>
      </p:sp>
      <p:sp>
        <p:nvSpPr>
          <p:cNvPr id="518" name="Google Shape;518;p35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5, Artículo 7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3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Lineamiento 6</a:t>
            </a:r>
            <a:endParaRPr/>
          </a:p>
        </p:txBody>
      </p:sp>
      <p:sp>
        <p:nvSpPr>
          <p:cNvPr id="524" name="Google Shape;524;p3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PARA LA VALORACIÓN Y SELECCIÓN DOCUMENTAL</a:t>
            </a:r>
            <a:endParaRPr sz="28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37"/>
          <p:cNvSpPr/>
          <p:nvPr/>
        </p:nvSpPr>
        <p:spPr>
          <a:xfrm>
            <a:off x="605641" y="510631"/>
            <a:ext cx="11293434" cy="625829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CISED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Establecido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Compuesto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Oficial de la UGDA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Encargado de archivo central y periférico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Delegado de área jurídica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Jefe de unidad productora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Encargado de archivos especiales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Auditor. Como observador externo</a:t>
            </a:r>
            <a:endParaRPr/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Colaborador administrativo</a:t>
            </a:r>
            <a:endParaRPr/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Historiador o investigador social externo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Nombrado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Acuerdo o Resolución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titular de la Institución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37"/>
          <p:cNvSpPr txBox="1"/>
          <p:nvPr/>
        </p:nvSpPr>
        <p:spPr>
          <a:xfrm>
            <a:off x="5011738" y="1401763"/>
            <a:ext cx="40322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endParaRPr/>
          </a:p>
        </p:txBody>
      </p:sp>
      <p:sp>
        <p:nvSpPr>
          <p:cNvPr id="531" name="Google Shape;531;p37"/>
          <p:cNvSpPr txBox="1"/>
          <p:nvPr/>
        </p:nvSpPr>
        <p:spPr>
          <a:xfrm>
            <a:off x="5011738" y="3275013"/>
            <a:ext cx="4032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endParaRPr/>
          </a:p>
        </p:txBody>
      </p:sp>
      <p:sp>
        <p:nvSpPr>
          <p:cNvPr id="532" name="Google Shape;532;p37"/>
          <p:cNvSpPr txBox="1"/>
          <p:nvPr/>
        </p:nvSpPr>
        <p:spPr>
          <a:xfrm>
            <a:off x="5011738" y="5149850"/>
            <a:ext cx="403225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endParaRPr/>
          </a:p>
        </p:txBody>
      </p:sp>
      <p:sp>
        <p:nvSpPr>
          <p:cNvPr id="533" name="Google Shape;533;p37"/>
          <p:cNvSpPr txBox="1"/>
          <p:nvPr/>
        </p:nvSpPr>
        <p:spPr>
          <a:xfrm>
            <a:off x="7788275" y="5154613"/>
            <a:ext cx="40322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endParaRPr/>
          </a:p>
        </p:txBody>
      </p:sp>
      <p:sp>
        <p:nvSpPr>
          <p:cNvPr id="534" name="Google Shape;534;p37"/>
          <p:cNvSpPr txBox="1"/>
          <p:nvPr/>
        </p:nvSpPr>
        <p:spPr>
          <a:xfrm>
            <a:off x="8443913" y="3090863"/>
            <a:ext cx="1306512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Adicionalmente, pueden integrarlo</a:t>
            </a:r>
            <a:endParaRPr/>
          </a:p>
        </p:txBody>
      </p:sp>
      <p:sp>
        <p:nvSpPr>
          <p:cNvPr id="535" name="Google Shape;535;p37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6, Artículo 1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8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6, Artículo 2</a:t>
            </a:r>
            <a:endParaRPr/>
          </a:p>
        </p:txBody>
      </p:sp>
      <p:sp>
        <p:nvSpPr>
          <p:cNvPr id="541" name="Google Shape;541;p38"/>
          <p:cNvSpPr/>
          <p:nvPr/>
        </p:nvSpPr>
        <p:spPr>
          <a:xfrm>
            <a:off x="451261" y="719666"/>
            <a:ext cx="11340935" cy="589489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Funciones del CISED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Establecer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Criterios de valoración de series documentales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 Primario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Administrativo, contable, fiscal, legal, jurídico, informativo y técnico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 Secundario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Científico, histórico y cultural atribuido a las funciones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Elaborar y autorizar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Tabla de Valoración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Valores primarios</a:t>
            </a:r>
            <a:endParaRPr/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Valores secundarios</a:t>
            </a:r>
            <a:endParaRPr/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Clasificación de la información según LAIP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Elaborar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TPCD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Disposición final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Permanente</a:t>
            </a:r>
            <a:endParaRPr/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Eliminación parcial</a:t>
            </a:r>
            <a:endParaRPr/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Eliminación total</a:t>
            </a:r>
            <a:endParaRPr/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Digitalización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38"/>
          <p:cNvSpPr txBox="1"/>
          <p:nvPr/>
        </p:nvSpPr>
        <p:spPr>
          <a:xfrm>
            <a:off x="5640388" y="3360738"/>
            <a:ext cx="582612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refleje </a:t>
            </a:r>
            <a:endParaRPr/>
          </a:p>
        </p:txBody>
      </p:sp>
      <p:sp>
        <p:nvSpPr>
          <p:cNvPr id="543" name="Google Shape;543;p38"/>
          <p:cNvSpPr txBox="1"/>
          <p:nvPr/>
        </p:nvSpPr>
        <p:spPr>
          <a:xfrm>
            <a:off x="5568950" y="4891088"/>
            <a:ext cx="8572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Indicando </a:t>
            </a:r>
            <a:endParaRPr/>
          </a:p>
        </p:txBody>
      </p:sp>
      <p:sp>
        <p:nvSpPr>
          <p:cNvPr id="544" name="Google Shape;544;p38"/>
          <p:cNvSpPr txBox="1"/>
          <p:nvPr/>
        </p:nvSpPr>
        <p:spPr>
          <a:xfrm>
            <a:off x="7573963" y="4705350"/>
            <a:ext cx="809625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puede ser 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39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6, Artículo 3</a:t>
            </a:r>
            <a:endParaRPr/>
          </a:p>
        </p:txBody>
      </p:sp>
      <p:sp>
        <p:nvSpPr>
          <p:cNvPr id="550" name="Google Shape;550;p39"/>
          <p:cNvSpPr/>
          <p:nvPr/>
        </p:nvSpPr>
        <p:spPr>
          <a:xfrm>
            <a:off x="427510" y="844063"/>
            <a:ext cx="11566567" cy="587113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 productora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Método de Selección Documental </a:t>
            </a: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conservar muestras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 sea por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Cualitativa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Alfabética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Cronológica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Tipográfica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rgbClr val="595959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Que aplique a soporte en papel o digital</a:t>
            </a:r>
            <a:endParaRPr sz="15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Combinada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Muestreo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Aleatorio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Sistemático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Mantener muestras de las series documentales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Hechos relevantes del desarrollo institucional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39"/>
          <p:cNvSpPr/>
          <p:nvPr/>
        </p:nvSpPr>
        <p:spPr>
          <a:xfrm>
            <a:off x="9737725" y="1146175"/>
            <a:ext cx="190500" cy="2944813"/>
          </a:xfrm>
          <a:prstGeom prst="righ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39"/>
          <p:cNvSpPr txBox="1"/>
          <p:nvPr/>
        </p:nvSpPr>
        <p:spPr>
          <a:xfrm>
            <a:off x="4773613" y="4465638"/>
            <a:ext cx="70167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reflejen</a:t>
            </a:r>
            <a:endParaRPr/>
          </a:p>
        </p:txBody>
      </p:sp>
      <p:sp>
        <p:nvSpPr>
          <p:cNvPr id="553" name="Google Shape;553;p39"/>
          <p:cNvSpPr txBox="1"/>
          <p:nvPr/>
        </p:nvSpPr>
        <p:spPr>
          <a:xfrm rot="-3991605">
            <a:off x="2005807" y="2856706"/>
            <a:ext cx="70008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Elegirá </a:t>
            </a:r>
            <a:endParaRPr/>
          </a:p>
        </p:txBody>
      </p:sp>
      <p:sp>
        <p:nvSpPr>
          <p:cNvPr id="554" name="Google Shape;554;p39"/>
          <p:cNvSpPr txBox="1"/>
          <p:nvPr/>
        </p:nvSpPr>
        <p:spPr>
          <a:xfrm rot="3732523">
            <a:off x="2082007" y="4398169"/>
            <a:ext cx="547687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/>
              <a:t>¿Qué temas abarcan los Lineamientos GDA?</a:t>
            </a:r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SV"/>
              <a:t>L1 para la creación del SIGDA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SV"/>
              <a:t>L2 para el perfil del personal de la Unidad de Gestión Documental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SV"/>
              <a:t>L3 para la identificación y clasificación documental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SV"/>
              <a:t>L4 para la ordenación y descripción documental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SV"/>
              <a:t>L5 pautas de gestión documental electrónica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SV"/>
              <a:t>L6 selección y eliminación documental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SV"/>
              <a:t>L7 conservación documental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SV"/>
              <a:t>L8 GDA y acceso a la información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s-SV"/>
              <a:t>L9 buenas prácticas de GDA 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40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6, Artículo 4</a:t>
            </a:r>
            <a:endParaRPr/>
          </a:p>
        </p:txBody>
      </p:sp>
      <p:sp>
        <p:nvSpPr>
          <p:cNvPr id="560" name="Google Shape;560;p40"/>
          <p:cNvSpPr/>
          <p:nvPr/>
        </p:nvSpPr>
        <p:spPr>
          <a:xfrm>
            <a:off x="618835" y="1199404"/>
            <a:ext cx="9273310" cy="1674421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Área de Información o Tecnología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Crear respaldos de documentos en soporte óptico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CD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DVD </a:t>
            </a:r>
            <a:endParaRPr/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Blue-Ray 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Asegurar su preservación y migración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40"/>
          <p:cNvSpPr/>
          <p:nvPr/>
        </p:nvSpPr>
        <p:spPr>
          <a:xfrm>
            <a:off x="596899" y="4039497"/>
            <a:ext cx="9332685" cy="153191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Área de Comunicaciones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Preservar la información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Sitio Web institucional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mismo medio u otros respaldos digitales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40"/>
          <p:cNvSpPr/>
          <p:nvPr/>
        </p:nvSpPr>
        <p:spPr>
          <a:xfrm>
            <a:off x="0" y="3175000"/>
            <a:ext cx="3868738" cy="576263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Artículo 5</a:t>
            </a:r>
            <a:endParaRPr/>
          </a:p>
        </p:txBody>
      </p:sp>
      <p:sp>
        <p:nvSpPr>
          <p:cNvPr id="563" name="Google Shape;563;p40"/>
          <p:cNvSpPr txBox="1"/>
          <p:nvPr/>
        </p:nvSpPr>
        <p:spPr>
          <a:xfrm>
            <a:off x="2460625" y="1719263"/>
            <a:ext cx="598488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/>
          </a:p>
        </p:txBody>
      </p:sp>
      <p:sp>
        <p:nvSpPr>
          <p:cNvPr id="564" name="Google Shape;564;p40"/>
          <p:cNvSpPr txBox="1"/>
          <p:nvPr/>
        </p:nvSpPr>
        <p:spPr>
          <a:xfrm>
            <a:off x="4964113" y="1719263"/>
            <a:ext cx="598487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  </a:t>
            </a:r>
            <a:endParaRPr/>
          </a:p>
        </p:txBody>
      </p:sp>
      <p:sp>
        <p:nvSpPr>
          <p:cNvPr id="565" name="Google Shape;565;p40"/>
          <p:cNvSpPr txBox="1"/>
          <p:nvPr/>
        </p:nvSpPr>
        <p:spPr>
          <a:xfrm>
            <a:off x="7620000" y="1706563"/>
            <a:ext cx="3048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  </a:t>
            </a:r>
            <a:endParaRPr/>
          </a:p>
        </p:txBody>
      </p:sp>
      <p:sp>
        <p:nvSpPr>
          <p:cNvPr id="566" name="Google Shape;566;p40"/>
          <p:cNvSpPr txBox="1"/>
          <p:nvPr/>
        </p:nvSpPr>
        <p:spPr>
          <a:xfrm>
            <a:off x="2460625" y="4529138"/>
            <a:ext cx="59848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/>
          </a:p>
        </p:txBody>
      </p:sp>
      <p:sp>
        <p:nvSpPr>
          <p:cNvPr id="567" name="Google Shape;567;p40"/>
          <p:cNvSpPr txBox="1"/>
          <p:nvPr/>
        </p:nvSpPr>
        <p:spPr>
          <a:xfrm>
            <a:off x="4872038" y="4529138"/>
            <a:ext cx="827087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Subida al </a:t>
            </a:r>
            <a:endParaRPr/>
          </a:p>
        </p:txBody>
      </p:sp>
      <p:sp>
        <p:nvSpPr>
          <p:cNvPr id="568" name="Google Shape;568;p40"/>
          <p:cNvSpPr txBox="1"/>
          <p:nvPr/>
        </p:nvSpPr>
        <p:spPr>
          <a:xfrm>
            <a:off x="7570788" y="4514850"/>
            <a:ext cx="452437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 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41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6, Artículo 6</a:t>
            </a:r>
            <a:endParaRPr/>
          </a:p>
        </p:txBody>
      </p:sp>
      <p:pic>
        <p:nvPicPr>
          <p:cNvPr id="574" name="Google Shape;574;p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51238" y="1381125"/>
            <a:ext cx="4579937" cy="4579938"/>
          </a:xfrm>
          <a:prstGeom prst="rect">
            <a:avLst/>
          </a:prstGeom>
          <a:noFill/>
          <a:ln>
            <a:noFill/>
          </a:ln>
        </p:spPr>
      </p:pic>
      <p:sp>
        <p:nvSpPr>
          <p:cNvPr id="575" name="Google Shape;575;p41"/>
          <p:cNvSpPr txBox="1"/>
          <p:nvPr/>
        </p:nvSpPr>
        <p:spPr>
          <a:xfrm>
            <a:off x="4391025" y="1903413"/>
            <a:ext cx="2928938" cy="1570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 b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Determinar en la Política de uso de correo electrónico, el tipo de mensajes que pueden resguardarse y definir los procesos que podrán quedar evidenciados en dicho medio</a:t>
            </a:r>
            <a:endParaRPr/>
          </a:p>
        </p:txBody>
      </p:sp>
      <p:sp>
        <p:nvSpPr>
          <p:cNvPr id="576" name="Google Shape;576;p41">
            <a:hlinkClick r:id="rId4" action="ppaction://hlinksldjump"/>
          </p:cNvPr>
          <p:cNvSpPr/>
          <p:nvPr/>
        </p:nvSpPr>
        <p:spPr>
          <a:xfrm>
            <a:off x="11384924" y="6253163"/>
            <a:ext cx="656822" cy="49536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43031" y="60000"/>
                </a:moveTo>
                <a:lnTo>
                  <a:pt x="93938" y="15000"/>
                </a:lnTo>
                <a:lnTo>
                  <a:pt x="93938" y="105000"/>
                </a:lnTo>
                <a:close/>
                <a:moveTo>
                  <a:pt x="34546" y="15000"/>
                </a:moveTo>
                <a:lnTo>
                  <a:pt x="26062" y="15000"/>
                </a:lnTo>
                <a:lnTo>
                  <a:pt x="26062" y="105000"/>
                </a:lnTo>
                <a:lnTo>
                  <a:pt x="34546" y="105000"/>
                </a:lnTo>
                <a:close/>
              </a:path>
              <a:path w="120000" h="120000" fill="darken" extrusionOk="0">
                <a:moveTo>
                  <a:pt x="43031" y="60000"/>
                </a:moveTo>
                <a:lnTo>
                  <a:pt x="93938" y="15000"/>
                </a:lnTo>
                <a:lnTo>
                  <a:pt x="93938" y="105000"/>
                </a:lnTo>
                <a:close/>
                <a:moveTo>
                  <a:pt x="34546" y="15000"/>
                </a:moveTo>
                <a:lnTo>
                  <a:pt x="26062" y="15000"/>
                </a:lnTo>
                <a:lnTo>
                  <a:pt x="26062" y="105000"/>
                </a:lnTo>
                <a:lnTo>
                  <a:pt x="34546" y="105000"/>
                </a:lnTo>
                <a:close/>
              </a:path>
              <a:path w="120000" h="120000" fill="none" extrusionOk="0">
                <a:moveTo>
                  <a:pt x="43031" y="60000"/>
                </a:moveTo>
                <a:lnTo>
                  <a:pt x="93938" y="15000"/>
                </a:lnTo>
                <a:lnTo>
                  <a:pt x="93938" y="105000"/>
                </a:lnTo>
                <a:close/>
                <a:moveTo>
                  <a:pt x="34546" y="15000"/>
                </a:moveTo>
                <a:lnTo>
                  <a:pt x="34546" y="105000"/>
                </a:lnTo>
                <a:lnTo>
                  <a:pt x="26062" y="105000"/>
                </a:lnTo>
                <a:lnTo>
                  <a:pt x="26062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42"/>
          <p:cNvSpPr/>
          <p:nvPr/>
        </p:nvSpPr>
        <p:spPr>
          <a:xfrm>
            <a:off x="1052285" y="1133323"/>
            <a:ext cx="6023429" cy="420067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 productora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Identificar y seleccionar las fracciones de series y subseries a transferir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Comprobar el orden de los documentos dentro de los expedientes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42"/>
          <p:cNvSpPr/>
          <p:nvPr/>
        </p:nvSpPr>
        <p:spPr>
          <a:xfrm>
            <a:off x="6454775" y="2862263"/>
            <a:ext cx="1328738" cy="87153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Tomando estas acciones</a:t>
            </a:r>
            <a:endParaRPr/>
          </a:p>
        </p:txBody>
      </p:sp>
      <p:sp>
        <p:nvSpPr>
          <p:cNvPr id="583" name="Google Shape;583;p42"/>
          <p:cNvSpPr/>
          <p:nvPr/>
        </p:nvSpPr>
        <p:spPr>
          <a:xfrm>
            <a:off x="7837488" y="1958975"/>
            <a:ext cx="293687" cy="2678113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42"/>
          <p:cNvSpPr txBox="1"/>
          <p:nvPr/>
        </p:nvSpPr>
        <p:spPr>
          <a:xfrm>
            <a:off x="7935913" y="1958975"/>
            <a:ext cx="3536950" cy="2678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Colocar la documentación a transferir en carpetas y cajas normalizadas, documentando en un formulario normalizado de transferencia cada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remisión al archivo central.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Transferir documentos electrónicos con su debido registro, clasificación, adición de metadatos y correcto almacenamiento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Elaborar el manual respectivo sobre las transferencias documentales.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Capacitar a todo el personal de la institución sobre este proceso.</a:t>
            </a:r>
            <a:endParaRPr/>
          </a:p>
        </p:txBody>
      </p:sp>
      <p:sp>
        <p:nvSpPr>
          <p:cNvPr id="585" name="Google Shape;585;p42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6, Artículo 7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43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6, Artículo 8</a:t>
            </a:r>
            <a:endParaRPr/>
          </a:p>
        </p:txBody>
      </p:sp>
      <p:sp>
        <p:nvSpPr>
          <p:cNvPr id="591" name="Google Shape;591;p43"/>
          <p:cNvSpPr/>
          <p:nvPr/>
        </p:nvSpPr>
        <p:spPr>
          <a:xfrm>
            <a:off x="533401" y="719665"/>
            <a:ext cx="10678886" cy="58879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UGDA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 de eliminación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Legal y segura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2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Respetar plazos </a:t>
            </a: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establecidos por la TPCD</a:t>
            </a:r>
            <a:endParaRPr/>
          </a:p>
          <a:p>
            <a:pPr marL="457200" marR="0" lvl="4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2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Documentar la eliminación </a:t>
            </a: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con acta firmada por CISED</a:t>
            </a:r>
            <a:endParaRPr/>
          </a:p>
          <a:p>
            <a:pPr marL="457200" marR="0" lvl="4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•"/>
            </a:pPr>
            <a:r>
              <a:rPr lang="es-SV" sz="12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CISED coordinará con  Archivo General de la Nación </a:t>
            </a: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para proteger documentos históricos </a:t>
            </a:r>
            <a:endParaRPr sz="1200" b="1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2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Informar únicamente al IAIP </a:t>
            </a: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cuando se elimine información con </a:t>
            </a:r>
            <a:r>
              <a:rPr lang="es-SV" sz="12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datos personales</a:t>
            </a:r>
            <a:endParaRPr/>
          </a:p>
          <a:p>
            <a:pPr marL="457200" marR="0" lvl="4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2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UGDA coordinará  </a:t>
            </a: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la confidencialidad de la eliminación documental</a:t>
            </a:r>
            <a:endParaRPr/>
          </a:p>
          <a:p>
            <a:pPr marL="457200" marR="0" lvl="4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rgbClr val="595959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- Tendrá validez ante el IAIP, cuando sea </a:t>
            </a:r>
            <a:r>
              <a:rPr lang="es-SV" sz="12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autorizado por CISED o según la Ley del Archivo General de la Nación</a:t>
            </a:r>
            <a:endParaRPr/>
          </a:p>
          <a:p>
            <a:pPr marL="457200" marR="0" lvl="4" indent="-381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p43"/>
          <p:cNvSpPr txBox="1"/>
          <p:nvPr/>
        </p:nvSpPr>
        <p:spPr>
          <a:xfrm>
            <a:off x="2297113" y="3371850"/>
            <a:ext cx="89217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Realizará el</a:t>
            </a:r>
            <a:endParaRPr/>
          </a:p>
        </p:txBody>
      </p:sp>
      <p:sp>
        <p:nvSpPr>
          <p:cNvPr id="593" name="Google Shape;593;p43"/>
          <p:cNvSpPr txBox="1"/>
          <p:nvPr/>
        </p:nvSpPr>
        <p:spPr>
          <a:xfrm>
            <a:off x="4957763" y="3186113"/>
            <a:ext cx="76200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manera </a:t>
            </a:r>
            <a:endParaRPr/>
          </a:p>
        </p:txBody>
      </p:sp>
      <p:sp>
        <p:nvSpPr>
          <p:cNvPr id="594" name="Google Shape;594;p43"/>
          <p:cNvSpPr txBox="1"/>
          <p:nvPr/>
        </p:nvSpPr>
        <p:spPr>
          <a:xfrm>
            <a:off x="7272338" y="3186113"/>
            <a:ext cx="97948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Siguiendo éstos pasos</a:t>
            </a:r>
            <a:endParaRPr/>
          </a:p>
        </p:txBody>
      </p:sp>
      <p:sp>
        <p:nvSpPr>
          <p:cNvPr id="595" name="Google Shape;595;p43"/>
          <p:cNvSpPr/>
          <p:nvPr/>
        </p:nvSpPr>
        <p:spPr>
          <a:xfrm>
            <a:off x="8164513" y="1730375"/>
            <a:ext cx="293687" cy="3721100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4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Lineamiento 7</a:t>
            </a:r>
            <a:endParaRPr/>
          </a:p>
        </p:txBody>
      </p:sp>
      <p:sp>
        <p:nvSpPr>
          <p:cNvPr id="601" name="Google Shape;601;p4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PARA LA CONSERVACIÓN DE DOCUMENTOS</a:t>
            </a:r>
            <a:endParaRPr sz="28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45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7, Artículo 1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46"/>
          <p:cNvSpPr/>
          <p:nvPr/>
        </p:nvSpPr>
        <p:spPr>
          <a:xfrm>
            <a:off x="878114" y="1155095"/>
            <a:ext cx="6894286" cy="511507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 Integrado de Conservación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Realizar programación de custodia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Aplicando éstos pasos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46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7, Artículo 2</a:t>
            </a:r>
            <a:endParaRPr/>
          </a:p>
        </p:txBody>
      </p:sp>
      <p:sp>
        <p:nvSpPr>
          <p:cNvPr id="613" name="Google Shape;613;p46"/>
          <p:cNvSpPr/>
          <p:nvPr/>
        </p:nvSpPr>
        <p:spPr>
          <a:xfrm>
            <a:off x="7553325" y="4921250"/>
            <a:ext cx="3052763" cy="276225"/>
          </a:xfrm>
          <a:prstGeom prst="rect">
            <a:avLst/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Solicitar el mobiliario necesario</a:t>
            </a:r>
            <a:endParaRPr/>
          </a:p>
        </p:txBody>
      </p:sp>
      <p:sp>
        <p:nvSpPr>
          <p:cNvPr id="614" name="Google Shape;614;p46"/>
          <p:cNvSpPr/>
          <p:nvPr/>
        </p:nvSpPr>
        <p:spPr>
          <a:xfrm>
            <a:off x="7146925" y="2208213"/>
            <a:ext cx="293688" cy="3203575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46"/>
          <p:cNvSpPr txBox="1"/>
          <p:nvPr/>
        </p:nvSpPr>
        <p:spPr>
          <a:xfrm>
            <a:off x="2971800" y="3363913"/>
            <a:ext cx="75088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Requiere </a:t>
            </a:r>
            <a:endParaRPr/>
          </a:p>
        </p:txBody>
      </p:sp>
      <p:sp>
        <p:nvSpPr>
          <p:cNvPr id="616" name="Google Shape;616;p46"/>
          <p:cNvSpPr txBox="1"/>
          <p:nvPr/>
        </p:nvSpPr>
        <p:spPr>
          <a:xfrm>
            <a:off x="7553325" y="2381250"/>
            <a:ext cx="3052763" cy="830263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Investigar las necesidades y los recursos de la institución para concretar los requisitos de custodia y su inclusión en los planes estratégicos y de compras.</a:t>
            </a:r>
            <a:endParaRPr/>
          </a:p>
        </p:txBody>
      </p:sp>
      <p:sp>
        <p:nvSpPr>
          <p:cNvPr id="617" name="Google Shape;617;p46"/>
          <p:cNvSpPr txBox="1"/>
          <p:nvPr/>
        </p:nvSpPr>
        <p:spPr>
          <a:xfrm>
            <a:off x="7553325" y="3363913"/>
            <a:ext cx="3052763" cy="646112"/>
          </a:xfrm>
          <a:prstGeom prst="rect">
            <a:avLst/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Determinar las responsabilidades asignadas para el o los encargado/s de la custodia documental de la institución.</a:t>
            </a:r>
            <a:endParaRPr/>
          </a:p>
        </p:txBody>
      </p:sp>
      <p:sp>
        <p:nvSpPr>
          <p:cNvPr id="618" name="Google Shape;618;p46"/>
          <p:cNvSpPr txBox="1"/>
          <p:nvPr/>
        </p:nvSpPr>
        <p:spPr>
          <a:xfrm>
            <a:off x="7553325" y="4137025"/>
            <a:ext cx="3052763" cy="646113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Adecuar los depósitos documentales y unidades de resguardo de acuerdo con las normas internacionales.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47"/>
          <p:cNvSpPr/>
          <p:nvPr/>
        </p:nvSpPr>
        <p:spPr>
          <a:xfrm>
            <a:off x="1313544" y="1808237"/>
            <a:ext cx="5620656" cy="282907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conservación de documentos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Entes obligados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Deberán 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47"/>
          <p:cNvSpPr/>
          <p:nvPr/>
        </p:nvSpPr>
        <p:spPr>
          <a:xfrm>
            <a:off x="6569075" y="1366838"/>
            <a:ext cx="293688" cy="4003675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p47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7, Artículo 3</a:t>
            </a:r>
            <a:endParaRPr/>
          </a:p>
        </p:txBody>
      </p:sp>
      <p:sp>
        <p:nvSpPr>
          <p:cNvPr id="626" name="Google Shape;626;p47"/>
          <p:cNvSpPr txBox="1"/>
          <p:nvPr/>
        </p:nvSpPr>
        <p:spPr>
          <a:xfrm>
            <a:off x="2994025" y="2917825"/>
            <a:ext cx="4572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</a:t>
            </a:r>
            <a:endParaRPr/>
          </a:p>
        </p:txBody>
      </p:sp>
      <p:sp>
        <p:nvSpPr>
          <p:cNvPr id="627" name="Google Shape;627;p47"/>
          <p:cNvSpPr/>
          <p:nvPr/>
        </p:nvSpPr>
        <p:spPr>
          <a:xfrm>
            <a:off x="7075488" y="4071938"/>
            <a:ext cx="3052762" cy="1200150"/>
          </a:xfrm>
          <a:prstGeom prst="rect">
            <a:avLst/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 w="952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Priorizar estos procedimientos sobre el patrimonio documental institucional </a:t>
            </a: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específicamente en tipos documentales generados por la sección de gobierno, expedientes de archivos especializados y series documentales de valor histórico</a:t>
            </a:r>
            <a:endParaRPr/>
          </a:p>
        </p:txBody>
      </p:sp>
      <p:sp>
        <p:nvSpPr>
          <p:cNvPr id="628" name="Google Shape;628;p47"/>
          <p:cNvSpPr txBox="1"/>
          <p:nvPr/>
        </p:nvSpPr>
        <p:spPr>
          <a:xfrm>
            <a:off x="7075488" y="1490663"/>
            <a:ext cx="3052762" cy="830262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Garantizar la seguridad e integridad de los documentos</a:t>
            </a: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 través de procedimientos establecidos en una norma interna o en manuales de procesos</a:t>
            </a:r>
            <a:endParaRPr/>
          </a:p>
        </p:txBody>
      </p:sp>
      <p:sp>
        <p:nvSpPr>
          <p:cNvPr id="629" name="Google Shape;629;p47"/>
          <p:cNvSpPr txBox="1"/>
          <p:nvPr/>
        </p:nvSpPr>
        <p:spPr>
          <a:xfrm>
            <a:off x="7075488" y="2457450"/>
            <a:ext cx="3052762" cy="830263"/>
          </a:xfrm>
          <a:prstGeom prst="rect">
            <a:avLst/>
          </a:prstGeom>
          <a:gradFill>
            <a:gsLst>
              <a:gs pos="0">
                <a:srgbClr val="F08B54"/>
              </a:gs>
              <a:gs pos="50000">
                <a:srgbClr val="F67A26"/>
              </a:gs>
              <a:gs pos="100000">
                <a:srgbClr val="E36A1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Formar al personal </a:t>
            </a: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las diferentes unidades administrativas en buenas prácticas y conservación preventiva durante la fase de gestión </a:t>
            </a:r>
            <a:endParaRPr/>
          </a:p>
        </p:txBody>
      </p:sp>
      <p:sp>
        <p:nvSpPr>
          <p:cNvPr id="630" name="Google Shape;630;p47"/>
          <p:cNvSpPr txBox="1"/>
          <p:nvPr/>
        </p:nvSpPr>
        <p:spPr>
          <a:xfrm>
            <a:off x="7075488" y="3362325"/>
            <a:ext cx="3052762" cy="646113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Formar a los encargados de archivos </a:t>
            </a:r>
            <a:r>
              <a:rPr lang="es-SV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procedimientos de conservación y restauración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48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7, Artículo 4</a:t>
            </a:r>
            <a:endParaRPr/>
          </a:p>
        </p:txBody>
      </p:sp>
      <p:sp>
        <p:nvSpPr>
          <p:cNvPr id="636" name="Google Shape;636;p48"/>
          <p:cNvSpPr/>
          <p:nvPr/>
        </p:nvSpPr>
        <p:spPr>
          <a:xfrm>
            <a:off x="758553" y="2554552"/>
            <a:ext cx="3650342" cy="232833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depósitos documentales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Deben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48"/>
          <p:cNvSpPr/>
          <p:nvPr/>
        </p:nvSpPr>
        <p:spPr>
          <a:xfrm>
            <a:off x="3984306" y="1423987"/>
            <a:ext cx="295275" cy="4687888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48"/>
          <p:cNvSpPr/>
          <p:nvPr/>
        </p:nvSpPr>
        <p:spPr>
          <a:xfrm>
            <a:off x="4795838" y="4146550"/>
            <a:ext cx="4899025" cy="83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48"/>
          <p:cNvSpPr/>
          <p:nvPr/>
        </p:nvSpPr>
        <p:spPr>
          <a:xfrm>
            <a:off x="4531858" y="965464"/>
            <a:ext cx="3633788" cy="1589088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Conservar los documentos en instalaciones que cumplan normas y estándares archivísticos</a:t>
            </a: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640" name="Google Shape;640;p48"/>
          <p:cNvSpPr/>
          <p:nvPr/>
        </p:nvSpPr>
        <p:spPr>
          <a:xfrm>
            <a:off x="4441110" y="2765425"/>
            <a:ext cx="3632200" cy="1589088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Eliminar los factores de riesgo </a:t>
            </a: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que la ubicación y construcción de las instalaciones plantean </a:t>
            </a:r>
            <a:endParaRPr/>
          </a:p>
        </p:txBody>
      </p:sp>
      <p:sp>
        <p:nvSpPr>
          <p:cNvPr id="641" name="Google Shape;641;p48"/>
          <p:cNvSpPr/>
          <p:nvPr/>
        </p:nvSpPr>
        <p:spPr>
          <a:xfrm>
            <a:off x="8197861" y="1414198"/>
            <a:ext cx="3632200" cy="1589087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Dotar los depósitos documentales con </a:t>
            </a: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equipo de trabajo adecuado</a:t>
            </a:r>
            <a:endParaRPr/>
          </a:p>
        </p:txBody>
      </p:sp>
      <p:sp>
        <p:nvSpPr>
          <p:cNvPr id="642" name="Google Shape;642;p48"/>
          <p:cNvSpPr/>
          <p:nvPr/>
        </p:nvSpPr>
        <p:spPr>
          <a:xfrm>
            <a:off x="8071063" y="3292210"/>
            <a:ext cx="3633787" cy="1590675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Dotar al personal con el equipo e insumos adecuados de protección.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48"/>
          <p:cNvSpPr/>
          <p:nvPr/>
        </p:nvSpPr>
        <p:spPr>
          <a:xfrm>
            <a:off x="4531859" y="4562475"/>
            <a:ext cx="3633787" cy="1590675"/>
          </a:xfrm>
          <a:prstGeom prst="ellipse">
            <a:avLst/>
          </a:prstGeom>
          <a:solidFill>
            <a:schemeClr val="accent2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Disponer de un sistema de </a:t>
            </a: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detección de incendios y extintores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49"/>
          <p:cNvSpPr/>
          <p:nvPr/>
        </p:nvSpPr>
        <p:spPr>
          <a:xfrm>
            <a:off x="850221" y="2538677"/>
            <a:ext cx="3650342" cy="232833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control medioambiental de los depósitos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Requiere 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49"/>
          <p:cNvSpPr/>
          <p:nvPr/>
        </p:nvSpPr>
        <p:spPr>
          <a:xfrm>
            <a:off x="4055269" y="1525587"/>
            <a:ext cx="295275" cy="4340225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49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7, Artículo 5</a:t>
            </a:r>
            <a:endParaRPr/>
          </a:p>
        </p:txBody>
      </p:sp>
      <p:sp>
        <p:nvSpPr>
          <p:cNvPr id="651" name="Google Shape;651;p49"/>
          <p:cNvSpPr/>
          <p:nvPr/>
        </p:nvSpPr>
        <p:spPr>
          <a:xfrm>
            <a:off x="4801474" y="816834"/>
            <a:ext cx="3016171" cy="1590675"/>
          </a:xfrm>
          <a:prstGeom prst="ellipse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Ventilar</a:t>
            </a: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SV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adecuadamente los depósitos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49"/>
          <p:cNvSpPr/>
          <p:nvPr/>
        </p:nvSpPr>
        <p:spPr>
          <a:xfrm>
            <a:off x="4100424" y="1933461"/>
            <a:ext cx="3633787" cy="1589088"/>
          </a:xfrm>
          <a:prstGeom prst="ellipse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Mantener estable la temperatura y la humedad relativa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Google Shape;653;p49"/>
          <p:cNvSpPr/>
          <p:nvPr/>
        </p:nvSpPr>
        <p:spPr>
          <a:xfrm>
            <a:off x="5350524" y="2860562"/>
            <a:ext cx="3633788" cy="1589088"/>
          </a:xfrm>
          <a:prstGeom prst="ellipse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Realizar inspecciones preventivas del edificio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49"/>
          <p:cNvSpPr/>
          <p:nvPr/>
        </p:nvSpPr>
        <p:spPr>
          <a:xfrm>
            <a:off x="4120357" y="4033951"/>
            <a:ext cx="3632200" cy="1590675"/>
          </a:xfrm>
          <a:prstGeom prst="ellipse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Emplear iluminación fluorescente y filtrarla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5" name="Google Shape;655;p49"/>
          <p:cNvSpPr/>
          <p:nvPr/>
        </p:nvSpPr>
        <p:spPr>
          <a:xfrm>
            <a:off x="4890641" y="5161075"/>
            <a:ext cx="2927004" cy="1590675"/>
          </a:xfrm>
          <a:prstGeom prst="ellipse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Filtrar la luz solar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49"/>
          <p:cNvSpPr/>
          <p:nvPr/>
        </p:nvSpPr>
        <p:spPr>
          <a:xfrm>
            <a:off x="7426027" y="1316150"/>
            <a:ext cx="2956079" cy="1589088"/>
          </a:xfrm>
          <a:prstGeom prst="ellipse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Evitar el ingreso de elementos contaminantes</a:t>
            </a: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49"/>
          <p:cNvSpPr/>
          <p:nvPr/>
        </p:nvSpPr>
        <p:spPr>
          <a:xfrm>
            <a:off x="7426027" y="5079887"/>
            <a:ext cx="3632200" cy="1589087"/>
          </a:xfrm>
          <a:prstGeom prst="ellipse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s-SV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Establecer un programa de limpieza permanente en las</a:t>
            </a:r>
            <a:r>
              <a:rPr lang="es-SV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SV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áreas de trabajo y depósitos documentales.</a:t>
            </a:r>
            <a:endParaRPr/>
          </a:p>
        </p:txBody>
      </p:sp>
      <p:sp>
        <p:nvSpPr>
          <p:cNvPr id="658" name="Google Shape;658;p49"/>
          <p:cNvSpPr/>
          <p:nvPr/>
        </p:nvSpPr>
        <p:spPr>
          <a:xfrm>
            <a:off x="8081081" y="2651852"/>
            <a:ext cx="3624133" cy="2681421"/>
          </a:xfrm>
          <a:prstGeom prst="ellipse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Controlar el biodeterioro</a:t>
            </a: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evitar la presencia de microorganismos, insectos, roedores, hongos, etc., aplicando medidas de control medioambiental, manejo de depósitos y conservación documental, evitando fumigar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LINEAMIENTO</a:t>
            </a:r>
            <a:r>
              <a:rPr lang="es-SV" sz="7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1</a:t>
            </a:r>
            <a:endParaRPr/>
          </a:p>
        </p:txBody>
      </p:sp>
      <p:sp>
        <p:nvSpPr>
          <p:cNvPr id="116" name="Google Shape;116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PARA LA CREACIÓN DEL SISTEMA INSTITUCIONAL DE GESTIÓN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DOCUMENTAL Y ARCHIVOS</a:t>
            </a:r>
            <a:endParaRPr sz="28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50"/>
          <p:cNvSpPr/>
          <p:nvPr/>
        </p:nvSpPr>
        <p:spPr>
          <a:xfrm>
            <a:off x="585882" y="1779510"/>
            <a:ext cx="5620656" cy="282907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Minimizar los riesgos del SIGDA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Cumpliendo con 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50"/>
          <p:cNvSpPr/>
          <p:nvPr/>
        </p:nvSpPr>
        <p:spPr>
          <a:xfrm>
            <a:off x="5814950" y="966089"/>
            <a:ext cx="725376" cy="5372232"/>
          </a:xfrm>
          <a:prstGeom prst="lef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p50"/>
          <p:cNvSpPr txBox="1"/>
          <p:nvPr/>
        </p:nvSpPr>
        <p:spPr>
          <a:xfrm>
            <a:off x="2285687" y="2917823"/>
            <a:ext cx="52228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 </a:t>
            </a:r>
            <a:endParaRPr/>
          </a:p>
        </p:txBody>
      </p:sp>
      <p:sp>
        <p:nvSpPr>
          <p:cNvPr id="666" name="Google Shape;666;p50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7, Artículo 6</a:t>
            </a:r>
            <a:endParaRPr/>
          </a:p>
        </p:txBody>
      </p:sp>
      <p:sp>
        <p:nvSpPr>
          <p:cNvPr id="667" name="Google Shape;667;p50"/>
          <p:cNvSpPr/>
          <p:nvPr/>
        </p:nvSpPr>
        <p:spPr>
          <a:xfrm>
            <a:off x="7741320" y="687581"/>
            <a:ext cx="2558020" cy="1935901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Coordinar los protocolos de actuación para la protección del patrimonio documental institucional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50"/>
          <p:cNvSpPr/>
          <p:nvPr/>
        </p:nvSpPr>
        <p:spPr>
          <a:xfrm>
            <a:off x="5884283" y="1811769"/>
            <a:ext cx="2167440" cy="1623425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Estabilizar</a:t>
            </a: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el ambiente y los materiales después de un desastre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50"/>
          <p:cNvSpPr/>
          <p:nvPr/>
        </p:nvSpPr>
        <p:spPr>
          <a:xfrm>
            <a:off x="7592714" y="2769827"/>
            <a:ext cx="2855232" cy="2018793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Elaborar un plan de gestión de desastres </a:t>
            </a: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 plasmar en él todas las acciones del presente lineamiento y otras que se estimen necesarias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50"/>
          <p:cNvSpPr/>
          <p:nvPr/>
        </p:nvSpPr>
        <p:spPr>
          <a:xfrm>
            <a:off x="5847847" y="4215371"/>
            <a:ext cx="2268803" cy="1844779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Elaborar actas y/o inventarios de documentos afectados </a:t>
            </a: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 desaparecidos a causa de un desastre</a:t>
            </a:r>
            <a:endParaRPr/>
          </a:p>
        </p:txBody>
      </p:sp>
      <p:sp>
        <p:nvSpPr>
          <p:cNvPr id="671" name="Google Shape;671;p50"/>
          <p:cNvSpPr/>
          <p:nvPr/>
        </p:nvSpPr>
        <p:spPr>
          <a:xfrm>
            <a:off x="9963955" y="1760269"/>
            <a:ext cx="2112135" cy="175152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Activar las medidas y los protocolos </a:t>
            </a: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planificados tras un desastre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50"/>
          <p:cNvSpPr/>
          <p:nvPr/>
        </p:nvSpPr>
        <p:spPr>
          <a:xfrm>
            <a:off x="7934681" y="4999087"/>
            <a:ext cx="2767663" cy="1708207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Evacuar y tratar los fondos documentales afectados </a:t>
            </a:r>
            <a:r>
              <a:rPr lang="es-SV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 un desastre basado en normas nacionales e internacionales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51"/>
          <p:cNvSpPr/>
          <p:nvPr/>
        </p:nvSpPr>
        <p:spPr>
          <a:xfrm>
            <a:off x="533400" y="1017431"/>
            <a:ext cx="10980313" cy="555753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 de conservación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lang="es-SV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 proyecto institucional normado desde lo legal y lo técnico  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Las fases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Planificación o selección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Conversión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Validación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Confirmación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51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7, Artículo 7</a:t>
            </a:r>
            <a:endParaRPr/>
          </a:p>
        </p:txBody>
      </p:sp>
      <p:sp>
        <p:nvSpPr>
          <p:cNvPr id="679" name="Google Shape;679;p51"/>
          <p:cNvSpPr txBox="1"/>
          <p:nvPr/>
        </p:nvSpPr>
        <p:spPr>
          <a:xfrm>
            <a:off x="732229" y="2880958"/>
            <a:ext cx="544513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un  </a:t>
            </a:r>
            <a:endParaRPr/>
          </a:p>
        </p:txBody>
      </p:sp>
      <p:sp>
        <p:nvSpPr>
          <p:cNvPr id="680" name="Google Shape;680;p51"/>
          <p:cNvSpPr txBox="1"/>
          <p:nvPr/>
        </p:nvSpPr>
        <p:spPr>
          <a:xfrm>
            <a:off x="2703575" y="2974471"/>
            <a:ext cx="793750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debe ser </a:t>
            </a:r>
            <a:endParaRPr/>
          </a:p>
        </p:txBody>
      </p:sp>
      <p:sp>
        <p:nvSpPr>
          <p:cNvPr id="681" name="Google Shape;681;p51"/>
          <p:cNvSpPr txBox="1"/>
          <p:nvPr/>
        </p:nvSpPr>
        <p:spPr>
          <a:xfrm>
            <a:off x="5797916" y="3298321"/>
            <a:ext cx="936625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Respetando   </a:t>
            </a:r>
            <a:endParaRPr/>
          </a:p>
        </p:txBody>
      </p:sp>
      <p:sp>
        <p:nvSpPr>
          <p:cNvPr id="682" name="Google Shape;682;p51"/>
          <p:cNvSpPr/>
          <p:nvPr/>
        </p:nvSpPr>
        <p:spPr>
          <a:xfrm>
            <a:off x="533400" y="1538759"/>
            <a:ext cx="2089911" cy="100455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digitalización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83" name="Google Shape;683;p51"/>
          <p:cNvCxnSpPr/>
          <p:nvPr/>
        </p:nvCxnSpPr>
        <p:spPr>
          <a:xfrm>
            <a:off x="1578355" y="2543311"/>
            <a:ext cx="0" cy="682478"/>
          </a:xfrm>
          <a:prstGeom prst="straightConnector1">
            <a:avLst/>
          </a:prstGeom>
          <a:noFill/>
          <a:ln w="44450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84" name="Google Shape;684;p51">
            <a:hlinkClick r:id="rId3" action="ppaction://hlinksldjump"/>
          </p:cNvPr>
          <p:cNvSpPr/>
          <p:nvPr/>
        </p:nvSpPr>
        <p:spPr>
          <a:xfrm>
            <a:off x="10534918" y="6014434"/>
            <a:ext cx="785612" cy="56053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43946" y="60000"/>
                </a:moveTo>
                <a:lnTo>
                  <a:pt x="92108" y="15000"/>
                </a:lnTo>
                <a:lnTo>
                  <a:pt x="92108" y="105000"/>
                </a:lnTo>
                <a:close/>
                <a:moveTo>
                  <a:pt x="35919" y="15000"/>
                </a:moveTo>
                <a:lnTo>
                  <a:pt x="27892" y="15000"/>
                </a:lnTo>
                <a:lnTo>
                  <a:pt x="27892" y="105000"/>
                </a:lnTo>
                <a:lnTo>
                  <a:pt x="35919" y="105000"/>
                </a:lnTo>
                <a:close/>
              </a:path>
              <a:path w="120000" h="120000" fill="darken" extrusionOk="0">
                <a:moveTo>
                  <a:pt x="43946" y="60000"/>
                </a:moveTo>
                <a:lnTo>
                  <a:pt x="92108" y="15000"/>
                </a:lnTo>
                <a:lnTo>
                  <a:pt x="92108" y="105000"/>
                </a:lnTo>
                <a:close/>
                <a:moveTo>
                  <a:pt x="35919" y="15000"/>
                </a:moveTo>
                <a:lnTo>
                  <a:pt x="27892" y="15000"/>
                </a:lnTo>
                <a:lnTo>
                  <a:pt x="27892" y="105000"/>
                </a:lnTo>
                <a:lnTo>
                  <a:pt x="35919" y="105000"/>
                </a:lnTo>
                <a:close/>
              </a:path>
              <a:path w="120000" h="120000" fill="none" extrusionOk="0">
                <a:moveTo>
                  <a:pt x="43946" y="60000"/>
                </a:moveTo>
                <a:lnTo>
                  <a:pt x="92108" y="15000"/>
                </a:lnTo>
                <a:lnTo>
                  <a:pt x="92108" y="105000"/>
                </a:lnTo>
                <a:close/>
                <a:moveTo>
                  <a:pt x="35919" y="15000"/>
                </a:moveTo>
                <a:lnTo>
                  <a:pt x="35919" y="105000"/>
                </a:lnTo>
                <a:lnTo>
                  <a:pt x="27892" y="105000"/>
                </a:lnTo>
                <a:lnTo>
                  <a:pt x="27892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9" name="Google Shape;689;p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8500" y="430213"/>
            <a:ext cx="6091238" cy="6091237"/>
          </a:xfrm>
          <a:prstGeom prst="rect">
            <a:avLst/>
          </a:prstGeom>
          <a:noFill/>
          <a:ln>
            <a:noFill/>
          </a:ln>
        </p:spPr>
      </p:pic>
      <p:sp>
        <p:nvSpPr>
          <p:cNvPr id="690" name="Google Shape;690;p52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chemeClr val="accent4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Tomar en cuenta </a:t>
            </a:r>
            <a:endParaRPr/>
          </a:p>
        </p:txBody>
      </p:sp>
      <p:sp>
        <p:nvSpPr>
          <p:cNvPr id="691" name="Google Shape;691;p52"/>
          <p:cNvSpPr/>
          <p:nvPr/>
        </p:nvSpPr>
        <p:spPr>
          <a:xfrm>
            <a:off x="4179888" y="2206984"/>
            <a:ext cx="4208462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Por el momento, los formatos más recomendables para digitalización es el PDF o PDF/A (PDF para archivos) o en su defecto en formato TIFF con una resolución mínima de 300 dpi.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5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Lineamiento 8</a:t>
            </a:r>
            <a:endParaRPr/>
          </a:p>
        </p:txBody>
      </p:sp>
      <p:sp>
        <p:nvSpPr>
          <p:cNvPr id="697" name="Google Shape;697;p5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PARA EL ACCESO A LA INFORMACIÓN PÚBLICA A TRAVÉS DE LA GESTIÓN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s-SV" sz="28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DOCUMENTAL Y ARCHIVOS</a:t>
            </a:r>
            <a:endParaRPr sz="28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54"/>
          <p:cNvSpPr/>
          <p:nvPr/>
        </p:nvSpPr>
        <p:spPr>
          <a:xfrm>
            <a:off x="827314" y="719665"/>
            <a:ext cx="10831286" cy="582264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Deberá 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Publicar la información oficiosa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Estar disponible de manera electrónica para consulta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Organizada por medio del Cuadro de Clasificación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Publicar instrumentos dentro del Cuadro de Clasificación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Tablas de Plazos de Conservación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Guía de Archivo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Actas de eliminación de documentos, dentro del Cuadro de Clasificación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3" name="Google Shape;703;p54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8, Artículos 1 y 2</a:t>
            </a:r>
            <a:endParaRPr/>
          </a:p>
        </p:txBody>
      </p:sp>
      <p:sp>
        <p:nvSpPr>
          <p:cNvPr id="704" name="Google Shape;704;p54"/>
          <p:cNvSpPr txBox="1"/>
          <p:nvPr/>
        </p:nvSpPr>
        <p:spPr>
          <a:xfrm>
            <a:off x="6792913" y="1427163"/>
            <a:ext cx="79375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cual deberá</a:t>
            </a:r>
            <a:endParaRPr/>
          </a:p>
        </p:txBody>
      </p:sp>
      <p:sp>
        <p:nvSpPr>
          <p:cNvPr id="705" name="Google Shape;705;p54"/>
          <p:cNvSpPr txBox="1"/>
          <p:nvPr/>
        </p:nvSpPr>
        <p:spPr>
          <a:xfrm>
            <a:off x="9415463" y="1562100"/>
            <a:ext cx="371475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</a:t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55"/>
          <p:cNvSpPr/>
          <p:nvPr/>
        </p:nvSpPr>
        <p:spPr>
          <a:xfrm>
            <a:off x="656112" y="1526209"/>
            <a:ext cx="7141028" cy="294882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Elaborar e implementar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Medidas de protección y difusión de la Información Pública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55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8, Artículo 3</a:t>
            </a:r>
            <a:endParaRPr/>
          </a:p>
        </p:txBody>
      </p:sp>
      <p:sp>
        <p:nvSpPr>
          <p:cNvPr id="712" name="Google Shape;712;p55"/>
          <p:cNvSpPr txBox="1"/>
          <p:nvPr/>
        </p:nvSpPr>
        <p:spPr>
          <a:xfrm>
            <a:off x="2600325" y="2662238"/>
            <a:ext cx="79533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Deberá  </a:t>
            </a:r>
            <a:endParaRPr/>
          </a:p>
        </p:txBody>
      </p:sp>
      <p:pic>
        <p:nvPicPr>
          <p:cNvPr id="713" name="Google Shape;713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32340" y="3304715"/>
            <a:ext cx="2541587" cy="1482725"/>
          </a:xfrm>
          <a:prstGeom prst="rect">
            <a:avLst/>
          </a:prstGeom>
          <a:noFill/>
          <a:ln>
            <a:noFill/>
          </a:ln>
        </p:spPr>
      </p:pic>
      <p:sp>
        <p:nvSpPr>
          <p:cNvPr id="714" name="Google Shape;714;p55"/>
          <p:cNvSpPr txBox="1"/>
          <p:nvPr/>
        </p:nvSpPr>
        <p:spPr>
          <a:xfrm>
            <a:off x="7397339" y="4787440"/>
            <a:ext cx="3811588" cy="1323439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La eliminación de esta información sin atender a lo establecido en el Lineamiento para la Valoración y Selección Documental, se considerará como una falta muy grave según el Art. 76 letra "a" de la LAIP.</a:t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56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8, Artículo 4</a:t>
            </a:r>
            <a:endParaRPr/>
          </a:p>
        </p:txBody>
      </p:sp>
      <p:sp>
        <p:nvSpPr>
          <p:cNvPr id="720" name="Google Shape;720;p56"/>
          <p:cNvSpPr/>
          <p:nvPr/>
        </p:nvSpPr>
        <p:spPr>
          <a:xfrm>
            <a:off x="236729" y="790957"/>
            <a:ext cx="11483439" cy="50232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Elaborar inventarios de documentos y actas de entrega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 funcionario de la unidad cese su cargo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 entregados al funcionario entrante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Garantes del proceso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Unidad de auditoría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es-SV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Gestión Documental y Archivos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1" name="Google Shape;721;p56"/>
          <p:cNvSpPr txBox="1"/>
          <p:nvPr/>
        </p:nvSpPr>
        <p:spPr>
          <a:xfrm>
            <a:off x="974226" y="2336074"/>
            <a:ext cx="795337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Deberá</a:t>
            </a:r>
            <a:endParaRPr/>
          </a:p>
        </p:txBody>
      </p:sp>
      <p:sp>
        <p:nvSpPr>
          <p:cNvPr id="722" name="Google Shape;722;p56"/>
          <p:cNvSpPr txBox="1"/>
          <p:nvPr/>
        </p:nvSpPr>
        <p:spPr>
          <a:xfrm>
            <a:off x="2639640" y="2563718"/>
            <a:ext cx="793750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Cuando </a:t>
            </a:r>
            <a:endParaRPr/>
          </a:p>
        </p:txBody>
      </p:sp>
      <p:sp>
        <p:nvSpPr>
          <p:cNvPr id="723" name="Google Shape;723;p56"/>
          <p:cNvSpPr txBox="1"/>
          <p:nvPr/>
        </p:nvSpPr>
        <p:spPr>
          <a:xfrm>
            <a:off x="4903788" y="2547790"/>
            <a:ext cx="547688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</a:t>
            </a:r>
            <a:endParaRPr/>
          </a:p>
        </p:txBody>
      </p:sp>
      <p:sp>
        <p:nvSpPr>
          <p:cNvPr id="724" name="Google Shape;724;p56"/>
          <p:cNvSpPr txBox="1"/>
          <p:nvPr/>
        </p:nvSpPr>
        <p:spPr>
          <a:xfrm>
            <a:off x="6909569" y="2762251"/>
            <a:ext cx="97948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Participando como </a:t>
            </a:r>
            <a:endParaRPr/>
          </a:p>
        </p:txBody>
      </p:sp>
      <p:pic>
        <p:nvPicPr>
          <p:cNvPr id="725" name="Google Shape;725;p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62200" y="4914933"/>
            <a:ext cx="2541588" cy="1482725"/>
          </a:xfrm>
          <a:prstGeom prst="rect">
            <a:avLst/>
          </a:prstGeom>
          <a:noFill/>
          <a:ln>
            <a:noFill/>
          </a:ln>
        </p:spPr>
      </p:pic>
      <p:sp>
        <p:nvSpPr>
          <p:cNvPr id="726" name="Google Shape;726;p56"/>
          <p:cNvSpPr txBox="1"/>
          <p:nvPr/>
        </p:nvSpPr>
        <p:spPr>
          <a:xfrm>
            <a:off x="4500390" y="4754732"/>
            <a:ext cx="3811587" cy="156966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La desaparición o destrucción de esta información y sus instrumentos hará incurrir al responsable en las infracciones contenidas en las letras "a" y "f" del apartado de infracciones muy graves del Art. 76 de la LAIP.</a:t>
            </a:r>
            <a:endParaRPr/>
          </a:p>
        </p:txBody>
      </p:sp>
      <p:sp>
        <p:nvSpPr>
          <p:cNvPr id="727" name="Google Shape;727;p56"/>
          <p:cNvSpPr/>
          <p:nvPr/>
        </p:nvSpPr>
        <p:spPr>
          <a:xfrm>
            <a:off x="236729" y="1140486"/>
            <a:ext cx="1607574" cy="899652"/>
          </a:xfrm>
          <a:prstGeom prst="round1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Jefatura de Unidad productora 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28" name="Google Shape;728;p56"/>
          <p:cNvCxnSpPr/>
          <p:nvPr/>
        </p:nvCxnSpPr>
        <p:spPr>
          <a:xfrm>
            <a:off x="1040516" y="2040138"/>
            <a:ext cx="0" cy="801393"/>
          </a:xfrm>
          <a:prstGeom prst="straightConnector1">
            <a:avLst/>
          </a:prstGeom>
          <a:noFill/>
          <a:ln w="444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57"/>
          <p:cNvSpPr/>
          <p:nvPr/>
        </p:nvSpPr>
        <p:spPr>
          <a:xfrm>
            <a:off x="237506" y="665030"/>
            <a:ext cx="11483439" cy="50232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 obligado 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Conservar la información e instrumentos de gestión documental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Administraciones anteriores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Instrumentos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Oficial de Gestión Documental y Archivo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4" name="Google Shape;734;p57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8, Artículo 5</a:t>
            </a:r>
            <a:endParaRPr/>
          </a:p>
        </p:txBody>
      </p:sp>
      <p:sp>
        <p:nvSpPr>
          <p:cNvPr id="735" name="Google Shape;735;p57"/>
          <p:cNvSpPr txBox="1"/>
          <p:nvPr/>
        </p:nvSpPr>
        <p:spPr>
          <a:xfrm>
            <a:off x="1933575" y="2863850"/>
            <a:ext cx="79533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 </a:t>
            </a:r>
            <a:endParaRPr/>
          </a:p>
        </p:txBody>
      </p:sp>
      <p:sp>
        <p:nvSpPr>
          <p:cNvPr id="736" name="Google Shape;736;p57"/>
          <p:cNvSpPr txBox="1"/>
          <p:nvPr/>
        </p:nvSpPr>
        <p:spPr>
          <a:xfrm>
            <a:off x="4418013" y="2863850"/>
            <a:ext cx="79375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 </a:t>
            </a:r>
            <a:endParaRPr/>
          </a:p>
        </p:txBody>
      </p:sp>
      <p:sp>
        <p:nvSpPr>
          <p:cNvPr id="737" name="Google Shape;737;p57"/>
          <p:cNvSpPr txBox="1"/>
          <p:nvPr/>
        </p:nvSpPr>
        <p:spPr>
          <a:xfrm>
            <a:off x="6900863" y="2678113"/>
            <a:ext cx="901700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Entregando los </a:t>
            </a:r>
            <a:endParaRPr/>
          </a:p>
        </p:txBody>
      </p:sp>
      <p:pic>
        <p:nvPicPr>
          <p:cNvPr id="738" name="Google Shape;738;p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33907" y="4993872"/>
            <a:ext cx="2541588" cy="1482725"/>
          </a:xfrm>
          <a:prstGeom prst="rect">
            <a:avLst/>
          </a:prstGeom>
          <a:noFill/>
          <a:ln>
            <a:noFill/>
          </a:ln>
        </p:spPr>
      </p:pic>
      <p:sp>
        <p:nvSpPr>
          <p:cNvPr id="739" name="Google Shape;739;p57"/>
          <p:cNvSpPr txBox="1"/>
          <p:nvPr/>
        </p:nvSpPr>
        <p:spPr>
          <a:xfrm>
            <a:off x="4418013" y="5153158"/>
            <a:ext cx="3796839" cy="1323439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Ocultar o destruir esta información y sus instrumentos se considerará una falta muy grave según las letras "a" y "f" del apartado de infracciones muy graves del Art. 76 de la LAIP.</a:t>
            </a:r>
            <a:endParaRPr/>
          </a:p>
        </p:txBody>
      </p:sp>
      <p:sp>
        <p:nvSpPr>
          <p:cNvPr id="740" name="Google Shape;740;p57"/>
          <p:cNvSpPr txBox="1"/>
          <p:nvPr/>
        </p:nvSpPr>
        <p:spPr>
          <a:xfrm>
            <a:off x="9420225" y="2863850"/>
            <a:ext cx="79533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   </a:t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597"/>
        </a:solidFill>
        <a:effectLst/>
      </p:bgPr>
    </p:bg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5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7200" b="1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Lineamiento 9</a:t>
            </a:r>
            <a:endParaRPr/>
          </a:p>
        </p:txBody>
      </p:sp>
      <p:sp>
        <p:nvSpPr>
          <p:cNvPr id="746" name="Google Shape;746;p5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5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s-SV" sz="28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PARA LAS BUENAS PRÁCTICAS DEL SISTEMA INSTITUCIONAL DE GESTIÓN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s-SV" sz="28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DOCUMENTAL Y ARCHIVOS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59"/>
          <p:cNvSpPr/>
          <p:nvPr/>
        </p:nvSpPr>
        <p:spPr>
          <a:xfrm>
            <a:off x="308758" y="498765"/>
            <a:ext cx="11349842" cy="6043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Ente obligado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Incorporar el SIGDA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objetivos y metas del Plan Estratégico Institucional y planes de trabajo.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Garantizar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Recursos, la mejora y la evaluación continua de avances y resultados en la gestión documental y archivos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Aprobar políticas y manuales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Gestión documental y archivos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Promover capacitación del personal de oficinas productoras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Implementación y continuidad de buenas prácticas de archivo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59"/>
          <p:cNvSpPr txBox="1"/>
          <p:nvPr/>
        </p:nvSpPr>
        <p:spPr>
          <a:xfrm>
            <a:off x="4997450" y="2638425"/>
            <a:ext cx="79533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  </a:t>
            </a:r>
            <a:endParaRPr/>
          </a:p>
        </p:txBody>
      </p:sp>
      <p:sp>
        <p:nvSpPr>
          <p:cNvPr id="753" name="Google Shape;753;p59"/>
          <p:cNvSpPr txBox="1"/>
          <p:nvPr/>
        </p:nvSpPr>
        <p:spPr>
          <a:xfrm>
            <a:off x="7088188" y="2638425"/>
            <a:ext cx="795337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  </a:t>
            </a:r>
            <a:endParaRPr/>
          </a:p>
        </p:txBody>
      </p:sp>
      <p:sp>
        <p:nvSpPr>
          <p:cNvPr id="754" name="Google Shape;754;p59"/>
          <p:cNvSpPr txBox="1"/>
          <p:nvPr/>
        </p:nvSpPr>
        <p:spPr>
          <a:xfrm>
            <a:off x="4997450" y="4298950"/>
            <a:ext cx="79533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   </a:t>
            </a:r>
            <a:endParaRPr/>
          </a:p>
        </p:txBody>
      </p:sp>
      <p:sp>
        <p:nvSpPr>
          <p:cNvPr id="755" name="Google Shape;755;p59"/>
          <p:cNvSpPr txBox="1"/>
          <p:nvPr/>
        </p:nvSpPr>
        <p:spPr>
          <a:xfrm>
            <a:off x="7088188" y="4298950"/>
            <a:ext cx="795337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   </a:t>
            </a:r>
            <a:endParaRPr/>
          </a:p>
        </p:txBody>
      </p:sp>
      <p:sp>
        <p:nvSpPr>
          <p:cNvPr id="756" name="Google Shape;756;p59"/>
          <p:cNvSpPr txBox="1"/>
          <p:nvPr/>
        </p:nvSpPr>
        <p:spPr>
          <a:xfrm>
            <a:off x="8997950" y="4295775"/>
            <a:ext cx="79533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Sobre    </a:t>
            </a:r>
            <a:endParaRPr/>
          </a:p>
        </p:txBody>
      </p:sp>
      <p:sp>
        <p:nvSpPr>
          <p:cNvPr id="757" name="Google Shape;757;p59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9, Artículos 1 y 2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/>
          <p:nvPr/>
        </p:nvSpPr>
        <p:spPr>
          <a:xfrm>
            <a:off x="486227" y="1010804"/>
            <a:ext cx="9843326" cy="5574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"/>
          <p:cNvSpPr/>
          <p:nvPr/>
        </p:nvSpPr>
        <p:spPr>
          <a:xfrm>
            <a:off x="1467409" y="3125121"/>
            <a:ext cx="1829985" cy="914992"/>
          </a:xfrm>
          <a:custGeom>
            <a:avLst/>
            <a:gdLst/>
            <a:ahLst/>
            <a:cxnLst/>
            <a:rect l="l" t="t" r="r" b="b"/>
            <a:pathLst>
              <a:path w="1829985" h="914992" extrusionOk="0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  <a:solidFill>
            <a:schemeClr val="accent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300" tIns="36300" rIns="36300" bIns="363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SIGDA</a:t>
            </a:r>
            <a:endParaRPr sz="15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6"/>
          <p:cNvSpPr/>
          <p:nvPr/>
        </p:nvSpPr>
        <p:spPr>
          <a:xfrm rot="-4165863">
            <a:off x="2621657" y="2592520"/>
            <a:ext cx="2083468" cy="29546"/>
          </a:xfrm>
          <a:custGeom>
            <a:avLst/>
            <a:gdLst/>
            <a:ahLst/>
            <a:cxnLst/>
            <a:rect l="l" t="t" r="r" b="b"/>
            <a:pathLst>
              <a:path w="2083468" h="29546" extrusionOk="0">
                <a:moveTo>
                  <a:pt x="0" y="14773"/>
                </a:moveTo>
                <a:lnTo>
                  <a:pt x="2083468" y="14773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02325" tIns="0" rIns="100232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4029389" y="1174473"/>
            <a:ext cx="1829985" cy="914992"/>
          </a:xfrm>
          <a:custGeom>
            <a:avLst/>
            <a:gdLst/>
            <a:ahLst/>
            <a:cxnLst/>
            <a:rect l="l" t="t" r="r" b="b"/>
            <a:pathLst>
              <a:path w="1829985" h="914992" extrusionOk="0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300" tIns="36300" rIns="36300" bIns="363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¿Qué es?</a:t>
            </a:r>
            <a:endParaRPr sz="1500" b="1" i="0" u="none" strike="noStrike" cap="none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5859374" y="1617196"/>
            <a:ext cx="731994" cy="29546"/>
          </a:xfrm>
          <a:custGeom>
            <a:avLst/>
            <a:gdLst/>
            <a:ahLst/>
            <a:cxnLst/>
            <a:rect l="l" t="t" r="r" b="b"/>
            <a:pathLst>
              <a:path w="731994" h="29546" extrusionOk="0">
                <a:moveTo>
                  <a:pt x="0" y="14773"/>
                </a:moveTo>
                <a:lnTo>
                  <a:pt x="731994" y="14773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375" tIns="0" rIns="36037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6591368" y="1017502"/>
            <a:ext cx="2757001" cy="1228935"/>
          </a:xfrm>
          <a:custGeom>
            <a:avLst/>
            <a:gdLst/>
            <a:ahLst/>
            <a:cxnLst/>
            <a:rect l="l" t="t" r="r" b="b"/>
            <a:pathLst>
              <a:path w="2757001" h="1228935" extrusionOk="0">
                <a:moveTo>
                  <a:pt x="0" y="122894"/>
                </a:moveTo>
                <a:cubicBezTo>
                  <a:pt x="0" y="55022"/>
                  <a:pt x="55022" y="0"/>
                  <a:pt x="122894" y="0"/>
                </a:cubicBezTo>
                <a:lnTo>
                  <a:pt x="2634108" y="0"/>
                </a:lnTo>
                <a:cubicBezTo>
                  <a:pt x="2701980" y="0"/>
                  <a:pt x="2757002" y="55022"/>
                  <a:pt x="2757002" y="122894"/>
                </a:cubicBezTo>
                <a:cubicBezTo>
                  <a:pt x="2757002" y="450610"/>
                  <a:pt x="2757001" y="778326"/>
                  <a:pt x="2757001" y="1106042"/>
                </a:cubicBezTo>
                <a:cubicBezTo>
                  <a:pt x="2757001" y="1173914"/>
                  <a:pt x="2701979" y="1228936"/>
                  <a:pt x="2634107" y="1228936"/>
                </a:cubicBezTo>
                <a:lnTo>
                  <a:pt x="122894" y="1228935"/>
                </a:lnTo>
                <a:cubicBezTo>
                  <a:pt x="55022" y="1228935"/>
                  <a:pt x="0" y="1173913"/>
                  <a:pt x="0" y="1106041"/>
                </a:cubicBezTo>
                <a:lnTo>
                  <a:pt x="0" y="122894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500" tIns="45500" rIns="45500" bIns="455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Conjunto integrado y normalizado de principios, políticas y prácticas en la gestión de documentos y el sistema institucional de archivos del ente obligado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6"/>
          <p:cNvSpPr/>
          <p:nvPr/>
        </p:nvSpPr>
        <p:spPr>
          <a:xfrm rot="-2722026">
            <a:off x="3142445" y="3197127"/>
            <a:ext cx="1041892" cy="29546"/>
          </a:xfrm>
          <a:custGeom>
            <a:avLst/>
            <a:gdLst/>
            <a:ahLst/>
            <a:cxnLst/>
            <a:rect l="l" t="t" r="r" b="b"/>
            <a:pathLst>
              <a:path w="1041892" h="29546" extrusionOk="0">
                <a:moveTo>
                  <a:pt x="0" y="14773"/>
                </a:moveTo>
                <a:lnTo>
                  <a:pt x="1041892" y="14773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07575" tIns="0" rIns="50757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4029389" y="2383686"/>
            <a:ext cx="1829985" cy="914992"/>
          </a:xfrm>
          <a:custGeom>
            <a:avLst/>
            <a:gdLst/>
            <a:ahLst/>
            <a:cxnLst/>
            <a:rect l="l" t="t" r="r" b="b"/>
            <a:pathLst>
              <a:path w="1829985" h="914992" extrusionOk="0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300" tIns="36300" rIns="36300" bIns="363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Responsable de su creación</a:t>
            </a:r>
            <a:endParaRPr sz="1500" b="1" i="0" u="none" strike="noStrike" cap="none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6"/>
          <p:cNvSpPr/>
          <p:nvPr/>
        </p:nvSpPr>
        <p:spPr>
          <a:xfrm>
            <a:off x="5859374" y="2826409"/>
            <a:ext cx="731994" cy="29546"/>
          </a:xfrm>
          <a:custGeom>
            <a:avLst/>
            <a:gdLst/>
            <a:ahLst/>
            <a:cxnLst/>
            <a:rect l="l" t="t" r="r" b="b"/>
            <a:pathLst>
              <a:path w="731994" h="29546" extrusionOk="0">
                <a:moveTo>
                  <a:pt x="0" y="14773"/>
                </a:moveTo>
                <a:lnTo>
                  <a:pt x="731994" y="14773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375" tIns="0" rIns="36037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6591368" y="2383686"/>
            <a:ext cx="2757001" cy="914992"/>
          </a:xfrm>
          <a:custGeom>
            <a:avLst/>
            <a:gdLst/>
            <a:ahLst/>
            <a:cxnLst/>
            <a:rect l="l" t="t" r="r" b="b"/>
            <a:pathLst>
              <a:path w="2757001" h="914992" extrusionOk="0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2665502" y="0"/>
                </a:lnTo>
                <a:cubicBezTo>
                  <a:pt x="2716036" y="0"/>
                  <a:pt x="2757001" y="40965"/>
                  <a:pt x="2757001" y="91499"/>
                </a:cubicBezTo>
                <a:lnTo>
                  <a:pt x="2757001" y="823493"/>
                </a:lnTo>
                <a:cubicBezTo>
                  <a:pt x="2757001" y="874027"/>
                  <a:pt x="2716036" y="914992"/>
                  <a:pt x="2665502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300" tIns="36300" rIns="36300" bIns="363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Ente obligado de la LAIP 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6"/>
          <p:cNvSpPr/>
          <p:nvPr/>
        </p:nvSpPr>
        <p:spPr>
          <a:xfrm rot="1380374">
            <a:off x="3265769" y="3723248"/>
            <a:ext cx="795246" cy="29546"/>
          </a:xfrm>
          <a:custGeom>
            <a:avLst/>
            <a:gdLst/>
            <a:ahLst/>
            <a:cxnLst/>
            <a:rect l="l" t="t" r="r" b="b"/>
            <a:pathLst>
              <a:path w="795246" h="29546" extrusionOk="0">
                <a:moveTo>
                  <a:pt x="0" y="14773"/>
                </a:moveTo>
                <a:lnTo>
                  <a:pt x="795246" y="14773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90425" tIns="0" rIns="39042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4029389" y="3435928"/>
            <a:ext cx="1829985" cy="914992"/>
          </a:xfrm>
          <a:custGeom>
            <a:avLst/>
            <a:gdLst/>
            <a:ahLst/>
            <a:cxnLst/>
            <a:rect l="l" t="t" r="r" b="b"/>
            <a:pathLst>
              <a:path w="1829985" h="914992" extrusionOk="0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300" tIns="36300" rIns="36300" bIns="363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Dirigido por</a:t>
            </a:r>
            <a:endParaRPr sz="1500" b="1" i="0" u="none" strike="noStrike" cap="none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5859374" y="3878651"/>
            <a:ext cx="731994" cy="29546"/>
          </a:xfrm>
          <a:custGeom>
            <a:avLst/>
            <a:gdLst/>
            <a:ahLst/>
            <a:cxnLst/>
            <a:rect l="l" t="t" r="r" b="b"/>
            <a:pathLst>
              <a:path w="731994" h="29546" extrusionOk="0">
                <a:moveTo>
                  <a:pt x="0" y="14773"/>
                </a:moveTo>
                <a:lnTo>
                  <a:pt x="731994" y="14773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0375" tIns="0" rIns="36037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6"/>
          <p:cNvSpPr/>
          <p:nvPr/>
        </p:nvSpPr>
        <p:spPr>
          <a:xfrm>
            <a:off x="6591368" y="3435928"/>
            <a:ext cx="2757001" cy="914992"/>
          </a:xfrm>
          <a:custGeom>
            <a:avLst/>
            <a:gdLst/>
            <a:ahLst/>
            <a:cxnLst/>
            <a:rect l="l" t="t" r="r" b="b"/>
            <a:pathLst>
              <a:path w="2757001" h="914992" extrusionOk="0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2665502" y="0"/>
                </a:lnTo>
                <a:cubicBezTo>
                  <a:pt x="2716036" y="0"/>
                  <a:pt x="2757001" y="40965"/>
                  <a:pt x="2757001" y="91499"/>
                </a:cubicBezTo>
                <a:lnTo>
                  <a:pt x="2757001" y="823493"/>
                </a:lnTo>
                <a:cubicBezTo>
                  <a:pt x="2757001" y="874027"/>
                  <a:pt x="2716036" y="914992"/>
                  <a:pt x="2665502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300" tIns="36300" rIns="36300" bIns="363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funcionario al que se refiere el Art. 43 de la LAIP a través de la creación de la Unidad de Gestión Documental y Archivos, UGDA 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6"/>
          <p:cNvSpPr/>
          <p:nvPr/>
        </p:nvSpPr>
        <p:spPr>
          <a:xfrm rot="4165863">
            <a:off x="2621657" y="4543168"/>
            <a:ext cx="2083468" cy="29546"/>
          </a:xfrm>
          <a:custGeom>
            <a:avLst/>
            <a:gdLst/>
            <a:ahLst/>
            <a:cxnLst/>
            <a:rect l="l" t="t" r="r" b="b"/>
            <a:pathLst>
              <a:path w="2083468" h="29546" extrusionOk="0">
                <a:moveTo>
                  <a:pt x="0" y="14773"/>
                </a:moveTo>
                <a:lnTo>
                  <a:pt x="2083468" y="14773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02325" tIns="0" rIns="100232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4029389" y="5075769"/>
            <a:ext cx="1829985" cy="914992"/>
          </a:xfrm>
          <a:custGeom>
            <a:avLst/>
            <a:gdLst/>
            <a:ahLst/>
            <a:cxnLst/>
            <a:rect l="l" t="t" r="r" b="b"/>
            <a:pathLst>
              <a:path w="1829985" h="914992" extrusionOk="0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1738486" y="0"/>
                </a:lnTo>
                <a:cubicBezTo>
                  <a:pt x="1789020" y="0"/>
                  <a:pt x="1829985" y="40965"/>
                  <a:pt x="1829985" y="91499"/>
                </a:cubicBezTo>
                <a:lnTo>
                  <a:pt x="1829985" y="823493"/>
                </a:lnTo>
                <a:cubicBezTo>
                  <a:pt x="1829985" y="874027"/>
                  <a:pt x="1789020" y="914992"/>
                  <a:pt x="1738486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300" tIns="36300" rIns="36300" bIns="363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¿Dónde se ubicará?</a:t>
            </a:r>
            <a:endParaRPr sz="1500" b="1" i="0" u="none" strike="noStrike" cap="none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6"/>
          <p:cNvSpPr/>
          <p:nvPr/>
        </p:nvSpPr>
        <p:spPr>
          <a:xfrm rot="-2142401">
            <a:off x="5774645" y="5255431"/>
            <a:ext cx="901453" cy="29546"/>
          </a:xfrm>
          <a:custGeom>
            <a:avLst/>
            <a:gdLst/>
            <a:ahLst/>
            <a:cxnLst/>
            <a:rect l="l" t="t" r="r" b="b"/>
            <a:pathLst>
              <a:path w="901453" h="29546" extrusionOk="0">
                <a:moveTo>
                  <a:pt x="0" y="14773"/>
                </a:moveTo>
                <a:lnTo>
                  <a:pt x="901453" y="14773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40875" tIns="0" rIns="44087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6591368" y="4488169"/>
            <a:ext cx="2757001" cy="1037949"/>
          </a:xfrm>
          <a:custGeom>
            <a:avLst/>
            <a:gdLst/>
            <a:ahLst/>
            <a:cxnLst/>
            <a:rect l="l" t="t" r="r" b="b"/>
            <a:pathLst>
              <a:path w="2757001" h="1037949" extrusionOk="0">
                <a:moveTo>
                  <a:pt x="0" y="103795"/>
                </a:moveTo>
                <a:cubicBezTo>
                  <a:pt x="0" y="46471"/>
                  <a:pt x="46471" y="0"/>
                  <a:pt x="103795" y="0"/>
                </a:cubicBezTo>
                <a:lnTo>
                  <a:pt x="2653206" y="0"/>
                </a:lnTo>
                <a:cubicBezTo>
                  <a:pt x="2710530" y="0"/>
                  <a:pt x="2757001" y="46471"/>
                  <a:pt x="2757001" y="103795"/>
                </a:cubicBezTo>
                <a:lnTo>
                  <a:pt x="2757001" y="934154"/>
                </a:lnTo>
                <a:cubicBezTo>
                  <a:pt x="2757001" y="991478"/>
                  <a:pt x="2710530" y="1037949"/>
                  <a:pt x="2653206" y="1037949"/>
                </a:cubicBezTo>
                <a:lnTo>
                  <a:pt x="103795" y="1037949"/>
                </a:lnTo>
                <a:cubicBezTo>
                  <a:pt x="46471" y="1037949"/>
                  <a:pt x="0" y="991478"/>
                  <a:pt x="0" y="934154"/>
                </a:cubicBezTo>
                <a:lnTo>
                  <a:pt x="0" y="103795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9925" tIns="39925" rIns="39925" bIns="399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Como dependencia directa del titular o la Gerencia/Departamento/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Dirección Administrativa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6"/>
          <p:cNvSpPr/>
          <p:nvPr/>
        </p:nvSpPr>
        <p:spPr>
          <a:xfrm rot="2325319">
            <a:off x="5756040" y="5812291"/>
            <a:ext cx="938662" cy="29546"/>
          </a:xfrm>
          <a:custGeom>
            <a:avLst/>
            <a:gdLst/>
            <a:ahLst/>
            <a:cxnLst/>
            <a:rect l="l" t="t" r="r" b="b"/>
            <a:pathLst>
              <a:path w="938662" h="29546" extrusionOk="0">
                <a:moveTo>
                  <a:pt x="0" y="14773"/>
                </a:moveTo>
                <a:lnTo>
                  <a:pt x="938662" y="14773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8550" tIns="0" rIns="458550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6591368" y="5663368"/>
            <a:ext cx="2757001" cy="914992"/>
          </a:xfrm>
          <a:custGeom>
            <a:avLst/>
            <a:gdLst/>
            <a:ahLst/>
            <a:cxnLst/>
            <a:rect l="l" t="t" r="r" b="b"/>
            <a:pathLst>
              <a:path w="2757001" h="914992" extrusionOk="0">
                <a:moveTo>
                  <a:pt x="0" y="91499"/>
                </a:moveTo>
                <a:cubicBezTo>
                  <a:pt x="0" y="40965"/>
                  <a:pt x="40965" y="0"/>
                  <a:pt x="91499" y="0"/>
                </a:cubicBezTo>
                <a:lnTo>
                  <a:pt x="2665502" y="0"/>
                </a:lnTo>
                <a:cubicBezTo>
                  <a:pt x="2716036" y="0"/>
                  <a:pt x="2757001" y="40965"/>
                  <a:pt x="2757001" y="91499"/>
                </a:cubicBezTo>
                <a:lnTo>
                  <a:pt x="2757001" y="823493"/>
                </a:lnTo>
                <a:cubicBezTo>
                  <a:pt x="2757001" y="874027"/>
                  <a:pt x="2716036" y="914992"/>
                  <a:pt x="2665502" y="914992"/>
                </a:cubicBezTo>
                <a:lnTo>
                  <a:pt x="91499" y="914992"/>
                </a:lnTo>
                <a:cubicBezTo>
                  <a:pt x="40965" y="914992"/>
                  <a:pt x="0" y="874027"/>
                  <a:pt x="0" y="823493"/>
                </a:cubicBezTo>
                <a:lnTo>
                  <a:pt x="0" y="91499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6300" tIns="36300" rIns="36300" bIns="363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los Municipios, estará adscrita a la </a:t>
            </a:r>
            <a:r>
              <a:rPr lang="es-SV" sz="15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Secretaría Municipal</a:t>
            </a:r>
            <a:endParaRPr sz="15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6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1, Artículos 1 y 2 </a:t>
            </a:r>
            <a:endParaRPr/>
          </a:p>
        </p:txBody>
      </p:sp>
      <p:pic>
        <p:nvPicPr>
          <p:cNvPr id="143" name="Google Shape;14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75788" y="2543175"/>
            <a:ext cx="2541587" cy="1482725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6"/>
          <p:cNvSpPr txBox="1"/>
          <p:nvPr/>
        </p:nvSpPr>
        <p:spPr>
          <a:xfrm>
            <a:off x="9704388" y="3937000"/>
            <a:ext cx="2108200" cy="1477963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ningún caso debe  depender de las Unidades de Acceso a la Información Pública y tampoco de  Servicios Generales.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60"/>
          <p:cNvSpPr/>
          <p:nvPr/>
        </p:nvSpPr>
        <p:spPr>
          <a:xfrm>
            <a:off x="308758" y="498765"/>
            <a:ext cx="11349842" cy="6043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10000" y="0"/>
                </a:moveTo>
                <a:close/>
                <a:lnTo>
                  <a:pt x="-10000" y="120000"/>
                </a:lnTo>
              </a:path>
              <a:path w="120000" h="120000" fill="none" extrusionOk="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114300" marR="0" lvl="1" indent="-1143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UGDA</a:t>
            </a:r>
            <a:endParaRPr sz="15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Deberá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Dirigir la implementación del SIGDA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Documentando y normando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Procesos de gestión documental 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-Diagnóstico </a:t>
            </a:r>
            <a:endParaRPr/>
          </a:p>
          <a:p>
            <a:pPr marL="685800" marR="0" lvl="6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-Identificación</a:t>
            </a:r>
            <a:endParaRPr/>
          </a:p>
          <a:p>
            <a:pPr marL="685800" marR="0" lvl="6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-Elaboración de manuales y políticas</a:t>
            </a:r>
            <a:endParaRPr/>
          </a:p>
          <a:p>
            <a:pPr marL="685800" marR="0" lvl="6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-Capacitación a todo el personal en las buenas prácticas</a:t>
            </a:r>
            <a:endParaRPr/>
          </a:p>
          <a:p>
            <a:pPr marL="685800" marR="0" lvl="6" indent="-11430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-Elaboración de informes y evaluaciones, entre otras.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0" algn="l" rtl="0">
              <a:lnSpc>
                <a:spcPct val="75000"/>
              </a:lnSpc>
              <a:spcBef>
                <a:spcPts val="1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Evaluar al SIGDA anualmente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Informar al IAIP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Avance y cumplimiento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1430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s-SV"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Lineamientos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6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5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4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3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2" indent="-19050" algn="l" rtl="0">
              <a:lnSpc>
                <a:spcPct val="75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3" name="Google Shape;763;p60"/>
          <p:cNvSpPr txBox="1"/>
          <p:nvPr/>
        </p:nvSpPr>
        <p:spPr>
          <a:xfrm>
            <a:off x="7088188" y="2638425"/>
            <a:ext cx="795337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</a:t>
            </a:r>
            <a:endParaRPr/>
          </a:p>
        </p:txBody>
      </p:sp>
      <p:sp>
        <p:nvSpPr>
          <p:cNvPr id="764" name="Google Shape;764;p60"/>
          <p:cNvSpPr txBox="1"/>
          <p:nvPr/>
        </p:nvSpPr>
        <p:spPr>
          <a:xfrm>
            <a:off x="5230813" y="4433888"/>
            <a:ext cx="280987" cy="2762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  </a:t>
            </a:r>
            <a:endParaRPr/>
          </a:p>
        </p:txBody>
      </p:sp>
      <p:sp>
        <p:nvSpPr>
          <p:cNvPr id="765" name="Google Shape;765;p60"/>
          <p:cNvSpPr txBox="1"/>
          <p:nvPr/>
        </p:nvSpPr>
        <p:spPr>
          <a:xfrm>
            <a:off x="7126288" y="4430713"/>
            <a:ext cx="568325" cy="277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Sobre     </a:t>
            </a:r>
            <a:endParaRPr/>
          </a:p>
        </p:txBody>
      </p:sp>
      <p:sp>
        <p:nvSpPr>
          <p:cNvPr id="766" name="Google Shape;766;p60"/>
          <p:cNvSpPr txBox="1"/>
          <p:nvPr/>
        </p:nvSpPr>
        <p:spPr>
          <a:xfrm>
            <a:off x="8997950" y="4295775"/>
            <a:ext cx="795338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los    </a:t>
            </a:r>
            <a:endParaRPr/>
          </a:p>
        </p:txBody>
      </p:sp>
      <p:sp>
        <p:nvSpPr>
          <p:cNvPr id="767" name="Google Shape;767;p60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9, Artículo 3 y 4</a:t>
            </a:r>
            <a:endParaRPr/>
          </a:p>
        </p:txBody>
      </p:sp>
      <p:sp>
        <p:nvSpPr>
          <p:cNvPr id="768" name="Google Shape;768;p60"/>
          <p:cNvSpPr txBox="1"/>
          <p:nvPr/>
        </p:nvSpPr>
        <p:spPr>
          <a:xfrm>
            <a:off x="8997950" y="2439988"/>
            <a:ext cx="795338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Tales como</a:t>
            </a:r>
            <a:endParaRPr/>
          </a:p>
        </p:txBody>
      </p:sp>
      <p:sp>
        <p:nvSpPr>
          <p:cNvPr id="769" name="Google Shape;769;p60">
            <a:hlinkClick r:id="rId3" action="ppaction://hlinksldjump"/>
          </p:cNvPr>
          <p:cNvSpPr/>
          <p:nvPr/>
        </p:nvSpPr>
        <p:spPr>
          <a:xfrm>
            <a:off x="11155989" y="6156194"/>
            <a:ext cx="811369" cy="61818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42857" y="60000"/>
                </a:moveTo>
                <a:lnTo>
                  <a:pt x="94286" y="15000"/>
                </a:lnTo>
                <a:lnTo>
                  <a:pt x="94286" y="105000"/>
                </a:lnTo>
                <a:close/>
                <a:moveTo>
                  <a:pt x="34286" y="15000"/>
                </a:moveTo>
                <a:lnTo>
                  <a:pt x="25714" y="15000"/>
                </a:lnTo>
                <a:lnTo>
                  <a:pt x="25714" y="105000"/>
                </a:lnTo>
                <a:lnTo>
                  <a:pt x="34286" y="105000"/>
                </a:lnTo>
                <a:close/>
              </a:path>
              <a:path w="120000" h="120000" fill="darken" extrusionOk="0">
                <a:moveTo>
                  <a:pt x="42857" y="60000"/>
                </a:moveTo>
                <a:lnTo>
                  <a:pt x="94286" y="15000"/>
                </a:lnTo>
                <a:lnTo>
                  <a:pt x="94286" y="105000"/>
                </a:lnTo>
                <a:close/>
                <a:moveTo>
                  <a:pt x="34286" y="15000"/>
                </a:moveTo>
                <a:lnTo>
                  <a:pt x="25714" y="15000"/>
                </a:lnTo>
                <a:lnTo>
                  <a:pt x="25714" y="105000"/>
                </a:lnTo>
                <a:lnTo>
                  <a:pt x="34286" y="105000"/>
                </a:lnTo>
                <a:close/>
              </a:path>
              <a:path w="120000" h="120000" fill="none" extrusionOk="0">
                <a:moveTo>
                  <a:pt x="42857" y="60000"/>
                </a:moveTo>
                <a:lnTo>
                  <a:pt x="94286" y="15000"/>
                </a:lnTo>
                <a:lnTo>
                  <a:pt x="94286" y="105000"/>
                </a:lnTo>
                <a:close/>
                <a:moveTo>
                  <a:pt x="34286" y="15000"/>
                </a:moveTo>
                <a:lnTo>
                  <a:pt x="34286" y="105000"/>
                </a:lnTo>
                <a:lnTo>
                  <a:pt x="25714" y="105000"/>
                </a:lnTo>
                <a:lnTo>
                  <a:pt x="25714" y="15000"/>
                </a:lnTo>
                <a:close/>
              </a:path>
              <a:path w="120000" h="120000" fill="none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"/>
          <p:cNvSpPr/>
          <p:nvPr/>
        </p:nvSpPr>
        <p:spPr>
          <a:xfrm>
            <a:off x="252585" y="2526987"/>
            <a:ext cx="1757921" cy="878960"/>
          </a:xfrm>
          <a:custGeom>
            <a:avLst/>
            <a:gdLst/>
            <a:ahLst/>
            <a:cxnLst/>
            <a:rect l="l" t="t" r="r" b="b"/>
            <a:pathLst>
              <a:path w="1757921" h="878960" extrusionOk="0">
                <a:moveTo>
                  <a:pt x="0" y="87896"/>
                </a:moveTo>
                <a:cubicBezTo>
                  <a:pt x="0" y="39352"/>
                  <a:pt x="39352" y="0"/>
                  <a:pt x="87896" y="0"/>
                </a:cubicBezTo>
                <a:lnTo>
                  <a:pt x="1670025" y="0"/>
                </a:lnTo>
                <a:cubicBezTo>
                  <a:pt x="1718569" y="0"/>
                  <a:pt x="1757921" y="39352"/>
                  <a:pt x="1757921" y="87896"/>
                </a:cubicBezTo>
                <a:lnTo>
                  <a:pt x="1757921" y="791064"/>
                </a:lnTo>
                <a:cubicBezTo>
                  <a:pt x="1757921" y="839608"/>
                  <a:pt x="1718569" y="878960"/>
                  <a:pt x="1670025" y="878960"/>
                </a:cubicBezTo>
                <a:lnTo>
                  <a:pt x="87896" y="878960"/>
                </a:lnTo>
                <a:cubicBezTo>
                  <a:pt x="39352" y="878960"/>
                  <a:pt x="0" y="839608"/>
                  <a:pt x="0" y="791064"/>
                </a:cubicBezTo>
                <a:lnTo>
                  <a:pt x="0" y="87896"/>
                </a:lnTo>
                <a:close/>
              </a:path>
            </a:pathLst>
          </a:custGeom>
          <a:solidFill>
            <a:srgbClr val="599BD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5250" tIns="35250" rIns="35250" bIns="352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través de la UGDA</a:t>
            </a:r>
            <a:endParaRPr sz="15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2010507" y="2943045"/>
            <a:ext cx="62019" cy="46845"/>
          </a:xfrm>
          <a:custGeom>
            <a:avLst/>
            <a:gdLst/>
            <a:ahLst/>
            <a:cxnLst/>
            <a:rect l="l" t="t" r="r" b="b"/>
            <a:pathLst>
              <a:path w="62019" h="46845" extrusionOk="0">
                <a:moveTo>
                  <a:pt x="0" y="23422"/>
                </a:moveTo>
                <a:lnTo>
                  <a:pt x="62019" y="23422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42150" tIns="21850" rIns="42150" bIns="218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2072526" y="2586831"/>
            <a:ext cx="946236" cy="759272"/>
          </a:xfrm>
          <a:custGeom>
            <a:avLst/>
            <a:gdLst/>
            <a:ahLst/>
            <a:cxnLst/>
            <a:rect l="l" t="t" r="r" b="b"/>
            <a:pathLst>
              <a:path w="946236" h="759272" extrusionOk="0">
                <a:moveTo>
                  <a:pt x="0" y="189818"/>
                </a:moveTo>
                <a:lnTo>
                  <a:pt x="566600" y="189818"/>
                </a:lnTo>
                <a:lnTo>
                  <a:pt x="566600" y="0"/>
                </a:lnTo>
                <a:lnTo>
                  <a:pt x="946236" y="379636"/>
                </a:lnTo>
                <a:lnTo>
                  <a:pt x="566600" y="759272"/>
                </a:lnTo>
                <a:lnTo>
                  <a:pt x="566600" y="569454"/>
                </a:lnTo>
                <a:lnTo>
                  <a:pt x="0" y="569454"/>
                </a:lnTo>
                <a:lnTo>
                  <a:pt x="0" y="189818"/>
                </a:lnTo>
                <a:close/>
              </a:path>
            </a:pathLst>
          </a:custGeom>
          <a:solidFill>
            <a:schemeClr val="accent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600" tIns="197425" rIns="197425" bIns="1974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crearán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7"/>
          <p:cNvSpPr/>
          <p:nvPr/>
        </p:nvSpPr>
        <p:spPr>
          <a:xfrm rot="-3023189">
            <a:off x="2781011" y="2437642"/>
            <a:ext cx="1312115" cy="46845"/>
          </a:xfrm>
          <a:custGeom>
            <a:avLst/>
            <a:gdLst/>
            <a:ahLst/>
            <a:cxnLst/>
            <a:rect l="l" t="t" r="r" b="b"/>
            <a:pathLst>
              <a:path w="1312115" h="46845" extrusionOk="0">
                <a:moveTo>
                  <a:pt x="0" y="23422"/>
                </a:moveTo>
                <a:lnTo>
                  <a:pt x="1312115" y="23422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35950" tIns="0" rIns="635950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3855375" y="1516182"/>
            <a:ext cx="1430192" cy="878960"/>
          </a:xfrm>
          <a:custGeom>
            <a:avLst/>
            <a:gdLst/>
            <a:ahLst/>
            <a:cxnLst/>
            <a:rect l="l" t="t" r="r" b="b"/>
            <a:pathLst>
              <a:path w="1430192" h="878960" extrusionOk="0">
                <a:moveTo>
                  <a:pt x="0" y="87896"/>
                </a:moveTo>
                <a:cubicBezTo>
                  <a:pt x="0" y="39352"/>
                  <a:pt x="39352" y="0"/>
                  <a:pt x="87896" y="0"/>
                </a:cubicBezTo>
                <a:lnTo>
                  <a:pt x="1342296" y="0"/>
                </a:lnTo>
                <a:cubicBezTo>
                  <a:pt x="1390840" y="0"/>
                  <a:pt x="1430192" y="39352"/>
                  <a:pt x="1430192" y="87896"/>
                </a:cubicBezTo>
                <a:lnTo>
                  <a:pt x="1430192" y="791064"/>
                </a:lnTo>
                <a:cubicBezTo>
                  <a:pt x="1430192" y="839608"/>
                  <a:pt x="1390840" y="878960"/>
                  <a:pt x="1342296" y="878960"/>
                </a:cubicBezTo>
                <a:lnTo>
                  <a:pt x="87896" y="878960"/>
                </a:lnTo>
                <a:cubicBezTo>
                  <a:pt x="39352" y="878960"/>
                  <a:pt x="0" y="839608"/>
                  <a:pt x="0" y="791064"/>
                </a:cubicBezTo>
                <a:lnTo>
                  <a:pt x="0" y="87896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5250" tIns="35250" rIns="35250" bIns="352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Políticas </a:t>
            </a:r>
            <a:endParaRPr sz="1500" b="1" i="0" u="none" strike="noStrike" cap="non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3018763" y="2943045"/>
            <a:ext cx="836612" cy="46845"/>
          </a:xfrm>
          <a:custGeom>
            <a:avLst/>
            <a:gdLst/>
            <a:ahLst/>
            <a:cxnLst/>
            <a:rect l="l" t="t" r="r" b="b"/>
            <a:pathLst>
              <a:path w="836612" h="46845" extrusionOk="0">
                <a:moveTo>
                  <a:pt x="0" y="23422"/>
                </a:moveTo>
                <a:lnTo>
                  <a:pt x="836612" y="23422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10075" tIns="2500" rIns="410075" bIns="25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3855375" y="2526987"/>
            <a:ext cx="1430192" cy="878960"/>
          </a:xfrm>
          <a:custGeom>
            <a:avLst/>
            <a:gdLst/>
            <a:ahLst/>
            <a:cxnLst/>
            <a:rect l="l" t="t" r="r" b="b"/>
            <a:pathLst>
              <a:path w="1430192" h="878960" extrusionOk="0">
                <a:moveTo>
                  <a:pt x="0" y="87896"/>
                </a:moveTo>
                <a:cubicBezTo>
                  <a:pt x="0" y="39352"/>
                  <a:pt x="39352" y="0"/>
                  <a:pt x="87896" y="0"/>
                </a:cubicBezTo>
                <a:lnTo>
                  <a:pt x="1342296" y="0"/>
                </a:lnTo>
                <a:cubicBezTo>
                  <a:pt x="1390840" y="0"/>
                  <a:pt x="1430192" y="39352"/>
                  <a:pt x="1430192" y="87896"/>
                </a:cubicBezTo>
                <a:lnTo>
                  <a:pt x="1430192" y="791064"/>
                </a:lnTo>
                <a:cubicBezTo>
                  <a:pt x="1430192" y="839608"/>
                  <a:pt x="1390840" y="878960"/>
                  <a:pt x="1342296" y="878960"/>
                </a:cubicBezTo>
                <a:lnTo>
                  <a:pt x="87896" y="878960"/>
                </a:lnTo>
                <a:cubicBezTo>
                  <a:pt x="39352" y="878960"/>
                  <a:pt x="0" y="839608"/>
                  <a:pt x="0" y="791064"/>
                </a:cubicBezTo>
                <a:lnTo>
                  <a:pt x="0" y="87896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5250" tIns="35250" rIns="35250" bIns="352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Manuales </a:t>
            </a:r>
            <a:endParaRPr sz="1500" b="1" i="0" u="none" strike="noStrike" cap="non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 rot="2945729">
            <a:off x="2787929" y="3448447"/>
            <a:ext cx="1337393" cy="46845"/>
          </a:xfrm>
          <a:custGeom>
            <a:avLst/>
            <a:gdLst/>
            <a:ahLst/>
            <a:cxnLst/>
            <a:rect l="l" t="t" r="r" b="b"/>
            <a:pathLst>
              <a:path w="1337393" h="46845" extrusionOk="0">
                <a:moveTo>
                  <a:pt x="0" y="23422"/>
                </a:moveTo>
                <a:lnTo>
                  <a:pt x="1337393" y="23422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47950" tIns="0" rIns="647950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3894489" y="3537792"/>
            <a:ext cx="1430192" cy="878960"/>
          </a:xfrm>
          <a:custGeom>
            <a:avLst/>
            <a:gdLst/>
            <a:ahLst/>
            <a:cxnLst/>
            <a:rect l="l" t="t" r="r" b="b"/>
            <a:pathLst>
              <a:path w="1430192" h="878960" extrusionOk="0">
                <a:moveTo>
                  <a:pt x="0" y="87896"/>
                </a:moveTo>
                <a:cubicBezTo>
                  <a:pt x="0" y="39352"/>
                  <a:pt x="39352" y="0"/>
                  <a:pt x="87896" y="0"/>
                </a:cubicBezTo>
                <a:lnTo>
                  <a:pt x="1342296" y="0"/>
                </a:lnTo>
                <a:cubicBezTo>
                  <a:pt x="1390840" y="0"/>
                  <a:pt x="1430192" y="39352"/>
                  <a:pt x="1430192" y="87896"/>
                </a:cubicBezTo>
                <a:lnTo>
                  <a:pt x="1430192" y="791064"/>
                </a:lnTo>
                <a:cubicBezTo>
                  <a:pt x="1430192" y="839608"/>
                  <a:pt x="1390840" y="878960"/>
                  <a:pt x="1342296" y="878960"/>
                </a:cubicBezTo>
                <a:lnTo>
                  <a:pt x="87896" y="878960"/>
                </a:lnTo>
                <a:cubicBezTo>
                  <a:pt x="39352" y="878960"/>
                  <a:pt x="0" y="839608"/>
                  <a:pt x="0" y="791064"/>
                </a:cubicBezTo>
                <a:lnTo>
                  <a:pt x="0" y="87896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5250" tIns="35250" rIns="35250" bIns="352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Prácticas </a:t>
            </a:r>
            <a:endParaRPr sz="1500" b="1" i="0" u="none" strike="noStrike" cap="non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8" name="Google Shape;158;p7"/>
          <p:cNvCxnSpPr/>
          <p:nvPr/>
        </p:nvCxnSpPr>
        <p:spPr>
          <a:xfrm>
            <a:off x="5307013" y="2066925"/>
            <a:ext cx="831850" cy="90805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9" name="Google Shape;159;p7"/>
          <p:cNvCxnSpPr/>
          <p:nvPr/>
        </p:nvCxnSpPr>
        <p:spPr>
          <a:xfrm>
            <a:off x="5307013" y="2974975"/>
            <a:ext cx="831850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0" name="Google Shape;160;p7"/>
          <p:cNvCxnSpPr/>
          <p:nvPr/>
        </p:nvCxnSpPr>
        <p:spPr>
          <a:xfrm rot="10800000" flipH="1">
            <a:off x="5307013" y="2974975"/>
            <a:ext cx="831850" cy="90805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1" name="Google Shape;161;p7"/>
          <p:cNvSpPr txBox="1"/>
          <p:nvPr/>
        </p:nvSpPr>
        <p:spPr>
          <a:xfrm>
            <a:off x="6069013" y="2767013"/>
            <a:ext cx="890587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Aprobados por la</a:t>
            </a:r>
            <a:endParaRPr/>
          </a:p>
        </p:txBody>
      </p:sp>
      <p:sp>
        <p:nvSpPr>
          <p:cNvPr id="162" name="Google Shape;162;p7"/>
          <p:cNvSpPr/>
          <p:nvPr/>
        </p:nvSpPr>
        <p:spPr>
          <a:xfrm>
            <a:off x="7208838" y="2624138"/>
            <a:ext cx="1198562" cy="91365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Máxima autoridad del Ente</a:t>
            </a:r>
            <a:endParaRPr/>
          </a:p>
        </p:txBody>
      </p:sp>
      <p:cxnSp>
        <p:nvCxnSpPr>
          <p:cNvPr id="163" name="Google Shape;163;p7"/>
          <p:cNvCxnSpPr>
            <a:endCxn id="162" idx="1"/>
          </p:cNvCxnSpPr>
          <p:nvPr/>
        </p:nvCxnSpPr>
        <p:spPr>
          <a:xfrm>
            <a:off x="6899238" y="2997265"/>
            <a:ext cx="309600" cy="837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4" name="Google Shape;164;p7"/>
          <p:cNvCxnSpPr>
            <a:stCxn id="162" idx="3"/>
          </p:cNvCxnSpPr>
          <p:nvPr/>
        </p:nvCxnSpPr>
        <p:spPr>
          <a:xfrm rot="10800000" flipH="1">
            <a:off x="8407400" y="2066965"/>
            <a:ext cx="452400" cy="10140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5" name="Google Shape;165;p7"/>
          <p:cNvCxnSpPr>
            <a:stCxn id="162" idx="3"/>
          </p:cNvCxnSpPr>
          <p:nvPr/>
        </p:nvCxnSpPr>
        <p:spPr>
          <a:xfrm>
            <a:off x="8407400" y="3080965"/>
            <a:ext cx="890700" cy="8718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6" name="Google Shape;166;p7"/>
          <p:cNvCxnSpPr>
            <a:stCxn id="162" idx="3"/>
            <a:endCxn id="167" idx="1"/>
          </p:cNvCxnSpPr>
          <p:nvPr/>
        </p:nvCxnSpPr>
        <p:spPr>
          <a:xfrm rot="10800000" flipH="1">
            <a:off x="8407400" y="2417065"/>
            <a:ext cx="606300" cy="6639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8" name="Google Shape;168;p7"/>
          <p:cNvCxnSpPr>
            <a:stCxn id="162" idx="3"/>
            <a:endCxn id="169" idx="1"/>
          </p:cNvCxnSpPr>
          <p:nvPr/>
        </p:nvCxnSpPr>
        <p:spPr>
          <a:xfrm rot="10800000" flipH="1">
            <a:off x="8407400" y="2974165"/>
            <a:ext cx="754200" cy="1068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0" name="Google Shape;170;p7"/>
          <p:cNvSpPr/>
          <p:nvPr/>
        </p:nvSpPr>
        <p:spPr>
          <a:xfrm>
            <a:off x="8851900" y="1712913"/>
            <a:ext cx="1509713" cy="355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Implementación</a:t>
            </a:r>
            <a:endParaRPr/>
          </a:p>
        </p:txBody>
      </p:sp>
      <p:sp>
        <p:nvSpPr>
          <p:cNvPr id="167" name="Google Shape;167;p7"/>
          <p:cNvSpPr/>
          <p:nvPr/>
        </p:nvSpPr>
        <p:spPr>
          <a:xfrm>
            <a:off x="9013825" y="2238375"/>
            <a:ext cx="1354138" cy="3571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Cumplimiento </a:t>
            </a:r>
            <a:endParaRPr/>
          </a:p>
        </p:txBody>
      </p:sp>
      <p:sp>
        <p:nvSpPr>
          <p:cNvPr id="169" name="Google Shape;169;p7">
            <a:hlinkClick r:id="rId3" action="ppaction://hlinksldjump"/>
          </p:cNvPr>
          <p:cNvSpPr/>
          <p:nvPr/>
        </p:nvSpPr>
        <p:spPr>
          <a:xfrm>
            <a:off x="9161463" y="2763838"/>
            <a:ext cx="1200150" cy="4206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Desarrollo continuo</a:t>
            </a:r>
            <a:endParaRPr/>
          </a:p>
        </p:txBody>
      </p:sp>
      <p:sp>
        <p:nvSpPr>
          <p:cNvPr id="171" name="Google Shape;171;p7"/>
          <p:cNvSpPr/>
          <p:nvPr/>
        </p:nvSpPr>
        <p:spPr>
          <a:xfrm>
            <a:off x="8859838" y="3371850"/>
            <a:ext cx="1508125" cy="1520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Garantizar la organización, conservación y acceso a los documentos y archivos</a:t>
            </a:r>
            <a:endParaRPr/>
          </a:p>
        </p:txBody>
      </p:sp>
      <p:sp>
        <p:nvSpPr>
          <p:cNvPr id="172" name="Google Shape;172;p7"/>
          <p:cNvSpPr/>
          <p:nvPr/>
        </p:nvSpPr>
        <p:spPr>
          <a:xfrm>
            <a:off x="10142538" y="1222375"/>
            <a:ext cx="450850" cy="3967163"/>
          </a:xfrm>
          <a:prstGeom prst="rightBracket">
            <a:avLst>
              <a:gd name="adj" fmla="val 8333"/>
            </a:avLst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"/>
          <p:cNvSpPr txBox="1"/>
          <p:nvPr/>
        </p:nvSpPr>
        <p:spPr>
          <a:xfrm>
            <a:off x="10675937" y="2028825"/>
            <a:ext cx="1266619" cy="2554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Cumpliendo con esto, se </a:t>
            </a:r>
            <a:r>
              <a:rPr lang="es-SV" sz="16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evitará incurrir en faltas muy graves</a:t>
            </a:r>
            <a:r>
              <a:rPr lang="es-SV" sz="1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(consultar artículos 76 letras “a” y “f” de la LAIP</a:t>
            </a:r>
            <a:endParaRPr/>
          </a:p>
        </p:txBody>
      </p:sp>
      <p:sp>
        <p:nvSpPr>
          <p:cNvPr id="174" name="Google Shape;174;p7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1, Artículo 3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8"/>
          <p:cNvSpPr/>
          <p:nvPr/>
        </p:nvSpPr>
        <p:spPr>
          <a:xfrm>
            <a:off x="834128" y="2872767"/>
            <a:ext cx="1562328" cy="781164"/>
          </a:xfrm>
          <a:custGeom>
            <a:avLst/>
            <a:gdLst/>
            <a:ahLst/>
            <a:cxnLst/>
            <a:rect l="l" t="t" r="r" b="b"/>
            <a:pathLst>
              <a:path w="1562328" h="781164" extrusionOk="0">
                <a:moveTo>
                  <a:pt x="0" y="78116"/>
                </a:moveTo>
                <a:cubicBezTo>
                  <a:pt x="0" y="34974"/>
                  <a:pt x="34974" y="0"/>
                  <a:pt x="78116" y="0"/>
                </a:cubicBezTo>
                <a:lnTo>
                  <a:pt x="1484212" y="0"/>
                </a:lnTo>
                <a:cubicBezTo>
                  <a:pt x="1527354" y="0"/>
                  <a:pt x="1562328" y="34974"/>
                  <a:pt x="1562328" y="78116"/>
                </a:cubicBezTo>
                <a:lnTo>
                  <a:pt x="1562328" y="703048"/>
                </a:lnTo>
                <a:cubicBezTo>
                  <a:pt x="1562328" y="746190"/>
                  <a:pt x="1527354" y="781164"/>
                  <a:pt x="1484212" y="781164"/>
                </a:cubicBezTo>
                <a:lnTo>
                  <a:pt x="78116" y="781164"/>
                </a:lnTo>
                <a:cubicBezTo>
                  <a:pt x="34974" y="781164"/>
                  <a:pt x="0" y="746190"/>
                  <a:pt x="0" y="703048"/>
                </a:cubicBezTo>
                <a:lnTo>
                  <a:pt x="0" y="78116"/>
                </a:lnTo>
                <a:close/>
              </a:path>
            </a:pathLst>
          </a:custGeom>
          <a:solidFill>
            <a:srgbClr val="599BD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2400" tIns="32400" rIns="32400" bIns="324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SIGDA</a:t>
            </a:r>
            <a:endParaRPr sz="15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2396457" y="3243771"/>
            <a:ext cx="112893" cy="39155"/>
          </a:xfrm>
          <a:custGeom>
            <a:avLst/>
            <a:gdLst/>
            <a:ahLst/>
            <a:cxnLst/>
            <a:rect l="l" t="t" r="r" b="b"/>
            <a:pathLst>
              <a:path w="112893" h="39155" extrusionOk="0">
                <a:moveTo>
                  <a:pt x="0" y="19577"/>
                </a:moveTo>
                <a:lnTo>
                  <a:pt x="112893" y="19577"/>
                </a:lnTo>
              </a:path>
            </a:pathLst>
          </a:custGeom>
          <a:noFill/>
          <a:ln>
            <a:noFill/>
          </a:ln>
        </p:spPr>
        <p:txBody>
          <a:bodyPr spcFirstLastPara="1" wrap="square" lIns="66300" tIns="16750" rIns="66325" bIns="167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2509351" y="2895924"/>
            <a:ext cx="1439998" cy="734849"/>
          </a:xfrm>
          <a:custGeom>
            <a:avLst/>
            <a:gdLst/>
            <a:ahLst/>
            <a:cxnLst/>
            <a:rect l="l" t="t" r="r" b="b"/>
            <a:pathLst>
              <a:path w="1439998" h="734849" extrusionOk="0">
                <a:moveTo>
                  <a:pt x="0" y="183712"/>
                </a:moveTo>
                <a:lnTo>
                  <a:pt x="1072574" y="183712"/>
                </a:lnTo>
                <a:lnTo>
                  <a:pt x="1072574" y="0"/>
                </a:lnTo>
                <a:lnTo>
                  <a:pt x="1439998" y="367425"/>
                </a:lnTo>
                <a:lnTo>
                  <a:pt x="1072574" y="734849"/>
                </a:lnTo>
                <a:lnTo>
                  <a:pt x="1072574" y="551137"/>
                </a:lnTo>
                <a:lnTo>
                  <a:pt x="0" y="551137"/>
                </a:lnTo>
                <a:lnTo>
                  <a:pt x="0" y="183712"/>
                </a:lnTo>
                <a:close/>
              </a:path>
            </a:pathLst>
          </a:custGeom>
          <a:solidFill>
            <a:schemeClr val="accent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600" tIns="191325" rIns="191325" bIns="1913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0" i="0" u="none" strike="noStrike" cap="non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Comprende </a:t>
            </a:r>
            <a:endParaRPr sz="1200" b="0" i="0" u="none" strike="noStrike" cap="non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8"/>
          <p:cNvSpPr/>
          <p:nvPr/>
        </p:nvSpPr>
        <p:spPr>
          <a:xfrm rot="-1699225">
            <a:off x="3892686" y="3019187"/>
            <a:ext cx="946812" cy="39155"/>
          </a:xfrm>
          <a:custGeom>
            <a:avLst/>
            <a:gdLst/>
            <a:ahLst/>
            <a:cxnLst/>
            <a:rect l="l" t="t" r="r" b="b"/>
            <a:pathLst>
              <a:path w="946812" h="39155" extrusionOk="0">
                <a:moveTo>
                  <a:pt x="0" y="19577"/>
                </a:moveTo>
                <a:lnTo>
                  <a:pt x="946812" y="19577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62425" tIns="0" rIns="46242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4782836" y="2423597"/>
            <a:ext cx="1562328" cy="781164"/>
          </a:xfrm>
          <a:custGeom>
            <a:avLst/>
            <a:gdLst/>
            <a:ahLst/>
            <a:cxnLst/>
            <a:rect l="l" t="t" r="r" b="b"/>
            <a:pathLst>
              <a:path w="1562328" h="781164" extrusionOk="0">
                <a:moveTo>
                  <a:pt x="0" y="78116"/>
                </a:moveTo>
                <a:cubicBezTo>
                  <a:pt x="0" y="34974"/>
                  <a:pt x="34974" y="0"/>
                  <a:pt x="78116" y="0"/>
                </a:cubicBezTo>
                <a:lnTo>
                  <a:pt x="1484212" y="0"/>
                </a:lnTo>
                <a:cubicBezTo>
                  <a:pt x="1527354" y="0"/>
                  <a:pt x="1562328" y="34974"/>
                  <a:pt x="1562328" y="78116"/>
                </a:cubicBezTo>
                <a:lnTo>
                  <a:pt x="1562328" y="703048"/>
                </a:lnTo>
                <a:cubicBezTo>
                  <a:pt x="1562328" y="746190"/>
                  <a:pt x="1527354" y="781164"/>
                  <a:pt x="1484212" y="781164"/>
                </a:cubicBezTo>
                <a:lnTo>
                  <a:pt x="78116" y="781164"/>
                </a:lnTo>
                <a:cubicBezTo>
                  <a:pt x="34974" y="781164"/>
                  <a:pt x="0" y="746190"/>
                  <a:pt x="0" y="703048"/>
                </a:cubicBezTo>
                <a:lnTo>
                  <a:pt x="0" y="78116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2400" tIns="32400" rIns="32400" bIns="324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Documentos </a:t>
            </a:r>
            <a:r>
              <a:rPr lang="es-SV" sz="1500" b="1" i="0" u="sng" strike="noStrike" cap="non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digitales</a:t>
            </a:r>
            <a:endParaRPr sz="1500" b="1" i="0" u="none" strike="noStrike" cap="non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8"/>
          <p:cNvSpPr/>
          <p:nvPr/>
        </p:nvSpPr>
        <p:spPr>
          <a:xfrm rot="1699225">
            <a:off x="3892686" y="3468356"/>
            <a:ext cx="946812" cy="39155"/>
          </a:xfrm>
          <a:custGeom>
            <a:avLst/>
            <a:gdLst/>
            <a:ahLst/>
            <a:cxnLst/>
            <a:rect l="l" t="t" r="r" b="b"/>
            <a:pathLst>
              <a:path w="946812" h="39155" extrusionOk="0">
                <a:moveTo>
                  <a:pt x="0" y="19577"/>
                </a:moveTo>
                <a:lnTo>
                  <a:pt x="946812" y="19577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62425" tIns="0" rIns="462425" bIns="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8"/>
          <p:cNvSpPr/>
          <p:nvPr/>
        </p:nvSpPr>
        <p:spPr>
          <a:xfrm>
            <a:off x="4782836" y="3321936"/>
            <a:ext cx="1562328" cy="781164"/>
          </a:xfrm>
          <a:custGeom>
            <a:avLst/>
            <a:gdLst/>
            <a:ahLst/>
            <a:cxnLst/>
            <a:rect l="l" t="t" r="r" b="b"/>
            <a:pathLst>
              <a:path w="1562328" h="781164" extrusionOk="0">
                <a:moveTo>
                  <a:pt x="0" y="78116"/>
                </a:moveTo>
                <a:cubicBezTo>
                  <a:pt x="0" y="34974"/>
                  <a:pt x="34974" y="0"/>
                  <a:pt x="78116" y="0"/>
                </a:cubicBezTo>
                <a:lnTo>
                  <a:pt x="1484212" y="0"/>
                </a:lnTo>
                <a:cubicBezTo>
                  <a:pt x="1527354" y="0"/>
                  <a:pt x="1562328" y="34974"/>
                  <a:pt x="1562328" y="78116"/>
                </a:cubicBezTo>
                <a:lnTo>
                  <a:pt x="1562328" y="703048"/>
                </a:lnTo>
                <a:cubicBezTo>
                  <a:pt x="1562328" y="746190"/>
                  <a:pt x="1527354" y="781164"/>
                  <a:pt x="1484212" y="781164"/>
                </a:cubicBezTo>
                <a:lnTo>
                  <a:pt x="78116" y="781164"/>
                </a:lnTo>
                <a:cubicBezTo>
                  <a:pt x="34974" y="781164"/>
                  <a:pt x="0" y="746190"/>
                  <a:pt x="0" y="703048"/>
                </a:cubicBezTo>
                <a:lnTo>
                  <a:pt x="0" y="78116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2400" tIns="32400" rIns="32400" bIns="324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Documentos analógicos</a:t>
            </a:r>
            <a:endParaRPr sz="1500" b="1" i="0" u="none" strike="noStrike" cap="none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6483350" y="2849563"/>
            <a:ext cx="1439863" cy="72072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Ya sean </a:t>
            </a:r>
            <a:endParaRPr/>
          </a:p>
        </p:txBody>
      </p:sp>
      <p:sp>
        <p:nvSpPr>
          <p:cNvPr id="187" name="Google Shape;187;p8"/>
          <p:cNvSpPr/>
          <p:nvPr/>
        </p:nvSpPr>
        <p:spPr>
          <a:xfrm>
            <a:off x="8086724" y="1939636"/>
            <a:ext cx="3606512" cy="242454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Escritos, sonoros, audiovisuales, fotográficos y otros que registren actividad institucional desde su generación</a:t>
            </a:r>
            <a:endParaRPr/>
          </a:p>
        </p:txBody>
      </p:sp>
      <p:sp>
        <p:nvSpPr>
          <p:cNvPr id="188" name="Google Shape;188;p8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1, Artículo 3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9"/>
          <p:cNvSpPr/>
          <p:nvPr/>
        </p:nvSpPr>
        <p:spPr>
          <a:xfrm>
            <a:off x="4328577" y="489043"/>
            <a:ext cx="606032" cy="123212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120000"/>
                </a:moveTo>
                <a:lnTo>
                  <a:pt x="0" y="0"/>
                </a:lnTo>
              </a:path>
            </a:pathLst>
          </a:custGeom>
          <a:noFill/>
          <a:ln>
            <a:noFill/>
          </a:ln>
        </p:spPr>
      </p:sp>
      <p:sp>
        <p:nvSpPr>
          <p:cNvPr id="194" name="Google Shape;194;p9"/>
          <p:cNvSpPr/>
          <p:nvPr/>
        </p:nvSpPr>
        <p:spPr>
          <a:xfrm>
            <a:off x="7834258" y="2569584"/>
            <a:ext cx="212717" cy="132525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95" name="Google Shape;195;p9"/>
          <p:cNvSpPr/>
          <p:nvPr/>
        </p:nvSpPr>
        <p:spPr>
          <a:xfrm>
            <a:off x="4934609" y="1721167"/>
            <a:ext cx="3466895" cy="43405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78834"/>
                </a:lnTo>
                <a:lnTo>
                  <a:pt x="120000" y="78834"/>
                </a:lnTo>
                <a:lnTo>
                  <a:pt x="120000" y="12000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96" name="Google Shape;196;p9"/>
          <p:cNvSpPr/>
          <p:nvPr/>
        </p:nvSpPr>
        <p:spPr>
          <a:xfrm>
            <a:off x="5567043" y="2569584"/>
            <a:ext cx="212717" cy="118727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97" name="Google Shape;197;p9"/>
          <p:cNvSpPr/>
          <p:nvPr/>
        </p:nvSpPr>
        <p:spPr>
          <a:xfrm>
            <a:off x="4934609" y="1721167"/>
            <a:ext cx="1199681" cy="43405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78834"/>
                </a:lnTo>
                <a:lnTo>
                  <a:pt x="120000" y="78834"/>
                </a:lnTo>
                <a:lnTo>
                  <a:pt x="120000" y="12000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98" name="Google Shape;198;p9"/>
          <p:cNvSpPr/>
          <p:nvPr/>
        </p:nvSpPr>
        <p:spPr>
          <a:xfrm>
            <a:off x="3677300" y="4406414"/>
            <a:ext cx="277900" cy="125136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99" name="Google Shape;199;p9"/>
          <p:cNvSpPr/>
          <p:nvPr/>
        </p:nvSpPr>
        <p:spPr>
          <a:xfrm>
            <a:off x="4372649" y="2569584"/>
            <a:ext cx="91440" cy="29780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60000" y="12000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00" name="Google Shape;200;p9"/>
          <p:cNvSpPr/>
          <p:nvPr/>
        </p:nvSpPr>
        <p:spPr>
          <a:xfrm>
            <a:off x="4418369" y="1721167"/>
            <a:ext cx="516240" cy="43405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0"/>
                </a:moveTo>
                <a:lnTo>
                  <a:pt x="120000" y="78834"/>
                </a:lnTo>
                <a:lnTo>
                  <a:pt x="0" y="78834"/>
                </a:lnTo>
                <a:lnTo>
                  <a:pt x="0" y="12000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01" name="Google Shape;201;p9"/>
          <p:cNvSpPr/>
          <p:nvPr/>
        </p:nvSpPr>
        <p:spPr>
          <a:xfrm>
            <a:off x="1148155" y="2569584"/>
            <a:ext cx="212717" cy="136423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20000"/>
                </a:lnTo>
                <a:lnTo>
                  <a:pt x="120000" y="12000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02" name="Google Shape;202;p9"/>
          <p:cNvSpPr/>
          <p:nvPr/>
        </p:nvSpPr>
        <p:spPr>
          <a:xfrm>
            <a:off x="1715402" y="1721167"/>
            <a:ext cx="3219207" cy="43405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0"/>
                </a:moveTo>
                <a:lnTo>
                  <a:pt x="120000" y="78834"/>
                </a:lnTo>
                <a:lnTo>
                  <a:pt x="0" y="78834"/>
                </a:lnTo>
                <a:lnTo>
                  <a:pt x="0" y="120000"/>
                </a:lnTo>
              </a:path>
            </a:pathLst>
          </a:cu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03" name="Google Shape;203;p9"/>
          <p:cNvSpPr/>
          <p:nvPr/>
        </p:nvSpPr>
        <p:spPr>
          <a:xfrm>
            <a:off x="4225551" y="1012108"/>
            <a:ext cx="1418117" cy="709058"/>
          </a:xfrm>
          <a:custGeom>
            <a:avLst/>
            <a:gdLst/>
            <a:ahLst/>
            <a:cxnLst/>
            <a:rect l="l" t="t" r="r" b="b"/>
            <a:pathLst>
              <a:path w="1418117" h="709058" extrusionOk="0">
                <a:moveTo>
                  <a:pt x="0" y="118179"/>
                </a:moveTo>
                <a:cubicBezTo>
                  <a:pt x="0" y="52911"/>
                  <a:pt x="52911" y="0"/>
                  <a:pt x="118179" y="0"/>
                </a:cubicBezTo>
                <a:lnTo>
                  <a:pt x="1299938" y="0"/>
                </a:lnTo>
                <a:cubicBezTo>
                  <a:pt x="1365206" y="0"/>
                  <a:pt x="1418117" y="52911"/>
                  <a:pt x="1418117" y="118179"/>
                </a:cubicBezTo>
                <a:lnTo>
                  <a:pt x="1418117" y="590879"/>
                </a:lnTo>
                <a:cubicBezTo>
                  <a:pt x="1418117" y="656147"/>
                  <a:pt x="1365206" y="709058"/>
                  <a:pt x="1299938" y="709058"/>
                </a:cubicBezTo>
                <a:lnTo>
                  <a:pt x="118179" y="709058"/>
                </a:lnTo>
                <a:cubicBezTo>
                  <a:pt x="52911" y="709058"/>
                  <a:pt x="0" y="656147"/>
                  <a:pt x="0" y="590879"/>
                </a:cubicBezTo>
                <a:lnTo>
                  <a:pt x="0" y="118179"/>
                </a:lnTo>
                <a:close/>
              </a:path>
            </a:pathLst>
          </a:custGeom>
          <a:solidFill>
            <a:schemeClr val="accent4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4125" tIns="44125" rIns="44125" bIns="441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SIA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9"/>
          <p:cNvSpPr/>
          <p:nvPr/>
        </p:nvSpPr>
        <p:spPr>
          <a:xfrm>
            <a:off x="1006343" y="2155224"/>
            <a:ext cx="1418117" cy="414359"/>
          </a:xfrm>
          <a:custGeom>
            <a:avLst/>
            <a:gdLst/>
            <a:ahLst/>
            <a:cxnLst/>
            <a:rect l="l" t="t" r="r" b="b"/>
            <a:pathLst>
              <a:path w="1418117" h="414359" extrusionOk="0">
                <a:moveTo>
                  <a:pt x="0" y="69061"/>
                </a:moveTo>
                <a:cubicBezTo>
                  <a:pt x="0" y="30920"/>
                  <a:pt x="30920" y="0"/>
                  <a:pt x="69061" y="0"/>
                </a:cubicBezTo>
                <a:lnTo>
                  <a:pt x="1349056" y="0"/>
                </a:lnTo>
                <a:cubicBezTo>
                  <a:pt x="1387197" y="0"/>
                  <a:pt x="1418117" y="30920"/>
                  <a:pt x="1418117" y="69061"/>
                </a:cubicBezTo>
                <a:lnTo>
                  <a:pt x="1418117" y="345298"/>
                </a:lnTo>
                <a:cubicBezTo>
                  <a:pt x="1418117" y="383439"/>
                  <a:pt x="1387197" y="414359"/>
                  <a:pt x="1349056" y="414359"/>
                </a:cubicBezTo>
                <a:lnTo>
                  <a:pt x="69061" y="414359"/>
                </a:lnTo>
                <a:cubicBezTo>
                  <a:pt x="30920" y="414359"/>
                  <a:pt x="0" y="383439"/>
                  <a:pt x="0" y="345298"/>
                </a:cubicBezTo>
                <a:lnTo>
                  <a:pt x="0" y="69061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9750" tIns="29750" rIns="29750" bIns="297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Archivos de gestión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9"/>
          <p:cNvSpPr/>
          <p:nvPr/>
        </p:nvSpPr>
        <p:spPr>
          <a:xfrm>
            <a:off x="1360873" y="2867388"/>
            <a:ext cx="1833356" cy="2132862"/>
          </a:xfrm>
          <a:custGeom>
            <a:avLst/>
            <a:gdLst/>
            <a:ahLst/>
            <a:cxnLst/>
            <a:rect l="l" t="t" r="r" b="b"/>
            <a:pathLst>
              <a:path w="1833356" h="2132862" extrusionOk="0">
                <a:moveTo>
                  <a:pt x="0" y="305565"/>
                </a:moveTo>
                <a:cubicBezTo>
                  <a:pt x="0" y="136806"/>
                  <a:pt x="136806" y="0"/>
                  <a:pt x="305565" y="0"/>
                </a:cubicBezTo>
                <a:lnTo>
                  <a:pt x="1527791" y="0"/>
                </a:lnTo>
                <a:cubicBezTo>
                  <a:pt x="1696550" y="0"/>
                  <a:pt x="1833356" y="136806"/>
                  <a:pt x="1833356" y="305565"/>
                </a:cubicBezTo>
                <a:lnTo>
                  <a:pt x="1833356" y="1827297"/>
                </a:lnTo>
                <a:cubicBezTo>
                  <a:pt x="1833356" y="1996056"/>
                  <a:pt x="1696550" y="2132862"/>
                  <a:pt x="1527791" y="2132862"/>
                </a:cubicBezTo>
                <a:lnTo>
                  <a:pt x="305565" y="2132862"/>
                </a:lnTo>
                <a:cubicBezTo>
                  <a:pt x="136806" y="2132862"/>
                  <a:pt x="0" y="1996056"/>
                  <a:pt x="0" y="1827297"/>
                </a:cubicBezTo>
                <a:lnTo>
                  <a:pt x="0" y="305565"/>
                </a:lnTo>
                <a:close/>
              </a:path>
            </a:pathLst>
          </a:custGeom>
          <a:solidFill>
            <a:schemeClr val="accent6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9000" tIns="99000" rIns="99000" bIns="99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Son los creados por las unidades productoras o generadoras para resguardar los documentos que sustentan las actividades diarias de la institución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9"/>
          <p:cNvSpPr/>
          <p:nvPr/>
        </p:nvSpPr>
        <p:spPr>
          <a:xfrm>
            <a:off x="3709310" y="2155224"/>
            <a:ext cx="1418117" cy="414359"/>
          </a:xfrm>
          <a:custGeom>
            <a:avLst/>
            <a:gdLst/>
            <a:ahLst/>
            <a:cxnLst/>
            <a:rect l="l" t="t" r="r" b="b"/>
            <a:pathLst>
              <a:path w="1418117" h="414359" extrusionOk="0">
                <a:moveTo>
                  <a:pt x="0" y="69061"/>
                </a:moveTo>
                <a:cubicBezTo>
                  <a:pt x="0" y="30920"/>
                  <a:pt x="30920" y="0"/>
                  <a:pt x="69061" y="0"/>
                </a:cubicBezTo>
                <a:lnTo>
                  <a:pt x="1349056" y="0"/>
                </a:lnTo>
                <a:cubicBezTo>
                  <a:pt x="1387197" y="0"/>
                  <a:pt x="1418117" y="30920"/>
                  <a:pt x="1418117" y="69061"/>
                </a:cubicBezTo>
                <a:lnTo>
                  <a:pt x="1418117" y="345298"/>
                </a:lnTo>
                <a:cubicBezTo>
                  <a:pt x="1418117" y="383439"/>
                  <a:pt x="1387197" y="414359"/>
                  <a:pt x="1349056" y="414359"/>
                </a:cubicBezTo>
                <a:lnTo>
                  <a:pt x="69061" y="414359"/>
                </a:lnTo>
                <a:cubicBezTo>
                  <a:pt x="30920" y="414359"/>
                  <a:pt x="0" y="383439"/>
                  <a:pt x="0" y="345298"/>
                </a:cubicBezTo>
                <a:lnTo>
                  <a:pt x="0" y="69061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9750" tIns="29750" rIns="29750" bIns="297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Archivo central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9"/>
          <p:cNvSpPr/>
          <p:nvPr/>
        </p:nvSpPr>
        <p:spPr>
          <a:xfrm>
            <a:off x="3492033" y="2867388"/>
            <a:ext cx="1852670" cy="1539025"/>
          </a:xfrm>
          <a:custGeom>
            <a:avLst/>
            <a:gdLst/>
            <a:ahLst/>
            <a:cxnLst/>
            <a:rect l="l" t="t" r="r" b="b"/>
            <a:pathLst>
              <a:path w="1852670" h="1539025" extrusionOk="0">
                <a:moveTo>
                  <a:pt x="0" y="256509"/>
                </a:moveTo>
                <a:cubicBezTo>
                  <a:pt x="0" y="114843"/>
                  <a:pt x="114843" y="0"/>
                  <a:pt x="256509" y="0"/>
                </a:cubicBezTo>
                <a:lnTo>
                  <a:pt x="1596161" y="0"/>
                </a:lnTo>
                <a:cubicBezTo>
                  <a:pt x="1737827" y="0"/>
                  <a:pt x="1852670" y="114843"/>
                  <a:pt x="1852670" y="256509"/>
                </a:cubicBezTo>
                <a:lnTo>
                  <a:pt x="1852670" y="1282516"/>
                </a:lnTo>
                <a:cubicBezTo>
                  <a:pt x="1852670" y="1424182"/>
                  <a:pt x="1737827" y="1539025"/>
                  <a:pt x="1596161" y="1539025"/>
                </a:cubicBezTo>
                <a:lnTo>
                  <a:pt x="256509" y="1539025"/>
                </a:lnTo>
                <a:cubicBezTo>
                  <a:pt x="114843" y="1539025"/>
                  <a:pt x="0" y="1424182"/>
                  <a:pt x="0" y="1282516"/>
                </a:cubicBezTo>
                <a:lnTo>
                  <a:pt x="0" y="256509"/>
                </a:lnTo>
                <a:close/>
              </a:path>
            </a:pathLst>
          </a:custGeom>
          <a:solidFill>
            <a:schemeClr val="accent6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4650" tIns="84650" rIns="84650" bIns="846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Nombrar a un responsable.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Manejo de documentos en su fase semiactiva, transferidos por los archivos de gestión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9"/>
          <p:cNvSpPr/>
          <p:nvPr/>
        </p:nvSpPr>
        <p:spPr>
          <a:xfrm>
            <a:off x="3955201" y="4707220"/>
            <a:ext cx="2375147" cy="1901120"/>
          </a:xfrm>
          <a:custGeom>
            <a:avLst/>
            <a:gdLst/>
            <a:ahLst/>
            <a:cxnLst/>
            <a:rect l="l" t="t" r="r" b="b"/>
            <a:pathLst>
              <a:path w="2375147" h="1901120" extrusionOk="0">
                <a:moveTo>
                  <a:pt x="0" y="316860"/>
                </a:moveTo>
                <a:cubicBezTo>
                  <a:pt x="0" y="141863"/>
                  <a:pt x="141863" y="0"/>
                  <a:pt x="316860" y="0"/>
                </a:cubicBezTo>
                <a:lnTo>
                  <a:pt x="2058287" y="0"/>
                </a:lnTo>
                <a:cubicBezTo>
                  <a:pt x="2233284" y="0"/>
                  <a:pt x="2375147" y="141863"/>
                  <a:pt x="2375147" y="316860"/>
                </a:cubicBezTo>
                <a:lnTo>
                  <a:pt x="2375147" y="1584260"/>
                </a:lnTo>
                <a:cubicBezTo>
                  <a:pt x="2375147" y="1759257"/>
                  <a:pt x="2233284" y="1901120"/>
                  <a:pt x="2058287" y="1901120"/>
                </a:cubicBezTo>
                <a:lnTo>
                  <a:pt x="316860" y="1901120"/>
                </a:lnTo>
                <a:cubicBezTo>
                  <a:pt x="141863" y="1901120"/>
                  <a:pt x="0" y="1759257"/>
                  <a:pt x="0" y="1584260"/>
                </a:cubicBezTo>
                <a:lnTo>
                  <a:pt x="0" y="316860"/>
                </a:lnTo>
                <a:close/>
              </a:path>
            </a:pathLst>
          </a:custGeom>
          <a:solidFill>
            <a:srgbClr val="599BD5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2325" tIns="102325" rIns="102325" bIns="1023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Desarrollar los tratamientos archivísticos: organizar el fondo documental acumulado y crear los instrumentos que requiere su manejo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9"/>
          <p:cNvSpPr/>
          <p:nvPr/>
        </p:nvSpPr>
        <p:spPr>
          <a:xfrm>
            <a:off x="5425232" y="2155224"/>
            <a:ext cx="1418117" cy="414359"/>
          </a:xfrm>
          <a:custGeom>
            <a:avLst/>
            <a:gdLst/>
            <a:ahLst/>
            <a:cxnLst/>
            <a:rect l="l" t="t" r="r" b="b"/>
            <a:pathLst>
              <a:path w="1418117" h="414359" extrusionOk="0">
                <a:moveTo>
                  <a:pt x="0" y="69061"/>
                </a:moveTo>
                <a:cubicBezTo>
                  <a:pt x="0" y="30920"/>
                  <a:pt x="30920" y="0"/>
                  <a:pt x="69061" y="0"/>
                </a:cubicBezTo>
                <a:lnTo>
                  <a:pt x="1349056" y="0"/>
                </a:lnTo>
                <a:cubicBezTo>
                  <a:pt x="1387197" y="0"/>
                  <a:pt x="1418117" y="30920"/>
                  <a:pt x="1418117" y="69061"/>
                </a:cubicBezTo>
                <a:lnTo>
                  <a:pt x="1418117" y="345298"/>
                </a:lnTo>
                <a:cubicBezTo>
                  <a:pt x="1418117" y="383439"/>
                  <a:pt x="1387197" y="414359"/>
                  <a:pt x="1349056" y="414359"/>
                </a:cubicBezTo>
                <a:lnTo>
                  <a:pt x="69061" y="414359"/>
                </a:lnTo>
                <a:cubicBezTo>
                  <a:pt x="30920" y="414359"/>
                  <a:pt x="0" y="383439"/>
                  <a:pt x="0" y="345298"/>
                </a:cubicBezTo>
                <a:lnTo>
                  <a:pt x="0" y="69061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9750" tIns="29750" rIns="29750" bIns="297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Archivo periférico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9"/>
          <p:cNvSpPr/>
          <p:nvPr/>
        </p:nvSpPr>
        <p:spPr>
          <a:xfrm>
            <a:off x="5779761" y="2867388"/>
            <a:ext cx="1969410" cy="1778935"/>
          </a:xfrm>
          <a:custGeom>
            <a:avLst/>
            <a:gdLst/>
            <a:ahLst/>
            <a:cxnLst/>
            <a:rect l="l" t="t" r="r" b="b"/>
            <a:pathLst>
              <a:path w="1969410" h="1778935" extrusionOk="0">
                <a:moveTo>
                  <a:pt x="0" y="296495"/>
                </a:moveTo>
                <a:cubicBezTo>
                  <a:pt x="0" y="132745"/>
                  <a:pt x="132745" y="0"/>
                  <a:pt x="296495" y="0"/>
                </a:cubicBezTo>
                <a:lnTo>
                  <a:pt x="1672915" y="0"/>
                </a:lnTo>
                <a:cubicBezTo>
                  <a:pt x="1836665" y="0"/>
                  <a:pt x="1969410" y="132745"/>
                  <a:pt x="1969410" y="296495"/>
                </a:cubicBezTo>
                <a:lnTo>
                  <a:pt x="1969410" y="1482440"/>
                </a:lnTo>
                <a:cubicBezTo>
                  <a:pt x="1969410" y="1646190"/>
                  <a:pt x="1836665" y="1778935"/>
                  <a:pt x="1672915" y="1778935"/>
                </a:cubicBezTo>
                <a:lnTo>
                  <a:pt x="296495" y="1778935"/>
                </a:lnTo>
                <a:cubicBezTo>
                  <a:pt x="132745" y="1778935"/>
                  <a:pt x="0" y="1646190"/>
                  <a:pt x="0" y="1482440"/>
                </a:cubicBezTo>
                <a:lnTo>
                  <a:pt x="0" y="296495"/>
                </a:lnTo>
                <a:close/>
              </a:path>
            </a:pathLst>
          </a:custGeom>
          <a:solidFill>
            <a:schemeClr val="accent6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6350" tIns="96350" rIns="96350" bIns="963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Nombrar a un responsable.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 crea cuando las instituciones poseen oficinas en el interior del país. Cumplirán las funciones del archivo central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9"/>
          <p:cNvSpPr/>
          <p:nvPr/>
        </p:nvSpPr>
        <p:spPr>
          <a:xfrm>
            <a:off x="7692447" y="2155224"/>
            <a:ext cx="1418117" cy="414359"/>
          </a:xfrm>
          <a:custGeom>
            <a:avLst/>
            <a:gdLst/>
            <a:ahLst/>
            <a:cxnLst/>
            <a:rect l="l" t="t" r="r" b="b"/>
            <a:pathLst>
              <a:path w="1418117" h="414359" extrusionOk="0">
                <a:moveTo>
                  <a:pt x="0" y="69061"/>
                </a:moveTo>
                <a:cubicBezTo>
                  <a:pt x="0" y="30920"/>
                  <a:pt x="30920" y="0"/>
                  <a:pt x="69061" y="0"/>
                </a:cubicBezTo>
                <a:lnTo>
                  <a:pt x="1349056" y="0"/>
                </a:lnTo>
                <a:cubicBezTo>
                  <a:pt x="1387197" y="0"/>
                  <a:pt x="1418117" y="30920"/>
                  <a:pt x="1418117" y="69061"/>
                </a:cubicBezTo>
                <a:lnTo>
                  <a:pt x="1418117" y="345298"/>
                </a:lnTo>
                <a:cubicBezTo>
                  <a:pt x="1418117" y="383439"/>
                  <a:pt x="1387197" y="414359"/>
                  <a:pt x="1349056" y="414359"/>
                </a:cubicBezTo>
                <a:lnTo>
                  <a:pt x="69061" y="414359"/>
                </a:lnTo>
                <a:cubicBezTo>
                  <a:pt x="30920" y="414359"/>
                  <a:pt x="0" y="383439"/>
                  <a:pt x="0" y="345298"/>
                </a:cubicBezTo>
                <a:lnTo>
                  <a:pt x="0" y="69061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9750" tIns="29750" rIns="29750" bIns="297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Archivos especializados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8046976" y="2867388"/>
            <a:ext cx="2012591" cy="2054901"/>
          </a:xfrm>
          <a:custGeom>
            <a:avLst/>
            <a:gdLst/>
            <a:ahLst/>
            <a:cxnLst/>
            <a:rect l="l" t="t" r="r" b="b"/>
            <a:pathLst>
              <a:path w="2012591" h="2054901" extrusionOk="0">
                <a:moveTo>
                  <a:pt x="0" y="335439"/>
                </a:moveTo>
                <a:cubicBezTo>
                  <a:pt x="0" y="150181"/>
                  <a:pt x="150181" y="0"/>
                  <a:pt x="335439" y="0"/>
                </a:cubicBezTo>
                <a:lnTo>
                  <a:pt x="1677152" y="0"/>
                </a:lnTo>
                <a:cubicBezTo>
                  <a:pt x="1862410" y="0"/>
                  <a:pt x="2012591" y="150181"/>
                  <a:pt x="2012591" y="335439"/>
                </a:cubicBezTo>
                <a:lnTo>
                  <a:pt x="2012591" y="1719462"/>
                </a:lnTo>
                <a:cubicBezTo>
                  <a:pt x="2012591" y="1904720"/>
                  <a:pt x="1862410" y="2054901"/>
                  <a:pt x="1677152" y="2054901"/>
                </a:cubicBezTo>
                <a:lnTo>
                  <a:pt x="335439" y="2054901"/>
                </a:lnTo>
                <a:cubicBezTo>
                  <a:pt x="150181" y="2054901"/>
                  <a:pt x="0" y="1904720"/>
                  <a:pt x="0" y="1719462"/>
                </a:cubicBezTo>
                <a:lnTo>
                  <a:pt x="0" y="335439"/>
                </a:lnTo>
                <a:close/>
              </a:path>
            </a:pathLst>
          </a:custGeom>
          <a:solidFill>
            <a:schemeClr val="accent6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07750" tIns="107750" rIns="107750" bIns="1077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Nombrar a responsable.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Son de gestión y  manejan expedientes propios del servicio que presta la institución. Requieren tratamiento especial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4328577" y="262325"/>
            <a:ext cx="1418117" cy="453435"/>
          </a:xfrm>
          <a:custGeom>
            <a:avLst/>
            <a:gdLst/>
            <a:ahLst/>
            <a:cxnLst/>
            <a:rect l="l" t="t" r="r" b="b"/>
            <a:pathLst>
              <a:path w="1418117" h="453435" extrusionOk="0">
                <a:moveTo>
                  <a:pt x="0" y="75574"/>
                </a:moveTo>
                <a:cubicBezTo>
                  <a:pt x="0" y="33836"/>
                  <a:pt x="33836" y="0"/>
                  <a:pt x="75574" y="0"/>
                </a:cubicBezTo>
                <a:lnTo>
                  <a:pt x="1342543" y="0"/>
                </a:lnTo>
                <a:cubicBezTo>
                  <a:pt x="1384281" y="0"/>
                  <a:pt x="1418117" y="33836"/>
                  <a:pt x="1418117" y="75574"/>
                </a:cubicBezTo>
                <a:lnTo>
                  <a:pt x="1418117" y="377861"/>
                </a:lnTo>
                <a:cubicBezTo>
                  <a:pt x="1418117" y="419599"/>
                  <a:pt x="1384281" y="453435"/>
                  <a:pt x="1342543" y="453435"/>
                </a:cubicBezTo>
                <a:lnTo>
                  <a:pt x="75574" y="453435"/>
                </a:lnTo>
                <a:cubicBezTo>
                  <a:pt x="33836" y="453435"/>
                  <a:pt x="0" y="419599"/>
                  <a:pt x="0" y="377861"/>
                </a:cubicBezTo>
                <a:lnTo>
                  <a:pt x="0" y="75574"/>
                </a:lnTo>
                <a:close/>
              </a:path>
            </a:pathLst>
          </a:custGeom>
          <a:solidFill>
            <a:srgbClr val="4372C3"/>
          </a:solidFill>
          <a:ln w="12700" cap="flat" cmpd="sng">
            <a:solidFill>
              <a:srgbClr val="E6E6E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31650" tIns="31650" rIns="31650" bIns="316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SIGDA</a:t>
            </a:r>
            <a:endParaRPr sz="15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9"/>
          <p:cNvSpPr txBox="1"/>
          <p:nvPr/>
        </p:nvSpPr>
        <p:spPr>
          <a:xfrm>
            <a:off x="5678488" y="1508125"/>
            <a:ext cx="176627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s-SV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Conformado por:  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9"/>
          <p:cNvSpPr/>
          <p:nvPr/>
        </p:nvSpPr>
        <p:spPr>
          <a:xfrm>
            <a:off x="0" y="266700"/>
            <a:ext cx="3868738" cy="577850"/>
          </a:xfrm>
          <a:prstGeom prst="homePlate">
            <a:avLst>
              <a:gd name="adj" fmla="val 50000"/>
            </a:avLst>
          </a:prstGeom>
          <a:solidFill>
            <a:srgbClr val="2F549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Lineamiento 1, Artículos 4, 5, 6, 7, 8 </a:t>
            </a:r>
            <a:endParaRPr/>
          </a:p>
        </p:txBody>
      </p:sp>
      <p:sp>
        <p:nvSpPr>
          <p:cNvPr id="216" name="Google Shape;216;p9"/>
          <p:cNvSpPr/>
          <p:nvPr/>
        </p:nvSpPr>
        <p:spPr>
          <a:xfrm>
            <a:off x="4968875" y="673100"/>
            <a:ext cx="77788" cy="341313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7" name="Google Shape;21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61525" y="3994150"/>
            <a:ext cx="2541588" cy="1482725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9"/>
          <p:cNvSpPr txBox="1"/>
          <p:nvPr/>
        </p:nvSpPr>
        <p:spPr>
          <a:xfrm>
            <a:off x="9879013" y="5340350"/>
            <a:ext cx="2108200" cy="1246188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SV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archivos especializados son responsabilidad de la Unidad productora respectiva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3239</Words>
  <Application>Microsoft Office PowerPoint</Application>
  <PresentationFormat>Panorámica</PresentationFormat>
  <Paragraphs>806</Paragraphs>
  <Slides>60</Slides>
  <Notes>60</Notes>
  <HiddenSlides>2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60</vt:i4>
      </vt:variant>
    </vt:vector>
  </HeadingPairs>
  <TitlesOfParts>
    <vt:vector size="64" baseType="lpstr">
      <vt:lpstr>Arial</vt:lpstr>
      <vt:lpstr>Bebas Neue</vt:lpstr>
      <vt:lpstr>Calibri</vt:lpstr>
      <vt:lpstr>Tema de Office</vt:lpstr>
      <vt:lpstr>Lineamientos de Gestión Documental y Archivos </vt:lpstr>
      <vt:lpstr>Presentación de PowerPoint</vt:lpstr>
      <vt:lpstr>Presentación de PowerPoint</vt:lpstr>
      <vt:lpstr>¿Qué temas abarcan los Lineamientos GDA?</vt:lpstr>
      <vt:lpstr>LINEAMIENTO 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LINEAMIENTO 2</vt:lpstr>
      <vt:lpstr>Presentación de PowerPoint</vt:lpstr>
      <vt:lpstr>Presentación de PowerPoint</vt:lpstr>
      <vt:lpstr>Presentación de PowerPoint</vt:lpstr>
      <vt:lpstr>Presentación de PowerPoint</vt:lpstr>
      <vt:lpstr>Lineamiento 3</vt:lpstr>
      <vt:lpstr>Presentación de PowerPoint</vt:lpstr>
      <vt:lpstr>Presentación de PowerPoint</vt:lpstr>
      <vt:lpstr>Lineamiento 4</vt:lpstr>
      <vt:lpstr>Presentación de PowerPoint</vt:lpstr>
      <vt:lpstr>Presentación de PowerPoint</vt:lpstr>
      <vt:lpstr>Presentación de PowerPoint</vt:lpstr>
      <vt:lpstr>Lineamiento 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Lineamiento 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Lineamiento 7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Lineamiento 8</vt:lpstr>
      <vt:lpstr>Presentación de PowerPoint</vt:lpstr>
      <vt:lpstr>Presentación de PowerPoint</vt:lpstr>
      <vt:lpstr>Presentación de PowerPoint</vt:lpstr>
      <vt:lpstr>Presentación de PowerPoint</vt:lpstr>
      <vt:lpstr>Lineamiento 9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Lineamientos de Gestión Documental y Archivos </dc:title>
  <dc:creator>ivonne lemus mendoza</dc:creator>
  <cp:lastModifiedBy>PATRICIA DE ESCOBAR</cp:lastModifiedBy>
  <cp:revision>1</cp:revision>
  <dcterms:created xsi:type="dcterms:W3CDTF">2016-08-29T16:39:15Z</dcterms:created>
  <dcterms:modified xsi:type="dcterms:W3CDTF">2022-03-22T14:49:19Z</dcterms:modified>
</cp:coreProperties>
</file>