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1" r:id="rId5"/>
    <p:sldId id="260" r:id="rId6"/>
    <p:sldId id="259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58" r:id="rId27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%20febrero%202022%20_%20Formaci&#243;n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%20febrero%202022%20_%20Formaci&#243;n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Febrero2022%20v2%20rev%20RM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Febrero2022%20v2%20rev%20RM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Febrero2022%20v2%20rev%20RM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ACOMPA&#209;AMIENTOestadisticas%20febrero%202022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ACOMPA&#209;AMIENTOestadisticas%20febrero%202022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ACOMPA&#209;AMIENTOestadisticas%20febrero%202022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isticas%20actividades%20FEB%202022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%20febrero%202022%20_%20Formaci&#243;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%20febrero%202022%20_%20Formaci&#243;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1199312"/>
        <c:axId val="201195392"/>
        <c:axId val="0"/>
      </c:bar3DChart>
      <c:catAx>
        <c:axId val="201199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1195392"/>
        <c:crosses val="autoZero"/>
        <c:auto val="1"/>
        <c:lblAlgn val="ctr"/>
        <c:lblOffset val="100"/>
        <c:noMultiLvlLbl val="0"/>
      </c:catAx>
      <c:valAx>
        <c:axId val="201195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1199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 febrero 2022 _ Formación.xlsx]Febrero'!$O$37:$O$38</c:f>
              <c:strCache>
                <c:ptCount val="2"/>
                <c:pt idx="0">
                  <c:v>Cantidad de personas capacitadas por edad en modalidad virtual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2E6-4AB2-B262-EDE571DD0C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2E6-4AB2-B262-EDE571DD0C1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2E6-4AB2-B262-EDE571DD0C1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2E6-4AB2-B262-EDE571DD0C1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2E6-4AB2-B262-EDE571DD0C1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2E6-4AB2-B262-EDE571DD0C1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2E6-4AB2-B262-EDE571DD0C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febrero 2022 _ Formación.xlsx]Febrero'!$K$39:$K$45</c:f>
              <c:strCache>
                <c:ptCount val="7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</c:strCache>
            </c:strRef>
          </c:cat>
          <c:val>
            <c:numRef>
              <c:f>'[Estadísticas febrero 2022 _ Formación.xlsx]Febrero'!$O$39:$O$45</c:f>
              <c:numCache>
                <c:formatCode>General</c:formatCode>
                <c:ptCount val="7"/>
                <c:pt idx="0">
                  <c:v>1</c:v>
                </c:pt>
                <c:pt idx="1">
                  <c:v>37</c:v>
                </c:pt>
                <c:pt idx="2">
                  <c:v>84</c:v>
                </c:pt>
                <c:pt idx="3">
                  <c:v>77</c:v>
                </c:pt>
                <c:pt idx="4">
                  <c:v>51</c:v>
                </c:pt>
                <c:pt idx="5">
                  <c:v>14</c:v>
                </c:pt>
                <c:pt idx="6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2E6-4AB2-B262-EDE571DD0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'[Estadísticas febrero 2022 _ Formación.xlsx]Febrero'!$T$39</c:f>
              <c:strCache>
                <c:ptCount val="1"/>
                <c:pt idx="0">
                  <c:v>Servidores públicos y funcionarios de municipalidades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febrero 2022 _ Formación.xlsx]Febrero'!$U$38:$W$38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'[Estadísticas febrero 2022 _ Formación.xlsx]Febrero'!$U$39:$W$39</c:f>
              <c:numCache>
                <c:formatCode>General</c:formatCode>
                <c:ptCount val="3"/>
                <c:pt idx="0">
                  <c:v>14</c:v>
                </c:pt>
                <c:pt idx="1">
                  <c:v>13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7A-4C3B-AFED-CC3F5722EF19}"/>
            </c:ext>
          </c:extLst>
        </c:ser>
        <c:ser>
          <c:idx val="1"/>
          <c:order val="1"/>
          <c:tx>
            <c:strRef>
              <c:f>'[Estadísticas febrero 2022 _ Formación.xlsx]Febrero'!$T$40</c:f>
              <c:strCache>
                <c:ptCount val="1"/>
                <c:pt idx="0">
                  <c:v>Servidores públicos de gobierno central y autónomas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febrero 2022 _ Formación.xlsx]Febrero'!$U$38:$W$38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'[Estadísticas febrero 2022 _ Formación.xlsx]Febrero'!$U$40:$W$40</c:f>
              <c:numCache>
                <c:formatCode>General</c:formatCode>
                <c:ptCount val="3"/>
                <c:pt idx="0">
                  <c:v>126</c:v>
                </c:pt>
                <c:pt idx="1">
                  <c:v>191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7A-4C3B-AFED-CC3F5722EF1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1220128"/>
        <c:axId val="161220688"/>
      </c:barChart>
      <c:catAx>
        <c:axId val="16122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1220688"/>
        <c:crosses val="autoZero"/>
        <c:auto val="1"/>
        <c:lblAlgn val="ctr"/>
        <c:lblOffset val="100"/>
        <c:noMultiLvlLbl val="0"/>
      </c:catAx>
      <c:valAx>
        <c:axId val="1612206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122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'[EstadísticasFebrero2022 v2 rev RM.xlsx]Hoja1'!$C$2</c:f>
              <c:strCache>
                <c:ptCount val="1"/>
                <c:pt idx="0">
                  <c:v>Frecuencia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77-479D-A636-4F2EF61E31AE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77-479D-A636-4F2EF61E31A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1877-479D-A636-4F2EF61E31A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1877-479D-A636-4F2EF61E31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'[EstadísticasFebrero2022 v2 rev RM.xlsx]Hoja1'!$B$3:$B$4</c:f>
              <c:strCache>
                <c:ptCount val="2"/>
                <c:pt idx="0">
                  <c:v>Ente obligado municipal</c:v>
                </c:pt>
                <c:pt idx="1">
                  <c:v>Ente obligado no municipal</c:v>
                </c:pt>
              </c:strCache>
            </c:strRef>
          </c:cat>
          <c:val>
            <c:numRef>
              <c:f>'[EstadísticasFebrero2022 v2 rev RM.xlsx]Hoja1'!$C$3:$C$4</c:f>
              <c:numCache>
                <c:formatCode>General</c:formatCode>
                <c:ptCount val="2"/>
                <c:pt idx="0">
                  <c:v>8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77-479D-A636-4F2EF61E31A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B4-4BA3-9440-7197C642745E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CB4-4BA3-9440-7197C642745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CB4-4BA3-9440-7197C642745E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CB4-4BA3-9440-7197C64274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'[EstadísticasFebrero2022 v2 rev RM.xlsx]Hoja1'!$F$3:$F$5</c:f>
              <c:strCache>
                <c:ptCount val="3"/>
                <c:pt idx="0">
                  <c:v>Correo electrónico</c:v>
                </c:pt>
                <c:pt idx="1">
                  <c:v>Llamada telefónica</c:v>
                </c:pt>
                <c:pt idx="2">
                  <c:v>Inspección </c:v>
                </c:pt>
              </c:strCache>
            </c:strRef>
          </c:cat>
          <c:val>
            <c:numRef>
              <c:f>'[EstadísticasFebrero2022 v2 rev RM.xlsx]Hoja1'!$G$3:$G$5</c:f>
              <c:numCache>
                <c:formatCode>General</c:formatCode>
                <c:ptCount val="3"/>
                <c:pt idx="0">
                  <c:v>13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B4-4BA3-9440-7197C642745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'[EstadísticasFebrero2022 v2 rev RM.xlsx]Hoja1'!$K$3:$K$14</c:f>
              <c:strCache>
                <c:ptCount val="12"/>
                <c:pt idx="0">
                  <c:v>Ámbito de aplicación del SIGDA y articulación de la gestión documental y las TIC's</c:v>
                </c:pt>
                <c:pt idx="1">
                  <c:v>Elaboración de acta de entrega de traspaso de documentos</c:v>
                </c:pt>
                <c:pt idx="2">
                  <c:v>Gestión de riesgos en los depósitos documentales</c:v>
                </c:pt>
                <c:pt idx="3">
                  <c:v>Indicaciones sobre el informe de avance y cumplimiento del SIGDA</c:v>
                </c:pt>
                <c:pt idx="4">
                  <c:v>Inspección de las condiciones del archivo central</c:v>
                </c:pt>
                <c:pt idx="5">
                  <c:v>Ordenación de la información digital</c:v>
                </c:pt>
                <c:pt idx="6">
                  <c:v>Proyectos de gestión documental</c:v>
                </c:pt>
                <c:pt idx="7">
                  <c:v>Requisitos del proceso de transferencia documental</c:v>
                </c:pt>
                <c:pt idx="8">
                  <c:v>Revisión de instrumentos archivísticos</c:v>
                </c:pt>
                <c:pt idx="9">
                  <c:v>Revisión de la Política Institucional de Gestión Documental y Archivos </c:v>
                </c:pt>
                <c:pt idx="10">
                  <c:v>Revisión del Cuadro de Clasificación Documental: secciones de la máxima autoridad, administración y finanzas</c:v>
                </c:pt>
                <c:pt idx="11">
                  <c:v>Tratamiento de documentos en estado avanzado de deterioro </c:v>
                </c:pt>
              </c:strCache>
            </c:strRef>
          </c:cat>
          <c:val>
            <c:numRef>
              <c:f>'[EstadísticasFebrero2022 v2 rev RM.xlsx]Hoja1'!$L$3:$L$14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EF-43F0-AC96-37FF9571EC5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62199600"/>
        <c:axId val="162200160"/>
      </c:barChart>
      <c:catAx>
        <c:axId val="162199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2200160"/>
        <c:crosses val="autoZero"/>
        <c:auto val="1"/>
        <c:lblAlgn val="ctr"/>
        <c:lblOffset val="100"/>
        <c:noMultiLvlLbl val="0"/>
      </c:catAx>
      <c:valAx>
        <c:axId val="16220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2199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67-4EAD-9E40-4EDC90A91F6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Hoja1!$H$3:$H$4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Hoja1!$I$3:$I$4</c:f>
              <c:numCache>
                <c:formatCode>General</c:formatCode>
                <c:ptCount val="2"/>
                <c:pt idx="0">
                  <c:v>52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EC-4BAF-AEED-65A3AC9544B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3437008"/>
        <c:axId val="213436448"/>
      </c:barChart>
      <c:catAx>
        <c:axId val="21343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3436448"/>
        <c:crosses val="autoZero"/>
        <c:auto val="1"/>
        <c:lblAlgn val="ctr"/>
        <c:lblOffset val="100"/>
        <c:noMultiLvlLbl val="0"/>
      </c:catAx>
      <c:valAx>
        <c:axId val="2134364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43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Hoja1!$B$4:$B$19</c:f>
              <c:strCache>
                <c:ptCount val="16"/>
                <c:pt idx="0">
                  <c:v>Acuerdo de ampliación de plazo de publicación de información oficiosa</c:v>
                </c:pt>
                <c:pt idx="1">
                  <c:v>Datos personales </c:v>
                </c:pt>
                <c:pt idx="2">
                  <c:v>Formato procesable</c:v>
                </c:pt>
                <c:pt idx="3">
                  <c:v>Inconformidad procesos Unidad de Evaluación del Desempeño </c:v>
                </c:pt>
                <c:pt idx="4">
                  <c:v>Informe anual</c:v>
                </c:pt>
                <c:pt idx="5">
                  <c:v>Interposición de recursos a respuesta de solicitud de información</c:v>
                </c:pt>
                <c:pt idx="6">
                  <c:v>ítems de publicación de información oficiosa</c:v>
                </c:pt>
                <c:pt idx="7">
                  <c:v>Lineamientos GDA</c:v>
                </c:pt>
                <c:pt idx="8">
                  <c:v>Reformas LAIP</c:v>
                </c:pt>
                <c:pt idx="9">
                  <c:v>Remisión de acuerdo de nombramiento nuevo OI</c:v>
                </c:pt>
                <c:pt idx="10">
                  <c:v>Rol del Oficial de Información</c:v>
                </c:pt>
                <c:pt idx="11">
                  <c:v>Solicitud de materiales</c:v>
                </c:pt>
                <c:pt idx="12">
                  <c:v>Solicitud de realización de monitoreo </c:v>
                </c:pt>
                <c:pt idx="13">
                  <c:v>Trámite de solicitudes de información</c:v>
                </c:pt>
                <c:pt idx="14">
                  <c:v>Uso práctico del Portal de Transparencia</c:v>
                </c:pt>
                <c:pt idx="15">
                  <c:v>Versión pública</c:v>
                </c:pt>
              </c:strCache>
            </c:strRef>
          </c:cat>
          <c:val>
            <c:numRef>
              <c:f>Hoja1!$C$4:$C$19</c:f>
              <c:numCache>
                <c:formatCode>General</c:formatCode>
                <c:ptCount val="16"/>
                <c:pt idx="0">
                  <c:v>16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1</c:v>
                </c:pt>
                <c:pt idx="10">
                  <c:v>4</c:v>
                </c:pt>
                <c:pt idx="11">
                  <c:v>2</c:v>
                </c:pt>
                <c:pt idx="12">
                  <c:v>1</c:v>
                </c:pt>
                <c:pt idx="13">
                  <c:v>3</c:v>
                </c:pt>
                <c:pt idx="14">
                  <c:v>5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A5-4F43-86EC-8ED2D44998A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10425920"/>
        <c:axId val="210424800"/>
      </c:barChart>
      <c:catAx>
        <c:axId val="2104259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0424800"/>
        <c:crosses val="autoZero"/>
        <c:auto val="1"/>
        <c:lblAlgn val="ctr"/>
        <c:lblOffset val="100"/>
        <c:noMultiLvlLbl val="0"/>
      </c:catAx>
      <c:valAx>
        <c:axId val="21042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0425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41-4196-A5A7-E913CD771DA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41-4196-A5A7-E913CD771DA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441-4196-A5A7-E913CD771D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Cumplimiento!$A$1:$A$4</c:f>
              <c:strCache>
                <c:ptCount val="4"/>
                <c:pt idx="0">
                  <c:v>Requerimiento de informe de cumplimiento al ente obligado</c:v>
                </c:pt>
                <c:pt idx="1">
                  <c:v>Traslados a apelantes para verificar el cumplimiento de la Resolución Definitiva emitida por el IAIP</c:v>
                </c:pt>
                <c:pt idx="2">
                  <c:v>Cumplimiento Resolución Definitiva</c:v>
                </c:pt>
                <c:pt idx="3">
                  <c:v>Auto finalizando etapa de cumplimiento por fallecimiento del apelante</c:v>
                </c:pt>
              </c:strCache>
            </c:strRef>
          </c:cat>
          <c:val>
            <c:numRef>
              <c:f>Cumplimiento!$B$1:$B$4</c:f>
              <c:numCache>
                <c:formatCode>General</c:formatCode>
                <c:ptCount val="4"/>
                <c:pt idx="0">
                  <c:v>13</c:v>
                </c:pt>
                <c:pt idx="1">
                  <c:v>2</c:v>
                </c:pt>
                <c:pt idx="2">
                  <c:v>15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441-4196-A5A7-E913CD771D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4118160"/>
        <c:axId val="204123760"/>
      </c:barChart>
      <c:catAx>
        <c:axId val="20411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4123760"/>
        <c:crosses val="autoZero"/>
        <c:auto val="1"/>
        <c:lblAlgn val="ctr"/>
        <c:lblOffset val="100"/>
        <c:noMultiLvlLbl val="0"/>
      </c:catAx>
      <c:valAx>
        <c:axId val="2041237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411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54-4995-960A-87882261E1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54-4995-960A-87882261E1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E54-4995-960A-87882261E1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'[Estadisticas actividades FEB 2022.xlsx]Hoja2'!$L$36:$L$38</c:f>
              <c:strCache>
                <c:ptCount val="3"/>
                <c:pt idx="0">
                  <c:v>Monitoreo</c:v>
                </c:pt>
                <c:pt idx="1">
                  <c:v>Audiencias</c:v>
                </c:pt>
                <c:pt idx="2">
                  <c:v>Capacitaciones Virtuales</c:v>
                </c:pt>
              </c:strCache>
            </c:strRef>
          </c:cat>
          <c:val>
            <c:numRef>
              <c:f>'[Estadisticas actividades FEB 2022.xlsx]Hoja2'!$M$36:$M$38</c:f>
              <c:numCache>
                <c:formatCode>General</c:formatCode>
                <c:ptCount val="3"/>
                <c:pt idx="0">
                  <c:v>35</c:v>
                </c:pt>
                <c:pt idx="1">
                  <c:v>3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E54-4995-960A-87882261E15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2. </a:t>
            </a:r>
            <a:r>
              <a:rPr lang="en-US" dirty="0" smtClean="0"/>
              <a:t>PROMEDIO </a:t>
            </a:r>
            <a:r>
              <a:rPr lang="en-US" dirty="0"/>
              <a:t>DE </a:t>
            </a:r>
            <a:r>
              <a:rPr lang="en-US" dirty="0" smtClean="0"/>
              <a:t>RESPUESTA (DIAS)</a:t>
            </a:r>
            <a:endParaRPr lang="en-US" dirty="0"/>
          </a:p>
        </c:rich>
      </c:tx>
      <c:layout>
        <c:manualLayout>
          <c:xMode val="edge"/>
          <c:yMode val="edge"/>
          <c:x val="0.3014842635336224"/>
          <c:y val="3.23465924647721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1202672"/>
        <c:axId val="201203232"/>
        <c:axId val="0"/>
      </c:bar3DChart>
      <c:catAx>
        <c:axId val="20120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1203232"/>
        <c:crosses val="autoZero"/>
        <c:auto val="1"/>
        <c:lblAlgn val="ctr"/>
        <c:lblOffset val="100"/>
        <c:noMultiLvlLbl val="0"/>
      </c:catAx>
      <c:valAx>
        <c:axId val="20120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1202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201206032"/>
        <c:axId val="201206592"/>
      </c:barChart>
      <c:catAx>
        <c:axId val="201206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1206592"/>
        <c:crosses val="autoZero"/>
        <c:auto val="1"/>
        <c:lblAlgn val="ctr"/>
        <c:lblOffset val="100"/>
        <c:noMultiLvlLbl val="0"/>
      </c:catAx>
      <c:valAx>
        <c:axId val="2012065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120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11</c:v>
                </c:pt>
                <c:pt idx="1">
                  <c:v>6</c:v>
                </c:pt>
                <c:pt idx="2">
                  <c:v>0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8146512"/>
        <c:axId val="119118784"/>
        <c:axId val="0"/>
      </c:bar3DChart>
      <c:catAx>
        <c:axId val="19814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118784"/>
        <c:crosses val="autoZero"/>
        <c:auto val="1"/>
        <c:lblAlgn val="ctr"/>
        <c:lblOffset val="100"/>
        <c:noMultiLvlLbl val="0"/>
      </c:catAx>
      <c:valAx>
        <c:axId val="11911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8146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Jurídica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6105968"/>
        <c:axId val="206107088"/>
        <c:axId val="0"/>
      </c:bar3DChart>
      <c:catAx>
        <c:axId val="20610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6107088"/>
        <c:crosses val="autoZero"/>
        <c:auto val="1"/>
        <c:lblAlgn val="ctr"/>
        <c:lblOffset val="100"/>
        <c:noMultiLvlLbl val="0"/>
      </c:catAx>
      <c:valAx>
        <c:axId val="206107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6105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Vía presencial</c:v>
                </c:pt>
                <c:pt idx="1">
                  <c:v>Vía correo electrónico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0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3770112"/>
        <c:axId val="203770672"/>
        <c:axId val="0"/>
      </c:bar3DChart>
      <c:catAx>
        <c:axId val="20377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3770672"/>
        <c:crosses val="autoZero"/>
        <c:auto val="1"/>
        <c:lblAlgn val="ctr"/>
        <c:lblOffset val="100"/>
        <c:noMultiLvlLbl val="0"/>
      </c:catAx>
      <c:valAx>
        <c:axId val="203770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3770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SAIP*</c:v>
                </c:pt>
                <c:pt idx="1">
                  <c:v>Portal de transparencia**</c:v>
                </c:pt>
                <c:pt idx="2">
                  <c:v>Nuevos portales de transparencia***</c:v>
                </c:pt>
                <c:pt idx="3">
                  <c:v>Ciudadanos****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140</c:v>
                </c:pt>
                <c:pt idx="1">
                  <c:v>9</c:v>
                </c:pt>
                <c:pt idx="2">
                  <c:v>2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3772912"/>
        <c:axId val="203773472"/>
        <c:axId val="0"/>
      </c:bar3DChart>
      <c:catAx>
        <c:axId val="20377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3773472"/>
        <c:crosses val="autoZero"/>
        <c:auto val="1"/>
        <c:lblAlgn val="ctr"/>
        <c:lblOffset val="100"/>
        <c:noMultiLvlLbl val="0"/>
      </c:catAx>
      <c:valAx>
        <c:axId val="20377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377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'[Estadísticas febrero 2022 _ Formación.xlsx]Febrero'!$C$7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febrero 2022 _ Formación.xlsx]Febrero'!$B$8:$B$12</c:f>
              <c:strCache>
                <c:ptCount val="5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Personal administrativo - municipalidades </c:v>
                </c:pt>
                <c:pt idx="3">
                  <c:v>Personal técnico UAIP - Municipalidades </c:v>
                </c:pt>
                <c:pt idx="4">
                  <c:v>Personal técnico UGDA - Municipalidades </c:v>
                </c:pt>
              </c:strCache>
            </c:strRef>
          </c:cat>
          <c:val>
            <c:numRef>
              <c:f>'[Estadísticas febrero 2022 _ Formación.xlsx]Febrero'!$C$8:$C$12</c:f>
              <c:numCache>
                <c:formatCode>General</c:formatCode>
                <c:ptCount val="5"/>
                <c:pt idx="0">
                  <c:v>6</c:v>
                </c:pt>
                <c:pt idx="1">
                  <c:v>3</c:v>
                </c:pt>
                <c:pt idx="2">
                  <c:v>5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15-455A-A56A-05E7C09EC6CC}"/>
            </c:ext>
          </c:extLst>
        </c:ser>
        <c:ser>
          <c:idx val="1"/>
          <c:order val="1"/>
          <c:tx>
            <c:strRef>
              <c:f>'[Estadísticas febrero 2022 _ Formación.xlsx]Febrero'!$D$7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febrero 2022 _ Formación.xlsx]Febrero'!$B$8:$B$12</c:f>
              <c:strCache>
                <c:ptCount val="5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Personal administrativo - municipalidades </c:v>
                </c:pt>
                <c:pt idx="3">
                  <c:v>Personal técnico UAIP - Municipalidades </c:v>
                </c:pt>
                <c:pt idx="4">
                  <c:v>Personal técnico UGDA - Municipalidades </c:v>
                </c:pt>
              </c:strCache>
            </c:strRef>
          </c:cat>
          <c:val>
            <c:numRef>
              <c:f>'[Estadísticas febrero 2022 _ Formación.xlsx]Febrero'!$D$8:$D$12</c:f>
              <c:numCache>
                <c:formatCode>General</c:formatCode>
                <c:ptCount val="5"/>
                <c:pt idx="0">
                  <c:v>5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15-455A-A56A-05E7C09EC6CC}"/>
            </c:ext>
          </c:extLst>
        </c:ser>
        <c:ser>
          <c:idx val="2"/>
          <c:order val="2"/>
          <c:tx>
            <c:strRef>
              <c:f>'[Estadísticas febrero 2022 _ Formación.xlsx]Febrero'!$E$7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febrero 2022 _ Formación.xlsx]Febrero'!$B$8:$B$12</c:f>
              <c:strCache>
                <c:ptCount val="5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Personal administrativo - municipalidades </c:v>
                </c:pt>
                <c:pt idx="3">
                  <c:v>Personal técnico UAIP - Municipalidades </c:v>
                </c:pt>
                <c:pt idx="4">
                  <c:v>Personal técnico UGDA - Municipalidades </c:v>
                </c:pt>
              </c:strCache>
            </c:strRef>
          </c:cat>
          <c:val>
            <c:numRef>
              <c:f>'[Estadísticas febrero 2022 _ Formación.xlsx]Febrero'!$E$8:$E$12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15-455A-A56A-05E7C09EC6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8739104"/>
        <c:axId val="118739664"/>
      </c:barChart>
      <c:catAx>
        <c:axId val="118739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739664"/>
        <c:crosses val="autoZero"/>
        <c:auto val="1"/>
        <c:lblAlgn val="ctr"/>
        <c:lblOffset val="100"/>
        <c:noMultiLvlLbl val="0"/>
      </c:catAx>
      <c:valAx>
        <c:axId val="118739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8739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'[Estadísticas febrero 2022 _ Formación.xlsx]Febrero'!$L$7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febrero 2022 _ Formación.xlsx]Febrero'!$K$8:$K$12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Gobierno central y autónomas</c:v>
                </c:pt>
                <c:pt idx="4">
                  <c:v>Personal técnico UGDA -  Gobierno central y autónomas</c:v>
                </c:pt>
              </c:strCache>
            </c:strRef>
          </c:cat>
          <c:val>
            <c:numRef>
              <c:f>'[Estadísticas febrero 2022 _ Formación.xlsx]Febrero'!$L$8:$L$12</c:f>
              <c:numCache>
                <c:formatCode>General</c:formatCode>
                <c:ptCount val="5"/>
                <c:pt idx="0">
                  <c:v>3</c:v>
                </c:pt>
                <c:pt idx="1">
                  <c:v>0</c:v>
                </c:pt>
                <c:pt idx="2">
                  <c:v>114</c:v>
                </c:pt>
                <c:pt idx="3">
                  <c:v>7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73-4D80-BC3A-0E76F77F70DB}"/>
            </c:ext>
          </c:extLst>
        </c:ser>
        <c:ser>
          <c:idx val="1"/>
          <c:order val="1"/>
          <c:tx>
            <c:strRef>
              <c:f>'[Estadísticas febrero 2022 _ Formación.xlsx]Febrero'!$M$7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febrero 2022 _ Formación.xlsx]Febrero'!$K$8:$K$12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Gobierno central y autónomas</c:v>
                </c:pt>
                <c:pt idx="4">
                  <c:v>Personal técnico UGDA -  Gobierno central y autónomas</c:v>
                </c:pt>
              </c:strCache>
            </c:strRef>
          </c:cat>
          <c:val>
            <c:numRef>
              <c:f>'[Estadísticas febrero 2022 _ Formación.xlsx]Febrero'!$M$8:$M$12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176</c:v>
                </c:pt>
                <c:pt idx="3">
                  <c:v>7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73-4D80-BC3A-0E76F77F70DB}"/>
            </c:ext>
          </c:extLst>
        </c:ser>
        <c:ser>
          <c:idx val="2"/>
          <c:order val="2"/>
          <c:tx>
            <c:strRef>
              <c:f>'[Estadísticas febrero 2022 _ Formación.xlsx]Febrero'!$N$7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febrero 2022 _ Formación.xlsx]Febrero'!$K$8:$K$12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Gobierno central y autónomas</c:v>
                </c:pt>
                <c:pt idx="4">
                  <c:v>Personal técnico UGDA -  Gobierno central y autónomas</c:v>
                </c:pt>
              </c:strCache>
            </c:strRef>
          </c:cat>
          <c:val>
            <c:numRef>
              <c:f>'[Estadísticas febrero 2022 _ Formación.xlsx]Febrero'!$N$8:$N$12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73-4D80-BC3A-0E76F77F70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1215088"/>
        <c:axId val="161215648"/>
      </c:barChart>
      <c:catAx>
        <c:axId val="16121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1215648"/>
        <c:crosses val="autoZero"/>
        <c:auto val="1"/>
        <c:lblAlgn val="ctr"/>
        <c:lblOffset val="100"/>
        <c:noMultiLvlLbl val="0"/>
      </c:catAx>
      <c:valAx>
        <c:axId val="161215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1215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11/3/2022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11/3/2022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Febrero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593205" y="244699"/>
            <a:ext cx="6130344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>
                <a:solidFill>
                  <a:srgbClr val="002060"/>
                </a:solidFill>
              </a:rPr>
              <a:t>Servidores públicos municipales capacitados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20007"/>
              </p:ext>
            </p:extLst>
          </p:nvPr>
        </p:nvGraphicFramePr>
        <p:xfrm>
          <a:off x="2676658" y="1658155"/>
          <a:ext cx="9390845" cy="5000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8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801482"/>
              </p:ext>
            </p:extLst>
          </p:nvPr>
        </p:nvGraphicFramePr>
        <p:xfrm>
          <a:off x="2886836" y="888635"/>
          <a:ext cx="9305164" cy="5821257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517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7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7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14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833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SV" sz="2400" b="1" u="none" strike="noStrike" dirty="0" smtClean="0">
                          <a:effectLst/>
                        </a:rPr>
                        <a:t>Personas capacitadas </a:t>
                      </a:r>
                      <a:r>
                        <a:rPr lang="es-SV" sz="2400" b="1" u="none" strike="noStrike" dirty="0">
                          <a:effectLst/>
                        </a:rPr>
                        <a:t>por departamento en modalidad virtual</a:t>
                      </a:r>
                      <a:endParaRPr lang="es-SV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394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Departamento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Hombres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Mujeres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N/D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Ahuachapán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Cabañas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Chalatenango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Cuscatlán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La Libertad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La Paz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La Unión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Morazán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San Miguel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San Salvador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179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294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San Vicente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Santa Ana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Sonsonate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</a:rPr>
                        <a:t>Usulután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235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</a:rPr>
                        <a:t>Total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140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204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346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8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8026" y="207404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capacitados en modalidad virtual 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0366671"/>
              </p:ext>
            </p:extLst>
          </p:nvPr>
        </p:nvGraphicFramePr>
        <p:xfrm>
          <a:off x="3166057" y="1777284"/>
          <a:ext cx="8888568" cy="5080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936" y="210579"/>
            <a:ext cx="6764008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edad en modalidad virtual </a:t>
            </a:r>
          </a:p>
        </p:txBody>
      </p:sp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6711718"/>
              </p:ext>
            </p:extLst>
          </p:nvPr>
        </p:nvGraphicFramePr>
        <p:xfrm>
          <a:off x="2923504" y="1338445"/>
          <a:ext cx="9143999" cy="5319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6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1057" y="352245"/>
            <a:ext cx="7047343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sector  en modalidad virtual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4249785"/>
              </p:ext>
            </p:extLst>
          </p:nvPr>
        </p:nvGraphicFramePr>
        <p:xfrm>
          <a:off x="3359239" y="1761185"/>
          <a:ext cx="8489324" cy="4884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66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Naturaleza del ente obligado que solicita asesoría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041222"/>
              </p:ext>
            </p:extLst>
          </p:nvPr>
        </p:nvGraphicFramePr>
        <p:xfrm>
          <a:off x="3398144" y="1793350"/>
          <a:ext cx="7420109" cy="4246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271478"/>
              </p:ext>
            </p:extLst>
          </p:nvPr>
        </p:nvGraphicFramePr>
        <p:xfrm>
          <a:off x="3100084" y="1789659"/>
          <a:ext cx="8851509" cy="4920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GDA</a:t>
            </a:r>
            <a:endParaRPr lang="es-SV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2376218"/>
              </p:ext>
            </p:extLst>
          </p:nvPr>
        </p:nvGraphicFramePr>
        <p:xfrm>
          <a:off x="2820472" y="1544985"/>
          <a:ext cx="9371527" cy="5164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4262356" y="1890019"/>
            <a:ext cx="5865901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720149" y="2349667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4158162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2E1B7A4-6867-4817-998D-9963933E3F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0571176"/>
              </p:ext>
            </p:extLst>
          </p:nvPr>
        </p:nvGraphicFramePr>
        <p:xfrm>
          <a:off x="3106303" y="1271962"/>
          <a:ext cx="7969527" cy="5347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72865" y="339367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Tema de preguntas recibidas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6EEB657-1444-4CE6-BE67-07A14F08D6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6319491"/>
              </p:ext>
            </p:extLst>
          </p:nvPr>
        </p:nvGraphicFramePr>
        <p:xfrm>
          <a:off x="2794715" y="1467712"/>
          <a:ext cx="9247031" cy="5087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3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3"/>
          <p:cNvSpPr txBox="1">
            <a:spLocks/>
          </p:cNvSpPr>
          <p:nvPr/>
        </p:nvSpPr>
        <p:spPr>
          <a:xfrm>
            <a:off x="4656159" y="2018808"/>
            <a:ext cx="4975273" cy="83747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Cumplimiento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56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4324702" y="300731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6227225"/>
              </p:ext>
            </p:extLst>
          </p:nvPr>
        </p:nvGraphicFramePr>
        <p:xfrm>
          <a:off x="2789403" y="1429076"/>
          <a:ext cx="9232006" cy="5242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38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9018785"/>
              </p:ext>
            </p:extLst>
          </p:nvPr>
        </p:nvGraphicFramePr>
        <p:xfrm>
          <a:off x="2794715" y="1751528"/>
          <a:ext cx="9259910" cy="5009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val="1456498573"/>
              </p:ext>
            </p:extLst>
          </p:nvPr>
        </p:nvGraphicFramePr>
        <p:xfrm>
          <a:off x="4017817" y="1412394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9816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En el mes de febrero se recibieron 6 solicitudes en las que se requirió </a:t>
            </a:r>
            <a:r>
              <a:rPr lang="es-ES" sz="1200" dirty="0"/>
              <a:t>i</a:t>
            </a:r>
            <a:r>
              <a:rPr lang="es-ES" sz="1200" dirty="0" smtClean="0"/>
              <a:t>nformación menor a 5 años</a:t>
            </a:r>
            <a:r>
              <a:rPr lang="es-ES" sz="1200" dirty="0"/>
              <a:t> </a:t>
            </a:r>
            <a:r>
              <a:rPr lang="es-ES" sz="1200" dirty="0" smtClean="0"/>
              <a:t>y 2 solicitudes en las que se requirió información mayor a 5 años.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544884921"/>
              </p:ext>
            </p:extLst>
          </p:nvPr>
        </p:nvGraphicFramePr>
        <p:xfrm>
          <a:off x="4442692" y="1255375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728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7740658"/>
              </p:ext>
            </p:extLst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268261"/>
              </p:ext>
            </p:extLst>
          </p:nvPr>
        </p:nvGraphicFramePr>
        <p:xfrm>
          <a:off x="9145358" y="2275445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Inadmisible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2893729802"/>
              </p:ext>
            </p:extLst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152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4289701510"/>
              </p:ext>
            </p:extLst>
          </p:nvPr>
        </p:nvGraphicFramePr>
        <p:xfrm>
          <a:off x="2761674" y="1177228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608958"/>
              </p:ext>
            </p:extLst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57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34373941"/>
              </p:ext>
            </p:extLst>
          </p:nvPr>
        </p:nvGraphicFramePr>
        <p:xfrm>
          <a:off x="2849418" y="1089121"/>
          <a:ext cx="9139382" cy="4461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60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950" dirty="0" smtClean="0"/>
              <a:t>*La </a:t>
            </a:r>
            <a:r>
              <a:rPr lang="es-ES" sz="950" dirty="0"/>
              <a:t>asistencia a Oficiales de Información a la Plataforma para el Ingreso de Reportes Anuales (SAIP), se </a:t>
            </a:r>
            <a:r>
              <a:rPr lang="es-ES" sz="950" dirty="0" smtClean="0"/>
              <a:t>hace 1 </a:t>
            </a:r>
            <a:r>
              <a:rPr lang="es-ES" sz="950" dirty="0"/>
              <a:t>vez al </a:t>
            </a:r>
            <a:r>
              <a:rPr lang="es-ES" sz="950" dirty="0" smtClean="0"/>
              <a:t>año.</a:t>
            </a:r>
          </a:p>
          <a:p>
            <a:pPr algn="just"/>
            <a:r>
              <a:rPr lang="es-ES" sz="950" dirty="0"/>
              <a:t>**La </a:t>
            </a:r>
            <a:r>
              <a:rPr lang="es-ES" sz="950" dirty="0" smtClean="0"/>
              <a:t>asistencia </a:t>
            </a:r>
            <a:r>
              <a:rPr lang="es-ES" sz="950" dirty="0"/>
              <a:t>a Oficiales de Información en el Portal de Transparencia es de apoyo técnico, así como la gestión de credenciales (</a:t>
            </a:r>
            <a:r>
              <a:rPr lang="es-ES" sz="950" dirty="0" smtClean="0"/>
              <a:t>usuario/contraseña).</a:t>
            </a:r>
          </a:p>
          <a:p>
            <a:pPr algn="just"/>
            <a:r>
              <a:rPr lang="es-ES" sz="950" dirty="0" smtClean="0"/>
              <a:t>***La </a:t>
            </a:r>
            <a:r>
              <a:rPr lang="es-ES" sz="950" dirty="0"/>
              <a:t>Alcaldía Municipal de Uluazapa y la Alcaldía Municipal de El Triunfo, se </a:t>
            </a:r>
            <a:r>
              <a:rPr lang="es-ES" sz="950" dirty="0" smtClean="0"/>
              <a:t>incorporaron </a:t>
            </a:r>
            <a:r>
              <a:rPr lang="es-ES" sz="950" dirty="0"/>
              <a:t>este mes al Portal de Transparencia que administra este </a:t>
            </a:r>
            <a:r>
              <a:rPr lang="es-ES" sz="950" dirty="0" smtClean="0"/>
              <a:t>Instituto.</a:t>
            </a:r>
            <a:endParaRPr lang="es-ES" sz="950" dirty="0"/>
          </a:p>
          <a:p>
            <a:pPr algn="just"/>
            <a:r>
              <a:rPr lang="en-US" sz="950" dirty="0" smtClean="0"/>
              <a:t>****D</a:t>
            </a:r>
            <a:r>
              <a:rPr lang="es-ES" sz="950" dirty="0" smtClean="0"/>
              <a:t>e </a:t>
            </a:r>
            <a:r>
              <a:rPr lang="es-ES" sz="950" dirty="0"/>
              <a:t>conformidad a la letra c) del artículo 50 de la LAIP, corresponde al Oficial de Información orientar a los </a:t>
            </a:r>
            <a:r>
              <a:rPr lang="es-ES" sz="950" dirty="0" smtClean="0"/>
              <a:t>particulares </a:t>
            </a:r>
            <a:r>
              <a:rPr lang="es-ES" sz="950" dirty="0"/>
              <a:t>sobre las  dependencias  o  entidades  que  pudieran  tener  la  información  que  solicitan.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1047907682"/>
              </p:ext>
            </p:extLst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09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470</Words>
  <Application>Microsoft Office PowerPoint</Application>
  <PresentationFormat>Panorámica</PresentationFormat>
  <Paragraphs>151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Cantidad de personas capacitadas por edad en modalidad virtual </vt:lpstr>
      <vt:lpstr>Cantidad de personas capacitadas por sector  en modalidad virtual </vt:lpstr>
      <vt:lpstr>Presentación de PowerPoint</vt:lpstr>
      <vt:lpstr>Naturaleza del ente obligado que solicita asesoría GDA</vt:lpstr>
      <vt:lpstr>Presentación de PowerPoint</vt:lpstr>
      <vt:lpstr>Tema de acompañamiento en materia GDA</vt:lpstr>
      <vt:lpstr>Presentación de PowerPoint</vt:lpstr>
      <vt:lpstr>Nivel de respuesta</vt:lpstr>
      <vt:lpstr>Tema de preguntas recibidas</vt:lpstr>
      <vt:lpstr>Presentación de PowerPoint</vt:lpstr>
      <vt:lpstr>Proyectos de autos elaborados </vt:lpstr>
      <vt:lpstr>Presentación de PowerPoint</vt:lpstr>
      <vt:lpstr>Solicitudes de apoyo, UCOM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PATRICIA DE ESCOBAR</cp:lastModifiedBy>
  <cp:revision>47</cp:revision>
  <dcterms:created xsi:type="dcterms:W3CDTF">2021-10-15T21:21:24Z</dcterms:created>
  <dcterms:modified xsi:type="dcterms:W3CDTF">2022-03-11T21:30:30Z</dcterms:modified>
</cp:coreProperties>
</file>