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3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4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5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6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7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8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1" r:id="rId5"/>
    <p:sldId id="260" r:id="rId6"/>
    <p:sldId id="259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58" r:id="rId27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enero%202022\Estad&#237;sticas%204&#176;%20trimestre%202021%20FORMACI&#211;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enero%202022\Estad&#237;sticas%204&#176;%20trimestre%202021%20FORMACI&#211;N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enero%202022\Estad&#237;sticas%204&#176;%20trimestre%202021%20FORMACI&#211;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enero%202022\Estadisticas%20Ucom%20Enero%20202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enero%202022\Estad&#237;sticasEneroGDA%20202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enero%202022\Estad&#237;sticasEneroGDA%20202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enero%202022\estadisticas%20enero%202022%20acompa&#241;amiento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enero%202022\estadisticas%20enero%202022%20acompa&#241;amient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enero%202022\Estad&#237;sticas%204&#176;%20trimestre%202021%20FORMACI&#211;N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enero%202022\Estad&#237;sticas%204&#176;%20trimestre%202021%20FORMACI&#211;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enero%202022\Estad&#237;sticas%204&#176;%20trimestre%202021%20FORMACI&#211;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8456656"/>
        <c:axId val="198457216"/>
        <c:axId val="0"/>
      </c:bar3DChart>
      <c:catAx>
        <c:axId val="198456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8457216"/>
        <c:crosses val="autoZero"/>
        <c:auto val="1"/>
        <c:lblAlgn val="ctr"/>
        <c:lblOffset val="100"/>
        <c:noMultiLvlLbl val="0"/>
      </c:catAx>
      <c:valAx>
        <c:axId val="198457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845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'Trimestre 4'!$T$8</c:f>
              <c:strCache>
                <c:ptCount val="1"/>
                <c:pt idx="0">
                  <c:v>Sociedad civil en general 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926-4308-A148-ABB514DE3AAF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926-4308-A148-ABB514DE3A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926-4308-A148-ABB514DE3AAF}"/>
              </c:ext>
            </c:extLst>
          </c:dPt>
          <c:dLbls>
            <c:dLbl>
              <c:idx val="0"/>
              <c:layout>
                <c:manualLayout>
                  <c:x val="-7.2805048677591E-3"/>
                  <c:y val="8.343922308263579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26-4308-A148-ABB514DE3AAF}"/>
                </c:ext>
              </c:extLst>
            </c:dLbl>
            <c:dLbl>
              <c:idx val="1"/>
              <c:layout>
                <c:manualLayout>
                  <c:x val="1.4438200826181129E-2"/>
                  <c:y val="2.76912615790203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26-4308-A148-ABB514DE3A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'Trimestre 4'!$U$7:$W$7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'Trimestre 4'!$U$8:$W$8</c:f>
              <c:numCache>
                <c:formatCode>General</c:formatCode>
                <c:ptCount val="3"/>
                <c:pt idx="0">
                  <c:v>215</c:v>
                </c:pt>
                <c:pt idx="1">
                  <c:v>348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26-4308-A148-ABB514DE3A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'Trimestre 4'!$T$9</c15:sqref>
                        </c15:formulaRef>
                      </c:ext>
                    </c:extLst>
                    <c:strCache>
                      <c:ptCount val="1"/>
                      <c:pt idx="0">
                        <c:v>Total 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8-A926-4308-A148-ABB514DE3AAF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A-A926-4308-A148-ABB514DE3AAF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C-A926-4308-A148-ABB514DE3AAF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'Trimestre 4'!$U$7:$W$7</c15:sqref>
                        </c15:formulaRef>
                      </c:ext>
                    </c:extLst>
                    <c:strCache>
                      <c:ptCount val="3"/>
                      <c:pt idx="0">
                        <c:v>Hombres</c:v>
                      </c:pt>
                      <c:pt idx="1">
                        <c:v>Mujeres</c:v>
                      </c:pt>
                      <c:pt idx="2">
                        <c:v>N/D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'Trimestre 4'!$U$9:$W$9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215</c:v>
                      </c:pt>
                      <c:pt idx="1">
                        <c:v>348</c:v>
                      </c:pt>
                      <c:pt idx="2">
                        <c:v>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D-A926-4308-A148-ABB514DE3AAF}"/>
                  </c:ext>
                </c:extLst>
              </c15:ser>
            </c15:filteredPieSeries>
            <c15:filteredPi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'Trimestre 4'!$T$10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F-A926-4308-A148-ABB514DE3AAF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1-A926-4308-A148-ABB514DE3AAF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3-A926-4308-A148-ABB514DE3AAF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'Trimestre 4'!$U$7:$W$7</c15:sqref>
                        </c15:formulaRef>
                      </c:ext>
                    </c:extLst>
                    <c:strCache>
                      <c:ptCount val="3"/>
                      <c:pt idx="0">
                        <c:v>Hombres</c:v>
                      </c:pt>
                      <c:pt idx="1">
                        <c:v>Mujeres</c:v>
                      </c:pt>
                      <c:pt idx="2">
                        <c:v>N/D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'Trimestre 4'!$U$10:$W$10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4-A926-4308-A148-ABB514DE3AAF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'[Estadísticas 4° trimestre 2021 FORMACIÓN.xlsx]Trimestre 4'!$U$36:$U$37</c:f>
              <c:strCache>
                <c:ptCount val="2"/>
                <c:pt idx="0">
                  <c:v>Personas capacitadas por sector  </c:v>
                </c:pt>
                <c:pt idx="1">
                  <c:v>Hombres</c:v>
                </c:pt>
              </c:strCache>
            </c:strRef>
          </c:tx>
          <c:dPt>
            <c:idx val="0"/>
            <c:bubble3D val="0"/>
            <c:spPr>
              <a:solidFill>
                <a:srgbClr val="4285F4"/>
              </a:solidFill>
            </c:spPr>
            <c:extLst>
              <c:ext xmlns:c16="http://schemas.microsoft.com/office/drawing/2014/chart" uri="{C3380CC4-5D6E-409C-BE32-E72D297353CC}">
                <c16:uniqueId val="{00000001-B950-4097-AD26-54BCF2D8E1E8}"/>
              </c:ext>
            </c:extLst>
          </c:dPt>
          <c:dPt>
            <c:idx val="1"/>
            <c:bubble3D val="0"/>
            <c:spPr>
              <a:solidFill>
                <a:srgbClr val="EA4335"/>
              </a:solidFill>
            </c:spPr>
            <c:extLst>
              <c:ext xmlns:c16="http://schemas.microsoft.com/office/drawing/2014/chart" uri="{C3380CC4-5D6E-409C-BE32-E72D297353CC}">
                <c16:uniqueId val="{00000003-B950-4097-AD26-54BCF2D8E1E8}"/>
              </c:ext>
            </c:extLst>
          </c:dPt>
          <c:dPt>
            <c:idx val="2"/>
            <c:bubble3D val="0"/>
            <c:spPr>
              <a:solidFill>
                <a:srgbClr val="FBBC04"/>
              </a:solidFill>
            </c:spPr>
            <c:extLst>
              <c:ext xmlns:c16="http://schemas.microsoft.com/office/drawing/2014/chart" uri="{C3380CC4-5D6E-409C-BE32-E72D297353CC}">
                <c16:uniqueId val="{00000005-B950-4097-AD26-54BCF2D8E1E8}"/>
              </c:ext>
            </c:extLst>
          </c:dPt>
          <c:dPt>
            <c:idx val="3"/>
            <c:bubble3D val="0"/>
            <c:spPr>
              <a:solidFill>
                <a:srgbClr val="34A853"/>
              </a:solidFill>
            </c:spPr>
            <c:extLst>
              <c:ext xmlns:c16="http://schemas.microsoft.com/office/drawing/2014/chart" uri="{C3380CC4-5D6E-409C-BE32-E72D297353CC}">
                <c16:uniqueId val="{00000007-B950-4097-AD26-54BCF2D8E1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4° trimestre 2021 FORMACIÓN.xlsx]Trimestre 4'!$T$38:$T$41</c:f>
              <c:strCache>
                <c:ptCount val="4"/>
                <c:pt idx="0">
                  <c:v>Servidores públicos y funcionarios de municipalidades</c:v>
                </c:pt>
                <c:pt idx="1">
                  <c:v>Servidores públicos de gobierno central y autónomas</c:v>
                </c:pt>
                <c:pt idx="2">
                  <c:v>Sociedad civil en general</c:v>
                </c:pt>
                <c:pt idx="3">
                  <c:v>Sector educativo (público y privado)</c:v>
                </c:pt>
              </c:strCache>
            </c:strRef>
          </c:cat>
          <c:val>
            <c:numRef>
              <c:f>'[Estadísticas 4° trimestre 2021 FORMACIÓN.xlsx]Trimestre 4'!$U$38:$U$41</c:f>
              <c:numCache>
                <c:formatCode>General</c:formatCode>
                <c:ptCount val="4"/>
                <c:pt idx="0">
                  <c:v>86</c:v>
                </c:pt>
                <c:pt idx="1">
                  <c:v>162</c:v>
                </c:pt>
                <c:pt idx="2">
                  <c:v>215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950-4097-AD26-54BCF2D8E1E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</c:plotArea>
    <c:legend>
      <c:legendPos val="r"/>
      <c:layout>
        <c:manualLayout>
          <c:xMode val="edge"/>
          <c:yMode val="edge"/>
          <c:x val="0.61513901689349881"/>
          <c:y val="0.30470950185491713"/>
          <c:w val="0.38052642877889231"/>
          <c:h val="0.39554522798349856"/>
        </c:manualLayout>
      </c:layout>
      <c:overlay val="0"/>
      <c:txPr>
        <a:bodyPr/>
        <a:lstStyle/>
        <a:p>
          <a:pPr algn="just">
            <a:defRPr b="1"/>
          </a:pPr>
          <a:endParaRPr lang="es-SV"/>
        </a:p>
      </c:txPr>
    </c:legend>
    <c:plotVisOnly val="1"/>
    <c:dispBlanksAs val="zero"/>
    <c:showDLblsOverMax val="1"/>
  </c:chart>
  <c:spPr>
    <a:solidFill>
      <a:srgbClr val="FFFFFF"/>
    </a:solidFill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'[Estadísticas 4° trimestre 2021 FORMACIÓN.xlsx]Trimestre 4'!$D$125</c:f>
              <c:strCache>
                <c:ptCount val="1"/>
                <c:pt idx="0">
                  <c:v>Hombre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4° trimestre 2021 FORMACIÓN.xlsx]Trimestre 4'!$C$126:$C$131</c:f>
              <c:strCache>
                <c:ptCount val="6"/>
                <c:pt idx="0">
                  <c:v>Costa Rica</c:v>
                </c:pt>
                <c:pt idx="1">
                  <c:v>El Salvador</c:v>
                </c:pt>
                <c:pt idx="2">
                  <c:v>Guatemala</c:v>
                </c:pt>
                <c:pt idx="3">
                  <c:v>Honduras</c:v>
                </c:pt>
                <c:pt idx="4">
                  <c:v>Nicaragua</c:v>
                </c:pt>
                <c:pt idx="5">
                  <c:v>Perú</c:v>
                </c:pt>
              </c:strCache>
            </c:strRef>
          </c:cat>
          <c:val>
            <c:numRef>
              <c:f>'[Estadísticas 4° trimestre 2021 FORMACIÓN.xlsx]Trimestre 4'!$D$126:$D$131</c:f>
              <c:numCache>
                <c:formatCode>General</c:formatCode>
                <c:ptCount val="6"/>
                <c:pt idx="0">
                  <c:v>15</c:v>
                </c:pt>
                <c:pt idx="1">
                  <c:v>443</c:v>
                </c:pt>
                <c:pt idx="2">
                  <c:v>38</c:v>
                </c:pt>
                <c:pt idx="3">
                  <c:v>24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6E-49C7-8EE2-05B94B1C2A69}"/>
            </c:ext>
          </c:extLst>
        </c:ser>
        <c:ser>
          <c:idx val="1"/>
          <c:order val="1"/>
          <c:tx>
            <c:strRef>
              <c:f>'[Estadísticas 4° trimestre 2021 FORMACIÓN.xlsx]Trimestre 4'!$E$125</c:f>
              <c:strCache>
                <c:ptCount val="1"/>
                <c:pt idx="0">
                  <c:v>Mujer 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4° trimestre 2021 FORMACIÓN.xlsx]Trimestre 4'!$C$126:$C$131</c:f>
              <c:strCache>
                <c:ptCount val="6"/>
                <c:pt idx="0">
                  <c:v>Costa Rica</c:v>
                </c:pt>
                <c:pt idx="1">
                  <c:v>El Salvador</c:v>
                </c:pt>
                <c:pt idx="2">
                  <c:v>Guatemala</c:v>
                </c:pt>
                <c:pt idx="3">
                  <c:v>Honduras</c:v>
                </c:pt>
                <c:pt idx="4">
                  <c:v>Nicaragua</c:v>
                </c:pt>
                <c:pt idx="5">
                  <c:v>Perú</c:v>
                </c:pt>
              </c:strCache>
            </c:strRef>
          </c:cat>
          <c:val>
            <c:numRef>
              <c:f>'[Estadísticas 4° trimestre 2021 FORMACIÓN.xlsx]Trimestre 4'!$E$126:$E$131</c:f>
              <c:numCache>
                <c:formatCode>General</c:formatCode>
                <c:ptCount val="6"/>
                <c:pt idx="0">
                  <c:v>23</c:v>
                </c:pt>
                <c:pt idx="1">
                  <c:v>591</c:v>
                </c:pt>
                <c:pt idx="2">
                  <c:v>68</c:v>
                </c:pt>
                <c:pt idx="3">
                  <c:v>34</c:v>
                </c:pt>
                <c:pt idx="4">
                  <c:v>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6E-49C7-8EE2-05B94B1C2A69}"/>
            </c:ext>
          </c:extLst>
        </c:ser>
        <c:ser>
          <c:idx val="2"/>
          <c:order val="2"/>
          <c:tx>
            <c:strRef>
              <c:f>'[Estadísticas 4° trimestre 2021 FORMACIÓN.xlsx]Trimestre 4'!$F$125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4° trimestre 2021 FORMACIÓN.xlsx]Trimestre 4'!$C$126:$C$131</c:f>
              <c:strCache>
                <c:ptCount val="6"/>
                <c:pt idx="0">
                  <c:v>Costa Rica</c:v>
                </c:pt>
                <c:pt idx="1">
                  <c:v>El Salvador</c:v>
                </c:pt>
                <c:pt idx="2">
                  <c:v>Guatemala</c:v>
                </c:pt>
                <c:pt idx="3">
                  <c:v>Honduras</c:v>
                </c:pt>
                <c:pt idx="4">
                  <c:v>Nicaragua</c:v>
                </c:pt>
                <c:pt idx="5">
                  <c:v>Perú</c:v>
                </c:pt>
              </c:strCache>
            </c:strRef>
          </c:cat>
          <c:val>
            <c:numRef>
              <c:f>'[Estadísticas 4° trimestre 2021 FORMACIÓN.xlsx]Trimestre 4'!$F$126:$F$131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6E-49C7-8EE2-05B94B1C2A6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1494624"/>
        <c:axId val="161495184"/>
      </c:barChart>
      <c:catAx>
        <c:axId val="161494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1495184"/>
        <c:crosses val="autoZero"/>
        <c:auto val="1"/>
        <c:lblAlgn val="ctr"/>
        <c:lblOffset val="100"/>
        <c:noMultiLvlLbl val="0"/>
      </c:catAx>
      <c:valAx>
        <c:axId val="16149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149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8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53D-44F9-A4B9-3951ED5CA7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53D-44F9-A4B9-3951ED5CA7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53D-44F9-A4B9-3951ED5CA7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53D-44F9-A4B9-3951ED5CA71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53D-44F9-A4B9-3951ED5CA7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'[Estadisticas Ucom Enero 2022.xlsx]Hoja1'!$L$36:$L$40</c:f>
              <c:strCache>
                <c:ptCount val="5"/>
                <c:pt idx="0">
                  <c:v>Diseños</c:v>
                </c:pt>
                <c:pt idx="1">
                  <c:v>Capacitaciones Virtuales</c:v>
                </c:pt>
                <c:pt idx="2">
                  <c:v>CD de audiencias</c:v>
                </c:pt>
                <c:pt idx="3">
                  <c:v>Fotos de Pleno</c:v>
                </c:pt>
                <c:pt idx="4">
                  <c:v>Monitoreo</c:v>
                </c:pt>
              </c:strCache>
            </c:strRef>
          </c:cat>
          <c:val>
            <c:numRef>
              <c:f>'[Estadisticas Ucom Enero 2022.xlsx]Hoja1'!$M$36:$M$40</c:f>
              <c:numCache>
                <c:formatCode>General</c:formatCode>
                <c:ptCount val="5"/>
                <c:pt idx="0">
                  <c:v>17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53D-44F9-A4B9-3951ED5CA71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6E-402E-A139-71BB82311E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'[EstadísticasEneroGDA 2022.xlsx]Hoja 1'!$F$5:$F$6</c:f>
              <c:strCache>
                <c:ptCount val="2"/>
                <c:pt idx="0">
                  <c:v>Gobierno central</c:v>
                </c:pt>
                <c:pt idx="1">
                  <c:v>Municipalidades</c:v>
                </c:pt>
              </c:strCache>
            </c:strRef>
          </c:cat>
          <c:val>
            <c:numRef>
              <c:f>'[EstadísticasEneroGDA 2022.xlsx]Hoja 1'!$G$5:$G$6</c:f>
              <c:numCache>
                <c:formatCode>General</c:formatCode>
                <c:ptCount val="2"/>
                <c:pt idx="0">
                  <c:v>9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6E-402E-A139-71BB82311E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1499104"/>
        <c:axId val="161499664"/>
      </c:barChart>
      <c:catAx>
        <c:axId val="16149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1499664"/>
        <c:crosses val="autoZero"/>
        <c:auto val="1"/>
        <c:lblAlgn val="ctr"/>
        <c:lblOffset val="100"/>
        <c:noMultiLvlLbl val="0"/>
      </c:catAx>
      <c:valAx>
        <c:axId val="1614996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149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999-413F-8525-0918EB441F7B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999-413F-8525-0918EB441F7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'[EstadísticasEneroGDA 2022.xlsx]Hoja 1'!$E$25:$E$28</c:f>
              <c:strCache>
                <c:ptCount val="4"/>
                <c:pt idx="0">
                  <c:v>Consulta vía correo electrónico</c:v>
                </c:pt>
                <c:pt idx="1">
                  <c:v>Reunión virtual </c:v>
                </c:pt>
                <c:pt idx="2">
                  <c:v>Charla virtual </c:v>
                </c:pt>
                <c:pt idx="3">
                  <c:v>Consulta vía telefónica </c:v>
                </c:pt>
              </c:strCache>
            </c:strRef>
          </c:cat>
          <c:val>
            <c:numRef>
              <c:f>'[EstadísticasEneroGDA 2022.xlsx]Hoja 1'!$F$25:$F$28</c:f>
              <c:numCache>
                <c:formatCode>General</c:formatCode>
                <c:ptCount val="4"/>
                <c:pt idx="0">
                  <c:v>11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99-413F-8525-0918EB441F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1501904"/>
        <c:axId val="161502464"/>
      </c:barChart>
      <c:catAx>
        <c:axId val="16150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1502464"/>
        <c:crosses val="autoZero"/>
        <c:auto val="1"/>
        <c:lblAlgn val="ctr"/>
        <c:lblOffset val="100"/>
        <c:noMultiLvlLbl val="0"/>
      </c:catAx>
      <c:valAx>
        <c:axId val="1615024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1501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5A-4607-A2A1-12B6E984B4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'[estadisticas enero 2022 acompañamiento.xlsx]Hoja1'!$H$3:$H$4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'[estadisticas enero 2022 acompañamiento.xlsx]Hoja1'!$I$3:$I$4</c:f>
              <c:numCache>
                <c:formatCode>General</c:formatCode>
                <c:ptCount val="2"/>
                <c:pt idx="0">
                  <c:v>32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EC-4BAF-AEED-65A3AC9544B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62632368"/>
        <c:axId val="162632928"/>
      </c:barChart>
      <c:catAx>
        <c:axId val="16263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2632928"/>
        <c:crosses val="autoZero"/>
        <c:auto val="1"/>
        <c:lblAlgn val="ctr"/>
        <c:lblOffset val="100"/>
        <c:noMultiLvlLbl val="0"/>
      </c:catAx>
      <c:valAx>
        <c:axId val="1626329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2632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Hoja1!$B$4:$B$15</c:f>
              <c:strCache>
                <c:ptCount val="12"/>
                <c:pt idx="0">
                  <c:v>Datos personales</c:v>
                </c:pt>
                <c:pt idx="1">
                  <c:v>Inconformidad procesos Unidad de Evaluación del Desempeño</c:v>
                </c:pt>
                <c:pt idx="2">
                  <c:v>Información reservada</c:v>
                </c:pt>
                <c:pt idx="3">
                  <c:v>Informe anual</c:v>
                </c:pt>
                <c:pt idx="4">
                  <c:v>Lineamientos GDA</c:v>
                </c:pt>
                <c:pt idx="5">
                  <c:v>Plazo de publicación de información oficiosa</c:v>
                </c:pt>
                <c:pt idx="6">
                  <c:v>Rol del Oficial de Información</c:v>
                </c:pt>
                <c:pt idx="7">
                  <c:v>Solicitud de ampliación de plazo de publicación de información oficiosa</c:v>
                </c:pt>
                <c:pt idx="8">
                  <c:v>Trámite de solicitudes de información </c:v>
                </c:pt>
                <c:pt idx="9">
                  <c:v>Uso práctico del Portal de Preguntas Frecuentes </c:v>
                </c:pt>
                <c:pt idx="10">
                  <c:v>Uso práctico del Portal SAIP</c:v>
                </c:pt>
                <c:pt idx="11">
                  <c:v>Versión pública</c:v>
                </c:pt>
              </c:strCache>
            </c:strRef>
          </c:cat>
          <c:val>
            <c:numRef>
              <c:f>Hoja1!$C$4:$C$15</c:f>
              <c:numCache>
                <c:formatCode>General</c:formatCode>
                <c:ptCount val="12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4</c:v>
                </c:pt>
                <c:pt idx="7">
                  <c:v>4</c:v>
                </c:pt>
                <c:pt idx="8">
                  <c:v>6</c:v>
                </c:pt>
                <c:pt idx="9">
                  <c:v>4</c:v>
                </c:pt>
                <c:pt idx="10">
                  <c:v>2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A5-4F43-86EC-8ED2D44998A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10942432"/>
        <c:axId val="210941872"/>
      </c:barChart>
      <c:catAx>
        <c:axId val="210942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0941872"/>
        <c:crosses val="autoZero"/>
        <c:auto val="1"/>
        <c:lblAlgn val="ctr"/>
        <c:lblOffset val="100"/>
        <c:noMultiLvlLbl val="0"/>
      </c:catAx>
      <c:valAx>
        <c:axId val="21094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0942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454023488949619E-2"/>
          <c:y val="2.7443945201690405E-2"/>
          <c:w val="0.97000076554954051"/>
          <c:h val="0.806254194189191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Hoja1!$B$8</c:f>
              <c:strCache>
                <c:ptCount val="1"/>
                <c:pt idx="0">
                  <c:v>Número de proyectos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239-47BD-B71C-B3FC5489999F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239-47BD-B71C-B3FC548999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Hoja1!$A$9:$A$11</c:f>
              <c:strCache>
                <c:ptCount val="3"/>
                <c:pt idx="0">
                  <c:v>Requerimiento de informe de cumplimiento al ente obligado</c:v>
                </c:pt>
                <c:pt idx="1">
                  <c:v>Traslados a apelantes para verificar el cumplimiento de la Resolución Definitiva emitida por el IAIP</c:v>
                </c:pt>
                <c:pt idx="2">
                  <c:v>Cumplimiento Resolución Definitiva</c:v>
                </c:pt>
              </c:strCache>
            </c:strRef>
          </c:cat>
          <c:val>
            <c:numRef>
              <c:f>Hoja1!$B$9:$B$11</c:f>
              <c:numCache>
                <c:formatCode>General</c:formatCode>
                <c:ptCount val="3"/>
                <c:pt idx="0">
                  <c:v>11</c:v>
                </c:pt>
                <c:pt idx="1">
                  <c:v>9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39-47BD-B71C-B3FC548999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7626496"/>
        <c:axId val="237631536"/>
      </c:barChart>
      <c:catAx>
        <c:axId val="23762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7631536"/>
        <c:crosses val="autoZero"/>
        <c:auto val="1"/>
        <c:lblAlgn val="ctr"/>
        <c:lblOffset val="100"/>
        <c:noMultiLvlLbl val="0"/>
      </c:catAx>
      <c:valAx>
        <c:axId val="2376315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7626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6093968"/>
        <c:axId val="196281824"/>
        <c:axId val="0"/>
      </c:bar3DChart>
      <c:catAx>
        <c:axId val="19609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6281824"/>
        <c:crosses val="autoZero"/>
        <c:auto val="1"/>
        <c:lblAlgn val="ctr"/>
        <c:lblOffset val="100"/>
        <c:noMultiLvlLbl val="0"/>
      </c:catAx>
      <c:valAx>
        <c:axId val="196281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6093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201998224"/>
        <c:axId val="201998784"/>
      </c:barChart>
      <c:catAx>
        <c:axId val="201998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1998784"/>
        <c:crosses val="autoZero"/>
        <c:auto val="1"/>
        <c:lblAlgn val="ctr"/>
        <c:lblOffset val="100"/>
        <c:noMultiLvlLbl val="0"/>
      </c:catAx>
      <c:valAx>
        <c:axId val="2019987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1998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2000464"/>
        <c:axId val="202001024"/>
        <c:axId val="0"/>
      </c:bar3DChart>
      <c:catAx>
        <c:axId val="20200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2001024"/>
        <c:crosses val="autoZero"/>
        <c:auto val="1"/>
        <c:lblAlgn val="ctr"/>
        <c:lblOffset val="100"/>
        <c:noMultiLvlLbl val="0"/>
      </c:catAx>
      <c:valAx>
        <c:axId val="202001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2000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Jurídica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2003824"/>
        <c:axId val="202004384"/>
        <c:axId val="0"/>
      </c:bar3DChart>
      <c:catAx>
        <c:axId val="20200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2004384"/>
        <c:crosses val="autoZero"/>
        <c:auto val="1"/>
        <c:lblAlgn val="ctr"/>
        <c:lblOffset val="100"/>
        <c:noMultiLvlLbl val="0"/>
      </c:catAx>
      <c:valAx>
        <c:axId val="202004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200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Vía presencial</c:v>
                </c:pt>
                <c:pt idx="1">
                  <c:v>Vía correo electrónico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2006624"/>
        <c:axId val="202007184"/>
        <c:axId val="0"/>
      </c:bar3DChart>
      <c:catAx>
        <c:axId val="20200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2007184"/>
        <c:crosses val="autoZero"/>
        <c:auto val="1"/>
        <c:lblAlgn val="ctr"/>
        <c:lblOffset val="100"/>
        <c:noMultiLvlLbl val="0"/>
      </c:catAx>
      <c:valAx>
        <c:axId val="20200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200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'[Estadísticas 4° trimestre 2021 FORMACIÓN.xlsx]Trimestre 4'!$C$7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  <a:sp3d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4° trimestre 2021 FORMACIÓN.xlsx]Trimestre 4'!$B$8:$B$11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4° trimestre 2021 FORMACIÓN.xlsx]Trimestre 4'!$C$8:$C$11</c:f>
              <c:numCache>
                <c:formatCode>General</c:formatCode>
                <c:ptCount val="4"/>
                <c:pt idx="0">
                  <c:v>3</c:v>
                </c:pt>
                <c:pt idx="1">
                  <c:v>16</c:v>
                </c:pt>
                <c:pt idx="2">
                  <c:v>1</c:v>
                </c:pt>
                <c:pt idx="3">
                  <c:v>66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  <a:sp3d/>
                </c14:spPr>
              </c14:invertSolidFillFmt>
            </c:ext>
            <c:ext xmlns:c16="http://schemas.microsoft.com/office/drawing/2014/chart" uri="{C3380CC4-5D6E-409C-BE32-E72D297353CC}">
              <c16:uniqueId val="{00000000-3586-4A02-8B13-2B3F927646F6}"/>
            </c:ext>
          </c:extLst>
        </c:ser>
        <c:ser>
          <c:idx val="1"/>
          <c:order val="1"/>
          <c:tx>
            <c:strRef>
              <c:f>'[Estadísticas 4° trimestre 2021 FORMACIÓN.xlsx]Trimestre 4'!$D$7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1"/>
          <c:dLbls>
            <c:dLbl>
              <c:idx val="3"/>
              <c:layout>
                <c:manualLayout>
                  <c:x val="2.9143897996357013E-3"/>
                  <c:y val="-1.97990474631496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86-4A02-8B13-2B3F927646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4° trimestre 2021 FORMACIÓN.xlsx]Trimestre 4'!$B$8:$B$11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4° trimestre 2021 FORMACIÓN.xlsx]Trimestre 4'!$D$8:$D$11</c:f>
              <c:numCache>
                <c:formatCode>General</c:formatCode>
                <c:ptCount val="4"/>
                <c:pt idx="1">
                  <c:v>17</c:v>
                </c:pt>
                <c:pt idx="2">
                  <c:v>4</c:v>
                </c:pt>
                <c:pt idx="3">
                  <c:v>70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  <a:sp3d/>
                </c14:spPr>
              </c14:invertSolidFillFmt>
            </c:ext>
            <c:ext xmlns:c16="http://schemas.microsoft.com/office/drawing/2014/chart" uri="{C3380CC4-5D6E-409C-BE32-E72D297353CC}">
              <c16:uniqueId val="{00000002-3586-4A02-8B13-2B3F927646F6}"/>
            </c:ext>
          </c:extLst>
        </c:ser>
        <c:ser>
          <c:idx val="2"/>
          <c:order val="2"/>
          <c:tx>
            <c:strRef>
              <c:f>'[Estadísticas 4° trimestre 2021 FORMACIÓN.xlsx]Trimestre 4'!$E$7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  <a:sp3d/>
          </c:spPr>
          <c:invertIfNegative val="1"/>
          <c:cat>
            <c:strRef>
              <c:f>'[Estadísticas 4° trimestre 2021 FORMACIÓN.xlsx]Trimestre 4'!$B$8:$B$11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4° trimestre 2021 FORMACIÓN.xlsx]Trimestre 4'!$E$8:$E$11</c:f>
              <c:numCache>
                <c:formatCode>General</c:formatCode>
                <c:ptCount val="4"/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  <a:sp3d/>
                </c14:spPr>
              </c14:invertSolidFillFmt>
            </c:ext>
            <c:ext xmlns:c16="http://schemas.microsoft.com/office/drawing/2014/chart" uri="{C3380CC4-5D6E-409C-BE32-E72D297353CC}">
              <c16:uniqueId val="{00000003-3586-4A02-8B13-2B3F92764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0130640"/>
        <c:axId val="160131200"/>
        <c:axId val="0"/>
      </c:bar3DChart>
      <c:catAx>
        <c:axId val="1601306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layout>
            <c:manualLayout>
              <c:xMode val="edge"/>
              <c:yMode val="edge"/>
              <c:x val="5.4285807291666661E-2"/>
              <c:y val="0.9358064973755142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0131200"/>
        <c:crosses val="autoZero"/>
        <c:auto val="1"/>
        <c:lblAlgn val="ctr"/>
        <c:lblOffset val="100"/>
        <c:noMultiLvlLbl val="1"/>
      </c:catAx>
      <c:valAx>
        <c:axId val="160131200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6013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598454752693228E-2"/>
          <c:y val="3.5855116291169359E-2"/>
          <c:w val="0.9458153834832016"/>
          <c:h val="0.56972952981399305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'Trimestre 4'!$C$36:$C$37</c:f>
              <c:strCache>
                <c:ptCount val="2"/>
                <c:pt idx="0">
                  <c:v>Número de personas capacitadas del sector educativo </c:v>
                </c:pt>
                <c:pt idx="1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'Trimestre 4'!$B$38:$B$45</c:f>
              <c:strCache>
                <c:ptCount val="7"/>
                <c:pt idx="0">
                  <c:v>Docentes - Universidades privadas</c:v>
                </c:pt>
                <c:pt idx="1">
                  <c:v>Docentes - Universidades púbicas</c:v>
                </c:pt>
                <c:pt idx="2">
                  <c:v>Docentes y directores - MINED </c:v>
                </c:pt>
                <c:pt idx="3">
                  <c:v>Estudiantes - Universidades privadas </c:v>
                </c:pt>
                <c:pt idx="4">
                  <c:v>Estudiantes - Universidades públicas </c:v>
                </c:pt>
                <c:pt idx="5">
                  <c:v>Personal administrativo - Universidades privadas </c:v>
                </c:pt>
                <c:pt idx="6">
                  <c:v>Personal administrativo - Universidades públicas </c:v>
                </c:pt>
              </c:strCache>
              <c:extLst/>
            </c:strRef>
          </c:cat>
          <c:val>
            <c:numRef>
              <c:f>'Trimestre 4'!$C$38:$C$45</c:f>
              <c:numCache>
                <c:formatCode>General</c:formatCode>
                <c:ptCount val="7"/>
                <c:pt idx="0">
                  <c:v>1</c:v>
                </c:pt>
                <c:pt idx="1">
                  <c:v>16</c:v>
                </c:pt>
                <c:pt idx="2">
                  <c:v>2</c:v>
                </c:pt>
                <c:pt idx="3">
                  <c:v>6</c:v>
                </c:pt>
                <c:pt idx="4">
                  <c:v>14</c:v>
                </c:pt>
                <c:pt idx="6">
                  <c:v>36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B366-4A1B-A72C-F5BE383ED227}"/>
            </c:ext>
          </c:extLst>
        </c:ser>
        <c:ser>
          <c:idx val="1"/>
          <c:order val="1"/>
          <c:tx>
            <c:strRef>
              <c:f>'Trimestre 4'!$D$36:$D$37</c:f>
              <c:strCache>
                <c:ptCount val="2"/>
                <c:pt idx="0">
                  <c:v>Número de personas capacitadas del sector educativo </c:v>
                </c:pt>
                <c:pt idx="1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'Trimestre 4'!$B$38:$B$45</c:f>
              <c:strCache>
                <c:ptCount val="7"/>
                <c:pt idx="0">
                  <c:v>Docentes - Universidades privadas</c:v>
                </c:pt>
                <c:pt idx="1">
                  <c:v>Docentes - Universidades púbicas</c:v>
                </c:pt>
                <c:pt idx="2">
                  <c:v>Docentes y directores - MINED </c:v>
                </c:pt>
                <c:pt idx="3">
                  <c:v>Estudiantes - Universidades privadas </c:v>
                </c:pt>
                <c:pt idx="4">
                  <c:v>Estudiantes - Universidades públicas </c:v>
                </c:pt>
                <c:pt idx="5">
                  <c:v>Personal administrativo - Universidades privadas </c:v>
                </c:pt>
                <c:pt idx="6">
                  <c:v>Personal administrativo - Universidades públicas </c:v>
                </c:pt>
              </c:strCache>
              <c:extLst/>
            </c:strRef>
          </c:cat>
          <c:val>
            <c:numRef>
              <c:f>'Trimestre 4'!$D$38:$D$45</c:f>
              <c:numCache>
                <c:formatCode>General</c:formatCode>
                <c:ptCount val="7"/>
                <c:pt idx="0">
                  <c:v>1</c:v>
                </c:pt>
                <c:pt idx="1">
                  <c:v>15</c:v>
                </c:pt>
                <c:pt idx="3">
                  <c:v>10</c:v>
                </c:pt>
                <c:pt idx="4">
                  <c:v>24</c:v>
                </c:pt>
                <c:pt idx="5">
                  <c:v>3</c:v>
                </c:pt>
                <c:pt idx="6">
                  <c:v>91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B366-4A1B-A72C-F5BE383ED227}"/>
            </c:ext>
          </c:extLst>
        </c:ser>
        <c:ser>
          <c:idx val="2"/>
          <c:order val="2"/>
          <c:tx>
            <c:strRef>
              <c:f>'Trimestre 4'!$E$36:$E$37</c:f>
              <c:strCache>
                <c:ptCount val="2"/>
                <c:pt idx="0">
                  <c:v>Número de personas capacitadas del sector educativo </c:v>
                </c:pt>
                <c:pt idx="1">
                  <c:v>N/D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1"/>
          <c:cat>
            <c:strRef>
              <c:f>'Trimestre 4'!$B$38:$B$45</c:f>
              <c:strCache>
                <c:ptCount val="7"/>
                <c:pt idx="0">
                  <c:v>Docentes - Universidades privadas</c:v>
                </c:pt>
                <c:pt idx="1">
                  <c:v>Docentes - Universidades púbicas</c:v>
                </c:pt>
                <c:pt idx="2">
                  <c:v>Docentes y directores - MINED </c:v>
                </c:pt>
                <c:pt idx="3">
                  <c:v>Estudiantes - Universidades privadas </c:v>
                </c:pt>
                <c:pt idx="4">
                  <c:v>Estudiantes - Universidades públicas </c:v>
                </c:pt>
                <c:pt idx="5">
                  <c:v>Personal administrativo - Universidades privadas </c:v>
                </c:pt>
                <c:pt idx="6">
                  <c:v>Personal administrativo - Universidades públicas </c:v>
                </c:pt>
              </c:strCache>
              <c:extLst/>
            </c:strRef>
          </c:cat>
          <c:val>
            <c:numRef>
              <c:f>'Trimestre 4'!$E$38:$E$45</c:f>
              <c:numCache>
                <c:formatCode>General</c:formatCode>
                <c:ptCount val="7"/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3-B366-4A1B-A72C-F5BE383ED2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8521056"/>
        <c:axId val="248522736"/>
      </c:barChart>
      <c:catAx>
        <c:axId val="24852105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48522736"/>
        <c:crosses val="autoZero"/>
        <c:auto val="1"/>
        <c:lblAlgn val="ctr"/>
        <c:lblOffset val="100"/>
        <c:noMultiLvlLbl val="1"/>
      </c:catAx>
      <c:valAx>
        <c:axId val="248522736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248521056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'[Estadísticas 4° trimestre 2021 FORMACIÓN.xlsx]Trimestre 4'!$L$6:$L$7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  <a:sp3d/>
          </c:spPr>
          <c:invertIfNegative val="1"/>
          <c:dLbls>
            <c:dLbl>
              <c:idx val="0"/>
              <c:layout>
                <c:manualLayout>
                  <c:x val="1.4280039215011627E-3"/>
                  <c:y val="-3.4777438088140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B6F-4E92-9F65-7BA883AC9B76}"/>
                </c:ext>
              </c:extLst>
            </c:dLbl>
            <c:dLbl>
              <c:idx val="1"/>
              <c:layout>
                <c:manualLayout>
                  <c:x val="-2.8560078430023778E-3"/>
                  <c:y val="-1.9872821764651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6F-4E92-9F65-7BA883AC9B76}"/>
                </c:ext>
              </c:extLst>
            </c:dLbl>
            <c:dLbl>
              <c:idx val="2"/>
              <c:layout>
                <c:manualLayout>
                  <c:x val="0"/>
                  <c:y val="-3.2293335367559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B6F-4E92-9F65-7BA883AC9B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4° trimestre 2021 FORMACIÓN.xlsx]Trimestre 4'!$K$8:$K$10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4° trimestre 2021 FORMACIÓN.xlsx]Trimestre 4'!$L$8:$L$10</c:f>
              <c:numCache>
                <c:formatCode>General</c:formatCode>
                <c:ptCount val="3"/>
                <c:pt idx="0">
                  <c:v>5</c:v>
                </c:pt>
                <c:pt idx="1">
                  <c:v>18</c:v>
                </c:pt>
                <c:pt idx="2">
                  <c:v>139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  <a:sp3d/>
                </c14:spPr>
              </c14:invertSolidFillFmt>
            </c:ext>
            <c:ext xmlns:c16="http://schemas.microsoft.com/office/drawing/2014/chart" uri="{C3380CC4-5D6E-409C-BE32-E72D297353CC}">
              <c16:uniqueId val="{00000003-DB6F-4E92-9F65-7BA883AC9B76}"/>
            </c:ext>
          </c:extLst>
        </c:ser>
        <c:ser>
          <c:idx val="1"/>
          <c:order val="1"/>
          <c:tx>
            <c:strRef>
              <c:f>'[Estadísticas 4° trimestre 2021 FORMACIÓN.xlsx]Trimestre 4'!$M$6:$M$7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1"/>
          <c:dLbls>
            <c:dLbl>
              <c:idx val="0"/>
              <c:layout>
                <c:manualLayout>
                  <c:x val="0"/>
                  <c:y val="-3.4777438088140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6F-4E92-9F65-7BA883AC9B76}"/>
                </c:ext>
              </c:extLst>
            </c:dLbl>
            <c:dLbl>
              <c:idx val="1"/>
              <c:layout>
                <c:manualLayout>
                  <c:x val="1.4280039215011627E-3"/>
                  <c:y val="-1.7388719044070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B6F-4E92-9F65-7BA883AC9B76}"/>
                </c:ext>
              </c:extLst>
            </c:dLbl>
            <c:dLbl>
              <c:idx val="2"/>
              <c:layout>
                <c:manualLayout>
                  <c:x val="1.5708043136512789E-2"/>
                  <c:y val="-4.47138489704665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6F-4E92-9F65-7BA883AC9B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4° trimestre 2021 FORMACIÓN.xlsx]Trimestre 4'!$K$8:$K$10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4° trimestre 2021 FORMACIÓN.xlsx]Trimestre 4'!$M$8:$M$10</c:f>
              <c:numCache>
                <c:formatCode>General</c:formatCode>
                <c:ptCount val="3"/>
                <c:pt idx="0">
                  <c:v>21</c:v>
                </c:pt>
                <c:pt idx="1">
                  <c:v>26</c:v>
                </c:pt>
                <c:pt idx="2">
                  <c:v>122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  <a:sp3d/>
                </c14:spPr>
              </c14:invertSolidFillFmt>
            </c:ext>
            <c:ext xmlns:c16="http://schemas.microsoft.com/office/drawing/2014/chart" uri="{C3380CC4-5D6E-409C-BE32-E72D297353CC}">
              <c16:uniqueId val="{00000007-DB6F-4E92-9F65-7BA883AC9B76}"/>
            </c:ext>
          </c:extLst>
        </c:ser>
        <c:ser>
          <c:idx val="2"/>
          <c:order val="2"/>
          <c:tx>
            <c:strRef>
              <c:f>'[Estadísticas 4° trimestre 2021 FORMACIÓN.xlsx]Trimestre 4'!$N$6:$N$7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  <a:sp3d/>
          </c:spPr>
          <c:invertIfNegative val="1"/>
          <c:dLbls>
            <c:dLbl>
              <c:idx val="0"/>
              <c:layout>
                <c:manualLayout>
                  <c:x val="1.9992054901016226E-2"/>
                  <c:y val="-2.2356924485233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B6F-4E92-9F65-7BA883AC9B76}"/>
                </c:ext>
              </c:extLst>
            </c:dLbl>
            <c:dLbl>
              <c:idx val="1"/>
              <c:layout>
                <c:manualLayout>
                  <c:x val="1.5708043136512684E-2"/>
                  <c:y val="-3.2293335367559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B6F-4E92-9F65-7BA883AC9B76}"/>
                </c:ext>
              </c:extLst>
            </c:dLbl>
            <c:dLbl>
              <c:idx val="2"/>
              <c:layout>
                <c:manualLayout>
                  <c:x val="1.7136047058013849E-2"/>
                  <c:y val="-4.9682054411629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B6F-4E92-9F65-7BA883AC9B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4° trimestre 2021 FORMACIÓN.xlsx]Trimestre 4'!$K$8:$K$10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4° trimestre 2021 FORMACIÓN.xlsx]Trimestre 4'!$N$8:$N$10</c:f>
              <c:numCache>
                <c:formatCode>General</c:formatCode>
                <c:ptCount val="3"/>
                <c:pt idx="1">
                  <c:v>1</c:v>
                </c:pt>
                <c:pt idx="2">
                  <c:v>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  <a:sp3d/>
                </c14:spPr>
              </c14:invertSolidFillFmt>
            </c:ext>
            <c:ext xmlns:c16="http://schemas.microsoft.com/office/drawing/2014/chart" uri="{C3380CC4-5D6E-409C-BE32-E72D297353CC}">
              <c16:uniqueId val="{0000000B-DB6F-4E92-9F65-7BA883AC9B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0138480"/>
        <c:axId val="160139040"/>
        <c:axId val="0"/>
      </c:bar3DChart>
      <c:catAx>
        <c:axId val="1601384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0139040"/>
        <c:crosses val="autoZero"/>
        <c:auto val="1"/>
        <c:lblAlgn val="ctr"/>
        <c:lblOffset val="100"/>
        <c:noMultiLvlLbl val="1"/>
      </c:catAx>
      <c:valAx>
        <c:axId val="160139040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6013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16/2/2022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16/2/2022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enero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53479" y="339367"/>
            <a:ext cx="6995828" cy="1128345"/>
          </a:xfrm>
        </p:spPr>
        <p:txBody>
          <a:bodyPr>
            <a:normAutofit/>
          </a:bodyPr>
          <a:lstStyle/>
          <a:p>
            <a:pPr algn="ctr"/>
            <a:r>
              <a:rPr lang="es-SV" sz="3600" dirty="0"/>
              <a:t>Número de personas capacitadas del sector educativo </a:t>
            </a:r>
          </a:p>
        </p:txBody>
      </p:sp>
      <p:graphicFrame>
        <p:nvGraphicFramePr>
          <p:cNvPr id="5" name="Chart 6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306397"/>
              </p:ext>
            </p:extLst>
          </p:nvPr>
        </p:nvGraphicFramePr>
        <p:xfrm>
          <a:off x="2416935" y="1467712"/>
          <a:ext cx="9865217" cy="4958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543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19395" y="648460"/>
            <a:ext cx="6161409" cy="1128345"/>
          </a:xfrm>
        </p:spPr>
        <p:txBody>
          <a:bodyPr>
            <a:noAutofit/>
          </a:bodyPr>
          <a:lstStyle/>
          <a:p>
            <a:pPr algn="ctr"/>
            <a:r>
              <a:rPr lang="es-SV" sz="3600" dirty="0"/>
              <a:t>Servidores públicos de gobierno central y autónomas capacitados </a:t>
            </a:r>
          </a:p>
        </p:txBody>
      </p:sp>
      <p:graphicFrame>
        <p:nvGraphicFramePr>
          <p:cNvPr id="4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5267692"/>
              </p:ext>
            </p:extLst>
          </p:nvPr>
        </p:nvGraphicFramePr>
        <p:xfrm>
          <a:off x="3019424" y="1571625"/>
          <a:ext cx="8893533" cy="5112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347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45153" y="262094"/>
            <a:ext cx="6161409" cy="1128345"/>
          </a:xfrm>
        </p:spPr>
        <p:txBody>
          <a:bodyPr>
            <a:noAutofit/>
          </a:bodyPr>
          <a:lstStyle/>
          <a:p>
            <a:pPr algn="ctr"/>
            <a:r>
              <a:rPr lang="es-SV" sz="4000" dirty="0"/>
              <a:t>Cantidad de personas capacitadas por edad 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497223"/>
              </p:ext>
            </p:extLst>
          </p:nvPr>
        </p:nvGraphicFramePr>
        <p:xfrm>
          <a:off x="2987899" y="1828321"/>
          <a:ext cx="9105362" cy="4816683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35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9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9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40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Rango de edad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Hombres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Mujeres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No identifican sexo y edad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Total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6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10 - 20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24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33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57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6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21 - 30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117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205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35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31 - 40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68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96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164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40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41 - 50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131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86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51 - 60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61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481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61 - más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12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481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N/D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282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378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667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01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r>
                        <a:rPr lang="es-SV" sz="1600" u="none" strike="noStrike" dirty="0" smtClean="0">
                          <a:effectLst/>
                        </a:rPr>
                        <a:t>Total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538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752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7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1297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5" marR="6975" marT="69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68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73941" y="287852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/>
              <a:t>Personas de sociedad civil capacitadas</a:t>
            </a:r>
          </a:p>
        </p:txBody>
      </p:sp>
      <p:graphicFrame>
        <p:nvGraphicFramePr>
          <p:cNvPr id="4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3071567"/>
              </p:ext>
            </p:extLst>
          </p:nvPr>
        </p:nvGraphicFramePr>
        <p:xfrm>
          <a:off x="2886075" y="1419225"/>
          <a:ext cx="9014004" cy="526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090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48183" y="403762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/>
              <a:t>Personas capacitadas por sector </a:t>
            </a:r>
          </a:p>
        </p:txBody>
      </p:sp>
      <p:graphicFrame>
        <p:nvGraphicFramePr>
          <p:cNvPr id="4" name="Chart 4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78745"/>
              </p:ext>
            </p:extLst>
          </p:nvPr>
        </p:nvGraphicFramePr>
        <p:xfrm>
          <a:off x="3200399" y="1619249"/>
          <a:ext cx="8789831" cy="5116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066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89851" y="442399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/>
              <a:t>País de procedencia de las personas capacitadas </a:t>
            </a:r>
            <a:endParaRPr lang="es-SV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127350"/>
              </p:ext>
            </p:extLst>
          </p:nvPr>
        </p:nvGraphicFramePr>
        <p:xfrm>
          <a:off x="2908026" y="1700010"/>
          <a:ext cx="9159478" cy="5022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91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78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419034"/>
              </p:ext>
            </p:extLst>
          </p:nvPr>
        </p:nvGraphicFramePr>
        <p:xfrm>
          <a:off x="3075903" y="1722548"/>
          <a:ext cx="8888570" cy="4910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748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84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51215" y="390882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Número de </a:t>
            </a:r>
            <a:r>
              <a:rPr lang="es-SV" dirty="0" smtClean="0">
                <a:solidFill>
                  <a:srgbClr val="002060"/>
                </a:solidFill>
              </a:rPr>
              <a:t>atenciones a entes obligados.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656619"/>
              </p:ext>
            </p:extLst>
          </p:nvPr>
        </p:nvGraphicFramePr>
        <p:xfrm>
          <a:off x="3191814" y="1761186"/>
          <a:ext cx="8231746" cy="4691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703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720149" y="2349667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65929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48184" y="182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mtClean="0">
                <a:solidFill>
                  <a:srgbClr val="002060"/>
                </a:solidFill>
              </a:rPr>
              <a:t>Tipo de acompañamiento en Gestión Documental y Archivos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8079344"/>
              </p:ext>
            </p:extLst>
          </p:nvPr>
        </p:nvGraphicFramePr>
        <p:xfrm>
          <a:off x="3037267" y="1593760"/>
          <a:ext cx="9043115" cy="512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991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4244449" y="1825625"/>
            <a:ext cx="5772926" cy="75469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0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2E1B7A4-6867-4817-998D-9963933E3F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67630"/>
              </p:ext>
            </p:extLst>
          </p:nvPr>
        </p:nvGraphicFramePr>
        <p:xfrm>
          <a:off x="2921178" y="1503652"/>
          <a:ext cx="9030415" cy="4845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247429" y="506793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Nivel de respuesta</a:t>
            </a:r>
          </a:p>
        </p:txBody>
      </p:sp>
    </p:spTree>
    <p:extLst>
      <p:ext uri="{BB962C8B-B14F-4D97-AF65-F5344CB8AC3E}">
        <p14:creationId xmlns:p14="http://schemas.microsoft.com/office/powerpoint/2010/main" val="184221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99699" y="697280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mtClean="0">
                <a:solidFill>
                  <a:srgbClr val="002060"/>
                </a:solidFill>
              </a:rPr>
              <a:t>Tema de preguntas recibidas</a:t>
            </a:r>
            <a:endParaRPr lang="es-SV" dirty="0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6EEB657-1444-4CE6-BE67-07A14F08D6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860514"/>
              </p:ext>
            </p:extLst>
          </p:nvPr>
        </p:nvGraphicFramePr>
        <p:xfrm>
          <a:off x="2829674" y="1485094"/>
          <a:ext cx="9362325" cy="5147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649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4656159" y="2018808"/>
            <a:ext cx="4975273" cy="83747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Cumplimiento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88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7882128"/>
              </p:ext>
            </p:extLst>
          </p:nvPr>
        </p:nvGraphicFramePr>
        <p:xfrm>
          <a:off x="2741053" y="1658154"/>
          <a:ext cx="9313571" cy="5090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170156" y="669701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P</a:t>
            </a:r>
            <a:r>
              <a:rPr lang="es-SV" dirty="0" smtClean="0">
                <a:solidFill>
                  <a:srgbClr val="002060"/>
                </a:solidFill>
              </a:rPr>
              <a:t>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86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4" y="5565253"/>
            <a:ext cx="6219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val="1074866176"/>
              </p:ext>
            </p:extLst>
          </p:nvPr>
        </p:nvGraphicFramePr>
        <p:xfrm>
          <a:off x="4017817" y="1412394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981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543675" y="5829300"/>
            <a:ext cx="53006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El promedio de respuesta de solicitudes de plazo ordinario (Información menor a 5 años) es de 5 días</a:t>
            </a:r>
            <a:r>
              <a:rPr lang="es-ES" dirty="0" smtClean="0"/>
              <a:t>.</a:t>
            </a:r>
            <a:endParaRPr lang="en-US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677986644"/>
              </p:ext>
            </p:extLst>
          </p:nvPr>
        </p:nvGraphicFramePr>
        <p:xfrm>
          <a:off x="4414983" y="1283084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728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6947599"/>
              </p:ext>
            </p:extLst>
          </p:nvPr>
        </p:nvGraphicFramePr>
        <p:xfrm>
          <a:off x="2917084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094368"/>
              </p:ext>
            </p:extLst>
          </p:nvPr>
        </p:nvGraphicFramePr>
        <p:xfrm>
          <a:off x="9145358" y="2275445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Inadmisible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186179449"/>
              </p:ext>
            </p:extLst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152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810599299"/>
              </p:ext>
            </p:extLst>
          </p:nvPr>
        </p:nvGraphicFramePr>
        <p:xfrm>
          <a:off x="4341092" y="1116830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157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9312" y="5657671"/>
            <a:ext cx="6129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dirty="0"/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6298786"/>
              </p:ext>
            </p:extLst>
          </p:nvPr>
        </p:nvGraphicFramePr>
        <p:xfrm>
          <a:off x="4257964" y="1079885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60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270106" y="2235001"/>
            <a:ext cx="4193327" cy="230832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br>
              <a:rPr lang="es-SV" sz="3200" b="1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s-SV" sz="3200" b="1" smtClean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SV" sz="3200" b="1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90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7176132" cy="1128345"/>
          </a:xfrm>
        </p:spPr>
        <p:txBody>
          <a:bodyPr>
            <a:normAutofit/>
          </a:bodyPr>
          <a:lstStyle/>
          <a:p>
            <a:pPr algn="ctr"/>
            <a:r>
              <a:rPr lang="es-SV" sz="3600" dirty="0"/>
              <a:t>Servidores públicos de </a:t>
            </a:r>
            <a:r>
              <a:rPr lang="es-SV" sz="3600" dirty="0" smtClean="0"/>
              <a:t>municipalidades </a:t>
            </a:r>
            <a:r>
              <a:rPr lang="es-SV" sz="3600" dirty="0"/>
              <a:t>capacitados </a:t>
            </a:r>
          </a:p>
        </p:txBody>
      </p:sp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4773669"/>
              </p:ext>
            </p:extLst>
          </p:nvPr>
        </p:nvGraphicFramePr>
        <p:xfrm>
          <a:off x="2908026" y="1493470"/>
          <a:ext cx="8715375" cy="513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815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273</Words>
  <Application>Microsoft Office PowerPoint</Application>
  <PresentationFormat>Panorámica</PresentationFormat>
  <Paragraphs>89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Servidores públicos de municipalidades capacitados </vt:lpstr>
      <vt:lpstr>Número de personas capacitadas del sector educativo </vt:lpstr>
      <vt:lpstr>Servidores públicos de gobierno central y autónomas capacitados </vt:lpstr>
      <vt:lpstr>Cantidad de personas capacitadas por edad </vt:lpstr>
      <vt:lpstr>Personas de sociedad civil capacitadas</vt:lpstr>
      <vt:lpstr>Personas capacitadas por sector </vt:lpstr>
      <vt:lpstr>País de procedencia de las personas capacitadas </vt:lpstr>
      <vt:lpstr>Presentación de PowerPoint</vt:lpstr>
      <vt:lpstr>Solicitudes de apoyo, UCOM</vt:lpstr>
      <vt:lpstr>Presentación de PowerPoint</vt:lpstr>
      <vt:lpstr>Número de atenciones a entes obligados. </vt:lpstr>
      <vt:lpstr>Presentación de PowerPoint</vt:lpstr>
      <vt:lpstr>Presentación de PowerPoint</vt:lpstr>
      <vt:lpstr>Nivel de respuesta</vt:lpstr>
      <vt:lpstr>Presentación de PowerPoint</vt:lpstr>
      <vt:lpstr>Presentación de PowerPoint</vt:lpstr>
      <vt:lpstr>Proyectos de autos elaborados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PATRICIA DE ESCOBAR</cp:lastModifiedBy>
  <cp:revision>43</cp:revision>
  <cp:lastPrinted>2022-02-16T17:15:45Z</cp:lastPrinted>
  <dcterms:created xsi:type="dcterms:W3CDTF">2021-10-15T21:21:24Z</dcterms:created>
  <dcterms:modified xsi:type="dcterms:W3CDTF">2022-02-16T22:50:03Z</dcterms:modified>
</cp:coreProperties>
</file>