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7" r:id="rId4"/>
    <p:sldId id="261" r:id="rId5"/>
    <p:sldId id="260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58" r:id="rId22"/>
  </p:sldIdLst>
  <p:sldSz cx="12192000" cy="6858000"/>
  <p:notesSz cx="6858000" cy="91440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diciembre\Estad&#237;sticasUGDA2021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diciembre\Estad&#237;sticasUGDA2021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isticas%20diciembre%202021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isticas%20diciembre%202021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%20Fernandea\Downloads\Agosto%202021%20(1)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ia%20Fernandea\Downloads\Agosto%202021%20(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diciembre\Estad&#237;sticas%20de%20diciembre%20FORMACI&#211;N%202021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diciembre\Estad&#237;sticas%20de%20diciembre%20FORMACI&#211;N%202021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quipo_EEI1\Desktop\Estad&#237;sticas%20diciembre\Estadisticas%20actividades%20UCOM%20DIC2021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/>
              <a:t>I. NÚMERO DE SOLICITUDES Y REQUERIMIENTIOS DE ACCESO A LA INFORMACIÓN PÚBLICA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5B8-46FF-BF43-10BA15B53FFF}"/>
              </c:ext>
            </c:extLst>
          </c:dPt>
          <c:dPt>
            <c:idx val="1"/>
            <c:invertIfNegative val="0"/>
            <c:bubble3D val="0"/>
            <c:spPr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5B8-46FF-BF43-10BA15B53FF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 (1).xlsx]Diciembre 2021'!$A$6,'[Agosto 2021 (1).xlsx]Diciembre 2021'!$B$6</c:f>
              <c:strCache>
                <c:ptCount val="2"/>
                <c:pt idx="0">
                  <c:v>Número de Solicitudes </c:v>
                </c:pt>
                <c:pt idx="1">
                  <c:v>Número de Requerimientos </c:v>
                </c:pt>
              </c:strCache>
            </c:strRef>
          </c:cat>
          <c:val>
            <c:numRef>
              <c:f>'[Agosto 2021 (1).xlsx]Diciembre 2021'!$A$7,'[Agosto 2021 (1).xlsx]Diciembre 2021'!$B$7</c:f>
              <c:numCache>
                <c:formatCode>General</c:formatCode>
                <c:ptCount val="2"/>
                <c:pt idx="0">
                  <c:v>14</c:v>
                </c:pt>
                <c:pt idx="1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5B8-46FF-BF43-10BA15B53FF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9721520"/>
        <c:axId val="229722080"/>
      </c:barChart>
      <c:catAx>
        <c:axId val="22972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229722080"/>
        <c:crosses val="autoZero"/>
        <c:auto val="1"/>
        <c:lblAlgn val="ctr"/>
        <c:lblOffset val="100"/>
        <c:noMultiLvlLbl val="0"/>
      </c:catAx>
      <c:valAx>
        <c:axId val="22972208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972152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[EstadísticasUGDA2021.xlsx]Diciembre!$G$21:$G$22</c:f>
              <c:strCache>
                <c:ptCount val="2"/>
                <c:pt idx="0">
                  <c:v>Municipalidades</c:v>
                </c:pt>
                <c:pt idx="1">
                  <c:v>Gobierno Central</c:v>
                </c:pt>
              </c:strCache>
            </c:strRef>
          </c:cat>
          <c:val>
            <c:numRef>
              <c:f>[EstadísticasUGDA2021.xlsx]Diciembre!$H$21:$H$22</c:f>
              <c:numCache>
                <c:formatCode>General</c:formatCode>
                <c:ptCount val="2"/>
                <c:pt idx="0">
                  <c:v>9</c:v>
                </c:pt>
                <c:pt idx="1">
                  <c:v>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3359648"/>
        <c:axId val="153360208"/>
      </c:barChart>
      <c:catAx>
        <c:axId val="15335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3360208"/>
        <c:crosses val="autoZero"/>
        <c:auto val="1"/>
        <c:lblAlgn val="ctr"/>
        <c:lblOffset val="100"/>
        <c:noMultiLvlLbl val="0"/>
      </c:catAx>
      <c:valAx>
        <c:axId val="1533602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33596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[EstadísticasUGDA2021.xlsx]Diciembre!$A$22:$A$25</c:f>
              <c:strCache>
                <c:ptCount val="4"/>
                <c:pt idx="0">
                  <c:v>Revisión de instrumentos archivísticos</c:v>
                </c:pt>
                <c:pt idx="1">
                  <c:v>Formatos de instrumentos </c:v>
                </c:pt>
                <c:pt idx="2">
                  <c:v>Consulta vía correo electrónico</c:v>
                </c:pt>
                <c:pt idx="3">
                  <c:v>Visita presencial</c:v>
                </c:pt>
              </c:strCache>
            </c:strRef>
          </c:cat>
          <c:val>
            <c:numRef>
              <c:f>[EstadísticasUGDA2021.xlsx]Diciembre!$B$22:$B$25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3166176"/>
        <c:axId val="153166736"/>
      </c:barChart>
      <c:catAx>
        <c:axId val="15316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3166736"/>
        <c:crosses val="autoZero"/>
        <c:auto val="1"/>
        <c:lblAlgn val="ctr"/>
        <c:lblOffset val="100"/>
        <c:noMultiLvlLbl val="0"/>
      </c:catAx>
      <c:valAx>
        <c:axId val="1531667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3166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diciembre 2021.xlsx]Hoja1'!$F$3:$F$4</c:f>
              <c:strCache>
                <c:ptCount val="2"/>
                <c:pt idx="0">
                  <c:v>Cantidad de preguntas recibidas</c:v>
                </c:pt>
                <c:pt idx="1">
                  <c:v>Cantidad de preguntas respondidas</c:v>
                </c:pt>
              </c:strCache>
            </c:strRef>
          </c:cat>
          <c:val>
            <c:numRef>
              <c:f>'[estadisticas diciembre 2021.xlsx]Hoja1'!$G$3:$G$4</c:f>
              <c:numCache>
                <c:formatCode>General</c:formatCode>
                <c:ptCount val="2"/>
                <c:pt idx="0">
                  <c:v>26</c:v>
                </c:pt>
                <c:pt idx="1">
                  <c:v>14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3402160"/>
        <c:axId val="153402720"/>
      </c:barChart>
      <c:catAx>
        <c:axId val="15340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3402720"/>
        <c:crosses val="autoZero"/>
        <c:auto val="1"/>
        <c:lblAlgn val="ctr"/>
        <c:lblOffset val="100"/>
        <c:noMultiLvlLbl val="0"/>
      </c:catAx>
      <c:valAx>
        <c:axId val="153402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34021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diciembre 2021.xlsx]Hoja1'!$B$4:$B$14</c:f>
              <c:strCache>
                <c:ptCount val="11"/>
                <c:pt idx="0">
                  <c:v>Costos de reproducción</c:v>
                </c:pt>
                <c:pt idx="1">
                  <c:v>Datos personales</c:v>
                </c:pt>
                <c:pt idx="2">
                  <c:v>Informe anual</c:v>
                </c:pt>
                <c:pt idx="3">
                  <c:v>Ítems de publicación de información oficiosa</c:v>
                </c:pt>
                <c:pt idx="4">
                  <c:v>Plazo de publicación de información oficiosa</c:v>
                </c:pt>
                <c:pt idx="5">
                  <c:v>Prórroga de plazo de reserva de información</c:v>
                </c:pt>
                <c:pt idx="6">
                  <c:v>Rol del Oficial de Información</c:v>
                </c:pt>
                <c:pt idx="7">
                  <c:v>Solicitud de usuario y contraseña Portal de Preguntas Frecuentes</c:v>
                </c:pt>
                <c:pt idx="8">
                  <c:v>Trámite de solicitudes de información </c:v>
                </c:pt>
                <c:pt idx="9">
                  <c:v>Uso práctico del Portal de Preguntas Frecuentes</c:v>
                </c:pt>
                <c:pt idx="10">
                  <c:v>Uso práctico del Portal de Transparencia</c:v>
                </c:pt>
              </c:strCache>
            </c:strRef>
          </c:cat>
          <c:val>
            <c:numRef>
              <c:f>'[estadisticas diciembre 2021.xlsx]Hoja1'!$C$4:$C$14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3</c:v>
                </c:pt>
                <c:pt idx="3">
                  <c:v>4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6</c:v>
                </c:pt>
                <c:pt idx="8">
                  <c:v>3</c:v>
                </c:pt>
                <c:pt idx="9">
                  <c:v>4</c:v>
                </c:pt>
                <c:pt idx="10">
                  <c:v>1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3404960"/>
        <c:axId val="153405520"/>
      </c:barChart>
      <c:catAx>
        <c:axId val="153404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3405520"/>
        <c:crosses val="autoZero"/>
        <c:auto val="1"/>
        <c:lblAlgn val="ctr"/>
        <c:lblOffset val="100"/>
        <c:noMultiLvlLbl val="0"/>
      </c:catAx>
      <c:valAx>
        <c:axId val="1534055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3404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Hoja1!$B$8</c:f>
              <c:strCache>
                <c:ptCount val="1"/>
                <c:pt idx="0">
                  <c:v>Número de proyectos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Hoja1!$A$9:$A$11</c:f>
              <c:strCache>
                <c:ptCount val="3"/>
                <c:pt idx="0">
                  <c:v>Requerimiento de informe de cumplimiento al ente obligado</c:v>
                </c:pt>
                <c:pt idx="1">
                  <c:v>Traslados a apelantes para verificar el cumplimiento de la Resolución Definitiva emitida por el IAIP</c:v>
                </c:pt>
                <c:pt idx="2">
                  <c:v>Cumplimiento Resolución Definitiva</c:v>
                </c:pt>
              </c:strCache>
            </c:strRef>
          </c:cat>
          <c:val>
            <c:numRef>
              <c:f>Hoja1!$B$9:$B$11</c:f>
              <c:numCache>
                <c:formatCode>General</c:formatCode>
                <c:ptCount val="3"/>
                <c:pt idx="0">
                  <c:v>2</c:v>
                </c:pt>
                <c:pt idx="1">
                  <c:v>9</c:v>
                </c:pt>
                <c:pt idx="2">
                  <c:v>13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3469264"/>
        <c:axId val="153469824"/>
      </c:barChart>
      <c:catAx>
        <c:axId val="15346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3469824"/>
        <c:crosses val="autoZero"/>
        <c:auto val="1"/>
        <c:lblAlgn val="ctr"/>
        <c:lblOffset val="100"/>
        <c:noMultiLvlLbl val="0"/>
      </c:catAx>
      <c:valAx>
        <c:axId val="1534698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346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/>
              <a:t>PLAZO</a:t>
            </a:r>
            <a:r>
              <a:rPr lang="en-US" sz="1800" b="1" baseline="0"/>
              <a:t> DE RESPUESTA</a:t>
            </a:r>
            <a:endParaRPr lang="en-US" sz="1800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500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EBB-4EC1-BAC2-3985A5DDE1D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 (1).xlsx]Diciembre 2021'!$A$13,'[Agosto 2021 (1).xlsx]Diciembre 2021'!$B$13</c:f>
              <c:strCache>
                <c:ptCount val="2"/>
                <c:pt idx="0">
                  <c:v>Solicitudes con información de menos de 5 años</c:v>
                </c:pt>
                <c:pt idx="1">
                  <c:v>Solicitudes con informaciòn de más de 5 años</c:v>
                </c:pt>
              </c:strCache>
            </c:strRef>
          </c:cat>
          <c:val>
            <c:numRef>
              <c:f>'[Agosto 2021 (1).xlsx]Diciembre 2021'!$A$14,'[Agosto 2021 (1).xlsx]Diciembre 2021'!$B$14</c:f>
              <c:numCache>
                <c:formatCode>General</c:formatCode>
                <c:ptCount val="2"/>
                <c:pt idx="0">
                  <c:v>14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EBB-4EC1-BAC2-3985A5DDE1D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7"/>
        <c:overlap val="-27"/>
        <c:axId val="158178240"/>
        <c:axId val="153884672"/>
      </c:barChart>
      <c:catAx>
        <c:axId val="15817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3884672"/>
        <c:crosses val="autoZero"/>
        <c:auto val="1"/>
        <c:lblAlgn val="ctr"/>
        <c:lblOffset val="100"/>
        <c:noMultiLvlLbl val="0"/>
      </c:catAx>
      <c:valAx>
        <c:axId val="1538846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817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118603200"/>
        <c:axId val="118603760"/>
      </c:barChart>
      <c:catAx>
        <c:axId val="118603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603760"/>
        <c:crosses val="autoZero"/>
        <c:auto val="1"/>
        <c:lblAlgn val="ctr"/>
        <c:lblOffset val="100"/>
        <c:noMultiLvlLbl val="0"/>
      </c:catAx>
      <c:valAx>
        <c:axId val="1186037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8603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105843773673077E-2"/>
          <c:y val="4.4796157135477035E-2"/>
          <c:w val="0.95894156226326921"/>
          <c:h val="0.7912960334101732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745-46FF-815C-960BD1B27AC3}"/>
              </c:ext>
            </c:extLst>
          </c:dPt>
          <c:dPt>
            <c:idx val="1"/>
            <c:invertIfNegative val="0"/>
            <c:bubble3D val="0"/>
            <c:spPr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745-46FF-815C-960BD1B27AC3}"/>
              </c:ext>
            </c:extLst>
          </c:dPt>
          <c:dPt>
            <c:idx val="2"/>
            <c:invertIfNegative val="0"/>
            <c:bubble3D val="0"/>
            <c:spPr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745-46FF-815C-960BD1B27AC3}"/>
              </c:ext>
            </c:extLst>
          </c:dPt>
          <c:dPt>
            <c:idx val="3"/>
            <c:invertIfNegative val="0"/>
            <c:bubble3D val="0"/>
            <c:spPr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745-46FF-815C-960BD1B27A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 (1).xlsx]Diciembre 2021'!$A$18,'[Agosto 2021 (1).xlsx]Diciembre 2021'!$C$18,'[Agosto 2021 (1).xlsx]Diciembre 2021'!$H$18,'[Agosto 2021 (1).xlsx]Diciembre 2021'!$I$18</c:f>
              <c:strCache>
                <c:ptCount val="4"/>
                <c:pt idx="0">
                  <c:v>Pública</c:v>
                </c:pt>
                <c:pt idx="1">
                  <c:v>Reorientado a otros entes</c:v>
                </c:pt>
                <c:pt idx="2">
                  <c:v>Datos Personales</c:v>
                </c:pt>
                <c:pt idx="3">
                  <c:v>Improcedencia (Art. 74 LAIP)</c:v>
                </c:pt>
              </c:strCache>
            </c:strRef>
          </c:cat>
          <c:val>
            <c:numRef>
              <c:f>'[Agosto 2021 (1).xlsx]Diciembre 2021'!$A$19,'[Agosto 2021 (1).xlsx]Diciembre 2021'!$C$19,'[Agosto 2021 (1).xlsx]Diciembre 2021'!$H$19,'[Agosto 2021 (1).xlsx]Diciembre 2021'!$I$19</c:f>
              <c:numCache>
                <c:formatCode>General</c:formatCode>
                <c:ptCount val="4"/>
                <c:pt idx="0">
                  <c:v>4</c:v>
                </c:pt>
                <c:pt idx="1">
                  <c:v>7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F745-46FF-815C-960BD1B27AC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2"/>
        <c:overlap val="-27"/>
        <c:axId val="152055200"/>
        <c:axId val="152055760"/>
      </c:barChart>
      <c:catAx>
        <c:axId val="152055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055760"/>
        <c:crosses val="autoZero"/>
        <c:auto val="1"/>
        <c:lblAlgn val="ctr"/>
        <c:lblOffset val="100"/>
        <c:noMultiLvlLbl val="0"/>
      </c:catAx>
      <c:valAx>
        <c:axId val="1520557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2055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6705658480726783E-3"/>
          <c:y val="3.3700241394563756E-2"/>
          <c:w val="0.9596237756712005"/>
          <c:h val="0.85348276073438933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 (1).xlsx]Diciembre 2021'!$A$25,'[Agosto 2021 (1).xlsx]Diciembre 2021'!$B$25,'[Agosto 2021 (1).xlsx]Diciembre 2021'!$C$25</c:f>
              <c:strCache>
                <c:ptCount val="3"/>
                <c:pt idx="0">
                  <c:v>Mujer</c:v>
                </c:pt>
                <c:pt idx="1">
                  <c:v>Hombre</c:v>
                </c:pt>
                <c:pt idx="2">
                  <c:v>Persona Juridica</c:v>
                </c:pt>
              </c:strCache>
            </c:strRef>
          </c:cat>
          <c:val>
            <c:numRef>
              <c:f>'[Agosto 2021 (1).xlsx]Diciembre 2021'!$A$26,'[Agosto 2021 (1).xlsx]Diciembre 2021'!$B$26,'[Agosto 2021 (1).xlsx]Diciembre 2021'!$C$26</c:f>
              <c:numCache>
                <c:formatCode>General</c:formatCode>
                <c:ptCount val="3"/>
                <c:pt idx="0">
                  <c:v>0</c:v>
                </c:pt>
                <c:pt idx="1">
                  <c:v>14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C4-430B-A19B-03685C1849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1"/>
        <c:overlap val="-27"/>
        <c:axId val="152993680"/>
        <c:axId val="152994240"/>
      </c:barChart>
      <c:catAx>
        <c:axId val="152993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994240"/>
        <c:crosses val="autoZero"/>
        <c:auto val="1"/>
        <c:lblAlgn val="ctr"/>
        <c:lblOffset val="100"/>
        <c:noMultiLvlLbl val="0"/>
      </c:catAx>
      <c:valAx>
        <c:axId val="1529942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2993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46000">
                  <a:schemeClr val="accent1">
                    <a:lumMod val="95000"/>
                    <a:lumOff val="5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path path="circle">
                <a:fillToRect l="50000" t="130000" r="50000" b="-30000"/>
              </a:path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'[Agosto 2021.xlsx]Noviembre 2021'!$A$29,'[Agosto 2021.xlsx]Noviembre 2021'!$B$29</c:f>
              <c:strCache>
                <c:ptCount val="2"/>
                <c:pt idx="0">
                  <c:v>Correo electrónico</c:v>
                </c:pt>
                <c:pt idx="1">
                  <c:v>Presencial</c:v>
                </c:pt>
              </c:strCache>
            </c:strRef>
          </c:cat>
          <c:val>
            <c:numRef>
              <c:f>'[Agosto 2021.xlsx]Noviembre 2021'!$A$30,'[Agosto 2021.xlsx]Noviembre 2021'!$B$30</c:f>
              <c:numCache>
                <c:formatCode>General</c:formatCode>
                <c:ptCount val="2"/>
                <c:pt idx="0">
                  <c:v>14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09-4CC9-91E5-F9B84AFBE4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2"/>
        <c:overlap val="-27"/>
        <c:axId val="232272080"/>
        <c:axId val="232272640"/>
      </c:barChart>
      <c:catAx>
        <c:axId val="232272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232272640"/>
        <c:crosses val="autoZero"/>
        <c:auto val="1"/>
        <c:lblAlgn val="ctr"/>
        <c:lblOffset val="100"/>
        <c:noMultiLvlLbl val="0"/>
      </c:catAx>
      <c:valAx>
        <c:axId val="2322726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2272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xMode val="edge"/>
          <c:yMode val="edge"/>
          <c:x val="3.8333333333333303E-2"/>
          <c:y val="0.14555256064690028"/>
          <c:w val="0.81692982456140362"/>
          <c:h val="0.85444743935309975"/>
        </c:manualLayout>
      </c:layout>
      <c:doughnutChart>
        <c:varyColors val="1"/>
        <c:ser>
          <c:idx val="0"/>
          <c:order val="0"/>
          <c:explosion val="6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6350" cap="flat" cmpd="sng" algn="ctr">
                  <a:solidFill>
                    <a:schemeClr val="tx1"/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'[Estadísticas de diciembre FORMACIÓN 2021.xlsx]Personas capacitadas, diciembre'!$B$4:$D$4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'[Estadísticas de diciembre FORMACIÓN 2021.xlsx]Personas capacitadas, diciembre'!$B$5:$D$5</c:f>
              <c:numCache>
                <c:formatCode>General</c:formatCode>
                <c:ptCount val="3"/>
                <c:pt idx="0">
                  <c:v>90</c:v>
                </c:pt>
                <c:pt idx="1">
                  <c:v>142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25"/>
      </c:doughnutChart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 de diciembre FORMACIÓN 2021.xlsx]Personas capacitadas, diciembre'!$F$31:$F$34</c:f>
              <c:strCache>
                <c:ptCount val="4"/>
                <c:pt idx="0">
                  <c:v>Conversatorio sobre rendición de cuentas y transparencia</c:v>
                </c:pt>
                <c:pt idx="1">
                  <c:v>Diplomado especializado en transparencia y acceso a la información pública </c:v>
                </c:pt>
                <c:pt idx="2">
                  <c:v>Charla sobre publicación de información oficiosa</c:v>
                </c:pt>
                <c:pt idx="3">
                  <c:v>Conversatorio: Desafíos del acceso a la información pública en el combate a la corrrupción </c:v>
                </c:pt>
              </c:strCache>
            </c:strRef>
          </c:cat>
          <c:val>
            <c:numRef>
              <c:f>'[Estadísticas de diciembre FORMACIÓN 2021.xlsx]Personas capacitadas, diciembre'!$G$31:$G$34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2886192"/>
        <c:axId val="152886752"/>
      </c:barChart>
      <c:catAx>
        <c:axId val="15288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886752"/>
        <c:crosses val="autoZero"/>
        <c:auto val="1"/>
        <c:lblAlgn val="ctr"/>
        <c:lblOffset val="100"/>
        <c:noMultiLvlLbl val="0"/>
      </c:catAx>
      <c:valAx>
        <c:axId val="1528867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2886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UCOM DIC2021.xlsx]Hoja1'!$J$8:$J$14</c:f>
              <c:strCache>
                <c:ptCount val="7"/>
                <c:pt idx="0">
                  <c:v>Diseños y Videos</c:v>
                </c:pt>
                <c:pt idx="1">
                  <c:v>Eventos</c:v>
                </c:pt>
                <c:pt idx="2">
                  <c:v>Audiencias</c:v>
                </c:pt>
                <c:pt idx="3">
                  <c:v>CD de audiencias</c:v>
                </c:pt>
                <c:pt idx="4">
                  <c:v>Capacitaciones Presenciales</c:v>
                </c:pt>
                <c:pt idx="5">
                  <c:v>Fotos de Pleno</c:v>
                </c:pt>
                <c:pt idx="6">
                  <c:v>Capacitaciones Virtuales</c:v>
                </c:pt>
              </c:strCache>
            </c:strRef>
          </c:cat>
          <c:val>
            <c:numRef>
              <c:f>'[Estadisticas actividades UCOM DIC2021.xlsx]Hoja1'!$K$8:$K$14</c:f>
              <c:numCache>
                <c:formatCode>General</c:formatCode>
                <c:ptCount val="7"/>
                <c:pt idx="0">
                  <c:v>7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52888992"/>
        <c:axId val="153357408"/>
      </c:barChart>
      <c:catAx>
        <c:axId val="15288899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3357408"/>
        <c:crosses val="autoZero"/>
        <c:auto val="1"/>
        <c:lblAlgn val="ctr"/>
        <c:lblOffset val="100"/>
        <c:noMultiLvlLbl val="0"/>
      </c:catAx>
      <c:valAx>
        <c:axId val="1533574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2888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18/01/2022</a:t>
            </a:fld>
            <a:endParaRPr lang="es-419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18/01/2022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878339" y="2585486"/>
            <a:ext cx="7383753" cy="1117229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b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ES" sz="72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Estadísticas </a:t>
            </a:r>
            <a:r>
              <a:rPr lang="es-ES" sz="7200" b="1" dirty="0" smtClean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diciembre </a:t>
            </a:r>
            <a:r>
              <a:rPr lang="es-ES" sz="7200" b="1" dirty="0">
                <a:solidFill>
                  <a:schemeClr val="tx2"/>
                </a:solidFill>
                <a:latin typeface="Poppins" pitchFamily="2" charset="77"/>
                <a:ea typeface="Lato Heavy" charset="0"/>
                <a:cs typeface="Poppins" pitchFamily="2" charset="77"/>
              </a:rPr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7817167"/>
              </p:ext>
            </p:extLst>
          </p:nvPr>
        </p:nvGraphicFramePr>
        <p:xfrm>
          <a:off x="3088783" y="1941489"/>
          <a:ext cx="8785538" cy="46009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400847" y="813144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solidFill>
                  <a:schemeClr val="tx2"/>
                </a:solidFill>
              </a:rPr>
              <a:t>Capacitaciones brindadas en el mes</a:t>
            </a:r>
            <a:endParaRPr lang="es-SV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51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0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2956004"/>
              </p:ext>
            </p:extLst>
          </p:nvPr>
        </p:nvGraphicFramePr>
        <p:xfrm>
          <a:off x="3320603" y="1941489"/>
          <a:ext cx="8193110" cy="4652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646673" y="712855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</p:spTree>
    <p:extLst>
      <p:ext uri="{BB962C8B-B14F-4D97-AF65-F5344CB8AC3E}">
        <p14:creationId xmlns:p14="http://schemas.microsoft.com/office/powerpoint/2010/main" val="1165475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3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157277" y="803006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Número de entes obligados atendidos 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1341448"/>
              </p:ext>
            </p:extLst>
          </p:nvPr>
        </p:nvGraphicFramePr>
        <p:xfrm>
          <a:off x="3217572" y="1931351"/>
          <a:ext cx="8257504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1691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247429" y="1019252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Tipo de </a:t>
            </a:r>
            <a:r>
              <a:rPr lang="es-SV" dirty="0" smtClean="0">
                <a:solidFill>
                  <a:srgbClr val="002060"/>
                </a:solidFill>
              </a:rPr>
              <a:t>acompañamiento en Gestión Documental y Archivos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6429623"/>
              </p:ext>
            </p:extLst>
          </p:nvPr>
        </p:nvGraphicFramePr>
        <p:xfrm>
          <a:off x="2908478" y="1825625"/>
          <a:ext cx="8382000" cy="4652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087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4244449" y="1825625"/>
            <a:ext cx="5772926" cy="754694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SECCIÓN DE ACOMPAÑAMIENTO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28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951214" y="697280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7389119"/>
              </p:ext>
            </p:extLst>
          </p:nvPr>
        </p:nvGraphicFramePr>
        <p:xfrm>
          <a:off x="2919277" y="1618679"/>
          <a:ext cx="9272723" cy="5091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870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899699" y="697280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 smtClean="0">
                <a:solidFill>
                  <a:srgbClr val="002060"/>
                </a:solidFill>
              </a:rPr>
              <a:t>Tema de preguntas recibidas</a:t>
            </a:r>
            <a:endParaRPr lang="es-SV" dirty="0"/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3270703"/>
              </p:ext>
            </p:extLst>
          </p:nvPr>
        </p:nvGraphicFramePr>
        <p:xfrm>
          <a:off x="1695718" y="1603587"/>
          <a:ext cx="10496282" cy="5254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715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4656159" y="2018808"/>
            <a:ext cx="4975273" cy="837473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6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Cumplimiento</a:t>
            </a:r>
            <a:endParaRPr lang="es-SV" sz="36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358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720149" y="2349667"/>
            <a:ext cx="8638263" cy="7546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ACCESO A LA INFORMACIÓN PÚBLICA</a:t>
            </a:r>
          </a:p>
        </p:txBody>
      </p:sp>
    </p:spTree>
    <p:extLst>
      <p:ext uri="{BB962C8B-B14F-4D97-AF65-F5344CB8AC3E}">
        <p14:creationId xmlns:p14="http://schemas.microsoft.com/office/powerpoint/2010/main" val="420567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70156" y="669701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 smtClean="0">
                <a:solidFill>
                  <a:srgbClr val="002060"/>
                </a:solidFill>
              </a:rPr>
              <a:t>Número de 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3373396"/>
              </p:ext>
            </p:extLst>
          </p:nvPr>
        </p:nvGraphicFramePr>
        <p:xfrm>
          <a:off x="2946661" y="1455313"/>
          <a:ext cx="9133722" cy="5203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1380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4" y="5565253"/>
            <a:ext cx="6219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6" name="Grá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0136800"/>
              </p:ext>
            </p:extLst>
          </p:nvPr>
        </p:nvGraphicFramePr>
        <p:xfrm>
          <a:off x="3500846" y="796836"/>
          <a:ext cx="7289074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981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543675" y="5829300"/>
            <a:ext cx="53006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El promedio de respuesta de solicitudes de plazo ordinario (Información menor a 5 años) es de 5 días</a:t>
            </a:r>
            <a:r>
              <a:rPr lang="es-ES" dirty="0" smtClean="0"/>
              <a:t>.</a:t>
            </a:r>
            <a:endParaRPr lang="en-US" dirty="0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6858309"/>
              </p:ext>
            </p:extLst>
          </p:nvPr>
        </p:nvGraphicFramePr>
        <p:xfrm>
          <a:off x="3729038" y="857249"/>
          <a:ext cx="6872287" cy="4129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728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6947599"/>
              </p:ext>
            </p:extLst>
          </p:nvPr>
        </p:nvGraphicFramePr>
        <p:xfrm>
          <a:off x="2917084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157184"/>
              </p:ext>
            </p:extLst>
          </p:nvPr>
        </p:nvGraphicFramePr>
        <p:xfrm>
          <a:off x="9037487" y="1225811"/>
          <a:ext cx="2921389" cy="2232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=""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="" xmlns:a16="http://schemas.microsoft.com/office/drawing/2014/main" val="1874629452"/>
                    </a:ext>
                  </a:extLst>
                </a:gridCol>
              </a:tblGrid>
              <a:tr h="372045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61401683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Inadmisible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237607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25782912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56888976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73027165"/>
                  </a:ext>
                </a:extLst>
              </a:tr>
              <a:tr h="372045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Inexistente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16911859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074998" y="946811"/>
            <a:ext cx="2883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="" xmlns:a16="http://schemas.microsoft.com/office/drawing/2014/main" id="{D68F83FF-B7D9-47EA-A050-B85B14132C63}"/>
              </a:ext>
            </a:extLst>
          </p:cNvPr>
          <p:cNvSpPr txBox="1"/>
          <p:nvPr/>
        </p:nvSpPr>
        <p:spPr>
          <a:xfrm>
            <a:off x="5959007" y="762145"/>
            <a:ext cx="3078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noProof="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TIPO DE </a:t>
            </a:r>
            <a:r>
              <a:rPr lang="es-MX" sz="2000" b="1" noProof="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INFORMACIÓN </a:t>
            </a:r>
            <a:endParaRPr lang="es-SV" sz="2000" b="1" noProof="0" dirty="0"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endParaRPr lang="es-SV" sz="2000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2967880"/>
              </p:ext>
            </p:extLst>
          </p:nvPr>
        </p:nvGraphicFramePr>
        <p:xfrm>
          <a:off x="3178735" y="1749031"/>
          <a:ext cx="7593381" cy="3685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152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="" xmlns:a16="http://schemas.microsoft.com/office/drawing/2014/main" id="{8EC359E5-8AB3-4741-AB5E-BDF8A188E55C}"/>
              </a:ext>
            </a:extLst>
          </p:cNvPr>
          <p:cNvSpPr txBox="1"/>
          <p:nvPr/>
        </p:nvSpPr>
        <p:spPr>
          <a:xfrm>
            <a:off x="6134100" y="767108"/>
            <a:ext cx="2788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b="1" noProof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 DE SOLICITANTE</a:t>
            </a:r>
            <a:endParaRPr lang="es-SV" sz="20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SV" sz="2000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9518211"/>
              </p:ext>
            </p:extLst>
          </p:nvPr>
        </p:nvGraphicFramePr>
        <p:xfrm>
          <a:off x="3938586" y="1474994"/>
          <a:ext cx="6919914" cy="3768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157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3565158"/>
              </p:ext>
            </p:extLst>
          </p:nvPr>
        </p:nvGraphicFramePr>
        <p:xfrm>
          <a:off x="3366186" y="1454706"/>
          <a:ext cx="7115908" cy="3819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4102197" y="862913"/>
            <a:ext cx="72448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MEDIO EN QUE SE RECIBE LA SOLICITUD</a:t>
            </a:r>
            <a:endParaRPr lang="en-US" sz="20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5929312" y="5657671"/>
            <a:ext cx="6129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60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5270106" y="2235001"/>
            <a:ext cx="4193327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</a:t>
            </a: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FORMACIÓN</a:t>
            </a:r>
            <a:b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498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86820" y="532550"/>
            <a:ext cx="6161409" cy="1128345"/>
          </a:xfrm>
        </p:spPr>
        <p:txBody>
          <a:bodyPr>
            <a:normAutofit fontScale="90000"/>
          </a:bodyPr>
          <a:lstStyle/>
          <a:p>
            <a:pPr algn="ctr"/>
            <a:r>
              <a:rPr lang="es-SV" b="1" dirty="0">
                <a:solidFill>
                  <a:schemeClr val="tx2"/>
                </a:solidFill>
              </a:rPr>
              <a:t>Personas capacitadas por sexo</a:t>
            </a:r>
            <a:endParaRPr lang="es-SV" dirty="0"/>
          </a:p>
        </p:txBody>
      </p:sp>
      <p:graphicFrame>
        <p:nvGraphicFramePr>
          <p:cNvPr id="6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180861"/>
              </p:ext>
            </p:extLst>
          </p:nvPr>
        </p:nvGraphicFramePr>
        <p:xfrm>
          <a:off x="3081806" y="1660895"/>
          <a:ext cx="8406148" cy="4785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4921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198</Words>
  <Application>Microsoft Office PowerPoint</Application>
  <PresentationFormat>Panorámica</PresentationFormat>
  <Paragraphs>39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Lato Heavy</vt:lpstr>
      <vt:lpstr>Poppins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UNIDAD DE FORMACIÓN   </vt:lpstr>
      <vt:lpstr>Personas capacitadas por sexo</vt:lpstr>
      <vt:lpstr>Capacitaciones brindadas en el mes</vt:lpstr>
      <vt:lpstr>Presentación de PowerPoint</vt:lpstr>
      <vt:lpstr>Solicitudes de apoyo, UCOM</vt:lpstr>
      <vt:lpstr>Presentación de PowerPoint</vt:lpstr>
      <vt:lpstr>Número de entes obligados atendidos </vt:lpstr>
      <vt:lpstr>Tipo de acompañamiento en Gestión Documental y Archivos</vt:lpstr>
      <vt:lpstr>Presentación de PowerPoint</vt:lpstr>
      <vt:lpstr>Nivel de respuesta</vt:lpstr>
      <vt:lpstr>Tema de preguntas recibidas</vt:lpstr>
      <vt:lpstr>Presentación de PowerPoint</vt:lpstr>
      <vt:lpstr>Número de proyectos de autos elaborados 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Equipo_EEI1</cp:lastModifiedBy>
  <cp:revision>34</cp:revision>
  <cp:lastPrinted>2022-01-18T19:47:12Z</cp:lastPrinted>
  <dcterms:created xsi:type="dcterms:W3CDTF">2021-10-15T21:21:24Z</dcterms:created>
  <dcterms:modified xsi:type="dcterms:W3CDTF">2022-01-18T20:17:45Z</dcterms:modified>
</cp:coreProperties>
</file>