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1"/>
  </p:notesMasterIdLst>
  <p:sldIdLst>
    <p:sldId id="256" r:id="rId2"/>
    <p:sldId id="285" r:id="rId3"/>
    <p:sldId id="309" r:id="rId4"/>
    <p:sldId id="310" r:id="rId5"/>
    <p:sldId id="311" r:id="rId6"/>
    <p:sldId id="312" r:id="rId7"/>
    <p:sldId id="313" r:id="rId8"/>
    <p:sldId id="291" r:id="rId9"/>
    <p:sldId id="314" r:id="rId10"/>
    <p:sldId id="315" r:id="rId11"/>
    <p:sldId id="299" r:id="rId12"/>
    <p:sldId id="300" r:id="rId13"/>
    <p:sldId id="301" r:id="rId14"/>
    <p:sldId id="304" r:id="rId15"/>
    <p:sldId id="305" r:id="rId16"/>
    <p:sldId id="306" r:id="rId17"/>
    <p:sldId id="307" r:id="rId18"/>
    <p:sldId id="308" r:id="rId19"/>
    <p:sldId id="258" r:id="rId20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Noviembre%202021\Estad&#237;sticasUGDA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Noviembre%202021\Acompa&#241;amiento%20estadisticas%20noviembre%20202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Noviembre%202021\Acompa&#241;amiento%20estadisticas%20noviembre%202021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Noviembre%202021\Estad&#237;sticas%20de%20noviembre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Noviembre%202021\Estad&#237;sticas%20de%20noviembre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Noviembre%202021\Estadisticas%20actividades%20UCOM%20Nov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Noviembre%202021\Estad&#237;sticasUGDA202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NÚMERO</a:t>
            </a:r>
            <a:r>
              <a:rPr lang="en-US" sz="2000" b="1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000" b="1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SOLICITUDES Y </a:t>
            </a:r>
            <a:r>
              <a:rPr lang="en-US" sz="2000" b="1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REQUERIMIENTOS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'[Agosto 2021.xlsx]Noviembre 2021'!$A$6:$B$6</c:f>
              <c:strCache>
                <c:ptCount val="2"/>
                <c:pt idx="0">
                  <c:v>Número de Solicitudes </c:v>
                </c:pt>
                <c:pt idx="1">
                  <c:v>Número de Requerimientos </c:v>
                </c:pt>
              </c:strCache>
            </c:strRef>
          </c:cat>
          <c:val>
            <c:numRef>
              <c:f>'[Agosto 2021.xlsx]Noviembre 2021'!$A$7:$B$7</c:f>
              <c:numCache>
                <c:formatCode>General</c:formatCode>
                <c:ptCount val="2"/>
                <c:pt idx="0">
                  <c:v>14</c:v>
                </c:pt>
                <c:pt idx="1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5AF-4810-81ED-63911C9827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8"/>
        <c:overlap val="-27"/>
        <c:axId val="232845504"/>
        <c:axId val="232846064"/>
      </c:barChart>
      <c:catAx>
        <c:axId val="232845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2846064"/>
        <c:crosses val="autoZero"/>
        <c:auto val="1"/>
        <c:lblAlgn val="ctr"/>
        <c:lblOffset val="100"/>
        <c:noMultiLvlLbl val="0"/>
      </c:catAx>
      <c:valAx>
        <c:axId val="2328460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32845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[EstadísticasUGDA2021.xlsx]Noviembre!$B$24:$B$28</c:f>
              <c:strCache>
                <c:ptCount val="5"/>
                <c:pt idx="0">
                  <c:v>Consulta vía telefónica </c:v>
                </c:pt>
                <c:pt idx="1">
                  <c:v>Charla presencial </c:v>
                </c:pt>
                <c:pt idx="2">
                  <c:v>Taller presencial</c:v>
                </c:pt>
                <c:pt idx="3">
                  <c:v>Consulta vía correo electrónico</c:v>
                </c:pt>
                <c:pt idx="4">
                  <c:v>Revisión de normativa archivística </c:v>
                </c:pt>
              </c:strCache>
            </c:strRef>
          </c:cat>
          <c:val>
            <c:numRef>
              <c:f>[EstadísticasUGDA2021.xlsx]Noviembre!$C$24:$C$28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0774224"/>
        <c:axId val="160774784"/>
      </c:barChart>
      <c:catAx>
        <c:axId val="16077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0774784"/>
        <c:crosses val="autoZero"/>
        <c:auto val="1"/>
        <c:lblAlgn val="ctr"/>
        <c:lblOffset val="100"/>
        <c:noMultiLvlLbl val="0"/>
      </c:catAx>
      <c:valAx>
        <c:axId val="1607747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0774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'[Acompañamiento estadisticas noviembre 2021.xlsx]Hoja1'!$F$3:$F$4</c:f>
              <c:strCache>
                <c:ptCount val="2"/>
                <c:pt idx="0">
                  <c:v>Cantidad de preguntas recibidas</c:v>
                </c:pt>
                <c:pt idx="1">
                  <c:v>Cantidad de preguntas respondidas</c:v>
                </c:pt>
              </c:strCache>
            </c:strRef>
          </c:cat>
          <c:val>
            <c:numRef>
              <c:f>'[Acompañamiento estadisticas noviembre 2021.xlsx]Hoja1'!$G$3:$G$4</c:f>
              <c:numCache>
                <c:formatCode>General</c:formatCode>
                <c:ptCount val="2"/>
                <c:pt idx="0">
                  <c:v>18</c:v>
                </c:pt>
                <c:pt idx="1">
                  <c:v>36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27793216"/>
        <c:axId val="127793776"/>
      </c:barChart>
      <c:catAx>
        <c:axId val="127793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7793776"/>
        <c:crosses val="autoZero"/>
        <c:auto val="1"/>
        <c:lblAlgn val="ctr"/>
        <c:lblOffset val="100"/>
        <c:noMultiLvlLbl val="0"/>
      </c:catAx>
      <c:valAx>
        <c:axId val="1277937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7793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'[Acompañamiento estadisticas noviembre 2021.xlsx]Hoja1'!$B$4:$B$13</c:f>
              <c:strCache>
                <c:ptCount val="10"/>
                <c:pt idx="0">
                  <c:v>Datos personales </c:v>
                </c:pt>
                <c:pt idx="1">
                  <c:v>Copia certificada</c:v>
                </c:pt>
                <c:pt idx="2">
                  <c:v>Ítems de publicación de información oficiosa</c:v>
                </c:pt>
                <c:pt idx="3">
                  <c:v>Inconformidad procesos Unidad de Evaluación del Desempeño</c:v>
                </c:pt>
                <c:pt idx="4">
                  <c:v>Inconformidad procesos Gerencia de Garantía y Protección de Derechos</c:v>
                </c:pt>
                <c:pt idx="5">
                  <c:v>Nombre, cargo y salario de empleados públicos</c:v>
                </c:pt>
                <c:pt idx="6">
                  <c:v>Solicitud de materiales</c:v>
                </c:pt>
                <c:pt idx="7">
                  <c:v>Solicitud de formación</c:v>
                </c:pt>
                <c:pt idx="8">
                  <c:v>Trámite de solicitudes de información</c:v>
                </c:pt>
                <c:pt idx="9">
                  <c:v>Uso práctico del portal de transparencia</c:v>
                </c:pt>
              </c:strCache>
            </c:strRef>
          </c:cat>
          <c:val>
            <c:numRef>
              <c:f>'[Acompañamiento estadisticas noviembre 2021.xlsx]Hoja1'!$C$4:$C$13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  <c:pt idx="7">
                  <c:v>2</c:v>
                </c:pt>
                <c:pt idx="8">
                  <c:v>2</c:v>
                </c:pt>
                <c:pt idx="9">
                  <c:v>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7796016"/>
        <c:axId val="127796576"/>
      </c:barChart>
      <c:catAx>
        <c:axId val="127796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7796576"/>
        <c:crosses val="autoZero"/>
        <c:auto val="1"/>
        <c:lblAlgn val="ctr"/>
        <c:lblOffset val="100"/>
        <c:noMultiLvlLbl val="0"/>
      </c:catAx>
      <c:valAx>
        <c:axId val="1277965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77960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PLAZOS</a:t>
            </a:r>
            <a:r>
              <a:rPr lang="en-US" sz="2000" b="1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RESPUESTA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layout>
        <c:manualLayout>
          <c:xMode val="edge"/>
          <c:yMode val="edge"/>
          <c:x val="0.38610291169945909"/>
          <c:y val="2.10214278835088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>
        <c:manualLayout>
          <c:layoutTarget val="inner"/>
          <c:xMode val="edge"/>
          <c:yMode val="edge"/>
          <c:x val="1.8424029365555296E-2"/>
          <c:y val="0.25920583843735284"/>
          <c:w val="0.96315194126888937"/>
          <c:h val="0.63827957856689654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'[Agosto 2021.xlsx]Noviembre 2021'!$A$13,'[Agosto 2021.xlsx]Noviembre 2021'!$B$13</c:f>
              <c:strCache>
                <c:ptCount val="2"/>
                <c:pt idx="0">
                  <c:v>Solicitudes con informacion de menos de 5 años</c:v>
                </c:pt>
                <c:pt idx="1">
                  <c:v>Solicitudes con informacion de más de 5 años</c:v>
                </c:pt>
              </c:strCache>
            </c:strRef>
          </c:cat>
          <c:val>
            <c:numRef>
              <c:f>'[Agosto 2021.xlsx]Noviembre 2021'!$A$14,'[Agosto 2021.xlsx]Noviembre 2021'!$B$14</c:f>
              <c:numCache>
                <c:formatCode>General</c:formatCode>
                <c:ptCount val="2"/>
                <c:pt idx="0">
                  <c:v>13</c:v>
                </c:pt>
                <c:pt idx="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202-437E-8CDA-C9102281F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2"/>
        <c:overlap val="-27"/>
        <c:axId val="166470544"/>
        <c:axId val="166471104"/>
      </c:barChart>
      <c:catAx>
        <c:axId val="166470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6471104"/>
        <c:crosses val="autoZero"/>
        <c:auto val="1"/>
        <c:lblAlgn val="ctr"/>
        <c:lblOffset val="100"/>
        <c:noMultiLvlLbl val="0"/>
      </c:catAx>
      <c:valAx>
        <c:axId val="1664711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6647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'[Agosto 2021.xlsx]Noviembre 2021'!$A$18,'[Agosto 2021.xlsx]Noviembre 2021'!$C$18,'[Agosto 2021.xlsx]Noviembre 2021'!$D$18,'[Agosto 2021.xlsx]Noviembre 2021'!$E$18</c:f>
              <c:strCache>
                <c:ptCount val="4"/>
                <c:pt idx="0">
                  <c:v>Pública</c:v>
                </c:pt>
                <c:pt idx="1">
                  <c:v>Reorientado a otros entes</c:v>
                </c:pt>
                <c:pt idx="2">
                  <c:v>Inadmisible</c:v>
                </c:pt>
                <c:pt idx="3">
                  <c:v>Inexistente</c:v>
                </c:pt>
              </c:strCache>
            </c:strRef>
          </c:cat>
          <c:val>
            <c:numRef>
              <c:f>'[Agosto 2021.xlsx]Noviembre 2021'!$A$19,'[Agosto 2021.xlsx]Noviembre 2021'!$C$19,'[Agosto 2021.xlsx]Noviembre 2021'!$D$19,'[Agosto 2021.xlsx]Noviembre 2021'!$E$19</c:f>
              <c:numCache>
                <c:formatCode>General</c:formatCode>
                <c:ptCount val="4"/>
                <c:pt idx="0">
                  <c:v>13</c:v>
                </c:pt>
                <c:pt idx="1">
                  <c:v>9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E42-4B6B-84AB-5E9BD3637AF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8"/>
        <c:overlap val="-27"/>
        <c:axId val="166473904"/>
        <c:axId val="166474464"/>
      </c:barChart>
      <c:catAx>
        <c:axId val="166473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6474464"/>
        <c:crosses val="autoZero"/>
        <c:auto val="1"/>
        <c:lblAlgn val="ctr"/>
        <c:lblOffset val="100"/>
        <c:noMultiLvlLbl val="0"/>
      </c:catAx>
      <c:valAx>
        <c:axId val="1664744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6473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'[Agosto 2021.xlsx]Noviembre 2021'!$A$25,'[Agosto 2021.xlsx]Noviembre 2021'!$B$25,'[Agosto 2021.xlsx]Noviembre 2021'!$C$25</c:f>
              <c:strCache>
                <c:ptCount val="3"/>
                <c:pt idx="0">
                  <c:v>Mujer</c:v>
                </c:pt>
                <c:pt idx="1">
                  <c:v>Hombre</c:v>
                </c:pt>
                <c:pt idx="2">
                  <c:v>Persona Juridica</c:v>
                </c:pt>
              </c:strCache>
            </c:strRef>
          </c:cat>
          <c:val>
            <c:numRef>
              <c:f>'[Agosto 2021.xlsx]Noviembre 2021'!$A$26,'[Agosto 2021.xlsx]Noviembre 2021'!$B$26,'[Agosto 2021.xlsx]Noviembre 2021'!$C$26</c:f>
              <c:numCache>
                <c:formatCode>General</c:formatCode>
                <c:ptCount val="3"/>
                <c:pt idx="0">
                  <c:v>9</c:v>
                </c:pt>
                <c:pt idx="1">
                  <c:v>5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84-417C-A244-37B858F5647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6"/>
        <c:overlap val="-27"/>
        <c:axId val="166477264"/>
        <c:axId val="166477824"/>
      </c:barChart>
      <c:catAx>
        <c:axId val="166477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6477824"/>
        <c:crosses val="autoZero"/>
        <c:auto val="1"/>
        <c:lblAlgn val="ctr"/>
        <c:lblOffset val="100"/>
        <c:noMultiLvlLbl val="0"/>
      </c:catAx>
      <c:valAx>
        <c:axId val="1664778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66477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'[Agosto 2021.xlsx]Noviembre 2021'!$A$29,'[Agosto 2021.xlsx]Noviembre 2021'!$B$29</c:f>
              <c:strCache>
                <c:ptCount val="2"/>
                <c:pt idx="0">
                  <c:v>Correo electrónico</c:v>
                </c:pt>
                <c:pt idx="1">
                  <c:v>Presencial</c:v>
                </c:pt>
              </c:strCache>
            </c:strRef>
          </c:cat>
          <c:val>
            <c:numRef>
              <c:f>'[Agosto 2021.xlsx]Noviembre 2021'!$A$30,'[Agosto 2021.xlsx]Noviembre 2021'!$B$30</c:f>
              <c:numCache>
                <c:formatCode>General</c:formatCode>
                <c:ptCount val="2"/>
                <c:pt idx="0">
                  <c:v>14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009-4CC9-91E5-F9B84AFBE4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2"/>
        <c:overlap val="-27"/>
        <c:axId val="166480064"/>
        <c:axId val="166480624"/>
      </c:barChart>
      <c:catAx>
        <c:axId val="166480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6480624"/>
        <c:crosses val="autoZero"/>
        <c:auto val="1"/>
        <c:lblAlgn val="ctr"/>
        <c:lblOffset val="100"/>
        <c:noMultiLvlLbl val="0"/>
      </c:catAx>
      <c:valAx>
        <c:axId val="1664806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6480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3.8333333333333303E-2"/>
          <c:y val="0.14555256064690028"/>
          <c:w val="0.81692982456140362"/>
          <c:h val="0.85444743935309975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6.0551221949707482E-2"/>
                  <c:y val="-5.61803344499359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9074362877763395E-2"/>
                  <c:y val="5.61803344499348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768590719440849E-3"/>
                  <c:y val="-8.98885351198974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de noviembre 2021.xlsx]Personas capacitadas nov 21'!$B$4:$D$4</c:f>
              <c:strCache>
                <c:ptCount val="3"/>
                <c:pt idx="0">
                  <c:v>Hombres</c:v>
                </c:pt>
                <c:pt idx="1">
                  <c:v>Mujeres</c:v>
                </c:pt>
                <c:pt idx="2">
                  <c:v>N/D</c:v>
                </c:pt>
              </c:strCache>
            </c:strRef>
          </c:cat>
          <c:val>
            <c:numRef>
              <c:f>'[Estadísticas de noviembre 2021.xlsx]Personas capacitadas nov 21'!$B$5:$D$5</c:f>
              <c:numCache>
                <c:formatCode>General</c:formatCode>
                <c:ptCount val="3"/>
                <c:pt idx="0">
                  <c:v>337</c:v>
                </c:pt>
                <c:pt idx="1">
                  <c:v>413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1564149583264094"/>
          <c:y val="0.86866387018361468"/>
          <c:w val="0.38309038226345743"/>
          <c:h val="7.79648120889463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de noviembre 2021.xlsx]Personas capacitadas nov 21'!$F$28:$F$33</c:f>
              <c:strCache>
                <c:ptCount val="6"/>
                <c:pt idx="0">
                  <c:v>Generalidades de la LAIP</c:v>
                </c:pt>
                <c:pt idx="1">
                  <c:v>Charla sobre generalidades de la Gestión documental </c:v>
                </c:pt>
                <c:pt idx="2">
                  <c:v>Conversatorio sobre gobierno abierto</c:v>
                </c:pt>
                <c:pt idx="3">
                  <c:v>Conversatorio en transparencia y acceso a la información pública. </c:v>
                </c:pt>
                <c:pt idx="4">
                  <c:v>Curso en transparencia y acceso a la información pública para servidores públicos. </c:v>
                </c:pt>
                <c:pt idx="5">
                  <c:v>Charla sobre recursos administrativos </c:v>
                </c:pt>
              </c:strCache>
            </c:strRef>
          </c:cat>
          <c:val>
            <c:numRef>
              <c:f>'[Estadísticas de noviembre 2021.xlsx]Personas capacitadas nov 21'!$G$28:$G$33</c:f>
              <c:numCache>
                <c:formatCode>General</c:formatCode>
                <c:ptCount val="6"/>
                <c:pt idx="0">
                  <c:v>7</c:v>
                </c:pt>
                <c:pt idx="1">
                  <c:v>5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7940224"/>
        <c:axId val="127940784"/>
      </c:barChart>
      <c:catAx>
        <c:axId val="12794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7940784"/>
        <c:crosses val="autoZero"/>
        <c:auto val="1"/>
        <c:lblAlgn val="ctr"/>
        <c:lblOffset val="100"/>
        <c:noMultiLvlLbl val="0"/>
      </c:catAx>
      <c:valAx>
        <c:axId val="1279407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794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actividades UCOM Nov2021.xlsx]Hoja1'!$L$3:$L$11</c:f>
              <c:strCache>
                <c:ptCount val="9"/>
                <c:pt idx="0">
                  <c:v>Diseños y videos</c:v>
                </c:pt>
                <c:pt idx="1">
                  <c:v>Publicaciones WEB</c:v>
                </c:pt>
                <c:pt idx="2">
                  <c:v>Capacitaciones Virtuales</c:v>
                </c:pt>
                <c:pt idx="3">
                  <c:v>Fotos de Pleno</c:v>
                </c:pt>
                <c:pt idx="4">
                  <c:v>Capacitaciones Presenciales</c:v>
                </c:pt>
                <c:pt idx="5">
                  <c:v>Monitoreo</c:v>
                </c:pt>
                <c:pt idx="6">
                  <c:v>CD de audiencias</c:v>
                </c:pt>
                <c:pt idx="7">
                  <c:v>Eventos</c:v>
                </c:pt>
                <c:pt idx="8">
                  <c:v>Audiencias</c:v>
                </c:pt>
              </c:strCache>
            </c:strRef>
          </c:cat>
          <c:val>
            <c:numRef>
              <c:f>'[Estadisticas actividades UCOM Nov2021.xlsx]Hoja1'!$M$3:$M$11</c:f>
              <c:numCache>
                <c:formatCode>General</c:formatCode>
                <c:ptCount val="9"/>
                <c:pt idx="0">
                  <c:v>15</c:v>
                </c:pt>
                <c:pt idx="1">
                  <c:v>9</c:v>
                </c:pt>
                <c:pt idx="2">
                  <c:v>9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7943024"/>
        <c:axId val="127943584"/>
      </c:barChart>
      <c:catAx>
        <c:axId val="127943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7943584"/>
        <c:crosses val="autoZero"/>
        <c:auto val="1"/>
        <c:lblAlgn val="ctr"/>
        <c:lblOffset val="100"/>
        <c:noMultiLvlLbl val="0"/>
      </c:catAx>
      <c:valAx>
        <c:axId val="1279435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7943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[EstadísticasUGDA2021.xlsx]Noviembre!$F$8:$F$9</c:f>
              <c:strCache>
                <c:ptCount val="2"/>
                <c:pt idx="0">
                  <c:v>Gobierno central</c:v>
                </c:pt>
                <c:pt idx="1">
                  <c:v>Municipalidades</c:v>
                </c:pt>
              </c:strCache>
            </c:strRef>
          </c:cat>
          <c:val>
            <c:numRef>
              <c:f>[EstadísticasUGDA2021.xlsx]Noviembre!$G$8:$G$9</c:f>
              <c:numCache>
                <c:formatCode>General</c:formatCode>
                <c:ptCount val="2"/>
                <c:pt idx="0">
                  <c:v>8</c:v>
                </c:pt>
                <c:pt idx="1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5338240"/>
        <c:axId val="160771984"/>
      </c:barChart>
      <c:catAx>
        <c:axId val="12533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0771984"/>
        <c:crosses val="autoZero"/>
        <c:auto val="1"/>
        <c:lblAlgn val="ctr"/>
        <c:lblOffset val="100"/>
        <c:noMultiLvlLbl val="0"/>
      </c:catAx>
      <c:valAx>
        <c:axId val="1607719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5338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AC8F9-DCFD-4FD2-8F5C-21CE91DFA896}" type="datetimeFigureOut">
              <a:rPr lang="es-SV" smtClean="0"/>
              <a:t>15/12/2021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69B08-40EF-404B-B716-B46D171C798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66114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15/12/2021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15/12/2021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15/12/2021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15/12/2021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15/12/2021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15/12/2021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15/12/2021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50">
            <a:extLst>
              <a:ext uri="{FF2B5EF4-FFF2-40B4-BE49-F238E27FC236}">
                <a16:creationId xmlns:a16="http://schemas.microsoft.com/office/drawing/2014/main" xmlns="" id="{EB85846B-B4DD-D346-BE0C-37F878C3F36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273174" y="2484832"/>
            <a:ext cx="7580922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72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Estadísticas </a:t>
            </a:r>
            <a:r>
              <a:rPr lang="es-SV" sz="7200" b="1" dirty="0" smtClean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noviembre 2021</a:t>
            </a:r>
            <a:endParaRPr lang="es-SV" sz="7200" b="1" dirty="0">
              <a:solidFill>
                <a:schemeClr val="tx2"/>
              </a:solidFill>
              <a:latin typeface="Poppins" pitchFamily="2" charset="77"/>
              <a:ea typeface="Lato Heavy" charset="0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68635" y="146184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>
                <a:solidFill>
                  <a:schemeClr val="tx2"/>
                </a:solidFill>
              </a:rPr>
              <a:t>Capacitaciones brindadas en el mes</a:t>
            </a:r>
            <a:endParaRPr lang="es-SV" dirty="0">
              <a:solidFill>
                <a:schemeClr val="tx2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7182783"/>
              </p:ext>
            </p:extLst>
          </p:nvPr>
        </p:nvGraphicFramePr>
        <p:xfrm>
          <a:off x="2663779" y="1274529"/>
          <a:ext cx="964413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239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02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25531" y="648905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2686363"/>
              </p:ext>
            </p:extLst>
          </p:nvPr>
        </p:nvGraphicFramePr>
        <p:xfrm>
          <a:off x="2820473" y="965915"/>
          <a:ext cx="9371527" cy="5892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58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21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48184" y="699976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Número de entes obligados atendidos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0639208"/>
              </p:ext>
            </p:extLst>
          </p:nvPr>
        </p:nvGraphicFramePr>
        <p:xfrm>
          <a:off x="2959994" y="1828321"/>
          <a:ext cx="8382000" cy="4665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596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41367" y="674218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Tipo de acompañamiento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4319878"/>
              </p:ext>
            </p:extLst>
          </p:nvPr>
        </p:nvGraphicFramePr>
        <p:xfrm>
          <a:off x="2774379" y="1632397"/>
          <a:ext cx="9185802" cy="5051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562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3343080" y="1825625"/>
            <a:ext cx="7575664" cy="16979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EVALUACIÓN DEL DESEMPEÑO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SECCIÓN DE ACOMPAÑAMIENTO</a:t>
            </a:r>
          </a:p>
        </p:txBody>
      </p:sp>
    </p:spTree>
    <p:extLst>
      <p:ext uri="{BB962C8B-B14F-4D97-AF65-F5344CB8AC3E}">
        <p14:creationId xmlns:p14="http://schemas.microsoft.com/office/powerpoint/2010/main" val="111823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92127" y="584065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Nivel de respuesta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1410479"/>
              </p:ext>
            </p:extLst>
          </p:nvPr>
        </p:nvGraphicFramePr>
        <p:xfrm>
          <a:off x="2932156" y="1489019"/>
          <a:ext cx="9148227" cy="5246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499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80003" y="416640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>
                <a:solidFill>
                  <a:srgbClr val="002060"/>
                </a:solidFill>
              </a:rPr>
              <a:t>Tema de preguntas recibidas</a:t>
            </a:r>
            <a:endParaRPr lang="es-SV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2764576"/>
              </p:ext>
            </p:extLst>
          </p:nvPr>
        </p:nvGraphicFramePr>
        <p:xfrm>
          <a:off x="2665927" y="1544985"/>
          <a:ext cx="9526073" cy="5215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3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720149" y="2349667"/>
            <a:ext cx="863826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ACCESO A LA INFORMACIÓN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372532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3686740" y="852602"/>
          <a:ext cx="7174523" cy="444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5972174" y="5565253"/>
            <a:ext cx="6219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El artículo 1.22 del Lineamiento 2 para la Publicación de Información Oficiosa, considerará como buena practica que las Unidades de Acceso a la Información Pública muestren sus datos estadísticos.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481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3615974" y="914401"/>
          <a:ext cx="7293945" cy="4443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6543675" y="5829300"/>
            <a:ext cx="530066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El promedio de respuesta de solicitudes de plazo ordinario (Información menor a 5 años) es de 5.2 días</a:t>
            </a:r>
            <a:r>
              <a:rPr lang="es-E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966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2917084" y="1470031"/>
          <a:ext cx="7855032" cy="3976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8999976" y="1665959"/>
          <a:ext cx="2921389" cy="223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=""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="" xmlns:a16="http://schemas.microsoft.com/office/drawing/2014/main" val="1874629452"/>
                    </a:ext>
                  </a:extLst>
                </a:gridCol>
              </a:tblGrid>
              <a:tr h="37204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61401683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Improcedente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37607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Reservada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25782912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568889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73027165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Datos personales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16911859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037487" y="1131477"/>
            <a:ext cx="2883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D68F83FF-B7D9-47EA-A050-B85B14132C63}"/>
              </a:ext>
            </a:extLst>
          </p:cNvPr>
          <p:cNvSpPr txBox="1"/>
          <p:nvPr/>
        </p:nvSpPr>
        <p:spPr>
          <a:xfrm>
            <a:off x="5959007" y="762145"/>
            <a:ext cx="3078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noProof="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TIPO DE </a:t>
            </a:r>
            <a:r>
              <a:rPr lang="es-MX" sz="2000" b="1" noProof="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INFORMACIÓN </a:t>
            </a:r>
            <a:endParaRPr lang="es-SV" sz="2000" b="1" noProof="0" dirty="0"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722050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3326162" y="1474994"/>
          <a:ext cx="7860951" cy="3888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8EC359E5-8AB3-4741-AB5E-BDF8A188E55C}"/>
              </a:ext>
            </a:extLst>
          </p:cNvPr>
          <p:cNvSpPr txBox="1"/>
          <p:nvPr/>
        </p:nvSpPr>
        <p:spPr>
          <a:xfrm>
            <a:off x="6134100" y="767108"/>
            <a:ext cx="2788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 DE SOLICITANTE</a:t>
            </a:r>
            <a:endParaRPr lang="es-SV" sz="20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275458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3366186" y="1454706"/>
          <a:ext cx="7115908" cy="3819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102197" y="862913"/>
            <a:ext cx="72448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MEDIO EN QUE SE RECIBE LA SOLICITUD</a:t>
            </a:r>
            <a:endParaRPr lang="en-US" sz="20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5929312" y="5657671"/>
            <a:ext cx="6129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Nota: La información estadística que se reporta contiene la información de solicitudes de acceso a la información y datos personales resueltas, no las que se encuentran en tramite.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405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5270106" y="2235001"/>
            <a:ext cx="4193327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</a:t>
            </a: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FORMACIÓN</a:t>
            </a:r>
            <a:b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842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67880" y="442398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b="1" dirty="0">
                <a:solidFill>
                  <a:schemeClr val="tx2"/>
                </a:solidFill>
              </a:rPr>
              <a:t>Personas capacitadas por sexo</a:t>
            </a:r>
          </a:p>
        </p:txBody>
      </p:sp>
      <p:graphicFrame>
        <p:nvGraphicFramePr>
          <p:cNvPr id="4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8974379"/>
              </p:ext>
            </p:extLst>
          </p:nvPr>
        </p:nvGraphicFramePr>
        <p:xfrm>
          <a:off x="2923637" y="1570743"/>
          <a:ext cx="8599331" cy="4521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008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182</Words>
  <Application>Microsoft Office PowerPoint</Application>
  <PresentationFormat>Panorámica</PresentationFormat>
  <Paragraphs>38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Lato Heavy</vt:lpstr>
      <vt:lpstr>Poppins</vt:lpstr>
      <vt:lpstr>Tema de Office</vt:lpstr>
      <vt:lpstr>Estadísticas noviembre 2021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UNIDAD DE FORMACIÓN   </vt:lpstr>
      <vt:lpstr>Personas capacitadas por sexo</vt:lpstr>
      <vt:lpstr>Capacitaciones brindadas en el mes</vt:lpstr>
      <vt:lpstr>Presentación de PowerPoint</vt:lpstr>
      <vt:lpstr>Solicitudes de apoyo, UCOM</vt:lpstr>
      <vt:lpstr>Presentación de PowerPoint</vt:lpstr>
      <vt:lpstr>Número de entes obligados atendidos </vt:lpstr>
      <vt:lpstr>Tipo de acompañamiento</vt:lpstr>
      <vt:lpstr>Presentación de PowerPoint</vt:lpstr>
      <vt:lpstr>Nivel de respuesta</vt:lpstr>
      <vt:lpstr>Tema de preguntas recibidas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Equipo_EEI1</cp:lastModifiedBy>
  <cp:revision>54</cp:revision>
  <dcterms:created xsi:type="dcterms:W3CDTF">2021-10-15T21:21:24Z</dcterms:created>
  <dcterms:modified xsi:type="dcterms:W3CDTF">2021-12-15T21:24:43Z</dcterms:modified>
</cp:coreProperties>
</file>