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3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5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6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7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8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8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302" r:id="rId14"/>
    <p:sldId id="303" r:id="rId15"/>
    <p:sldId id="296" r:id="rId16"/>
    <p:sldId id="297" r:id="rId17"/>
    <p:sldId id="298" r:id="rId18"/>
    <p:sldId id="299" r:id="rId19"/>
    <p:sldId id="300" r:id="rId20"/>
    <p:sldId id="301" r:id="rId21"/>
    <p:sldId id="304" r:id="rId22"/>
    <p:sldId id="305" r:id="rId23"/>
    <p:sldId id="306" r:id="rId24"/>
    <p:sldId id="307" r:id="rId25"/>
    <p:sldId id="308" r:id="rId26"/>
    <p:sldId id="258" r:id="rId27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PTOP-5\Downloads\Agosto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Octubre%202021\Estad&#237;sticas%20del%203er%20trimestre%20y%20de%20octubre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Octubre%202021\Estad&#237;sticas%20del%203er%20trimestre%20y%20de%20octubr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Octubre%202021\Estad&#237;sticas%20del%203er%20trimestre%20y%20de%20octubr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Octubre%202021\Estad&#237;sticas%20del%203er%20trimestre%20y%20de%20octubr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Octubre%202021\Estadisticas%20actividades%20UCOM%20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Octubre%202021\Estad&#237;sticasUGDA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Octubre%202021\Estad&#237;sticasUGDA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Octubre%202021\estadisticas%20octubre%20202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Octubre%202021\estadisticas%20octubre%20202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PTOP-5\Downloads\Agost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ustavo%20Blanco\Downloads\Agosto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ustavo%20Blanco\Downloads\Agosto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Octubre%202021\Estad&#237;sticas%20del%203er%20trimestre%20y%20de%20octubr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Octubre%202021\Estad&#237;sticas%20del%203er%20trimestre%20y%20de%20octubr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Octubre%202021\Estad&#237;sticas%20del%203er%20trimestre%20y%20de%20octubre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Octubre%202021\Estad&#237;sticas%20del%203er%20trimestre%20y%20de%20octub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5544796296296295"/>
          <c:w val="0.96678744356153667"/>
          <c:h val="0.75114277777777771"/>
        </c:manualLayout>
      </c:layout>
      <c:barChart>
        <c:barDir val="col"/>
        <c:grouping val="clustered"/>
        <c:varyColors val="0"/>
        <c:ser>
          <c:idx val="1"/>
          <c:order val="1"/>
          <c:spPr>
            <a:gradFill rotWithShape="1">
              <a:gsLst>
                <a:gs pos="0">
                  <a:schemeClr val="accent1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975-4EB2-A314-EA623B91E807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975-4EB2-A314-EA623B91E807}"/>
              </c:ext>
            </c:extLst>
          </c:dPt>
          <c:cat>
            <c:strRef>
              <c:f>'Septiembre 2021'!$A$6:$B$6</c:f>
              <c:strCache>
                <c:ptCount val="2"/>
                <c:pt idx="0">
                  <c:v>Número de Solicitudes </c:v>
                </c:pt>
                <c:pt idx="1">
                  <c:v>Número de Requerimientos </c:v>
                </c:pt>
              </c:strCache>
            </c:strRef>
          </c:cat>
          <c:val>
            <c:numRef>
              <c:f>'Septiembre 2021'!$A$8:$B$8</c:f>
              <c:numCache>
                <c:formatCode>General</c:formatCode>
                <c:ptCount val="2"/>
                <c:pt idx="0">
                  <c:v>9</c:v>
                </c:pt>
                <c:pt idx="1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75-4EB2-A314-EA623B91E8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-32"/>
        <c:axId val="172455968"/>
        <c:axId val="172456528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gradFill rotWithShape="1">
                    <a:gsLst>
                      <a:gs pos="0">
                        <a:schemeClr val="accent1">
                          <a:shade val="53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hade val="53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shade val="53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'Septiembre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Requerimientos 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'Septiembre 2021'!$A$7:$B$7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1-4975-4EB2-A314-EA623B91E807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gradFill rotWithShape="1">
                    <a:gsLst>
                      <a:gs pos="0">
                        <a:schemeClr val="accent1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'Septiembre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Requerimientos </c:v>
                      </c:pt>
                    </c:strCache>
                  </c:strRef>
                </c:cat>
                <c: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'Septiembre 2021'!$A$9:$B$9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2-4975-4EB2-A314-EA623B91E807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gradFill rotWithShape="1">
                    <a:gsLst>
                      <a:gs pos="0">
                        <a:schemeClr val="accent1">
                          <a:tint val="77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77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77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'Septiembre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Requerimientos </c:v>
                      </c:pt>
                    </c:strCache>
                  </c:strRef>
                </c:cat>
                <c: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'Septiembre 2021'!$A$10:$B$10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3-4975-4EB2-A314-EA623B91E807}"/>
                  </c:ext>
                </c:extLst>
              </c15:ser>
            </c15:filteredBarSeries>
            <c15:filteredBarSeries>
              <c15:ser>
                <c:idx val="4"/>
                <c:order val="4"/>
                <c:spPr>
                  <a:gradFill rotWithShape="1">
                    <a:gsLst>
                      <a:gs pos="0">
                        <a:schemeClr val="accent1">
                          <a:tint val="54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54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54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'Septiembre 2021'!$A$6:$B$6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</c:v>
                      </c:pt>
                      <c:pt idx="1">
                        <c:v>Número de Requerimientos </c:v>
                      </c:pt>
                    </c:strCache>
                  </c:strRef>
                </c:cat>
                <c: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'Septiembre 2021'!$A$11:$B$11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4-4975-4EB2-A314-EA623B91E807}"/>
                  </c:ext>
                </c:extLst>
              </c15:ser>
            </c15:filteredBarSeries>
          </c:ext>
        </c:extLst>
      </c:barChart>
      <c:catAx>
        <c:axId val="17245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2456528"/>
        <c:crosses val="autoZero"/>
        <c:auto val="1"/>
        <c:lblAlgn val="ctr"/>
        <c:lblOffset val="100"/>
        <c:noMultiLvlLbl val="0"/>
      </c:catAx>
      <c:valAx>
        <c:axId val="1724565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2455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del 3er trimestre y de octubre.xlsx]Trimestre 3'!$U$7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3'!$T$8</c:f>
              <c:strCache>
                <c:ptCount val="1"/>
                <c:pt idx="0">
                  <c:v>Sociedad civil en general </c:v>
                </c:pt>
              </c:strCache>
            </c:strRef>
          </c:cat>
          <c:val>
            <c:numRef>
              <c:f>'[Estadísticas del 3er trimestre y de octubre.xlsx]Trimestre 3'!$U$8</c:f>
              <c:numCache>
                <c:formatCode>General</c:formatCode>
                <c:ptCount val="1"/>
                <c:pt idx="0">
                  <c:v>120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del 3er trimestre y de octubre.xlsx]Trimestre 3'!$V$7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3'!$T$8</c:f>
              <c:strCache>
                <c:ptCount val="1"/>
                <c:pt idx="0">
                  <c:v>Sociedad civil en general </c:v>
                </c:pt>
              </c:strCache>
            </c:strRef>
          </c:cat>
          <c:val>
            <c:numRef>
              <c:f>'[Estadísticas del 3er trimestre y de octubre.xlsx]Trimestre 3'!$V$8</c:f>
              <c:numCache>
                <c:formatCode>General</c:formatCode>
                <c:ptCount val="1"/>
                <c:pt idx="0">
                  <c:v>201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del 3er trimestre y de octubre.xlsx]Trimestre 3'!$W$7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cat>
            <c:strRef>
              <c:f>'[Estadísticas del 3er trimestre y de octubre.xlsx]Trimestre 3'!$T$8</c:f>
              <c:strCache>
                <c:ptCount val="1"/>
                <c:pt idx="0">
                  <c:v>Sociedad civil en general </c:v>
                </c:pt>
              </c:strCache>
            </c:strRef>
          </c:cat>
          <c:val>
            <c:numRef>
              <c:f>'[Estadísticas del 3er trimestre y de octubre.xlsx]Trimestre 3'!$W$8</c:f>
              <c:numCache>
                <c:formatCode>General</c:formatCode>
                <c:ptCount val="1"/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498672"/>
        <c:axId val="177499232"/>
      </c:barChart>
      <c:catAx>
        <c:axId val="177498672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7499232"/>
        <c:crosses val="autoZero"/>
        <c:auto val="1"/>
        <c:lblAlgn val="ctr"/>
        <c:lblOffset val="100"/>
        <c:noMultiLvlLbl val="1"/>
      </c:catAx>
      <c:valAx>
        <c:axId val="1774992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7498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 del 3er trimestre y de octubre.xlsx]Trimestre 3'!$U$35:$U$36</c:f>
              <c:strCache>
                <c:ptCount val="2"/>
                <c:pt idx="0">
                  <c:v>Personas capacitadas por sector  </c:v>
                </c:pt>
                <c:pt idx="1">
                  <c:v>Hombres</c:v>
                </c:pt>
              </c:strCache>
            </c:strRef>
          </c:tx>
          <c:explosion val="9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del 3er trimestre y de octubre.xlsx]Trimestre 3'!$T$37:$T$40</c:f>
              <c:strCache>
                <c:ptCount val="4"/>
                <c:pt idx="0">
                  <c:v>Servidores públicos y funcionarios de municipalidades</c:v>
                </c:pt>
                <c:pt idx="1">
                  <c:v>Servidores públicos de gobierno central y autónomas</c:v>
                </c:pt>
                <c:pt idx="2">
                  <c:v>Sociedad civil en general</c:v>
                </c:pt>
                <c:pt idx="3">
                  <c:v>Sector educativo (público y privado)</c:v>
                </c:pt>
              </c:strCache>
            </c:strRef>
          </c:cat>
          <c:val>
            <c:numRef>
              <c:f>'[Estadísticas del 3er trimestre y de octubre.xlsx]Trimestre 3'!$U$37:$U$40</c:f>
              <c:numCache>
                <c:formatCode>General</c:formatCode>
                <c:ptCount val="4"/>
                <c:pt idx="0">
                  <c:v>103</c:v>
                </c:pt>
                <c:pt idx="1">
                  <c:v>169</c:v>
                </c:pt>
                <c:pt idx="2">
                  <c:v>120</c:v>
                </c:pt>
                <c:pt idx="3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3.8333333333333303E-2"/>
          <c:y val="0.14555256064690028"/>
          <c:w val="0.81692982456140362"/>
          <c:h val="0.85444743935309975"/>
        </c:manualLayout>
      </c:layout>
      <c:pieChart>
        <c:varyColors val="1"/>
        <c:ser>
          <c:idx val="0"/>
          <c:order val="0"/>
          <c:dPt>
            <c:idx val="0"/>
            <c:bubble3D val="0"/>
            <c:explosion val="6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del 3er trimestre y de octubre.xlsx]Personas capacitadas, octubre, '!$B$4:$D$4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'[Estadísticas del 3er trimestre y de octubre.xlsx]Personas capacitadas, octubre, '!$B$5:$D$5</c:f>
              <c:numCache>
                <c:formatCode>General</c:formatCode>
                <c:ptCount val="3"/>
                <c:pt idx="0">
                  <c:v>174</c:v>
                </c:pt>
                <c:pt idx="1">
                  <c:v>259</c:v>
                </c:pt>
                <c:pt idx="2">
                  <c:v>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del 3er trimestre y de octubre.xlsx]Personas capacitadas, octubre, '!$G$52:$G$56</c:f>
              <c:strCache>
                <c:ptCount val="5"/>
                <c:pt idx="0">
                  <c:v>
Curso: Gestión Documental y Archivos (Solicitud individual)
</c:v>
                </c:pt>
                <c:pt idx="1">
                  <c:v>Charla: Generalidades de la Ley de Acceso a la Información Pública (LAIP) </c:v>
                </c:pt>
                <c:pt idx="2">
                  <c:v>Curso en Gestión Documental y Archivo dirigido a entes obligados</c:v>
                </c:pt>
                <c:pt idx="3">
                  <c:v>Curso en Gestión Documental y Archivo dirigido a sociedad civil</c:v>
                </c:pt>
                <c:pt idx="4">
                  <c:v>Curso: Preparatorio sobre la Ley de Acceso a la Información Pública para oficiales de información (solicitud individual)</c:v>
                </c:pt>
              </c:strCache>
            </c:strRef>
          </c:cat>
          <c:val>
            <c:numRef>
              <c:f>'[Estadísticas del 3er trimestre y de octubre.xlsx]Personas capacitadas, octubre, '!$H$52:$H$56</c:f>
              <c:numCache>
                <c:formatCode>General</c:formatCode>
                <c:ptCount val="5"/>
                <c:pt idx="0">
                  <c:v>1</c:v>
                </c:pt>
                <c:pt idx="1">
                  <c:v>9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7660544"/>
        <c:axId val="177661104"/>
      </c:barChart>
      <c:catAx>
        <c:axId val="177660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7661104"/>
        <c:crosses val="autoZero"/>
        <c:auto val="1"/>
        <c:lblAlgn val="ctr"/>
        <c:lblOffset val="100"/>
        <c:noMultiLvlLbl val="0"/>
      </c:catAx>
      <c:valAx>
        <c:axId val="1776611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66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UCOM 2021.xlsx]Hoja1'!$F$40:$F$45</c:f>
              <c:strCache>
                <c:ptCount val="6"/>
                <c:pt idx="0">
                  <c:v>Audiencias </c:v>
                </c:pt>
                <c:pt idx="1">
                  <c:v>Eventos </c:v>
                </c:pt>
                <c:pt idx="2">
                  <c:v>Fotos de pleno</c:v>
                </c:pt>
                <c:pt idx="3">
                  <c:v>Publicaciones Web</c:v>
                </c:pt>
                <c:pt idx="4">
                  <c:v>Monitoreo</c:v>
                </c:pt>
                <c:pt idx="5">
                  <c:v>Capacitaciones virtuales</c:v>
                </c:pt>
              </c:strCache>
            </c:strRef>
          </c:cat>
          <c:val>
            <c:numRef>
              <c:f>'[Estadisticas actividades UCOM 2021.xlsx]Hoja1'!$G$40:$G$45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4</c:v>
                </c:pt>
                <c:pt idx="3">
                  <c:v>4</c:v>
                </c:pt>
                <c:pt idx="4">
                  <c:v>9</c:v>
                </c:pt>
                <c:pt idx="5">
                  <c:v>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7287392"/>
        <c:axId val="177287952"/>
      </c:barChart>
      <c:catAx>
        <c:axId val="177287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7287952"/>
        <c:crosses val="autoZero"/>
        <c:auto val="1"/>
        <c:lblAlgn val="ctr"/>
        <c:lblOffset val="100"/>
        <c:noMultiLvlLbl val="0"/>
      </c:catAx>
      <c:valAx>
        <c:axId val="1772879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287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[EstadísticasUGDA2021.xlsx]Oct!$F$12:$F$13</c:f>
              <c:strCache>
                <c:ptCount val="2"/>
                <c:pt idx="0">
                  <c:v>Municipalidades</c:v>
                </c:pt>
                <c:pt idx="1">
                  <c:v>Gobierno central</c:v>
                </c:pt>
              </c:strCache>
            </c:strRef>
          </c:cat>
          <c:val>
            <c:numRef>
              <c:f>[EstadísticasUGDA2021.xlsx]Oct!$G$12:$G$13</c:f>
              <c:numCache>
                <c:formatCode>General</c:formatCode>
                <c:ptCount val="2"/>
                <c:pt idx="0">
                  <c:v>3</c:v>
                </c:pt>
                <c:pt idx="1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8252256"/>
        <c:axId val="178252816"/>
      </c:barChart>
      <c:catAx>
        <c:axId val="17825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8252816"/>
        <c:crosses val="autoZero"/>
        <c:auto val="1"/>
        <c:lblAlgn val="ctr"/>
        <c:lblOffset val="100"/>
        <c:noMultiLvlLbl val="0"/>
      </c:catAx>
      <c:valAx>
        <c:axId val="1782528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8252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[EstadísticasUGDA2021.xlsx]Oct!$A$26</c:f>
              <c:strCache>
                <c:ptCount val="1"/>
                <c:pt idx="0">
                  <c:v>Charlas de socialización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[EstadísticasUGDA2021.xlsx]Oct!$B$26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1"/>
          <c:order val="1"/>
          <c:tx>
            <c:strRef>
              <c:f>[EstadísticasUGDA2021.xlsx]Oct!$A$27</c:f>
              <c:strCache>
                <c:ptCount val="1"/>
                <c:pt idx="0">
                  <c:v>Consulta vía correo electrónico 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[EstadísticasUGDA2021.xlsx]Oct!$B$27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2"/>
          <c:order val="2"/>
          <c:tx>
            <c:strRef>
              <c:f>[EstadísticasUGDA2021.xlsx]Oct!$A$28</c:f>
              <c:strCache>
                <c:ptCount val="1"/>
                <c:pt idx="0">
                  <c:v>Reunión presencial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[EstadísticasUGDA2021.xlsx]Oct!$B$28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[EstadísticasUGDA2021.xlsx]Oct!$A$29</c:f>
              <c:strCache>
                <c:ptCount val="1"/>
                <c:pt idx="0">
                  <c:v>Revisión de normativa archivística 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[EstadísticasUGDA2021.xlsx]Oct!$B$29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540448"/>
        <c:axId val="175541008"/>
      </c:barChart>
      <c:catAx>
        <c:axId val="1755404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5541008"/>
        <c:crosses val="autoZero"/>
        <c:auto val="1"/>
        <c:lblAlgn val="ctr"/>
        <c:lblOffset val="100"/>
        <c:noMultiLvlLbl val="0"/>
      </c:catAx>
      <c:valAx>
        <c:axId val="1755410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540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Hoja1!$F$3:$F$4</c:f>
              <c:strCache>
                <c:ptCount val="2"/>
                <c:pt idx="0">
                  <c:v>Cantidad de preguntas recibidas</c:v>
                </c:pt>
                <c:pt idx="1">
                  <c:v>Cantidad de preguntas respondidas</c:v>
                </c:pt>
              </c:strCache>
            </c:strRef>
          </c:cat>
          <c:val>
            <c:numRef>
              <c:f>Hoja1!$G$3:$G$4</c:f>
              <c:numCache>
                <c:formatCode>General</c:formatCode>
                <c:ptCount val="2"/>
                <c:pt idx="0">
                  <c:v>25</c:v>
                </c:pt>
                <c:pt idx="1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AE-4736-B0F9-314FBCC6EB5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543248"/>
        <c:axId val="178015728"/>
      </c:barChart>
      <c:catAx>
        <c:axId val="175543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8015728"/>
        <c:crosses val="autoZero"/>
        <c:auto val="1"/>
        <c:lblAlgn val="ctr"/>
        <c:lblOffset val="100"/>
        <c:noMultiLvlLbl val="0"/>
      </c:catAx>
      <c:valAx>
        <c:axId val="1780157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543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Hoja1!$C$3</c:f>
              <c:strCache>
                <c:ptCount val="1"/>
                <c:pt idx="0">
                  <c:v>Frecuencia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Hoja1!$B$4:$B$12</c:f>
              <c:strCache>
                <c:ptCount val="9"/>
                <c:pt idx="0">
                  <c:v>Datos personales </c:v>
                </c:pt>
                <c:pt idx="1">
                  <c:v>Información reservada</c:v>
                </c:pt>
                <c:pt idx="2">
                  <c:v>Ítems de publicación de información oficiosa</c:v>
                </c:pt>
                <c:pt idx="3">
                  <c:v>Lineamientos GDA</c:v>
                </c:pt>
                <c:pt idx="4">
                  <c:v>Nombre, cargo y salario de empleados públicos</c:v>
                </c:pt>
                <c:pt idx="5">
                  <c:v>Plazo de publicación de información oficiosa</c:v>
                </c:pt>
                <c:pt idx="6">
                  <c:v>Rol del Oficial de Información</c:v>
                </c:pt>
                <c:pt idx="7">
                  <c:v>Trámite de solicitudes de información</c:v>
                </c:pt>
                <c:pt idx="8">
                  <c:v>Uso práctico del portal de transparencia</c:v>
                </c:pt>
              </c:strCache>
            </c:strRef>
          </c:cat>
          <c:val>
            <c:numRef>
              <c:f>Hoja1!$C$4:$C$12</c:f>
              <c:numCache>
                <c:formatCode>General</c:formatCode>
                <c:ptCount val="9"/>
                <c:pt idx="0">
                  <c:v>6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2</c:v>
                </c:pt>
                <c:pt idx="7">
                  <c:v>4</c:v>
                </c:pt>
                <c:pt idx="8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B0F-40CD-BF8A-10E990A5772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78017968"/>
        <c:axId val="178018528"/>
      </c:barChart>
      <c:catAx>
        <c:axId val="178017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8018528"/>
        <c:crosses val="autoZero"/>
        <c:auto val="1"/>
        <c:lblAlgn val="ctr"/>
        <c:lblOffset val="100"/>
        <c:noMultiLvlLbl val="0"/>
      </c:catAx>
      <c:valAx>
        <c:axId val="1780185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8017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855-48B0-9548-6B3575B08B73}"/>
              </c:ext>
            </c:extLst>
          </c:dPt>
          <c:dPt>
            <c:idx val="1"/>
            <c:invertIfNegative val="0"/>
            <c:bubble3D val="0"/>
            <c:spPr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855-48B0-9548-6B3575B08B73}"/>
              </c:ext>
            </c:extLst>
          </c:dPt>
          <c:cat>
            <c:strRef>
              <c:f>('Septiembre 2021'!$A$14,'Septiembre 2021'!$B$14)</c:f>
              <c:strCache>
                <c:ptCount val="2"/>
                <c:pt idx="0">
                  <c:v>Solicitudes con informacion de menos de 5 años</c:v>
                </c:pt>
                <c:pt idx="1">
                  <c:v>Solicitudes con informacion de más de 5 años</c:v>
                </c:pt>
              </c:strCache>
            </c:strRef>
          </c:cat>
          <c:val>
            <c:numRef>
              <c:f>('Septiembre 2021'!$A$15,'Septiembre 2021'!$B$15)</c:f>
              <c:numCache>
                <c:formatCode>General</c:formatCode>
                <c:ptCount val="2"/>
                <c:pt idx="0">
                  <c:v>12</c:v>
                </c:pt>
                <c:pt idx="1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55-48B0-9548-6B3575B08B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458768"/>
        <c:axId val="175841968"/>
      </c:barChart>
      <c:catAx>
        <c:axId val="17245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effectLst>
                  <a:glow rad="101600">
                    <a:schemeClr val="bg2">
                      <a:lumMod val="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841968"/>
        <c:crosses val="autoZero"/>
        <c:auto val="1"/>
        <c:lblAlgn val="ctr"/>
        <c:lblOffset val="100"/>
        <c:noMultiLvlLbl val="0"/>
      </c:catAx>
      <c:valAx>
        <c:axId val="1758419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24587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('Octubre 2021'!$A$19,'Octubre 2021'!$C$19,'Octubre 2021'!$E$19,'Octubre 2021'!$I$19)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Inexistente</c:v>
                </c:pt>
                <c:pt idx="3">
                  <c:v>Improcedencia (Art. 74 LAIP)</c:v>
                </c:pt>
              </c:strCache>
              <c:extLst xmlns:c16r2="http://schemas.microsoft.com/office/drawing/2015/06/chart"/>
            </c:strRef>
          </c:cat>
          <c:val>
            <c:numRef>
              <c:f>('Octubre 2021'!$A$20,'Octubre 2021'!$C$20,'Octubre 2021'!$E$20,'Octubre 2021'!$I$20)</c:f>
              <c:numCache>
                <c:formatCode>General</c:formatCode>
                <c:ptCount val="4"/>
                <c:pt idx="0">
                  <c:v>12</c:v>
                </c:pt>
                <c:pt idx="1">
                  <c:v>23</c:v>
                </c:pt>
                <c:pt idx="2">
                  <c:v>2</c:v>
                </c:pt>
                <c:pt idx="3">
                  <c:v>10</c:v>
                </c:pt>
              </c:numCache>
              <c:extLst xmlns:c16r2="http://schemas.microsoft.com/office/drawing/2015/06/chart"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83D-41A5-8552-0F021BC884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7"/>
        <c:axId val="175844208"/>
        <c:axId val="175844768"/>
      </c:barChart>
      <c:catAx>
        <c:axId val="175844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effectLst>
                  <a:glow rad="127000">
                    <a:schemeClr val="bg2">
                      <a:lumMod val="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844768"/>
        <c:crosses val="autoZero"/>
        <c:auto val="1"/>
        <c:lblAlgn val="ctr"/>
        <c:lblOffset val="100"/>
        <c:noMultiLvlLbl val="0"/>
      </c:catAx>
      <c:valAx>
        <c:axId val="1758447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84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7.575757575757576E-3"/>
          <c:w val="0.96866096866096862"/>
          <c:h val="0.89707240962777379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effectLst>
                        <a:glow rad="127000">
                          <a:schemeClr val="bg2">
                            <a:lumMod val="75000"/>
                            <a:alpha val="40000"/>
                          </a:schemeClr>
                        </a:glo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effectLst>
                        <a:glow rad="127000">
                          <a:schemeClr val="bg2">
                            <a:lumMod val="75000"/>
                            <a:alpha val="40000"/>
                          </a:schemeClr>
                        </a:glo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effectLst>
                        <a:glow rad="127000">
                          <a:schemeClr val="bg2">
                            <a:lumMod val="75000"/>
                            <a:alpha val="40000"/>
                          </a:schemeClr>
                        </a:glo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effectLst>
                      <a:glow rad="127000">
                        <a:schemeClr val="bg2">
                          <a:lumMod val="75000"/>
                          <a:alpha val="40000"/>
                        </a:schemeClr>
                      </a:glow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'Octubre 2021'!$A$26:$C$26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Juridica</c:v>
                </c:pt>
              </c:strCache>
            </c:strRef>
          </c:cat>
          <c:val>
            <c:numRef>
              <c:f>'Octubre 2021'!$A$27:$C$27</c:f>
              <c:numCache>
                <c:formatCode>General</c:formatCode>
                <c:ptCount val="3"/>
                <c:pt idx="0">
                  <c:v>8</c:v>
                </c:pt>
                <c:pt idx="1">
                  <c:v>9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61-4845-9EFE-F302FD972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75904640"/>
        <c:axId val="175905200"/>
      </c:barChart>
      <c:catAx>
        <c:axId val="175904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effectLst>
                  <a:glow rad="127000">
                    <a:schemeClr val="bg2">
                      <a:lumMod val="75000"/>
                      <a:alpha val="34000"/>
                    </a:schemeClr>
                  </a:glo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5905200"/>
        <c:crosses val="autoZero"/>
        <c:auto val="1"/>
        <c:lblAlgn val="ctr"/>
        <c:lblOffset val="100"/>
        <c:noMultiLvlLbl val="0"/>
      </c:catAx>
      <c:valAx>
        <c:axId val="1759052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90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effectLst>
            <a:glow rad="127000">
              <a:schemeClr val="bg2">
                <a:lumMod val="75000"/>
                <a:alpha val="40000"/>
              </a:schemeClr>
            </a:glow>
          </a:effectLst>
        </a:defRPr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1.5334466776696211E-2"/>
          <c:y val="0.10664076217334034"/>
          <c:w val="0.96639405841179327"/>
          <c:h val="0.81538273064633737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cat>
            <c:strRef>
              <c:f>'Septiembre 2021'!$A$30,'Septiembre 2021'!$B$30</c:f>
              <c:strCache>
                <c:ptCount val="2"/>
                <c:pt idx="0">
                  <c:v>Fisica</c:v>
                </c:pt>
                <c:pt idx="1">
                  <c:v>Correo electrónico</c:v>
                </c:pt>
              </c:strCache>
            </c:strRef>
          </c:cat>
          <c:val>
            <c:numRef>
              <c:f>'Septiembre 2021'!$A$31,'Septiembre 2021'!$B$31</c:f>
              <c:numCache>
                <c:formatCode>General</c:formatCode>
                <c:ptCount val="2"/>
                <c:pt idx="0">
                  <c:v>1</c:v>
                </c:pt>
                <c:pt idx="1">
                  <c:v>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5E-49AB-AB39-37C264C955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76546912"/>
        <c:axId val="176547472"/>
      </c:barChart>
      <c:catAx>
        <c:axId val="17654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6547472"/>
        <c:crosses val="autoZero"/>
        <c:auto val="1"/>
        <c:lblAlgn val="ctr"/>
        <c:lblOffset val="100"/>
        <c:noMultiLvlLbl val="0"/>
      </c:catAx>
      <c:valAx>
        <c:axId val="1765474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654691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u="none"/>
      </a:pPr>
      <a:endParaRPr lang="es-S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del 3er trimestre y de octubre.xlsx]Trimestre 3'!$C$7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</c:strCache>
            </c:strRef>
          </c:cat>
          <c:val>
            <c:numRef>
              <c:f>'[Estadísticas del 3er trimestre y de octubre.xlsx]Trimestre 3'!$C$8:$C$11</c:f>
              <c:numCache>
                <c:formatCode>General</c:formatCode>
                <c:ptCount val="4"/>
                <c:pt idx="0">
                  <c:v>4</c:v>
                </c:pt>
                <c:pt idx="1">
                  <c:v>24</c:v>
                </c:pt>
                <c:pt idx="2">
                  <c:v>5</c:v>
                </c:pt>
                <c:pt idx="3">
                  <c:v>94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del 3er trimestre y de octubre.xlsx]Trimestre 3'!$D$7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</c:strCache>
            </c:strRef>
          </c:cat>
          <c:val>
            <c:numRef>
              <c:f>'[Estadísticas del 3er trimestre y de octubre.xlsx]Trimestre 3'!$D$8:$D$11</c:f>
              <c:numCache>
                <c:formatCode>General</c:formatCode>
                <c:ptCount val="4"/>
                <c:pt idx="0">
                  <c:v>1</c:v>
                </c:pt>
                <c:pt idx="1">
                  <c:v>31</c:v>
                </c:pt>
                <c:pt idx="2">
                  <c:v>15</c:v>
                </c:pt>
                <c:pt idx="3">
                  <c:v>101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del 3er trimestre y de octubre.xlsx]Trimestre 3'!$E$7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cat>
            <c:strRef>
              <c:f>'[Estadísticas del 3er trimestre y de octubre.xlsx]Trimestre 3'!$B$8:$B$11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</c:strCache>
            </c:strRef>
          </c:cat>
          <c:val>
            <c:numRef>
              <c:f>'[Estadísticas del 3er trimestre y de octubre.xlsx]Trimestre 3'!$E$8:$E$11</c:f>
              <c:numCache>
                <c:formatCode>General</c:formatCode>
                <c:ptCount val="4"/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783360"/>
        <c:axId val="176783920"/>
      </c:barChart>
      <c:catAx>
        <c:axId val="1767833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layout>
            <c:manualLayout>
              <c:xMode val="edge"/>
              <c:yMode val="edge"/>
              <c:x val="5.4285807291666661E-2"/>
              <c:y val="0.9358064973755142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6783920"/>
        <c:crosses val="autoZero"/>
        <c:auto val="1"/>
        <c:lblAlgn val="ctr"/>
        <c:lblOffset val="100"/>
        <c:noMultiLvlLbl val="1"/>
      </c:catAx>
      <c:valAx>
        <c:axId val="176783920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6783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'[Estadísticas del 3er trimestre y de octubre.xlsx]Trimestre 3'!$C$36:$C$37</c:f>
              <c:strCache>
                <c:ptCount val="2"/>
                <c:pt idx="0">
                  <c:v>Número de personas capacitadas del sector educativo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3'!$B$38:$B$41</c:f>
              <c:strCache>
                <c:ptCount val="4"/>
                <c:pt idx="0">
                  <c:v>Estudiantes - Universidades privadas </c:v>
                </c:pt>
                <c:pt idx="1">
                  <c:v>Estudiantes - Universidades públicas </c:v>
                </c:pt>
                <c:pt idx="2">
                  <c:v>Personal administrativo - Universidades privadas </c:v>
                </c:pt>
                <c:pt idx="3">
                  <c:v>Personal administrativo - Universidades públicas </c:v>
                </c:pt>
              </c:strCache>
            </c:strRef>
          </c:cat>
          <c:val>
            <c:numRef>
              <c:f>'[Estadísticas del 3er trimestre y de octubre.xlsx]Trimestre 3'!$C$38:$C$41</c:f>
              <c:numCache>
                <c:formatCode>General</c:formatCode>
                <c:ptCount val="4"/>
                <c:pt idx="0">
                  <c:v>24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del 3er trimestre y de octubre.xlsx]Trimestre 3'!$D$36:$D$37</c:f>
              <c:strCache>
                <c:ptCount val="2"/>
                <c:pt idx="0">
                  <c:v>Número de personas capacitadas del sector educativo </c:v>
                </c:pt>
                <c:pt idx="1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3'!$B$38:$B$41</c:f>
              <c:strCache>
                <c:ptCount val="4"/>
                <c:pt idx="0">
                  <c:v>Estudiantes - Universidades privadas </c:v>
                </c:pt>
                <c:pt idx="1">
                  <c:v>Estudiantes - Universidades públicas </c:v>
                </c:pt>
                <c:pt idx="2">
                  <c:v>Personal administrativo - Universidades privadas </c:v>
                </c:pt>
                <c:pt idx="3">
                  <c:v>Personal administrativo - Universidades públicas </c:v>
                </c:pt>
              </c:strCache>
            </c:strRef>
          </c:cat>
          <c:val>
            <c:numRef>
              <c:f>'[Estadísticas del 3er trimestre y de octubre.xlsx]Trimestre 3'!$D$38:$D$41</c:f>
              <c:numCache>
                <c:formatCode>General</c:formatCode>
                <c:ptCount val="4"/>
                <c:pt idx="0">
                  <c:v>22</c:v>
                </c:pt>
                <c:pt idx="1">
                  <c:v>1</c:v>
                </c:pt>
                <c:pt idx="3">
                  <c:v>7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del 3er trimestre y de octubre.xlsx]Trimestre 3'!$E$36:$E$37</c:f>
              <c:strCache>
                <c:ptCount val="2"/>
                <c:pt idx="0">
                  <c:v>Número de personas capacitadas del sector educativo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cat>
            <c:strRef>
              <c:f>'[Estadísticas del 3er trimestre y de octubre.xlsx]Trimestre 3'!$B$38:$B$41</c:f>
              <c:strCache>
                <c:ptCount val="4"/>
                <c:pt idx="0">
                  <c:v>Estudiantes - Universidades privadas </c:v>
                </c:pt>
                <c:pt idx="1">
                  <c:v>Estudiantes - Universidades públicas </c:v>
                </c:pt>
                <c:pt idx="2">
                  <c:v>Personal administrativo - Universidades privadas </c:v>
                </c:pt>
                <c:pt idx="3">
                  <c:v>Personal administrativo - Universidades públicas </c:v>
                </c:pt>
              </c:strCache>
            </c:strRef>
          </c:cat>
          <c:val>
            <c:numRef>
              <c:f>'[Estadísticas del 3er trimestre y de octubre.xlsx]Trimestre 3'!$E$38:$E$41</c:f>
              <c:numCache>
                <c:formatCode>General</c:formatCode>
                <c:ptCount val="4"/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74719264"/>
        <c:axId val="174719824"/>
      </c:barChart>
      <c:catAx>
        <c:axId val="1747192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4719824"/>
        <c:crosses val="autoZero"/>
        <c:auto val="1"/>
        <c:lblAlgn val="ctr"/>
        <c:lblOffset val="100"/>
        <c:noMultiLvlLbl val="1"/>
      </c:catAx>
      <c:valAx>
        <c:axId val="174719824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471926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del 3er trimestre y de octubre.xlsx]Trimestre 3'!$L$6:$L$7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3'!$K$8:$K$10</c:f>
              <c:strCache>
                <c:ptCount val="3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</c:strCache>
            </c:strRef>
          </c:cat>
          <c:val>
            <c:numRef>
              <c:f>'[Estadísticas del 3er trimestre y de octubre.xlsx]Trimestre 3'!$L$8:$L$10</c:f>
              <c:numCache>
                <c:formatCode>General</c:formatCode>
                <c:ptCount val="3"/>
                <c:pt idx="0">
                  <c:v>11</c:v>
                </c:pt>
                <c:pt idx="1">
                  <c:v>5</c:v>
                </c:pt>
                <c:pt idx="2">
                  <c:v>158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del 3er trimestre y de octubre.xlsx]Trimestre 3'!$M$6:$M$7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3'!$K$8:$K$10</c:f>
              <c:strCache>
                <c:ptCount val="3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</c:strCache>
            </c:strRef>
          </c:cat>
          <c:val>
            <c:numRef>
              <c:f>'[Estadísticas del 3er trimestre y de octubre.xlsx]Trimestre 3'!$M$8:$M$10</c:f>
              <c:numCache>
                <c:formatCode>General</c:formatCode>
                <c:ptCount val="3"/>
                <c:pt idx="0">
                  <c:v>31</c:v>
                </c:pt>
                <c:pt idx="1">
                  <c:v>17</c:v>
                </c:pt>
                <c:pt idx="2">
                  <c:v>265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del 3er trimestre y de octubre.xlsx]Trimestre 3'!$N$6:$N$7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cat>
            <c:strRef>
              <c:f>'[Estadísticas del 3er trimestre y de octubre.xlsx]Trimestre 3'!$K$8:$K$10</c:f>
              <c:strCache>
                <c:ptCount val="3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</c:strCache>
            </c:strRef>
          </c:cat>
          <c:val>
            <c:numRef>
              <c:f>'[Estadísticas del 3er trimestre y de octubre.xlsx]Trimestre 3'!$N$8:$N$10</c:f>
              <c:numCache>
                <c:formatCode>General</c:formatCode>
                <c:ptCount val="3"/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999504"/>
        <c:axId val="177000064"/>
      </c:barChart>
      <c:catAx>
        <c:axId val="1769995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7000064"/>
        <c:crosses val="autoZero"/>
        <c:auto val="1"/>
        <c:lblAlgn val="ctr"/>
        <c:lblOffset val="100"/>
        <c:noMultiLvlLbl val="1"/>
      </c:catAx>
      <c:valAx>
        <c:axId val="177000064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6999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'[Estadísticas del 3er trimestre y de octubre.xlsx]Trimestre 3'!$L$37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3'!$K$38:$K$44</c:f>
              <c:strCache>
                <c:ptCount val="7"/>
                <c:pt idx="0">
                  <c:v>10-20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61-más</c:v>
                </c:pt>
                <c:pt idx="6">
                  <c:v>N/D</c:v>
                </c:pt>
              </c:strCache>
            </c:strRef>
          </c:cat>
          <c:val>
            <c:numRef>
              <c:f>'[Estadísticas del 3er trimestre y de octubre.xlsx]Trimestre 3'!$L$38:$L$44</c:f>
              <c:numCache>
                <c:formatCode>General</c:formatCode>
                <c:ptCount val="7"/>
                <c:pt idx="0">
                  <c:v>3</c:v>
                </c:pt>
                <c:pt idx="1">
                  <c:v>139</c:v>
                </c:pt>
                <c:pt idx="2">
                  <c:v>152</c:v>
                </c:pt>
                <c:pt idx="3">
                  <c:v>66</c:v>
                </c:pt>
                <c:pt idx="4">
                  <c:v>44</c:v>
                </c:pt>
                <c:pt idx="5">
                  <c:v>21</c:v>
                </c:pt>
                <c:pt idx="6">
                  <c:v>26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del 3er trimestre y de octubre.xlsx]Trimestre 3'!$M$37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del 3er trimestre y de octubre.xlsx]Trimestre 3'!$K$38:$K$44</c:f>
              <c:strCache>
                <c:ptCount val="7"/>
                <c:pt idx="0">
                  <c:v>10-20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61-más</c:v>
                </c:pt>
                <c:pt idx="6">
                  <c:v>N/D</c:v>
                </c:pt>
              </c:strCache>
            </c:strRef>
          </c:cat>
          <c:val>
            <c:numRef>
              <c:f>'[Estadísticas del 3er trimestre y de octubre.xlsx]Trimestre 3'!$M$38:$M$44</c:f>
              <c:numCache>
                <c:formatCode>General</c:formatCode>
                <c:ptCount val="7"/>
                <c:pt idx="0">
                  <c:v>14</c:v>
                </c:pt>
                <c:pt idx="1">
                  <c:v>175</c:v>
                </c:pt>
                <c:pt idx="2">
                  <c:v>234</c:v>
                </c:pt>
                <c:pt idx="3">
                  <c:v>159</c:v>
                </c:pt>
                <c:pt idx="4">
                  <c:v>62</c:v>
                </c:pt>
                <c:pt idx="5">
                  <c:v>15</c:v>
                </c:pt>
                <c:pt idx="6">
                  <c:v>33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del 3er trimestre y de octubre.xlsx]Trimestre 3'!$N$37</c:f>
              <c:strCache>
                <c:ptCount val="1"/>
                <c:pt idx="0">
                  <c:v>No identifican sexo y edad 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cat>
            <c:strRef>
              <c:f>'[Estadísticas del 3er trimestre y de octubre.xlsx]Trimestre 3'!$K$38:$K$44</c:f>
              <c:strCache>
                <c:ptCount val="7"/>
                <c:pt idx="0">
                  <c:v>10-20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61-más</c:v>
                </c:pt>
                <c:pt idx="6">
                  <c:v>N/D</c:v>
                </c:pt>
              </c:strCache>
            </c:strRef>
          </c:cat>
          <c:val>
            <c:numRef>
              <c:f>'[Estadísticas del 3er trimestre y de octubre.xlsx]Trimestre 3'!$N$38:$N$44</c:f>
              <c:numCache>
                <c:formatCode>General</c:formatCode>
                <c:ptCount val="7"/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430048"/>
        <c:axId val="177430608"/>
      </c:barChart>
      <c:catAx>
        <c:axId val="1774300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SV"/>
                  <a:t>Rango de edad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7430608"/>
        <c:crosses val="autoZero"/>
        <c:auto val="1"/>
        <c:lblAlgn val="ctr"/>
        <c:lblOffset val="100"/>
        <c:noMultiLvlLbl val="1"/>
      </c:catAx>
      <c:valAx>
        <c:axId val="177430608"/>
        <c:scaling>
          <c:orientation val="minMax"/>
        </c:scaling>
        <c:delete val="1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7430048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0.22408</cdr:x>
      <cdr:y>0.39597</cdr:y>
    </cdr:from>
    <cdr:to>
      <cdr:x>0.29599</cdr:x>
      <cdr:y>0.48195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847319" y="2138211"/>
          <a:ext cx="592796" cy="464311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63500" dist="50800" dir="13500000">
            <a:prstClr val="black">
              <a:alpha val="50000"/>
            </a:prstClr>
          </a:innerShdw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b="1" dirty="0">
              <a:solidFill>
                <a:schemeClr val="tx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17</a:t>
          </a:r>
          <a:endParaRPr lang="en-US" sz="1600" b="1" dirty="0">
            <a:solidFill>
              <a:schemeClr val="tx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0.70889</cdr:x>
      <cdr:y>0.13224</cdr:y>
    </cdr:from>
    <cdr:to>
      <cdr:x>0.76575</cdr:x>
      <cdr:y>0.20433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5844120" y="714077"/>
          <a:ext cx="468722" cy="3892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47</a:t>
          </a:r>
          <a:endParaRPr lang="en-US" sz="16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0.24399</cdr:x>
      <cdr:y>0.155</cdr:y>
    </cdr:from>
    <cdr:to>
      <cdr:x>0.31996</cdr:x>
      <cdr:y>0.22735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2255074" y="784983"/>
          <a:ext cx="702151" cy="3664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15</a:t>
          </a:r>
          <a:endParaRPr lang="en-US" sz="16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0.7259</cdr:x>
      <cdr:y>0.67454</cdr:y>
    </cdr:from>
    <cdr:to>
      <cdr:x>0.77927</cdr:x>
      <cdr:y>0.7469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6709154" y="3416136"/>
          <a:ext cx="493271" cy="3664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en-US" sz="1600" b="1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0.71731</cdr:x>
      <cdr:y>0.11364</cdr:y>
    </cdr:from>
    <cdr:to>
      <cdr:x>0.79615</cdr:x>
      <cdr:y>0.2017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247249" y="562707"/>
          <a:ext cx="576775" cy="436099"/>
        </a:xfrm>
        <a:prstGeom xmlns:a="http://schemas.openxmlformats.org/drawingml/2006/main" prst="rect">
          <a:avLst/>
        </a:prstGeom>
        <a:effectLst xmlns:a="http://schemas.openxmlformats.org/drawingml/2006/main">
          <a:outerShdw blurRad="50800" dist="38100" dir="5400000" algn="t" rotWithShape="0">
            <a:prstClr val="black">
              <a:alpha val="40000"/>
            </a:prstClr>
          </a:outerShdw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400" b="1" dirty="0">
              <a:solidFill>
                <a:schemeClr val="tx2"/>
              </a:solidFill>
            </a:rPr>
            <a:t>16</a:t>
          </a:r>
          <a:endParaRPr lang="en-US" sz="1400" b="1" dirty="0">
            <a:solidFill>
              <a:schemeClr val="tx2"/>
            </a:solidFill>
          </a:endParaRPr>
        </a:p>
      </cdr:txBody>
    </cdr:sp>
  </cdr:relSizeAnchor>
  <cdr:relSizeAnchor xmlns:cdr="http://schemas.openxmlformats.org/drawingml/2006/chartDrawing">
    <cdr:from>
      <cdr:x>0.10152</cdr:x>
      <cdr:y>0.04521</cdr:y>
    </cdr:from>
    <cdr:to>
      <cdr:x>0.93232</cdr:x>
      <cdr:y>0.10904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844062" y="239150"/>
          <a:ext cx="6907237" cy="337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0.03384</cdr:x>
      <cdr:y>0.02926</cdr:y>
    </cdr:from>
    <cdr:to>
      <cdr:x>0.95431</cdr:x>
      <cdr:y>0.1117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281354" y="154744"/>
          <a:ext cx="7652825" cy="436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AC8F9-DCFD-4FD2-8F5C-21CE91DFA896}" type="datetimeFigureOut">
              <a:rPr lang="es-SV" smtClean="0"/>
              <a:t>12/11/2021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69B08-40EF-404B-B716-B46D171C798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6611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5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93438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7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04637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12/11/2021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12/11/2021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50">
            <a:extLst>
              <a:ext uri="{FF2B5EF4-FFF2-40B4-BE49-F238E27FC236}">
                <a16:creationId xmlns="" xmlns:a16="http://schemas.microsoft.com/office/drawing/2014/main" id="{EB85846B-B4DD-D346-BE0C-37F878C3F36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673121" y="2457132"/>
            <a:ext cx="6781023" cy="11172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72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Estadísticas </a:t>
            </a:r>
            <a:r>
              <a:rPr lang="es-SV" sz="7200" b="1" dirty="0" smtClean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octubre 2021</a:t>
            </a:r>
            <a:endParaRPr lang="es-SV" sz="7200" b="1" dirty="0">
              <a:solidFill>
                <a:schemeClr val="tx2"/>
              </a:solidFill>
              <a:latin typeface="Poppins" pitchFamily="2" charset="77"/>
              <a:ea typeface="Lato Heavy" charset="0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93637" y="633378"/>
            <a:ext cx="7253405" cy="1128345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Número de personas capacitadas del sector educativo </a:t>
            </a:r>
          </a:p>
        </p:txBody>
      </p:sp>
      <p:graphicFrame>
        <p:nvGraphicFramePr>
          <p:cNvPr id="4" name="Chart 6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3234115"/>
              </p:ext>
            </p:extLst>
          </p:nvPr>
        </p:nvGraphicFramePr>
        <p:xfrm>
          <a:off x="2820473" y="1761723"/>
          <a:ext cx="9195515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046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19394" y="120427"/>
            <a:ext cx="6161409" cy="1128345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Personas capacitadas por departamento 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895700"/>
              </p:ext>
            </p:extLst>
          </p:nvPr>
        </p:nvGraphicFramePr>
        <p:xfrm>
          <a:off x="2876997" y="1235414"/>
          <a:ext cx="8752625" cy="561008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194376"/>
                <a:gridCol w="2189400"/>
                <a:gridCol w="1512677"/>
                <a:gridCol w="1512677"/>
                <a:gridCol w="1343495"/>
              </a:tblGrid>
              <a:tr h="27801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Personas capacitadas por departamento 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6477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País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Departamento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Hombres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Mujeres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Ahuachapán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Cabañas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Chalatenango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98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Cuscatlán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La Libertad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82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La Paz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La Unión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Morazán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San Miguel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San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246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451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697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San Vicente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Santa Ana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Sonsonate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Usulután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Argentina 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San Juan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Ecuador 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Guayaquil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Nicaragua 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Managua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Perú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Lima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N/D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N/D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05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451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692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1143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43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7726" y="104871"/>
            <a:ext cx="6161409" cy="2086725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Servidores públicos de gobierno central y autónomas capacitados </a:t>
            </a:r>
            <a:br>
              <a:rPr lang="es-SV" sz="36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endParaRPr lang="es-SV" sz="36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668296"/>
              </p:ext>
            </p:extLst>
          </p:nvPr>
        </p:nvGraphicFramePr>
        <p:xfrm>
          <a:off x="3019424" y="1571624"/>
          <a:ext cx="8957927" cy="5189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156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09549" y="365125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solidFill>
                  <a:srgbClr val="002060"/>
                </a:solidFill>
              </a:rPr>
              <a:t>Personas capacitadas por edad y sexo</a:t>
            </a:r>
            <a:endParaRPr lang="es-SV" dirty="0"/>
          </a:p>
        </p:txBody>
      </p:sp>
      <p:graphicFrame>
        <p:nvGraphicFramePr>
          <p:cNvPr id="4" name="Chart 5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7109118"/>
              </p:ext>
            </p:extLst>
          </p:nvPr>
        </p:nvGraphicFramePr>
        <p:xfrm>
          <a:off x="2768958" y="1725769"/>
          <a:ext cx="9311425" cy="4906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496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22426" y="545429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Personas </a:t>
            </a:r>
            <a:r>
              <a:rPr lang="es-SV" dirty="0" smtClean="0">
                <a:solidFill>
                  <a:srgbClr val="002060"/>
                </a:solidFill>
              </a:rPr>
              <a:t>de sociedad civil capacitadas</a:t>
            </a:r>
            <a:endParaRPr lang="es-SV" dirty="0"/>
          </a:p>
        </p:txBody>
      </p:sp>
      <p:graphicFrame>
        <p:nvGraphicFramePr>
          <p:cNvPr id="5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214552"/>
              </p:ext>
            </p:extLst>
          </p:nvPr>
        </p:nvGraphicFramePr>
        <p:xfrm>
          <a:off x="3092136" y="1844228"/>
          <a:ext cx="8726375" cy="4839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750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1215" y="416640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Personas </a:t>
            </a:r>
            <a:r>
              <a:rPr lang="es-SV" dirty="0" smtClean="0">
                <a:solidFill>
                  <a:srgbClr val="002060"/>
                </a:solidFill>
              </a:rPr>
              <a:t>capacitadas por sector</a:t>
            </a:r>
            <a:endParaRPr lang="es-SV" dirty="0"/>
          </a:p>
        </p:txBody>
      </p:sp>
      <p:graphicFrame>
        <p:nvGraphicFramePr>
          <p:cNvPr id="4" name="Chart 4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4347513"/>
              </p:ext>
            </p:extLst>
          </p:nvPr>
        </p:nvGraphicFramePr>
        <p:xfrm>
          <a:off x="2917626" y="1696522"/>
          <a:ext cx="8763511" cy="4717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904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48184" y="403570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Personas capacitadas por sexo (octubre)</a:t>
            </a:r>
          </a:p>
        </p:txBody>
      </p:sp>
      <p:graphicFrame>
        <p:nvGraphicFramePr>
          <p:cNvPr id="4" name="Chart 7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8031115"/>
              </p:ext>
            </p:extLst>
          </p:nvPr>
        </p:nvGraphicFramePr>
        <p:xfrm>
          <a:off x="3309388" y="1815250"/>
          <a:ext cx="8783874" cy="4740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14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93637" y="532551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solidFill>
                  <a:srgbClr val="002060"/>
                </a:solidFill>
              </a:rPr>
              <a:t>Capacitaciones brindadas en el mes</a:t>
            </a:r>
            <a:endParaRPr lang="es-SV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0482417"/>
              </p:ext>
            </p:extLst>
          </p:nvPr>
        </p:nvGraphicFramePr>
        <p:xfrm>
          <a:off x="2908025" y="1790163"/>
          <a:ext cx="9283975" cy="4803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370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02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5913" y="59738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6072294"/>
              </p:ext>
            </p:extLst>
          </p:nvPr>
        </p:nvGraphicFramePr>
        <p:xfrm>
          <a:off x="2908026" y="1725734"/>
          <a:ext cx="9283974" cy="4945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58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720149" y="2349667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372532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21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48184" y="699976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Número de entes obligados atendidos 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1867601"/>
              </p:ext>
            </p:extLst>
          </p:nvPr>
        </p:nvGraphicFramePr>
        <p:xfrm>
          <a:off x="2908026" y="1671034"/>
          <a:ext cx="8382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596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41367" y="674218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Tipo de acompañamiento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3350501"/>
              </p:ext>
            </p:extLst>
          </p:nvPr>
        </p:nvGraphicFramePr>
        <p:xfrm>
          <a:off x="2099255" y="1481071"/>
          <a:ext cx="9994007" cy="5376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562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3343080" y="1825625"/>
            <a:ext cx="7575664" cy="16979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EVALUACIÓN DEL DESEMPEÑO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</a:t>
            </a:r>
          </a:p>
        </p:txBody>
      </p:sp>
    </p:spTree>
    <p:extLst>
      <p:ext uri="{BB962C8B-B14F-4D97-AF65-F5344CB8AC3E}">
        <p14:creationId xmlns:p14="http://schemas.microsoft.com/office/powerpoint/2010/main" val="111823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92127" y="58406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1D94CEBE-D19A-4738-A0F9-3535A1BAA1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726155"/>
              </p:ext>
            </p:extLst>
          </p:nvPr>
        </p:nvGraphicFramePr>
        <p:xfrm>
          <a:off x="2691685" y="1712410"/>
          <a:ext cx="8925059" cy="4469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499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80003" y="416640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solidFill>
                  <a:srgbClr val="002060"/>
                </a:solidFill>
              </a:rPr>
              <a:t>Frecuencia de temas de preguntas recibidas</a:t>
            </a:r>
            <a:endParaRPr lang="es-SV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24427F9A-08D3-4B73-B559-347EEE3F56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1175806"/>
              </p:ext>
            </p:extLst>
          </p:nvPr>
        </p:nvGraphicFramePr>
        <p:xfrm>
          <a:off x="2859111" y="1674254"/>
          <a:ext cx="9208394" cy="4765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3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643941" y="325951"/>
            <a:ext cx="10728104" cy="5414211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es-SV" b="1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s-SV" dirty="0">
              <a:latin typeface="+mn-lt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574841"/>
              </p:ext>
            </p:extLst>
          </p:nvPr>
        </p:nvGraphicFramePr>
        <p:xfrm>
          <a:off x="2058503" y="484021"/>
          <a:ext cx="10133497" cy="5098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2923506" y="5843302"/>
            <a:ext cx="8912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/>
              <a:t>El articulo 1.22 del Lineamiento 2 para la Publicación de Información Oficiosa,  considerará como buena practica que las Unidades de Acceso a la Información Pública muestren  sus datos estadísticos . </a:t>
            </a:r>
            <a:endParaRPr lang="en-US" sz="1400" b="1" dirty="0"/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68F83FF-B7D9-47EA-A050-B85B14132C63}"/>
              </a:ext>
            </a:extLst>
          </p:cNvPr>
          <p:cNvSpPr txBox="1"/>
          <p:nvPr/>
        </p:nvSpPr>
        <p:spPr>
          <a:xfrm>
            <a:off x="3876541" y="269702"/>
            <a:ext cx="54969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419"/>
            </a:defPPr>
            <a:lvl1pPr algn="ct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s-SV" dirty="0" smtClean="0"/>
              <a:t>NÚMERO DE SOLICITUDES Y REQUERIMIENTOS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5540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0713655"/>
              </p:ext>
            </p:extLst>
          </p:nvPr>
        </p:nvGraphicFramePr>
        <p:xfrm>
          <a:off x="2574385" y="507230"/>
          <a:ext cx="9242475" cy="506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2962141" y="5902229"/>
            <a:ext cx="8854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 promedio de respuesta de solicitudes de plazo ordinario (Información menor a 5 años) es de 3 días. 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D68F83FF-B7D9-47EA-A050-B85B14132C63}"/>
              </a:ext>
            </a:extLst>
          </p:cNvPr>
          <p:cNvSpPr txBox="1"/>
          <p:nvPr/>
        </p:nvSpPr>
        <p:spPr>
          <a:xfrm>
            <a:off x="3876541" y="269702"/>
            <a:ext cx="54969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419"/>
            </a:defPPr>
            <a:lvl1pPr algn="ct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s-SV" dirty="0" smtClean="0"/>
              <a:t>PLAZOS DE RESPUESTA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227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115864" y="1131477"/>
            <a:ext cx="2883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información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/>
          </p:nvPr>
        </p:nvGraphicFramePr>
        <p:xfrm>
          <a:off x="9078353" y="1496141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=""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=""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Reservada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Inadmisible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Datos personales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6911859"/>
                  </a:ext>
                </a:extLst>
              </a:tr>
            </a:tbl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="" xmlns:a16="http://schemas.microsoft.com/office/drawing/2014/main" id="{C5F2564B-B7E6-4952-8F2E-D95FC2A24C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0931480"/>
              </p:ext>
            </p:extLst>
          </p:nvPr>
        </p:nvGraphicFramePr>
        <p:xfrm>
          <a:off x="3110613" y="1496141"/>
          <a:ext cx="5967740" cy="3912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="" xmlns:a16="http://schemas.microsoft.com/office/drawing/2014/main" id="{D68F83FF-B7D9-47EA-A050-B85B14132C63}"/>
              </a:ext>
            </a:extLst>
          </p:cNvPr>
          <p:cNvSpPr txBox="1"/>
          <p:nvPr/>
        </p:nvSpPr>
        <p:spPr>
          <a:xfrm>
            <a:off x="3876541" y="269702"/>
            <a:ext cx="54969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419"/>
            </a:defPPr>
            <a:lvl1pPr algn="ct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s-MX" dirty="0"/>
              <a:t>TIPO DE </a:t>
            </a:r>
            <a:r>
              <a:rPr lang="es-MX" dirty="0" smtClean="0"/>
              <a:t>INFORMACIÓN 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09595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="" xmlns:a16="http://schemas.microsoft.com/office/drawing/2014/main" id="{F42CDF30-F8A6-4F68-91DD-A239759379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4967199"/>
              </p:ext>
            </p:extLst>
          </p:nvPr>
        </p:nvGraphicFramePr>
        <p:xfrm>
          <a:off x="3398520" y="1133298"/>
          <a:ext cx="8534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8EC359E5-8AB3-4741-AB5E-BDF8A188E55C}"/>
              </a:ext>
            </a:extLst>
          </p:cNvPr>
          <p:cNvSpPr txBox="1"/>
          <p:nvPr/>
        </p:nvSpPr>
        <p:spPr>
          <a:xfrm>
            <a:off x="3992451" y="335260"/>
            <a:ext cx="4561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419"/>
            </a:defPPr>
            <a:lvl1pPr algn="ct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s-MX" dirty="0"/>
              <a:t>TIPO DE SOLICITANTE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1546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787747" y="430647"/>
            <a:ext cx="72448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419"/>
            </a:defPPr>
            <a:lvl1pPr algn="ct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s-ES" dirty="0"/>
              <a:t>MEDIO EN QUE SE RECIBE LA SOLICITUD</a:t>
            </a:r>
            <a:endParaRPr lang="en-US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="" xmlns:a16="http://schemas.microsoft.com/office/drawing/2014/main" id="{375EA5A7-EDA1-4578-A713-13B81368BB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3287223"/>
              </p:ext>
            </p:extLst>
          </p:nvPr>
        </p:nvGraphicFramePr>
        <p:xfrm>
          <a:off x="3386714" y="1134877"/>
          <a:ext cx="8004517" cy="4459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uadroTexto 1">
            <a:extLst>
              <a:ext uri="{FF2B5EF4-FFF2-40B4-BE49-F238E27FC236}">
                <a16:creationId xmlns="" xmlns:a16="http://schemas.microsoft.com/office/drawing/2014/main" id="{4308BF49-D5C5-49AB-BDA0-7E9F56997A5D}"/>
              </a:ext>
            </a:extLst>
          </p:cNvPr>
          <p:cNvSpPr txBox="1"/>
          <p:nvPr/>
        </p:nvSpPr>
        <p:spPr>
          <a:xfrm>
            <a:off x="4289982" y="4750585"/>
            <a:ext cx="655476" cy="46578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90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825005" y="1822877"/>
            <a:ext cx="4491102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</a:t>
            </a: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FORMACIÓN</a:t>
            </a:r>
            <a:b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Tercer trimestre y octubre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842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105519"/>
              </p:ext>
            </p:extLst>
          </p:nvPr>
        </p:nvGraphicFramePr>
        <p:xfrm>
          <a:off x="2908026" y="1493470"/>
          <a:ext cx="8869921" cy="4732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3799267" y="293141"/>
            <a:ext cx="66970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600" dirty="0" smtClean="0">
                <a:solidFill>
                  <a:srgbClr val="002060"/>
                </a:solidFill>
              </a:rPr>
              <a:t>Servidores públicos de municipalidades capacitados</a:t>
            </a:r>
            <a:endParaRPr lang="es-SV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72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334</Words>
  <Application>Microsoft Office PowerPoint</Application>
  <PresentationFormat>Panorámica</PresentationFormat>
  <Paragraphs>160</Paragraphs>
  <Slides>26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Lato Heavy</vt:lpstr>
      <vt:lpstr>Poppins</vt:lpstr>
      <vt:lpstr>Tema de Office</vt:lpstr>
      <vt:lpstr>Estadísticas octubre 2021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UNIDAD DE FORMACIÓN Tercer trimestre y octubre   </vt:lpstr>
      <vt:lpstr>Presentación de PowerPoint</vt:lpstr>
      <vt:lpstr>Número de personas capacitadas del sector educativo </vt:lpstr>
      <vt:lpstr>Personas capacitadas por departamento </vt:lpstr>
      <vt:lpstr>Servidores públicos de gobierno central y autónomas capacitados  </vt:lpstr>
      <vt:lpstr>Personas capacitadas por edad y sexo</vt:lpstr>
      <vt:lpstr>Personas de sociedad civil capacitadas</vt:lpstr>
      <vt:lpstr>Personas capacitadas por sector</vt:lpstr>
      <vt:lpstr>Personas capacitadas por sexo (octubre)</vt:lpstr>
      <vt:lpstr>Capacitaciones brindadas en el mes</vt:lpstr>
      <vt:lpstr>Presentación de PowerPoint</vt:lpstr>
      <vt:lpstr>Solicitudes de apoyo, UCOM</vt:lpstr>
      <vt:lpstr>Presentación de PowerPoint</vt:lpstr>
      <vt:lpstr>Número de entes obligados atendidos </vt:lpstr>
      <vt:lpstr>Tipo de acompañamiento</vt:lpstr>
      <vt:lpstr>Presentación de PowerPoint</vt:lpstr>
      <vt:lpstr>Nivel de respuesta</vt:lpstr>
      <vt:lpstr>Frecuencia de temas de preguntas recibidas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admin</cp:lastModifiedBy>
  <cp:revision>38</cp:revision>
  <dcterms:created xsi:type="dcterms:W3CDTF">2021-10-15T21:21:24Z</dcterms:created>
  <dcterms:modified xsi:type="dcterms:W3CDTF">2021-11-12T22:07:58Z</dcterms:modified>
</cp:coreProperties>
</file>