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notesSlides/notesSlide1.xml" ContentType="application/vnd.openxmlformats-officedocument.presentationml.notesSlid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notesSlides/notesSlide2.xml" ContentType="application/vnd.openxmlformats-officedocument.presentationml.notesSlid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drawings/drawing1.xml" ContentType="application/vnd.openxmlformats-officedocument.drawingml.chartshapes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notesSlides/notesSlide3.xml" ContentType="application/vnd.openxmlformats-officedocument.presentationml.notesSlid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charts/chart11.xml" ContentType="application/vnd.openxmlformats-officedocument.drawingml.chart+xml"/>
  <Override PartName="/ppt/charts/style11.xml" ContentType="application/vnd.ms-office.chartstyle+xml"/>
  <Override PartName="/ppt/charts/colors11.xml" ContentType="application/vnd.ms-office.chartcolorstyle+xml"/>
  <Override PartName="/ppt/charts/chart12.xml" ContentType="application/vnd.openxmlformats-officedocument.drawingml.chart+xml"/>
  <Override PartName="/ppt/charts/style12.xml" ContentType="application/vnd.ms-office.chartstyle+xml"/>
  <Override PartName="/ppt/charts/colors1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handoutMasterIdLst>
    <p:handoutMasterId r:id="rId21"/>
  </p:handoutMasterIdLst>
  <p:sldIdLst>
    <p:sldId id="259" r:id="rId2"/>
    <p:sldId id="399" r:id="rId3"/>
    <p:sldId id="345" r:id="rId4"/>
    <p:sldId id="379" r:id="rId5"/>
    <p:sldId id="394" r:id="rId6"/>
    <p:sldId id="395" r:id="rId7"/>
    <p:sldId id="396" r:id="rId8"/>
    <p:sldId id="403" r:id="rId9"/>
    <p:sldId id="404" r:id="rId10"/>
    <p:sldId id="408" r:id="rId11"/>
    <p:sldId id="418" r:id="rId12"/>
    <p:sldId id="419" r:id="rId13"/>
    <p:sldId id="413" r:id="rId14"/>
    <p:sldId id="411" r:id="rId15"/>
    <p:sldId id="412" r:id="rId16"/>
    <p:sldId id="415" r:id="rId17"/>
    <p:sldId id="416" r:id="rId18"/>
    <p:sldId id="417" r:id="rId19"/>
  </p:sldIdLst>
  <p:sldSz cx="12192000" cy="6858000"/>
  <p:notesSz cx="6858000" cy="9144000"/>
  <p:defaultTextStyle>
    <a:defPPr>
      <a:defRPr lang="es-S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dmin" initials="a" lastIdx="2" clrIdx="0">
    <p:extLst>
      <p:ext uri="{19B8F6BF-5375-455C-9EA6-DF929625EA0E}">
        <p15:presenceInfo xmlns:p15="http://schemas.microsoft.com/office/powerpoint/2012/main" userId="admin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Sin estilo ni cuadrícul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912C8C85-51F0-491E-9774-3900AFEF0FD7}" styleName="Estilo claro 2 - Acento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FABFCF23-3B69-468F-B69F-88F6DE6A72F2}" styleName="Estilo medio 1 - Énfasis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616DA210-FB5B-4158-B5E0-FEB733F419BA}" styleName="Estilo claro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940675A-B579-460E-94D1-54222C63F5DA}" styleName="Sin estilo, cuadrícula de la tab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BDBED569-4797-4DF1-A0F4-6AAB3CD982D8}" styleName="Estilo claro 3 - Acento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22838BEF-8BB2-4498-84A7-C5851F593DF1}" styleName="Estilo medio 4 - Énfasis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3C2FFA5D-87B4-456A-9821-1D502468CF0F}" styleName="Estilo temático 1 - Énfasis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69C7853C-536D-4A76-A0AE-DD22124D55A5}" styleName="Estilo temático 1 - Énfasis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5A111915-BE36-4E01-A7E5-04B1672EAD32}" styleName="Estilo claro 2 - Acento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7E9639D4-E3E2-4D34-9284-5A2195B3D0D7}" styleName="Estilo claro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221" autoAdjust="0"/>
    <p:restoredTop sz="93178" autoAdjust="0"/>
  </p:normalViewPr>
  <p:slideViewPr>
    <p:cSldViewPr snapToGrid="0">
      <p:cViewPr varScale="1">
        <p:scale>
          <a:sx n="69" d="100"/>
          <a:sy n="69" d="100"/>
        </p:scale>
        <p:origin x="76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commentAuthors" Target="commentAuthor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Equipo_EEI1\Desktop\Agosto%202021\UAIP%20Agosto%202021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Equipo_EEI1\Desktop\Agosto%202021\Estad&#237;sticasUGDA2021.xlsx" TargetMode="External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Equipo_EEI1\Desktop\Agosto%202021\acompa&#241;amiento%20estadisticas%20agosto%202021.xlsx" TargetMode="External"/><Relationship Id="rId2" Type="http://schemas.microsoft.com/office/2011/relationships/chartColorStyle" Target="colors11.xml"/><Relationship Id="rId1" Type="http://schemas.microsoft.com/office/2011/relationships/chartStyle" Target="style11.xml"/></Relationships>
</file>

<file path=ppt/charts/_rels/chart1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Equipo_EEI1\Desktop\Agosto%202021\acompa&#241;amiento%20estadisticas%20agosto%202021.xlsx" TargetMode="External"/><Relationship Id="rId2" Type="http://schemas.microsoft.com/office/2011/relationships/chartColorStyle" Target="colors12.xml"/><Relationship Id="rId1" Type="http://schemas.microsoft.com/office/2011/relationships/chartStyle" Target="style12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Equipo_EEI1\Desktop\Agosto%202021\UAIP%20Agosto%202021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Equipo_EEI1\Desktop\Agosto%202021\UAIP%20Agosto%202021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Equipo_EEI1\Desktop\Agosto%202021\UAIP%20Agosto%202021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Equipo_EEI1\Desktop\Agosto%202021\UAIP%20Agosto%202021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Equipo_EEI1\Desktop\Agosto%202021\Estad&#237;sticas%20UNFOP%20agosto.xlsx" TargetMode="External"/><Relationship Id="rId2" Type="http://schemas.microsoft.com/office/2011/relationships/chartColorStyle" Target="colors6.xml"/><Relationship Id="rId1" Type="http://schemas.microsoft.com/office/2011/relationships/chartStyle" Target="style6.xml"/><Relationship Id="rId4" Type="http://schemas.openxmlformats.org/officeDocument/2006/relationships/chartUserShapes" Target="../drawings/drawing1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Equipo_EEI1\Desktop\Agosto%202021\Estad&#237;sticas%20UNFOP%20agosto.xlsx" TargetMode="External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Equipo_EEI1\Desktop\Agosto%202021\Estadisticas%20actividades%20UCOM%202021.xlsx" TargetMode="External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Equipo_EEI1\Desktop\Estad&#237;sticas%20Junio%202021\Estad&#237;sticasUGDAJunio.xlsx" TargetMode="External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s-SV" sz="2000" b="1"/>
              <a:t>Número de solicitudes</a:t>
            </a:r>
            <a:r>
              <a:rPr lang="es-SV" sz="2000" b="1" baseline="0"/>
              <a:t> y requerimientos de acceso a la información pública</a:t>
            </a:r>
            <a:endParaRPr lang="es-SV" sz="2000" b="1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SV"/>
        </a:p>
      </c:txPr>
    </c:title>
    <c:autoTitleDeleted val="0"/>
    <c:plotArea>
      <c:layout/>
      <c:barChart>
        <c:barDir val="col"/>
        <c:grouping val="clustered"/>
        <c:varyColors val="0"/>
        <c:ser>
          <c:idx val="1"/>
          <c:order val="1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1"/>
            <c:invertIfNegative val="0"/>
            <c:bubble3D val="0"/>
            <c:spPr>
              <a:solidFill>
                <a:srgbClr val="002060"/>
              </a:solidFill>
              <a:ln>
                <a:noFill/>
              </a:ln>
              <a:effectLst/>
            </c:spPr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'agosto 2021'!$A$6:$B$6</c:f>
              <c:strCache>
                <c:ptCount val="2"/>
                <c:pt idx="0">
                  <c:v>Número de Solicitudes </c:v>
                </c:pt>
                <c:pt idx="1">
                  <c:v>Número de Requiermientos </c:v>
                </c:pt>
              </c:strCache>
            </c:strRef>
          </c:cat>
          <c:val>
            <c:numRef>
              <c:f>'agosto 2021'!$A$8:$B$8</c:f>
              <c:numCache>
                <c:formatCode>General</c:formatCode>
                <c:ptCount val="2"/>
                <c:pt idx="0">
                  <c:v>11</c:v>
                </c:pt>
                <c:pt idx="1">
                  <c:v>12</c:v>
                </c:pt>
              </c:numCache>
            </c:numRef>
          </c:val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174988240"/>
        <c:axId val="174988800"/>
        <c:extLst>
          <c:ext xmlns:c15="http://schemas.microsoft.com/office/drawing/2012/chart" uri="{02D57815-91ED-43cb-92C2-25804820EDAC}">
            <c15:filteredBarSeries>
              <c15:ser>
                <c:idx val="0"/>
                <c:order val="0"/>
                <c:spPr>
                  <a:solidFill>
                    <a:schemeClr val="accent1"/>
                  </a:solidFill>
                  <a:ln>
                    <a:noFill/>
                  </a:ln>
                  <a:effectLst/>
                </c:spPr>
                <c:invertIfNegative val="0"/>
                <c:dLbls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900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es-SV"/>
                    </a:p>
                  </c:txPr>
                  <c:dLblPos val="outEnd"/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>
                    <c:ext uri="{CE6537A1-D6FC-4f65-9D91-7224C49458BB}">
                      <c15:showLeaderLines val="1"/>
                      <c15:leaderLines>
                        <c:spPr>
                          <a:ln w="9525" cap="flat" cmpd="sng" algn="ctr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  <a:round/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strRef>
                    <c:extLst>
                      <c:ext uri="{02D57815-91ED-43cb-92C2-25804820EDAC}">
                        <c15:formulaRef>
                          <c15:sqref>'agosto 2021'!$A$6:$B$6</c15:sqref>
                        </c15:formulaRef>
                      </c:ext>
                    </c:extLst>
                    <c:strCache>
                      <c:ptCount val="2"/>
                      <c:pt idx="0">
                        <c:v>Número de Solicitudes </c:v>
                      </c:pt>
                      <c:pt idx="1">
                        <c:v>Número de Requiermientos </c:v>
                      </c:pt>
                    </c:strCache>
                  </c:strRef>
                </c:cat>
                <c:val>
                  <c:numRef>
                    <c:extLst>
                      <c:ext uri="{02D57815-91ED-43cb-92C2-25804820EDAC}">
                        <c15:formulaRef>
                          <c15:sqref>'agosto 2021'!$A$7:$B$7</c15:sqref>
                        </c15:formulaRef>
                      </c:ext>
                    </c:extLst>
                    <c:numCache>
                      <c:formatCode>General</c:formatCode>
                      <c:ptCount val="2"/>
                    </c:numCache>
                  </c:numRef>
                </c:val>
              </c15:ser>
            </c15:filteredBarSeries>
            <c15:filteredBarSeries>
              <c15:ser>
                <c:idx val="2"/>
                <c:order val="2"/>
                <c:spPr>
                  <a:solidFill>
                    <a:schemeClr val="accent3"/>
                  </a:solidFill>
                  <a:ln>
                    <a:noFill/>
                  </a:ln>
                  <a:effectLst/>
                </c:spPr>
                <c:invertIfNegative val="0"/>
                <c:dLbls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900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es-SV"/>
                    </a:p>
                  </c:txPr>
                  <c:dLblPos val="outEnd"/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 xmlns:c15="http://schemas.microsoft.com/office/drawing/2012/chart">
                    <c:ext xmlns:c15="http://schemas.microsoft.com/office/drawing/2012/chart" uri="{CE6537A1-D6FC-4f65-9D91-7224C49458BB}">
                      <c15:showLeaderLines val="1"/>
                      <c15:leaderLines>
                        <c:spPr>
                          <a:ln w="9525" cap="flat" cmpd="sng" algn="ctr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  <a:round/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'agosto 2021'!$A$6:$B$6</c15:sqref>
                        </c15:formulaRef>
                      </c:ext>
                    </c:extLst>
                    <c:strCache>
                      <c:ptCount val="2"/>
                      <c:pt idx="0">
                        <c:v>Número de Solicitudes </c:v>
                      </c:pt>
                      <c:pt idx="1">
                        <c:v>Número de Requiermientos 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'agosto 2021'!$A$9:$B$9</c15:sqref>
                        </c15:formulaRef>
                      </c:ext>
                    </c:extLst>
                    <c:numCache>
                      <c:formatCode>General</c:formatCode>
                      <c:ptCount val="2"/>
                    </c:numCache>
                  </c:numRef>
                </c:val>
              </c15:ser>
            </c15:filteredBarSeries>
            <c15:filteredBarSeries>
              <c15:ser>
                <c:idx val="3"/>
                <c:order val="3"/>
                <c:spPr>
                  <a:solidFill>
                    <a:schemeClr val="accent4"/>
                  </a:solidFill>
                  <a:ln>
                    <a:noFill/>
                  </a:ln>
                  <a:effectLst/>
                </c:spPr>
                <c:invertIfNegative val="0"/>
                <c:dLbls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900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es-SV"/>
                    </a:p>
                  </c:txPr>
                  <c:dLblPos val="outEnd"/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 xmlns:c15="http://schemas.microsoft.com/office/drawing/2012/chart">
                    <c:ext xmlns:c15="http://schemas.microsoft.com/office/drawing/2012/chart" uri="{CE6537A1-D6FC-4f65-9D91-7224C49458BB}">
                      <c15:showLeaderLines val="1"/>
                      <c15:leaderLines>
                        <c:spPr>
                          <a:ln w="9525" cap="flat" cmpd="sng" algn="ctr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  <a:round/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'agosto 2021'!$A$6:$B$6</c15:sqref>
                        </c15:formulaRef>
                      </c:ext>
                    </c:extLst>
                    <c:strCache>
                      <c:ptCount val="2"/>
                      <c:pt idx="0">
                        <c:v>Número de Solicitudes </c:v>
                      </c:pt>
                      <c:pt idx="1">
                        <c:v>Número de Requiermientos 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'agosto 2021'!$A$10:$B$10</c15:sqref>
                        </c15:formulaRef>
                      </c:ext>
                    </c:extLst>
                    <c:numCache>
                      <c:formatCode>General</c:formatCode>
                      <c:ptCount val="2"/>
                    </c:numCache>
                  </c:numRef>
                </c:val>
              </c15:ser>
            </c15:filteredBarSeries>
            <c15:filteredBarSeries>
              <c15:ser>
                <c:idx val="4"/>
                <c:order val="4"/>
                <c:spPr>
                  <a:solidFill>
                    <a:schemeClr val="accent5"/>
                  </a:solidFill>
                  <a:ln>
                    <a:noFill/>
                  </a:ln>
                  <a:effectLst/>
                </c:spPr>
                <c:invertIfNegative val="0"/>
                <c:dLbls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900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es-SV"/>
                    </a:p>
                  </c:txPr>
                  <c:dLblPos val="outEnd"/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 xmlns:c15="http://schemas.microsoft.com/office/drawing/2012/chart">
                    <c:ext xmlns:c15="http://schemas.microsoft.com/office/drawing/2012/chart" uri="{CE6537A1-D6FC-4f65-9D91-7224C49458BB}">
                      <c15:showLeaderLines val="1"/>
                      <c15:leaderLines>
                        <c:spPr>
                          <a:ln w="9525" cap="flat" cmpd="sng" algn="ctr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  <a:round/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'agosto 2021'!$A$6:$B$6</c15:sqref>
                        </c15:formulaRef>
                      </c:ext>
                    </c:extLst>
                    <c:strCache>
                      <c:ptCount val="2"/>
                      <c:pt idx="0">
                        <c:v>Número de Solicitudes </c:v>
                      </c:pt>
                      <c:pt idx="1">
                        <c:v>Número de Requiermientos 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'agosto 2021'!$A$11:$B$11</c15:sqref>
                        </c15:formulaRef>
                      </c:ext>
                    </c:extLst>
                    <c:numCache>
                      <c:formatCode>General</c:formatCode>
                      <c:ptCount val="2"/>
                    </c:numCache>
                  </c:numRef>
                </c:val>
              </c15:ser>
            </c15:filteredBarSeries>
          </c:ext>
        </c:extLst>
      </c:barChart>
      <c:catAx>
        <c:axId val="17498824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174988800"/>
        <c:crosses val="autoZero"/>
        <c:auto val="1"/>
        <c:lblAlgn val="ctr"/>
        <c:lblOffset val="100"/>
        <c:noMultiLvlLbl val="0"/>
      </c:catAx>
      <c:valAx>
        <c:axId val="174988800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17498824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SV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s-SV" sz="2000" b="1" dirty="0" smtClean="0"/>
              <a:t>Tipo de acompañamiento</a:t>
            </a:r>
            <a:endParaRPr lang="es-SV" sz="2000" b="1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SV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accent2"/>
              </a:solidFill>
              <a:ln>
                <a:noFill/>
              </a:ln>
              <a:effectLst/>
            </c:spPr>
          </c:dPt>
          <c:dPt>
            <c:idx val="1"/>
            <c:invertIfNegative val="0"/>
            <c:bubble3D val="0"/>
            <c:spPr>
              <a:solidFill>
                <a:srgbClr val="00B0F0"/>
              </a:solidFill>
              <a:ln>
                <a:noFill/>
              </a:ln>
              <a:effectLst/>
            </c:spPr>
          </c:dPt>
          <c:dPt>
            <c:idx val="2"/>
            <c:invertIfNegative val="0"/>
            <c:bubble3D val="0"/>
            <c:spPr>
              <a:solidFill>
                <a:schemeClr val="accent6">
                  <a:lumMod val="60000"/>
                  <a:lumOff val="40000"/>
                </a:schemeClr>
              </a:solidFill>
              <a:ln>
                <a:noFill/>
              </a:ln>
              <a:effectLst/>
            </c:spPr>
          </c:dPt>
          <c:dPt>
            <c:idx val="3"/>
            <c:invertIfNegative val="0"/>
            <c:bubble3D val="0"/>
            <c:spPr>
              <a:solidFill>
                <a:srgbClr val="0070C0"/>
              </a:solidFill>
              <a:ln>
                <a:noFill/>
              </a:ln>
              <a:effectLst/>
            </c:spPr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[EstadísticasUGDA2021.xlsx]Agosto!$B$13:$B$16</c:f>
              <c:strCache>
                <c:ptCount val="4"/>
                <c:pt idx="0">
                  <c:v>Consulta técnica vía correo electrónico</c:v>
                </c:pt>
                <c:pt idx="1">
                  <c:v>Asesoría Inicial</c:v>
                </c:pt>
                <c:pt idx="2">
                  <c:v>Revisión de normativas archivísticas</c:v>
                </c:pt>
                <c:pt idx="3">
                  <c:v>Asistencia técnica presencial </c:v>
                </c:pt>
              </c:strCache>
            </c:strRef>
          </c:cat>
          <c:val>
            <c:numRef>
              <c:f>[EstadísticasUGDA2021.xlsx]Agosto!$C$13:$C$16</c:f>
              <c:numCache>
                <c:formatCode>General</c:formatCode>
                <c:ptCount val="4"/>
                <c:pt idx="0">
                  <c:v>3</c:v>
                </c:pt>
                <c:pt idx="1">
                  <c:v>2</c:v>
                </c:pt>
                <c:pt idx="2">
                  <c:v>2</c:v>
                </c:pt>
                <c:pt idx="3">
                  <c:v>1</c:v>
                </c:pt>
              </c:numCache>
            </c:numRef>
          </c:val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175630688"/>
        <c:axId val="175631248"/>
      </c:barChart>
      <c:catAx>
        <c:axId val="17563068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175631248"/>
        <c:crosses val="autoZero"/>
        <c:auto val="1"/>
        <c:lblAlgn val="ctr"/>
        <c:lblOffset val="100"/>
        <c:noMultiLvlLbl val="0"/>
      </c:catAx>
      <c:valAx>
        <c:axId val="175631248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17563068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SV"/>
    </a:p>
  </c:txPr>
  <c:externalData r:id="rId3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s-SV" sz="2000" b="1"/>
              <a:t>Nivel de respuesta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SV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1"/>
            <c:invertIfNegative val="0"/>
            <c:bubble3D val="0"/>
            <c:spPr>
              <a:solidFill>
                <a:srgbClr val="002060"/>
              </a:solidFill>
              <a:ln>
                <a:noFill/>
              </a:ln>
              <a:effectLst/>
            </c:spPr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'[acompañamiento estadisticas agosto 2021.xlsx]Hoja1'!$F$3:$F$4</c:f>
              <c:strCache>
                <c:ptCount val="2"/>
                <c:pt idx="0">
                  <c:v>Cantidad de preguntas recibidas</c:v>
                </c:pt>
                <c:pt idx="1">
                  <c:v>Cantidad de preguntas respondidas</c:v>
                </c:pt>
              </c:strCache>
            </c:strRef>
          </c:cat>
          <c:val>
            <c:numRef>
              <c:f>'[acompañamiento estadisticas agosto 2021.xlsx]Hoja1'!$G$3:$G$4</c:f>
              <c:numCache>
                <c:formatCode>General</c:formatCode>
                <c:ptCount val="2"/>
                <c:pt idx="0">
                  <c:v>19</c:v>
                </c:pt>
                <c:pt idx="1">
                  <c:v>4</c:v>
                </c:pt>
              </c:numCache>
            </c:numRef>
          </c:val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176211152"/>
        <c:axId val="175931472"/>
      </c:barChart>
      <c:catAx>
        <c:axId val="17621115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175931472"/>
        <c:crosses val="autoZero"/>
        <c:auto val="1"/>
        <c:lblAlgn val="ctr"/>
        <c:lblOffset val="100"/>
        <c:noMultiLvlLbl val="0"/>
      </c:catAx>
      <c:valAx>
        <c:axId val="175931472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17621115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SV"/>
    </a:p>
  </c:txPr>
  <c:externalData r:id="rId3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s-SV" sz="2000" b="1"/>
              <a:t>Frecuencia de temas de preguntas recibidas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SV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'[acompañamiento estadisticas agosto 2021.xlsx]Hoja1'!$C$3</c:f>
              <c:strCache>
                <c:ptCount val="1"/>
                <c:pt idx="0">
                  <c:v>Frecuencia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'[acompañamiento estadisticas agosto 2021.xlsx]Hoja1'!$B$4:$B$13</c:f>
              <c:strCache>
                <c:ptCount val="10"/>
                <c:pt idx="0">
                  <c:v>Trámite de solicitudes de información</c:v>
                </c:pt>
                <c:pt idx="1">
                  <c:v>Nombre, cargo y salario de los empleados públicos</c:v>
                </c:pt>
                <c:pt idx="2">
                  <c:v>Uso práctico del portal de transparencia</c:v>
                </c:pt>
                <c:pt idx="3">
                  <c:v>Solicitud de formación </c:v>
                </c:pt>
                <c:pt idx="4">
                  <c:v>Ítems de publicación de información oficiosa</c:v>
                </c:pt>
                <c:pt idx="5">
                  <c:v>Datos personales</c:v>
                </c:pt>
                <c:pt idx="6">
                  <c:v>Rol del Oficial de Información</c:v>
                </c:pt>
                <c:pt idx="7">
                  <c:v>Plazo de publicación de información oficiosa</c:v>
                </c:pt>
                <c:pt idx="8">
                  <c:v>Participación ciudadana y rendición de cuentas</c:v>
                </c:pt>
                <c:pt idx="9">
                  <c:v>Inconformidad con procesos de Unidad de Evaluación del Desempeño</c:v>
                </c:pt>
              </c:strCache>
            </c:strRef>
          </c:cat>
          <c:val>
            <c:numRef>
              <c:f>'[acompañamiento estadisticas agosto 2021.xlsx]Hoja1'!$C$4:$C$13</c:f>
              <c:numCache>
                <c:formatCode>General</c:formatCode>
                <c:ptCount val="10"/>
                <c:pt idx="0">
                  <c:v>3</c:v>
                </c:pt>
                <c:pt idx="1">
                  <c:v>3</c:v>
                </c:pt>
                <c:pt idx="2">
                  <c:v>2</c:v>
                </c:pt>
                <c:pt idx="3">
                  <c:v>1</c:v>
                </c:pt>
                <c:pt idx="4">
                  <c:v>2</c:v>
                </c:pt>
                <c:pt idx="5">
                  <c:v>4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</c:numCache>
            </c:numRef>
          </c:val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175933712"/>
        <c:axId val="175934272"/>
      </c:barChart>
      <c:catAx>
        <c:axId val="17593371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175934272"/>
        <c:crosses val="autoZero"/>
        <c:auto val="1"/>
        <c:lblAlgn val="ctr"/>
        <c:lblOffset val="100"/>
        <c:noMultiLvlLbl val="0"/>
      </c:catAx>
      <c:valAx>
        <c:axId val="175934272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17593371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SV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s-SV" sz="2000" b="1" dirty="0" smtClean="0"/>
              <a:t>Número</a:t>
            </a:r>
            <a:r>
              <a:rPr lang="es-SV" sz="2000" b="1" baseline="0" dirty="0" smtClean="0"/>
              <a:t> de solicitudes respondidas en plazo legal</a:t>
            </a:r>
            <a:endParaRPr lang="es-SV" sz="2000" b="1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SV"/>
        </a:p>
      </c:txPr>
    </c:title>
    <c:autoTitleDeleted val="0"/>
    <c:plotArea>
      <c:layout>
        <c:manualLayout>
          <c:layoutTarget val="inner"/>
          <c:xMode val="edge"/>
          <c:yMode val="edge"/>
          <c:x val="3.512571467197554E-2"/>
          <c:y val="0.15176072429675275"/>
          <c:w val="0.95759915280031493"/>
          <c:h val="0.8096392932788044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'agosto 2021'!$A$14</c:f>
              <c:strCache>
                <c:ptCount val="1"/>
                <c:pt idx="0">
                  <c:v>Solicitudes de plazo ordinario (Información menor a 5 años)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'agosto 2021'!$A$15:$A$19</c:f>
              <c:numCache>
                <c:formatCode>General</c:formatCode>
                <c:ptCount val="4"/>
                <c:pt idx="1">
                  <c:v>10</c:v>
                </c:pt>
              </c:numCache>
            </c:numRef>
          </c:val>
        </c:ser>
        <c:ser>
          <c:idx val="1"/>
          <c:order val="1"/>
          <c:tx>
            <c:strRef>
              <c:f>'agosto 2021'!$B$14</c:f>
              <c:strCache>
                <c:ptCount val="1"/>
                <c:pt idx="0">
                  <c:v>Solicitudes con información solicitada más de 5 años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'agosto 2021'!$B$15:$B$19</c:f>
              <c:numCache>
                <c:formatCode>General</c:formatCode>
                <c:ptCount val="4"/>
                <c:pt idx="1">
                  <c:v>0</c:v>
                </c:pt>
              </c:numCache>
            </c:numRef>
          </c:val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175111856"/>
        <c:axId val="175112416"/>
      </c:barChart>
      <c:catAx>
        <c:axId val="175111856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175112416"/>
        <c:crosses val="autoZero"/>
        <c:auto val="1"/>
        <c:lblAlgn val="ctr"/>
        <c:lblOffset val="100"/>
        <c:noMultiLvlLbl val="0"/>
      </c:catAx>
      <c:valAx>
        <c:axId val="175112416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17511185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45049997918662871"/>
          <c:y val="0.29615078922123628"/>
          <c:w val="0.5476332141688266"/>
          <c:h val="0.13039964212906349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SV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SV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4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s-SV" sz="2400" b="1"/>
              <a:t>Número</a:t>
            </a:r>
            <a:r>
              <a:rPr lang="es-SV" sz="2400" b="1" baseline="0"/>
              <a:t> de requerimientos recibidos por tipo de información</a:t>
            </a:r>
            <a:endParaRPr lang="es-SV" sz="2400" b="1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SV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'agosto 2021'!$A$23:$H$23</c:f>
              <c:strCache>
                <c:ptCount val="8"/>
                <c:pt idx="0">
                  <c:v>Pública</c:v>
                </c:pt>
                <c:pt idx="1">
                  <c:v>Reservada</c:v>
                </c:pt>
                <c:pt idx="2">
                  <c:v>Reorientado a otros entes</c:v>
                </c:pt>
                <c:pt idx="3">
                  <c:v>Inadmisible</c:v>
                </c:pt>
                <c:pt idx="4">
                  <c:v>Inexistente</c:v>
                </c:pt>
                <c:pt idx="5">
                  <c:v>Desistidos</c:v>
                </c:pt>
                <c:pt idx="6">
                  <c:v>Confidencial</c:v>
                </c:pt>
                <c:pt idx="7">
                  <c:v>Datos Personales</c:v>
                </c:pt>
              </c:strCache>
            </c:strRef>
          </c:cat>
          <c:val>
            <c:numRef>
              <c:f>'agosto 2021'!$A$24:$H$24</c:f>
              <c:numCache>
                <c:formatCode>General</c:formatCode>
                <c:ptCount val="8"/>
                <c:pt idx="0">
                  <c:v>1</c:v>
                </c:pt>
                <c:pt idx="1">
                  <c:v>0</c:v>
                </c:pt>
                <c:pt idx="2">
                  <c:v>8</c:v>
                </c:pt>
                <c:pt idx="3">
                  <c:v>0</c:v>
                </c:pt>
                <c:pt idx="4">
                  <c:v>3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</c:numCache>
            </c:numRef>
          </c:val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175114656"/>
        <c:axId val="175115216"/>
      </c:barChart>
      <c:catAx>
        <c:axId val="17511465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175115216"/>
        <c:crosses val="autoZero"/>
        <c:auto val="1"/>
        <c:lblAlgn val="ctr"/>
        <c:lblOffset val="100"/>
        <c:noMultiLvlLbl val="0"/>
      </c:catAx>
      <c:valAx>
        <c:axId val="175115216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17511465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SV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4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s-SV" sz="2400" b="1"/>
              <a:t>Género</a:t>
            </a:r>
            <a:r>
              <a:rPr lang="es-SV" sz="2400" b="1" baseline="0"/>
              <a:t> de personas solicitantes </a:t>
            </a:r>
            <a:endParaRPr lang="es-SV" sz="2400" b="1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SV"/>
        </a:p>
      </c:txPr>
    </c:title>
    <c:autoTitleDeleted val="0"/>
    <c:plotArea>
      <c:layout/>
      <c:pieChart>
        <c:varyColors val="1"/>
        <c:ser>
          <c:idx val="0"/>
          <c:order val="0"/>
          <c:explosion val="15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1"/>
            <c:bubble3D val="0"/>
            <c:explosion val="3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'agosto 2021'!$A$30:$B$30</c:f>
              <c:strCache>
                <c:ptCount val="2"/>
                <c:pt idx="0">
                  <c:v>Mujer</c:v>
                </c:pt>
                <c:pt idx="1">
                  <c:v>Hombre</c:v>
                </c:pt>
              </c:strCache>
            </c:strRef>
          </c:cat>
          <c:val>
            <c:numRef>
              <c:f>'agosto 2021'!$A$31:$B$31</c:f>
              <c:numCache>
                <c:formatCode>General</c:formatCode>
                <c:ptCount val="2"/>
                <c:pt idx="0">
                  <c:v>8</c:v>
                </c:pt>
                <c:pt idx="1">
                  <c:v>3</c:v>
                </c:pt>
              </c:numCache>
            </c:numRef>
          </c:val>
        </c:ser>
        <c:dLbls>
          <c:dLblPos val="bestFit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  <c:extLst>
          <c:ext xmlns:c15="http://schemas.microsoft.com/office/drawing/2012/chart" uri="{02D57815-91ED-43cb-92C2-25804820EDAC}">
            <c15:filteredPieSeries>
              <c15:ser>
                <c:idx val="1"/>
                <c:order val="1"/>
                <c:dPt>
                  <c:idx val="0"/>
                  <c:bubble3D val="0"/>
                  <c:spPr>
                    <a:solidFill>
                      <a:schemeClr val="accent1"/>
                    </a:solidFill>
                    <a:ln w="19050">
                      <a:solidFill>
                        <a:schemeClr val="lt1"/>
                      </a:solidFill>
                    </a:ln>
                    <a:effectLst/>
                  </c:spPr>
                </c:dPt>
                <c:dPt>
                  <c:idx val="1"/>
                  <c:bubble3D val="0"/>
                  <c:spPr>
                    <a:solidFill>
                      <a:schemeClr val="accent2"/>
                    </a:solidFill>
                    <a:ln w="19050">
                      <a:solidFill>
                        <a:schemeClr val="lt1"/>
                      </a:solidFill>
                    </a:ln>
                    <a:effectLst/>
                  </c:spPr>
                </c:dPt>
                <c:dLbls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900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es-SV"/>
                    </a:p>
                  </c:txPr>
                  <c:dLblPos val="bestFit"/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1"/>
                  <c:leaderLines>
                    <c:spPr>
                      <a:ln w="9525" cap="flat" cmpd="sng" algn="ctr">
                        <a:solidFill>
                          <a:schemeClr val="tx1">
                            <a:lumMod val="35000"/>
                            <a:lumOff val="65000"/>
                          </a:schemeClr>
                        </a:solidFill>
                        <a:round/>
                      </a:ln>
                      <a:effectLst/>
                    </c:spPr>
                  </c:leaderLines>
                  <c:extLst>
                    <c:ext uri="{CE6537A1-D6FC-4f65-9D91-7224C49458BB}"/>
                  </c:extLst>
                </c:dLbls>
                <c:cat>
                  <c:strRef>
                    <c:extLst>
                      <c:ext uri="{02D57815-91ED-43cb-92C2-25804820EDAC}">
                        <c15:formulaRef>
                          <c15:sqref>'agosto 2021'!$A$30:$B$30</c15:sqref>
                        </c15:formulaRef>
                      </c:ext>
                    </c:extLst>
                    <c:strCache>
                      <c:ptCount val="2"/>
                      <c:pt idx="0">
                        <c:v>Mujer</c:v>
                      </c:pt>
                      <c:pt idx="1">
                        <c:v>Hombre</c:v>
                      </c:pt>
                    </c:strCache>
                  </c:strRef>
                </c:cat>
                <c:val>
                  <c:numRef>
                    <c:extLst>
                      <c:ext uri="{02D57815-91ED-43cb-92C2-25804820EDAC}">
                        <c15:formulaRef>
                          <c15:sqref>'agosto 2021'!$A$32:$B$32</c15:sqref>
                        </c15:formulaRef>
                      </c:ext>
                    </c:extLst>
                    <c:numCache>
                      <c:formatCode>General</c:formatCode>
                      <c:ptCount val="2"/>
                    </c:numCache>
                  </c:numRef>
                </c:val>
              </c15:ser>
            </c15:filteredPieSeries>
            <c15:filteredPieSeries>
              <c15:ser>
                <c:idx val="2"/>
                <c:order val="2"/>
                <c:dPt>
                  <c:idx val="0"/>
                  <c:bubble3D val="0"/>
                  <c:spPr>
                    <a:solidFill>
                      <a:schemeClr val="accent1"/>
                    </a:solidFill>
                    <a:ln w="19050">
                      <a:solidFill>
                        <a:schemeClr val="lt1"/>
                      </a:solidFill>
                    </a:ln>
                    <a:effectLst/>
                  </c:spPr>
                </c:dPt>
                <c:dPt>
                  <c:idx val="1"/>
                  <c:bubble3D val="0"/>
                  <c:spPr>
                    <a:solidFill>
                      <a:schemeClr val="accent2"/>
                    </a:solidFill>
                    <a:ln w="19050">
                      <a:solidFill>
                        <a:schemeClr val="lt1"/>
                      </a:solidFill>
                    </a:ln>
                    <a:effectLst/>
                  </c:spPr>
                </c:dPt>
                <c:dLbls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900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es-SV"/>
                    </a:p>
                  </c:txPr>
                  <c:dLblPos val="bestFit"/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1"/>
                  <c:leaderLines>
                    <c:spPr>
                      <a:ln w="9525" cap="flat" cmpd="sng" algn="ctr">
                        <a:solidFill>
                          <a:schemeClr val="tx1">
                            <a:lumMod val="35000"/>
                            <a:lumOff val="65000"/>
                          </a:schemeClr>
                        </a:solidFill>
                        <a:round/>
                      </a:ln>
                      <a:effectLst/>
                    </c:spPr>
                  </c:leaderLines>
                  <c:extLst xmlns:c15="http://schemas.microsoft.com/office/drawing/2012/chart">
                    <c:ext xmlns:c15="http://schemas.microsoft.com/office/drawing/2012/chart" uri="{CE6537A1-D6FC-4f65-9D91-7224C49458BB}"/>
                  </c:extLst>
                </c:dLbls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'agosto 2021'!$A$30:$B$30</c15:sqref>
                        </c15:formulaRef>
                      </c:ext>
                    </c:extLst>
                    <c:strCache>
                      <c:ptCount val="2"/>
                      <c:pt idx="0">
                        <c:v>Mujer</c:v>
                      </c:pt>
                      <c:pt idx="1">
                        <c:v>Hombre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'agosto 2021'!$A$33:$B$33</c15:sqref>
                        </c15:formulaRef>
                      </c:ext>
                    </c:extLst>
                    <c:numCache>
                      <c:formatCode>General</c:formatCode>
                      <c:ptCount val="2"/>
                    </c:numCache>
                  </c:numRef>
                </c:val>
              </c15:ser>
            </c15:filteredPieSeries>
          </c:ext>
        </c:extLst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SV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SV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s-SV" sz="2000" b="1"/>
              <a:t>Forma</a:t>
            </a:r>
            <a:r>
              <a:rPr lang="es-SV" sz="2000" b="1" baseline="0"/>
              <a:t> de presentación de la solicitud</a:t>
            </a:r>
            <a:endParaRPr lang="es-SV" sz="2000" b="1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SV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rgbClr val="0070C0"/>
            </a:solidFill>
            <a:ln w="19050">
              <a:solidFill>
                <a:schemeClr val="lt1"/>
              </a:solidFill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0070C0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1"/>
            <c:invertIfNegative val="0"/>
            <c:bubble3D val="0"/>
            <c:spPr>
              <a:solidFill>
                <a:srgbClr val="0070C0"/>
              </a:solidFill>
              <a:ln w="19050">
                <a:solidFill>
                  <a:schemeClr val="lt1"/>
                </a:solidFill>
              </a:ln>
              <a:effectLst/>
            </c:spPr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'agosto 2021'!$A$37:$B$37</c:f>
              <c:strCache>
                <c:ptCount val="2"/>
                <c:pt idx="0">
                  <c:v>Presencial</c:v>
                </c:pt>
                <c:pt idx="1">
                  <c:v>Correo electrónico</c:v>
                </c:pt>
              </c:strCache>
            </c:strRef>
          </c:cat>
          <c:val>
            <c:numRef>
              <c:f>'agosto 2021'!$A$38:$B$38</c:f>
              <c:numCache>
                <c:formatCode>General</c:formatCode>
                <c:ptCount val="2"/>
                <c:pt idx="0">
                  <c:v>0</c:v>
                </c:pt>
                <c:pt idx="1">
                  <c:v>11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174816896"/>
        <c:axId val="174817456"/>
        <c:extLst>
          <c:ext xmlns:c15="http://schemas.microsoft.com/office/drawing/2012/chart" uri="{02D57815-91ED-43cb-92C2-25804820EDAC}">
            <c15:filteredBarSeries>
              <c15:ser>
                <c:idx val="1"/>
                <c:order val="1"/>
                <c:spPr>
                  <a:solidFill>
                    <a:schemeClr val="accent2"/>
                  </a:solidFill>
                  <a:ln w="19050">
                    <a:solidFill>
                      <a:schemeClr val="lt1"/>
                    </a:solidFill>
                  </a:ln>
                  <a:effectLst/>
                </c:spPr>
                <c:invertIfNegative val="0"/>
                <c:dPt>
                  <c:idx val="0"/>
                  <c:invertIfNegative val="0"/>
                  <c:bubble3D val="0"/>
                  <c:spPr>
                    <a:solidFill>
                      <a:schemeClr val="accent2"/>
                    </a:solidFill>
                    <a:ln w="19050">
                      <a:solidFill>
                        <a:schemeClr val="lt1"/>
                      </a:solidFill>
                    </a:ln>
                    <a:effectLst/>
                  </c:spPr>
                </c:dPt>
                <c:dPt>
                  <c:idx val="1"/>
                  <c:invertIfNegative val="0"/>
                  <c:bubble3D val="0"/>
                  <c:spPr>
                    <a:solidFill>
                      <a:schemeClr val="accent2"/>
                    </a:solidFill>
                    <a:ln w="19050">
                      <a:solidFill>
                        <a:schemeClr val="lt1"/>
                      </a:solidFill>
                    </a:ln>
                    <a:effectLst/>
                  </c:spPr>
                </c:dPt>
                <c:cat>
                  <c:strRef>
                    <c:extLst>
                      <c:ext uri="{02D57815-91ED-43cb-92C2-25804820EDAC}">
                        <c15:formulaRef>
                          <c15:sqref>'agosto 2021'!$A$37:$B$37</c15:sqref>
                        </c15:formulaRef>
                      </c:ext>
                    </c:extLst>
                    <c:strCache>
                      <c:ptCount val="2"/>
                      <c:pt idx="0">
                        <c:v>Presencial</c:v>
                      </c:pt>
                      <c:pt idx="1">
                        <c:v>Correo electrónico</c:v>
                      </c:pt>
                    </c:strCache>
                  </c:strRef>
                </c:cat>
                <c:val>
                  <c:numRef>
                    <c:extLst>
                      <c:ext uri="{02D57815-91ED-43cb-92C2-25804820EDAC}">
                        <c15:formulaRef>
                          <c15:sqref>'agosto 2021'!$A$39:$B$39</c15:sqref>
                        </c15:formulaRef>
                      </c:ext>
                    </c:extLst>
                    <c:numCache>
                      <c:formatCode>General</c:formatCode>
                      <c:ptCount val="2"/>
                    </c:numCache>
                  </c:numRef>
                </c:val>
              </c15:ser>
            </c15:filteredBarSeries>
          </c:ext>
        </c:extLst>
      </c:barChart>
      <c:catAx>
        <c:axId val="17481689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174817456"/>
        <c:crosses val="autoZero"/>
        <c:auto val="1"/>
        <c:lblAlgn val="ctr"/>
        <c:lblOffset val="100"/>
        <c:noMultiLvlLbl val="0"/>
      </c:catAx>
      <c:valAx>
        <c:axId val="174817456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17481689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SV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SV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SV"/>
        </a:p>
      </c:txPr>
    </c:title>
    <c:autoTitleDeleted val="0"/>
    <c:plotArea>
      <c:layout>
        <c:manualLayout>
          <c:layoutTarget val="inner"/>
          <c:xMode val="edge"/>
          <c:yMode val="edge"/>
          <c:x val="1.3285024154589372E-2"/>
          <c:y val="8.3560606060606071E-2"/>
          <c:w val="0.97342995169082125"/>
          <c:h val="0.8149576473395371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'[Estadísticas UNFOP agosto.xlsx]Hoja 1'!$G$25</c:f>
              <c:strCache>
                <c:ptCount val="1"/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'[Estadísticas UNFOP agosto.xlsx]Hoja 1'!$F$26:$F$29</c:f>
              <c:strCache>
                <c:ptCount val="4"/>
                <c:pt idx="0">
                  <c:v>Municipalidades</c:v>
                </c:pt>
                <c:pt idx="1">
                  <c:v>Entes obligados</c:v>
                </c:pt>
                <c:pt idx="2">
                  <c:v>Sociedad civil</c:v>
                </c:pt>
                <c:pt idx="3">
                  <c:v>Servidores públicos</c:v>
                </c:pt>
              </c:strCache>
            </c:strRef>
          </c:cat>
          <c:val>
            <c:numRef>
              <c:f>'[Estadísticas UNFOP agosto.xlsx]Hoja 1'!$G$26:$G$29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1</c:v>
                </c:pt>
                <c:pt idx="3">
                  <c:v>1</c:v>
                </c:pt>
              </c:numCache>
            </c:numRef>
          </c:val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175790544"/>
        <c:axId val="175791104"/>
      </c:barChart>
      <c:catAx>
        <c:axId val="17579054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175791104"/>
        <c:crosses val="autoZero"/>
        <c:auto val="1"/>
        <c:lblAlgn val="ctr"/>
        <c:lblOffset val="100"/>
        <c:noMultiLvlLbl val="0"/>
      </c:catAx>
      <c:valAx>
        <c:axId val="175791104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17579054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SV"/>
    </a:p>
  </c:txPr>
  <c:externalData r:id="rId3">
    <c:autoUpdate val="0"/>
  </c:externalData>
  <c:userShapes r:id="rId4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s-SV" sz="2000" b="1"/>
              <a:t>Personas</a:t>
            </a:r>
            <a:r>
              <a:rPr lang="es-SV" sz="2000" b="1" baseline="0"/>
              <a:t> capacitadas por sexo </a:t>
            </a:r>
            <a:endParaRPr lang="es-SV" sz="2000" b="1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SV"/>
        </a:p>
      </c:txPr>
    </c:title>
    <c:autoTitleDeleted val="0"/>
    <c:plotArea>
      <c:layout/>
      <c:pieChart>
        <c:varyColors val="1"/>
        <c:ser>
          <c:idx val="0"/>
          <c:order val="0"/>
          <c:dPt>
            <c:idx val="0"/>
            <c:bubble3D val="0"/>
            <c:explosion val="8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1"/>
            <c:bubble3D val="0"/>
            <c:spPr>
              <a:solidFill>
                <a:srgbClr val="0070C0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2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'[Estadísticas UNFOP agosto.xlsx]Hoja 1'!$B$4:$D$4</c:f>
              <c:strCache>
                <c:ptCount val="3"/>
                <c:pt idx="0">
                  <c:v>Hombres </c:v>
                </c:pt>
                <c:pt idx="1">
                  <c:v>Mujeres </c:v>
                </c:pt>
                <c:pt idx="2">
                  <c:v>N/D</c:v>
                </c:pt>
              </c:strCache>
            </c:strRef>
          </c:cat>
          <c:val>
            <c:numRef>
              <c:f>'[Estadísticas UNFOP agosto.xlsx]Hoja 1'!$B$5:$D$5</c:f>
              <c:numCache>
                <c:formatCode>General</c:formatCode>
                <c:ptCount val="3"/>
                <c:pt idx="0">
                  <c:v>110</c:v>
                </c:pt>
                <c:pt idx="1">
                  <c:v>150</c:v>
                </c:pt>
                <c:pt idx="2">
                  <c:v>0</c:v>
                </c:pt>
              </c:numCache>
            </c:numRef>
          </c:val>
        </c:ser>
        <c:dLbls>
          <c:dLblPos val="bestFit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SV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SV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s-SV" sz="2000" b="1"/>
              <a:t>Soilicitudes de</a:t>
            </a:r>
            <a:r>
              <a:rPr lang="es-SV" sz="2000" b="1" baseline="0"/>
              <a:t> apoyo UCOM</a:t>
            </a:r>
            <a:endParaRPr lang="es-SV" sz="2000" b="1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SV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Hoja1!$A$19:$F$19</c:f>
              <c:strCache>
                <c:ptCount val="6"/>
                <c:pt idx="0">
                  <c:v>CD de audiencias</c:v>
                </c:pt>
                <c:pt idx="1">
                  <c:v>Capacitaciones Virtuales</c:v>
                </c:pt>
                <c:pt idx="2">
                  <c:v>Fotos de Pleno</c:v>
                </c:pt>
                <c:pt idx="3">
                  <c:v>Eventos</c:v>
                </c:pt>
                <c:pt idx="4">
                  <c:v>Publicaciones WEB</c:v>
                </c:pt>
                <c:pt idx="5">
                  <c:v>Diseños</c:v>
                </c:pt>
              </c:strCache>
            </c:strRef>
          </c:cat>
          <c:val>
            <c:numRef>
              <c:f>Hoja1!$A$20:$F$20</c:f>
              <c:numCache>
                <c:formatCode>General</c:formatCode>
                <c:ptCount val="6"/>
                <c:pt idx="0">
                  <c:v>4</c:v>
                </c:pt>
                <c:pt idx="1">
                  <c:v>5</c:v>
                </c:pt>
                <c:pt idx="2">
                  <c:v>2</c:v>
                </c:pt>
                <c:pt idx="3">
                  <c:v>1</c:v>
                </c:pt>
                <c:pt idx="4">
                  <c:v>5</c:v>
                </c:pt>
                <c:pt idx="5">
                  <c:v>3</c:v>
                </c:pt>
              </c:numCache>
            </c:numRef>
          </c:val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175663312"/>
        <c:axId val="175663872"/>
      </c:barChart>
      <c:catAx>
        <c:axId val="17566331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175663872"/>
        <c:crosses val="autoZero"/>
        <c:auto val="1"/>
        <c:lblAlgn val="ctr"/>
        <c:lblOffset val="100"/>
        <c:noMultiLvlLbl val="0"/>
      </c:catAx>
      <c:valAx>
        <c:axId val="175663872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17566331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SV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92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s-SV" b="1"/>
              <a:t>Número de entes obligados atendidos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92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SV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>
                <a:lumMod val="50000"/>
              </a:schemeClr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</c:dPt>
          <c:dLbls>
            <c:dLbl>
              <c:idx val="0"/>
              <c:tx>
                <c:rich>
                  <a:bodyPr/>
                  <a:lstStyle/>
                  <a:p>
                    <a:r>
                      <a:rPr lang="en-US" smtClean="0"/>
                      <a:t>3</a:t>
                    </a:r>
                    <a:endParaRPr lang="en-US" dirty="0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 smtClean="0"/>
                      <a:t>5</a:t>
                    </a:r>
                    <a:endParaRPr lang="en-US" dirty="0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[EstadísticasUGDAJunio.xlsx]Hoja1!$D$21:$D$22</c:f>
              <c:strCache>
                <c:ptCount val="2"/>
                <c:pt idx="0">
                  <c:v>Municipalidades</c:v>
                </c:pt>
                <c:pt idx="1">
                  <c:v>Gobierno Central</c:v>
                </c:pt>
              </c:strCache>
            </c:strRef>
          </c:cat>
          <c:val>
            <c:numRef>
              <c:f>[EstadísticasUGDAJunio.xlsx]Hoja1!$E$21:$E$22</c:f>
              <c:numCache>
                <c:formatCode>General</c:formatCode>
                <c:ptCount val="2"/>
                <c:pt idx="0">
                  <c:v>6</c:v>
                </c:pt>
                <c:pt idx="1">
                  <c:v>8</c:v>
                </c:pt>
              </c:numCache>
            </c:numRef>
          </c:val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175666112"/>
        <c:axId val="175628448"/>
      </c:barChart>
      <c:catAx>
        <c:axId val="17566611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175628448"/>
        <c:crosses val="autoZero"/>
        <c:auto val="1"/>
        <c:lblAlgn val="ctr"/>
        <c:lblOffset val="100"/>
        <c:noMultiLvlLbl val="0"/>
      </c:catAx>
      <c:valAx>
        <c:axId val="175628448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17566611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600"/>
      </a:pPr>
      <a:endParaRPr lang="es-SV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3">
  <a:schemeClr val="accent6"/>
  <a:schemeClr val="accent5"/>
  <a:schemeClr val="accent4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0.22793</cdr:x>
      <cdr:y>0</cdr:y>
    </cdr:from>
    <cdr:to>
      <cdr:x>0.74572</cdr:x>
      <cdr:y>0.14325</cdr:y>
    </cdr:to>
    <cdr:sp macro="" textlink="">
      <cdr:nvSpPr>
        <cdr:cNvPr id="2" name="CuadroTexto 1"/>
        <cdr:cNvSpPr txBox="1"/>
      </cdr:nvSpPr>
      <cdr:spPr>
        <a:xfrm xmlns:a="http://schemas.openxmlformats.org/drawingml/2006/main">
          <a:off x="2396837" y="0"/>
          <a:ext cx="5444836" cy="72043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es-SV" sz="1100" dirty="0"/>
        </a:p>
      </cdr:txBody>
    </cdr:sp>
  </cdr:relSizeAnchor>
  <cdr:relSizeAnchor xmlns:cdr="http://schemas.openxmlformats.org/drawingml/2006/chartDrawing">
    <cdr:from>
      <cdr:x>0.28465</cdr:x>
      <cdr:y>0</cdr:y>
    </cdr:from>
    <cdr:to>
      <cdr:x>0.74886</cdr:x>
      <cdr:y>0.15944</cdr:y>
    </cdr:to>
    <cdr:sp macro="" textlink="">
      <cdr:nvSpPr>
        <cdr:cNvPr id="3" name="CuadroTexto 2"/>
        <cdr:cNvSpPr txBox="1"/>
      </cdr:nvSpPr>
      <cdr:spPr>
        <a:xfrm xmlns:a="http://schemas.openxmlformats.org/drawingml/2006/main">
          <a:off x="2993221" y="-568036"/>
          <a:ext cx="4881490" cy="80185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ctr"/>
          <a:r>
            <a:rPr lang="es-SV" sz="2000" b="1" dirty="0" smtClean="0"/>
            <a:t>Número de capacitaciones brindadas por sector</a:t>
          </a:r>
          <a:endParaRPr lang="es-SV" sz="2000" b="1" dirty="0"/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SV" dirty="0"/>
          </a:p>
        </p:txBody>
      </p:sp>
      <p:sp>
        <p:nvSpPr>
          <p:cNvPr id="3" name="Marcador de fech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600A776-B8D4-4E52-AA9C-B21CB1D3C54B}" type="datetimeFigureOut">
              <a:rPr lang="es-SV" smtClean="0"/>
              <a:t>21/09/2021</a:t>
            </a:fld>
            <a:endParaRPr lang="es-SV" dirty="0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SV" dirty="0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86043F7-28A1-4299-B077-905675AC38EE}" type="slidenum">
              <a:rPr lang="es-SV" smtClean="0"/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255021327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SV" dirty="0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DD95D9D-D487-4551-98C8-C095D0410DD1}" type="datetimeFigureOut">
              <a:rPr lang="es-SV" smtClean="0"/>
              <a:t>21/09/2021</a:t>
            </a:fld>
            <a:endParaRPr lang="es-SV" dirty="0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SV" dirty="0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SV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5760424-57F6-45D4-9C7D-F7A32EECDA87}" type="slidenum">
              <a:rPr lang="es-SV" smtClean="0"/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38485950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760424-57F6-45D4-9C7D-F7A32EECDA87}" type="slidenum">
              <a:rPr lang="es-SV" smtClean="0"/>
              <a:t>7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302355955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760424-57F6-45D4-9C7D-F7A32EECDA87}" type="slidenum">
              <a:rPr lang="es-SV" smtClean="0"/>
              <a:t>9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257427344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760424-57F6-45D4-9C7D-F7A32EECDA87}" type="slidenum">
              <a:rPr lang="es-SV" smtClean="0"/>
              <a:t>12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25025397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2032" y="-15132"/>
            <a:ext cx="12192000" cy="6885164"/>
          </a:xfrm>
          <a:prstGeom prst="rect">
            <a:avLst/>
          </a:prstGeom>
        </p:spPr>
      </p:pic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B2387A-3C32-4723-8064-1E5634EEB735}" type="datetimeFigureOut">
              <a:rPr lang="es-SV" smtClean="0"/>
              <a:t>21/09/2021</a:t>
            </a:fld>
            <a:endParaRPr lang="es-SV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 dirty="0"/>
          </a:p>
        </p:txBody>
      </p:sp>
      <p:pic>
        <p:nvPicPr>
          <p:cNvPr id="9" name="Imagen 8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53400" y="-15132"/>
            <a:ext cx="4026568" cy="3106349"/>
          </a:xfrm>
          <a:prstGeom prst="rect">
            <a:avLst/>
          </a:prstGeom>
        </p:spPr>
      </p:pic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389BC-A800-49B9-B8F9-6E531DC57F84}" type="slidenum">
              <a:rPr lang="es-SV" smtClean="0"/>
              <a:t>‹Nº›</a:t>
            </a:fld>
            <a:endParaRPr lang="es-SV" dirty="0"/>
          </a:p>
        </p:txBody>
      </p:sp>
      <p:pic>
        <p:nvPicPr>
          <p:cNvPr id="10" name="Imagen 9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8000" y="5595571"/>
            <a:ext cx="946484" cy="899160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-28074" y="761994"/>
            <a:ext cx="9144000" cy="2387600"/>
          </a:xfrm>
        </p:spPr>
        <p:txBody>
          <a:bodyPr anchor="b"/>
          <a:lstStyle>
            <a:lvl1pPr algn="ctr">
              <a:defRPr sz="6000">
                <a:latin typeface="Helvetica LT Std Cond" panose="020B0506020202030204" pitchFamily="34" charset="0"/>
              </a:defRPr>
            </a:lvl1pPr>
          </a:lstStyle>
          <a:p>
            <a:r>
              <a:rPr lang="es-ES" dirty="0" smtClean="0"/>
              <a:t>Haga clic para modificar el estilo de título del patrón</a:t>
            </a:r>
            <a:endParaRPr lang="es-SV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0" y="3295674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latin typeface="Helvetica LT Std Cond" panose="020B050602020203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dirty="0" smtClean="0"/>
              <a:t>Haga clic para modificar el estilo de subtítulo del patrón</a:t>
            </a:r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22507964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B2387A-3C32-4723-8064-1E5634EEB735}" type="datetimeFigureOut">
              <a:rPr lang="es-SV" smtClean="0"/>
              <a:t>21/09/2021</a:t>
            </a:fld>
            <a:endParaRPr lang="es-SV" dirty="0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389BC-A800-49B9-B8F9-6E531DC57F84}" type="slidenum">
              <a:rPr lang="es-SV" smtClean="0"/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16204601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SV" dirty="0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B2387A-3C32-4723-8064-1E5634EEB735}" type="datetimeFigureOut">
              <a:rPr lang="es-SV" smtClean="0"/>
              <a:t>21/09/2021</a:t>
            </a:fld>
            <a:endParaRPr lang="es-SV" dirty="0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389BC-A800-49B9-B8F9-6E531DC57F84}" type="slidenum">
              <a:rPr lang="es-SV" smtClean="0"/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31918262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B2387A-3C32-4723-8064-1E5634EEB735}" type="datetimeFigureOut">
              <a:rPr lang="es-SV" smtClean="0"/>
              <a:t>21/09/2021</a:t>
            </a:fld>
            <a:endParaRPr lang="es-SV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389BC-A800-49B9-B8F9-6E531DC57F84}" type="slidenum">
              <a:rPr lang="es-SV" smtClean="0"/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205427754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B2387A-3C32-4723-8064-1E5634EEB735}" type="datetimeFigureOut">
              <a:rPr lang="es-SV" smtClean="0"/>
              <a:t>21/09/2021</a:t>
            </a:fld>
            <a:endParaRPr lang="es-SV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389BC-A800-49B9-B8F9-6E531DC57F84}" type="slidenum">
              <a:rPr lang="es-SV" smtClean="0"/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37206519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2032" y="-15132"/>
            <a:ext cx="12192000" cy="6885164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Helvetica LT Std Cond" panose="020B0506020202030204" pitchFamily="34" charset="0"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Helvetica LT Std Cond" panose="020B0506020202030204" pitchFamily="34" charset="0"/>
              </a:defRPr>
            </a:lvl1pPr>
            <a:lvl2pPr>
              <a:defRPr>
                <a:latin typeface="Helvetica LT Std Cond" panose="020B0506020202030204" pitchFamily="34" charset="0"/>
              </a:defRPr>
            </a:lvl2pPr>
            <a:lvl3pPr>
              <a:defRPr>
                <a:latin typeface="Helvetica LT Std Cond" panose="020B0506020202030204" pitchFamily="34" charset="0"/>
              </a:defRPr>
            </a:lvl3pPr>
            <a:lvl4pPr>
              <a:defRPr>
                <a:latin typeface="Helvetica LT Std Cond" panose="020B0506020202030204" pitchFamily="34" charset="0"/>
              </a:defRPr>
            </a:lvl4pPr>
            <a:lvl5pPr>
              <a:defRPr>
                <a:latin typeface="Helvetica LT Std Cond" panose="020B0506020202030204" pitchFamily="34" charset="0"/>
              </a:defRPr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B2387A-3C32-4723-8064-1E5634EEB735}" type="datetimeFigureOut">
              <a:rPr lang="es-SV" smtClean="0"/>
              <a:t>21/09/2021</a:t>
            </a:fld>
            <a:endParaRPr lang="es-SV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389BC-A800-49B9-B8F9-6E531DC57F84}" type="slidenum">
              <a:rPr lang="es-SV" smtClean="0"/>
              <a:t>‹Nº›</a:t>
            </a:fld>
            <a:endParaRPr lang="es-SV" dirty="0"/>
          </a:p>
        </p:txBody>
      </p:sp>
      <p:pic>
        <p:nvPicPr>
          <p:cNvPr id="8" name="Imagen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82200" y="5357611"/>
            <a:ext cx="2047912" cy="15798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63273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Imagen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11" name="Imagen 10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84203" y="5084982"/>
            <a:ext cx="2376237" cy="1833178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Helvetica LT Std Cond" panose="020B0506020202030204" pitchFamily="34" charset="0"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Helvetica LT Std Cond" panose="020B0506020202030204" pitchFamily="34" charset="0"/>
              </a:defRPr>
            </a:lvl1pPr>
            <a:lvl2pPr>
              <a:defRPr>
                <a:latin typeface="Helvetica LT Std Cond" panose="020B0506020202030204" pitchFamily="34" charset="0"/>
              </a:defRPr>
            </a:lvl2pPr>
            <a:lvl3pPr>
              <a:defRPr>
                <a:latin typeface="Helvetica LT Std Cond" panose="020B0506020202030204" pitchFamily="34" charset="0"/>
              </a:defRPr>
            </a:lvl3pPr>
            <a:lvl4pPr>
              <a:defRPr>
                <a:latin typeface="Helvetica LT Std Cond" panose="020B0506020202030204" pitchFamily="34" charset="0"/>
              </a:defRPr>
            </a:lvl4pPr>
            <a:lvl5pPr>
              <a:defRPr>
                <a:latin typeface="Helvetica LT Std Cond" panose="020B0506020202030204" pitchFamily="34" charset="0"/>
              </a:defRPr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B2387A-3C32-4723-8064-1E5634EEB735}" type="datetimeFigureOut">
              <a:rPr lang="es-SV" smtClean="0"/>
              <a:t>21/09/2021</a:t>
            </a:fld>
            <a:endParaRPr lang="es-SV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389BC-A800-49B9-B8F9-6E531DC57F84}" type="slidenum">
              <a:rPr lang="es-SV" smtClean="0"/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35105379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2032" y="-15132"/>
            <a:ext cx="12192000" cy="6885164"/>
          </a:xfrm>
          <a:prstGeom prst="rect">
            <a:avLst/>
          </a:prstGeom>
        </p:spPr>
      </p:pic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B2387A-3C32-4723-8064-1E5634EEB735}" type="datetimeFigureOut">
              <a:rPr lang="es-SV" smtClean="0"/>
              <a:t>21/09/2021</a:t>
            </a:fld>
            <a:endParaRPr lang="es-SV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 dirty="0"/>
          </a:p>
        </p:txBody>
      </p:sp>
      <p:pic>
        <p:nvPicPr>
          <p:cNvPr id="9" name="Imagen 8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02306" y="194900"/>
            <a:ext cx="6765470" cy="5219311"/>
          </a:xfrm>
          <a:prstGeom prst="rect">
            <a:avLst/>
          </a:prstGeom>
        </p:spPr>
      </p:pic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389BC-A800-49B9-B8F9-6E531DC57F84}" type="slidenum">
              <a:rPr lang="es-SV" smtClean="0"/>
              <a:t>‹Nº›</a:t>
            </a:fld>
            <a:endParaRPr lang="es-SV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070811" y="1808829"/>
            <a:ext cx="2374232" cy="2022205"/>
          </a:xfrm>
        </p:spPr>
        <p:txBody>
          <a:bodyPr/>
          <a:lstStyle>
            <a:lvl1pPr marL="0" indent="0" algn="ctr">
              <a:buNone/>
              <a:defRPr sz="2400">
                <a:latin typeface="Helvetica LT Std Cond" panose="020B050602020203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dirty="0" smtClean="0"/>
              <a:t>Haga clic para modificar el estilo de subtítulo del patrón</a:t>
            </a:r>
            <a:endParaRPr lang="es-SV" dirty="0"/>
          </a:p>
        </p:txBody>
      </p:sp>
      <p:sp>
        <p:nvSpPr>
          <p:cNvPr id="12" name="Título 1"/>
          <p:cNvSpPr>
            <a:spLocks noGrp="1"/>
          </p:cNvSpPr>
          <p:nvPr>
            <p:ph type="title"/>
          </p:nvPr>
        </p:nvSpPr>
        <p:spPr>
          <a:xfrm>
            <a:off x="1295400" y="365125"/>
            <a:ext cx="9954126" cy="501565"/>
          </a:xfrm>
        </p:spPr>
        <p:txBody>
          <a:bodyPr>
            <a:normAutofit/>
          </a:bodyPr>
          <a:lstStyle>
            <a:lvl1pPr>
              <a:defRPr sz="3600">
                <a:latin typeface="Helvetica LT Std Cond" panose="020B0506020202030204" pitchFamily="34" charset="0"/>
              </a:defRPr>
            </a:lvl1pPr>
          </a:lstStyle>
          <a:p>
            <a:r>
              <a:rPr lang="es-ES" dirty="0" smtClean="0"/>
              <a:t>Haga clic para modificar el estilo de título del patrón</a:t>
            </a:r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42385549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B2387A-3C32-4723-8064-1E5634EEB735}" type="datetimeFigureOut">
              <a:rPr lang="es-SV" smtClean="0"/>
              <a:t>21/09/2021</a:t>
            </a:fld>
            <a:endParaRPr lang="es-SV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389BC-A800-49B9-B8F9-6E531DC57F84}" type="slidenum">
              <a:rPr lang="es-SV" smtClean="0"/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6938768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B2387A-3C32-4723-8064-1E5634EEB735}" type="datetimeFigureOut">
              <a:rPr lang="es-SV" smtClean="0"/>
              <a:t>21/09/2021</a:t>
            </a:fld>
            <a:endParaRPr lang="es-SV" dirty="0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389BC-A800-49B9-B8F9-6E531DC57F84}" type="slidenum">
              <a:rPr lang="es-SV" smtClean="0"/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30072093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B2387A-3C32-4723-8064-1E5634EEB735}" type="datetimeFigureOut">
              <a:rPr lang="es-SV" smtClean="0"/>
              <a:t>21/09/2021</a:t>
            </a:fld>
            <a:endParaRPr lang="es-SV" dirty="0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389BC-A800-49B9-B8F9-6E531DC57F84}" type="slidenum">
              <a:rPr lang="es-SV" smtClean="0"/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7747330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B2387A-3C32-4723-8064-1E5634EEB735}" type="datetimeFigureOut">
              <a:rPr lang="es-SV" smtClean="0"/>
              <a:t>21/09/2021</a:t>
            </a:fld>
            <a:endParaRPr lang="es-SV" dirty="0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389BC-A800-49B9-B8F9-6E531DC57F84}" type="slidenum">
              <a:rPr lang="es-SV" smtClean="0"/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31894218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B2387A-3C32-4723-8064-1E5634EEB735}" type="datetimeFigureOut">
              <a:rPr lang="es-SV" smtClean="0"/>
              <a:t>21/09/2021</a:t>
            </a:fld>
            <a:endParaRPr lang="es-SV" dirty="0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389BC-A800-49B9-B8F9-6E531DC57F84}" type="slidenum">
              <a:rPr lang="es-SV" smtClean="0"/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9219611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B2387A-3C32-4723-8064-1E5634EEB735}" type="datetimeFigureOut">
              <a:rPr lang="es-SV" smtClean="0"/>
              <a:t>21/09/2021</a:t>
            </a:fld>
            <a:endParaRPr lang="es-SV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SV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8389BC-A800-49B9-B8F9-6E531DC57F84}" type="slidenum">
              <a:rPr lang="es-SV" smtClean="0"/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6454163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61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  <p:sldLayoutId id="2147483659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S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/>
          <p:cNvSpPr/>
          <p:nvPr/>
        </p:nvSpPr>
        <p:spPr>
          <a:xfrm>
            <a:off x="2593730" y="2652639"/>
            <a:ext cx="5574519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SV" sz="3000" b="1" dirty="0" smtClean="0">
                <a:solidFill>
                  <a:schemeClr val="accent5">
                    <a:lumMod val="75000"/>
                  </a:schemeClr>
                </a:solidFill>
                <a:latin typeface="+mj-lt"/>
                <a:cs typeface="Arial" panose="020B0604020202020204" pitchFamily="34" charset="0"/>
              </a:rPr>
              <a:t>Estadísticas Agosto 2021</a:t>
            </a:r>
            <a:endParaRPr lang="es-SV" sz="3000" dirty="0">
              <a:solidFill>
                <a:schemeClr val="accent5">
                  <a:lumMod val="75000"/>
                </a:schemeClr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5354447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Gráfico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37614995"/>
              </p:ext>
            </p:extLst>
          </p:nvPr>
        </p:nvGraphicFramePr>
        <p:xfrm>
          <a:off x="678873" y="290944"/>
          <a:ext cx="9989127" cy="576349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5926483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/>
          <p:cNvSpPr/>
          <p:nvPr/>
        </p:nvSpPr>
        <p:spPr>
          <a:xfrm>
            <a:off x="3006833" y="2537776"/>
            <a:ext cx="5457904" cy="75469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s-SV" sz="3200" b="1" dirty="0" smtClean="0">
                <a:solidFill>
                  <a:schemeClr val="accent1">
                    <a:lumMod val="50000"/>
                  </a:schemeClr>
                </a:solidFill>
                <a:cs typeface="Arial" panose="020B0604020202020204" pitchFamily="34" charset="0"/>
              </a:rPr>
              <a:t>UNIDAD DE COMUNICACIONES</a:t>
            </a:r>
            <a:endParaRPr lang="es-SV" sz="3200" b="1" dirty="0">
              <a:solidFill>
                <a:schemeClr val="accent1">
                  <a:lumMod val="50000"/>
                </a:schemeClr>
              </a:solidFill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95314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Gráfico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58964661"/>
              </p:ext>
            </p:extLst>
          </p:nvPr>
        </p:nvGraphicFramePr>
        <p:xfrm>
          <a:off x="526473" y="166255"/>
          <a:ext cx="11194472" cy="5943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9090162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/>
          <p:cNvSpPr/>
          <p:nvPr/>
        </p:nvSpPr>
        <p:spPr>
          <a:xfrm>
            <a:off x="1748884" y="2371522"/>
            <a:ext cx="8444877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s-SV" sz="3200" b="1" dirty="0" smtClean="0">
                <a:solidFill>
                  <a:schemeClr val="accent1">
                    <a:lumMod val="50000"/>
                  </a:schemeClr>
                </a:solidFill>
                <a:cs typeface="Arial" panose="020B0604020202020204" pitchFamily="34" charset="0"/>
              </a:rPr>
              <a:t>UNIDAD DE GESTIÓN DOCUMENTAL Y ARCHIVOS</a:t>
            </a:r>
            <a:endParaRPr lang="es-SV" sz="3200" b="1" dirty="0">
              <a:solidFill>
                <a:schemeClr val="accent1">
                  <a:lumMod val="50000"/>
                </a:schemeClr>
              </a:solidFill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273128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Gráfico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66937015"/>
              </p:ext>
            </p:extLst>
          </p:nvPr>
        </p:nvGraphicFramePr>
        <p:xfrm>
          <a:off x="651165" y="290944"/>
          <a:ext cx="9739744" cy="52924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9896106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Gráfico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63836645"/>
              </p:ext>
            </p:extLst>
          </p:nvPr>
        </p:nvGraphicFramePr>
        <p:xfrm>
          <a:off x="581891" y="235528"/>
          <a:ext cx="10654145" cy="572192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142517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/>
          <p:cNvSpPr/>
          <p:nvPr/>
        </p:nvSpPr>
        <p:spPr>
          <a:xfrm>
            <a:off x="2020092" y="2537776"/>
            <a:ext cx="7431393" cy="156966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s-SV" sz="3200" b="1" dirty="0" smtClean="0">
                <a:solidFill>
                  <a:schemeClr val="accent1">
                    <a:lumMod val="50000"/>
                  </a:schemeClr>
                </a:solidFill>
                <a:cs typeface="Arial" panose="020B0604020202020204" pitchFamily="34" charset="0"/>
              </a:rPr>
              <a:t>UNIDAD DE EVALUACIÓN DEL DESEMPEÑO</a:t>
            </a:r>
          </a:p>
          <a:p>
            <a:pPr algn="ctr">
              <a:lnSpc>
                <a:spcPct val="150000"/>
              </a:lnSpc>
            </a:pPr>
            <a:r>
              <a:rPr lang="es-SV" sz="3200" b="1" dirty="0" smtClean="0">
                <a:solidFill>
                  <a:schemeClr val="accent1">
                    <a:lumMod val="50000"/>
                  </a:schemeClr>
                </a:solidFill>
                <a:cs typeface="Arial" panose="020B0604020202020204" pitchFamily="34" charset="0"/>
              </a:rPr>
              <a:t>SECCIÓN DE ACOMPAÑAMIENTO</a:t>
            </a:r>
            <a:endParaRPr lang="es-SV" sz="3200" b="1" dirty="0">
              <a:solidFill>
                <a:schemeClr val="accent1">
                  <a:lumMod val="50000"/>
                </a:schemeClr>
              </a:solidFill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389115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Gráfico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51838207"/>
              </p:ext>
            </p:extLst>
          </p:nvPr>
        </p:nvGraphicFramePr>
        <p:xfrm>
          <a:off x="471055" y="290945"/>
          <a:ext cx="10515600" cy="550025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432125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Gráfico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44172278"/>
              </p:ext>
            </p:extLst>
          </p:nvPr>
        </p:nvGraphicFramePr>
        <p:xfrm>
          <a:off x="304800" y="180109"/>
          <a:ext cx="11776364" cy="56803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9907210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/>
          <p:cNvSpPr/>
          <p:nvPr/>
        </p:nvSpPr>
        <p:spPr>
          <a:xfrm>
            <a:off x="1638323" y="2426940"/>
            <a:ext cx="8638263" cy="75469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s-SV" sz="3200" b="1" dirty="0">
                <a:solidFill>
                  <a:schemeClr val="accent1">
                    <a:lumMod val="50000"/>
                  </a:schemeClr>
                </a:solidFill>
                <a:cs typeface="Arial" panose="020B0604020202020204" pitchFamily="34" charset="0"/>
              </a:rPr>
              <a:t>UNIDAD DE ACCESO A LA INFORMACIÓN PÚBLICA</a:t>
            </a:r>
          </a:p>
        </p:txBody>
      </p:sp>
    </p:spTree>
    <p:extLst>
      <p:ext uri="{BB962C8B-B14F-4D97-AF65-F5344CB8AC3E}">
        <p14:creationId xmlns:p14="http://schemas.microsoft.com/office/powerpoint/2010/main" val="33635593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Marcador de contenido 2"/>
          <p:cNvSpPr>
            <a:spLocks noGrp="1"/>
          </p:cNvSpPr>
          <p:nvPr>
            <p:ph idx="1"/>
          </p:nvPr>
        </p:nvSpPr>
        <p:spPr>
          <a:xfrm>
            <a:off x="643941" y="325951"/>
            <a:ext cx="10728104" cy="5414211"/>
          </a:xfrm>
        </p:spPr>
        <p:txBody>
          <a:bodyPr>
            <a:noAutofit/>
          </a:bodyPr>
          <a:lstStyle/>
          <a:p>
            <a:pPr marL="0" indent="0" algn="ctr">
              <a:lnSpc>
                <a:spcPct val="150000"/>
              </a:lnSpc>
              <a:buNone/>
            </a:pPr>
            <a:endParaRPr lang="es-SV" b="1" dirty="0">
              <a:solidFill>
                <a:schemeClr val="accent1">
                  <a:lumMod val="50000"/>
                </a:schemeClr>
              </a:solidFill>
              <a:latin typeface="+mn-lt"/>
              <a:cs typeface="Arial" panose="020B0604020202020204" pitchFamily="34" charset="0"/>
            </a:endParaRPr>
          </a:p>
          <a:p>
            <a:pPr marL="0" indent="0" algn="ctr">
              <a:lnSpc>
                <a:spcPct val="150000"/>
              </a:lnSpc>
              <a:buNone/>
            </a:pPr>
            <a:endParaRPr lang="es-SV" dirty="0">
              <a:latin typeface="+mn-lt"/>
            </a:endParaRPr>
          </a:p>
        </p:txBody>
      </p:sp>
      <p:graphicFrame>
        <p:nvGraphicFramePr>
          <p:cNvPr id="4" name="Gráfico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50252858"/>
              </p:ext>
            </p:extLst>
          </p:nvPr>
        </p:nvGraphicFramePr>
        <p:xfrm>
          <a:off x="643941" y="325951"/>
          <a:ext cx="9733114" cy="541421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614525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Gráfico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00506254"/>
              </p:ext>
            </p:extLst>
          </p:nvPr>
        </p:nvGraphicFramePr>
        <p:xfrm>
          <a:off x="554182" y="498763"/>
          <a:ext cx="10474036" cy="595745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Rectángulo 7"/>
          <p:cNvSpPr/>
          <p:nvPr/>
        </p:nvSpPr>
        <p:spPr>
          <a:xfrm>
            <a:off x="5583382" y="3909491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/>
            <a:r>
              <a:rPr lang="es-SV" sz="1200" dirty="0">
                <a:solidFill>
                  <a:srgbClr val="002060"/>
                </a:solidFill>
              </a:rPr>
              <a:t>(*) El procedimiento administrativo clasificado con número de referencia UAIP-097-2021, </a:t>
            </a:r>
            <a:r>
              <a:rPr lang="es-SV" sz="1200" dirty="0" smtClean="0">
                <a:solidFill>
                  <a:srgbClr val="002060"/>
                </a:solidFill>
              </a:rPr>
              <a:t>aún </a:t>
            </a:r>
            <a:r>
              <a:rPr lang="es-SV" sz="1200" dirty="0">
                <a:solidFill>
                  <a:srgbClr val="002060"/>
                </a:solidFill>
              </a:rPr>
              <a:t>se encuentra en trámite, debido a que la información objeto de </a:t>
            </a:r>
            <a:r>
              <a:rPr lang="es-SV" sz="1200" dirty="0" smtClean="0">
                <a:solidFill>
                  <a:srgbClr val="002060"/>
                </a:solidFill>
              </a:rPr>
              <a:t>acceso </a:t>
            </a:r>
            <a:r>
              <a:rPr lang="es-SV" sz="1200" dirty="0">
                <a:solidFill>
                  <a:srgbClr val="002060"/>
                </a:solidFill>
              </a:rPr>
              <a:t>se ajusta al supuesto contenido en el inciso 1o del artículo 71 LAIP</a:t>
            </a:r>
          </a:p>
        </p:txBody>
      </p:sp>
    </p:spTree>
    <p:extLst>
      <p:ext uri="{BB962C8B-B14F-4D97-AF65-F5344CB8AC3E}">
        <p14:creationId xmlns:p14="http://schemas.microsoft.com/office/powerpoint/2010/main" val="33433527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Gráfico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93900998"/>
              </p:ext>
            </p:extLst>
          </p:nvPr>
        </p:nvGraphicFramePr>
        <p:xfrm>
          <a:off x="387927" y="429491"/>
          <a:ext cx="10335491" cy="511232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1687034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Gráfico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77910117"/>
              </p:ext>
            </p:extLst>
          </p:nvPr>
        </p:nvGraphicFramePr>
        <p:xfrm>
          <a:off x="554181" y="360218"/>
          <a:ext cx="10515601" cy="58327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4404201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Gráfico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00813520"/>
              </p:ext>
            </p:extLst>
          </p:nvPr>
        </p:nvGraphicFramePr>
        <p:xfrm>
          <a:off x="609599" y="263236"/>
          <a:ext cx="10584873" cy="570807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6671456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/>
          <p:cNvSpPr/>
          <p:nvPr/>
        </p:nvSpPr>
        <p:spPr>
          <a:xfrm>
            <a:off x="3769337" y="2371522"/>
            <a:ext cx="4403962" cy="156966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s-SV" sz="3200" b="1" dirty="0" smtClean="0">
                <a:solidFill>
                  <a:schemeClr val="accent1">
                    <a:lumMod val="50000"/>
                  </a:schemeClr>
                </a:solidFill>
                <a:cs typeface="Arial" panose="020B0604020202020204" pitchFamily="34" charset="0"/>
              </a:rPr>
              <a:t>UNIDAD DE FORMACIÓN</a:t>
            </a:r>
          </a:p>
          <a:p>
            <a:pPr algn="ctr">
              <a:lnSpc>
                <a:spcPct val="150000"/>
              </a:lnSpc>
            </a:pPr>
            <a:r>
              <a:rPr lang="es-SV" sz="3200" b="1" dirty="0" smtClean="0">
                <a:solidFill>
                  <a:schemeClr val="accent1">
                    <a:lumMod val="50000"/>
                  </a:schemeClr>
                </a:solidFill>
                <a:cs typeface="Arial" panose="020B0604020202020204" pitchFamily="34" charset="0"/>
              </a:rPr>
              <a:t> </a:t>
            </a:r>
            <a:endParaRPr lang="es-SV" sz="3200" b="1" dirty="0">
              <a:solidFill>
                <a:schemeClr val="accent1">
                  <a:lumMod val="50000"/>
                </a:schemeClr>
              </a:solidFill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161377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Gráfico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71312013"/>
              </p:ext>
            </p:extLst>
          </p:nvPr>
        </p:nvGraphicFramePr>
        <p:xfrm>
          <a:off x="706582" y="568036"/>
          <a:ext cx="10515600" cy="5029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0408712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9150</TotalTime>
  <Words>144</Words>
  <Application>Microsoft Office PowerPoint</Application>
  <PresentationFormat>Panorámica</PresentationFormat>
  <Paragraphs>27</Paragraphs>
  <Slides>18</Slides>
  <Notes>3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18</vt:i4>
      </vt:variant>
    </vt:vector>
  </HeadingPairs>
  <TitlesOfParts>
    <vt:vector size="23" baseType="lpstr">
      <vt:lpstr>Arial</vt:lpstr>
      <vt:lpstr>Calibri</vt:lpstr>
      <vt:lpstr>Calibri Light</vt:lpstr>
      <vt:lpstr>Helvetica LT Std Cond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Hewlett-Packard Company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Víctor García</dc:creator>
  <cp:lastModifiedBy>admin</cp:lastModifiedBy>
  <cp:revision>401</cp:revision>
  <dcterms:created xsi:type="dcterms:W3CDTF">2014-02-18T16:57:05Z</dcterms:created>
  <dcterms:modified xsi:type="dcterms:W3CDTF">2021-09-21T15:53:12Z</dcterms:modified>
</cp:coreProperties>
</file>