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5681E-3FA4-40A6-8542-B1F58A052B56}" type="datetimeFigureOut">
              <a:rPr lang="es-SV" smtClean="0"/>
              <a:t>30/07/2020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0CB92-74CB-425E-AFD9-F683B5967557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34767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5681E-3FA4-40A6-8542-B1F58A052B56}" type="datetimeFigureOut">
              <a:rPr lang="es-SV" smtClean="0"/>
              <a:t>30/07/2020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0CB92-74CB-425E-AFD9-F683B5967557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50092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5681E-3FA4-40A6-8542-B1F58A052B56}" type="datetimeFigureOut">
              <a:rPr lang="es-SV" smtClean="0"/>
              <a:t>30/07/2020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0CB92-74CB-425E-AFD9-F683B5967557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71844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5681E-3FA4-40A6-8542-B1F58A052B56}" type="datetimeFigureOut">
              <a:rPr lang="es-SV" smtClean="0"/>
              <a:t>30/07/2020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0CB92-74CB-425E-AFD9-F683B5967557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24782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5681E-3FA4-40A6-8542-B1F58A052B56}" type="datetimeFigureOut">
              <a:rPr lang="es-SV" smtClean="0"/>
              <a:t>30/07/2020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0CB92-74CB-425E-AFD9-F683B5967557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76524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5681E-3FA4-40A6-8542-B1F58A052B56}" type="datetimeFigureOut">
              <a:rPr lang="es-SV" smtClean="0"/>
              <a:t>30/07/2020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0CB92-74CB-425E-AFD9-F683B5967557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57955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5681E-3FA4-40A6-8542-B1F58A052B56}" type="datetimeFigureOut">
              <a:rPr lang="es-SV" smtClean="0"/>
              <a:t>30/07/2020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0CB92-74CB-425E-AFD9-F683B5967557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31941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5681E-3FA4-40A6-8542-B1F58A052B56}" type="datetimeFigureOut">
              <a:rPr lang="es-SV" smtClean="0"/>
              <a:t>30/07/2020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0CB92-74CB-425E-AFD9-F683B5967557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546446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5681E-3FA4-40A6-8542-B1F58A052B56}" type="datetimeFigureOut">
              <a:rPr lang="es-SV" smtClean="0"/>
              <a:t>30/07/2020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0CB92-74CB-425E-AFD9-F683B5967557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62733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5681E-3FA4-40A6-8542-B1F58A052B56}" type="datetimeFigureOut">
              <a:rPr lang="es-SV" smtClean="0"/>
              <a:t>30/07/2020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0CB92-74CB-425E-AFD9-F683B5967557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4072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5681E-3FA4-40A6-8542-B1F58A052B56}" type="datetimeFigureOut">
              <a:rPr lang="es-SV" smtClean="0"/>
              <a:t>30/07/2020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0CB92-74CB-425E-AFD9-F683B5967557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85034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A5681E-3FA4-40A6-8542-B1F58A052B56}" type="datetimeFigureOut">
              <a:rPr lang="es-SV" smtClean="0"/>
              <a:t>30/07/2020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D0CB92-74CB-425E-AFD9-F683B5967557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65008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5675" y="0"/>
            <a:ext cx="871540" cy="695004"/>
          </a:xfrm>
          <a:prstGeom prst="rect">
            <a:avLst/>
          </a:prstGeom>
        </p:spPr>
      </p:pic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1469070"/>
              </p:ext>
            </p:extLst>
          </p:nvPr>
        </p:nvGraphicFramePr>
        <p:xfrm>
          <a:off x="169767" y="94103"/>
          <a:ext cx="11919143" cy="6763896"/>
        </p:xfrm>
        <a:graphic>
          <a:graphicData uri="http://schemas.openxmlformats.org/drawingml/2006/table">
            <a:tbl>
              <a:tblPr/>
              <a:tblGrid>
                <a:gridCol w="1813278">
                  <a:extLst>
                    <a:ext uri="{9D8B030D-6E8A-4147-A177-3AD203B41FA5}">
                      <a16:colId xmlns:a16="http://schemas.microsoft.com/office/drawing/2014/main" val="450079354"/>
                    </a:ext>
                  </a:extLst>
                </a:gridCol>
                <a:gridCol w="381135">
                  <a:extLst>
                    <a:ext uri="{9D8B030D-6E8A-4147-A177-3AD203B41FA5}">
                      <a16:colId xmlns:a16="http://schemas.microsoft.com/office/drawing/2014/main" val="10411992"/>
                    </a:ext>
                  </a:extLst>
                </a:gridCol>
                <a:gridCol w="531280">
                  <a:extLst>
                    <a:ext uri="{9D8B030D-6E8A-4147-A177-3AD203B41FA5}">
                      <a16:colId xmlns:a16="http://schemas.microsoft.com/office/drawing/2014/main" val="3330624275"/>
                    </a:ext>
                  </a:extLst>
                </a:gridCol>
                <a:gridCol w="531280">
                  <a:extLst>
                    <a:ext uri="{9D8B030D-6E8A-4147-A177-3AD203B41FA5}">
                      <a16:colId xmlns:a16="http://schemas.microsoft.com/office/drawing/2014/main" val="4036817892"/>
                    </a:ext>
                  </a:extLst>
                </a:gridCol>
                <a:gridCol w="358035">
                  <a:extLst>
                    <a:ext uri="{9D8B030D-6E8A-4147-A177-3AD203B41FA5}">
                      <a16:colId xmlns:a16="http://schemas.microsoft.com/office/drawing/2014/main" val="925027090"/>
                    </a:ext>
                  </a:extLst>
                </a:gridCol>
                <a:gridCol w="531280">
                  <a:extLst>
                    <a:ext uri="{9D8B030D-6E8A-4147-A177-3AD203B41FA5}">
                      <a16:colId xmlns:a16="http://schemas.microsoft.com/office/drawing/2014/main" val="443544451"/>
                    </a:ext>
                  </a:extLst>
                </a:gridCol>
                <a:gridCol w="531280">
                  <a:extLst>
                    <a:ext uri="{9D8B030D-6E8A-4147-A177-3AD203B41FA5}">
                      <a16:colId xmlns:a16="http://schemas.microsoft.com/office/drawing/2014/main" val="2312270768"/>
                    </a:ext>
                  </a:extLst>
                </a:gridCol>
                <a:gridCol w="369586">
                  <a:extLst>
                    <a:ext uri="{9D8B030D-6E8A-4147-A177-3AD203B41FA5}">
                      <a16:colId xmlns:a16="http://schemas.microsoft.com/office/drawing/2014/main" val="2803519272"/>
                    </a:ext>
                  </a:extLst>
                </a:gridCol>
                <a:gridCol w="531280">
                  <a:extLst>
                    <a:ext uri="{9D8B030D-6E8A-4147-A177-3AD203B41FA5}">
                      <a16:colId xmlns:a16="http://schemas.microsoft.com/office/drawing/2014/main" val="251352820"/>
                    </a:ext>
                  </a:extLst>
                </a:gridCol>
                <a:gridCol w="531280">
                  <a:extLst>
                    <a:ext uri="{9D8B030D-6E8A-4147-A177-3AD203B41FA5}">
                      <a16:colId xmlns:a16="http://schemas.microsoft.com/office/drawing/2014/main" val="1563387595"/>
                    </a:ext>
                  </a:extLst>
                </a:gridCol>
                <a:gridCol w="392685">
                  <a:extLst>
                    <a:ext uri="{9D8B030D-6E8A-4147-A177-3AD203B41FA5}">
                      <a16:colId xmlns:a16="http://schemas.microsoft.com/office/drawing/2014/main" val="3034490914"/>
                    </a:ext>
                  </a:extLst>
                </a:gridCol>
                <a:gridCol w="531280">
                  <a:extLst>
                    <a:ext uri="{9D8B030D-6E8A-4147-A177-3AD203B41FA5}">
                      <a16:colId xmlns:a16="http://schemas.microsoft.com/office/drawing/2014/main" val="88940605"/>
                    </a:ext>
                  </a:extLst>
                </a:gridCol>
                <a:gridCol w="531280">
                  <a:extLst>
                    <a:ext uri="{9D8B030D-6E8A-4147-A177-3AD203B41FA5}">
                      <a16:colId xmlns:a16="http://schemas.microsoft.com/office/drawing/2014/main" val="797177248"/>
                    </a:ext>
                  </a:extLst>
                </a:gridCol>
                <a:gridCol w="381135">
                  <a:extLst>
                    <a:ext uri="{9D8B030D-6E8A-4147-A177-3AD203B41FA5}">
                      <a16:colId xmlns:a16="http://schemas.microsoft.com/office/drawing/2014/main" val="2261175990"/>
                    </a:ext>
                  </a:extLst>
                </a:gridCol>
                <a:gridCol w="531280">
                  <a:extLst>
                    <a:ext uri="{9D8B030D-6E8A-4147-A177-3AD203B41FA5}">
                      <a16:colId xmlns:a16="http://schemas.microsoft.com/office/drawing/2014/main" val="2820924010"/>
                    </a:ext>
                  </a:extLst>
                </a:gridCol>
                <a:gridCol w="531280">
                  <a:extLst>
                    <a:ext uri="{9D8B030D-6E8A-4147-A177-3AD203B41FA5}">
                      <a16:colId xmlns:a16="http://schemas.microsoft.com/office/drawing/2014/main" val="2853383380"/>
                    </a:ext>
                  </a:extLst>
                </a:gridCol>
                <a:gridCol w="404234">
                  <a:extLst>
                    <a:ext uri="{9D8B030D-6E8A-4147-A177-3AD203B41FA5}">
                      <a16:colId xmlns:a16="http://schemas.microsoft.com/office/drawing/2014/main" val="3072617334"/>
                    </a:ext>
                  </a:extLst>
                </a:gridCol>
                <a:gridCol w="531280">
                  <a:extLst>
                    <a:ext uri="{9D8B030D-6E8A-4147-A177-3AD203B41FA5}">
                      <a16:colId xmlns:a16="http://schemas.microsoft.com/office/drawing/2014/main" val="2277303268"/>
                    </a:ext>
                  </a:extLst>
                </a:gridCol>
                <a:gridCol w="531280">
                  <a:extLst>
                    <a:ext uri="{9D8B030D-6E8A-4147-A177-3AD203B41FA5}">
                      <a16:colId xmlns:a16="http://schemas.microsoft.com/office/drawing/2014/main" val="433582932"/>
                    </a:ext>
                  </a:extLst>
                </a:gridCol>
                <a:gridCol w="381135">
                  <a:extLst>
                    <a:ext uri="{9D8B030D-6E8A-4147-A177-3AD203B41FA5}">
                      <a16:colId xmlns:a16="http://schemas.microsoft.com/office/drawing/2014/main" val="3694921210"/>
                    </a:ext>
                  </a:extLst>
                </a:gridCol>
                <a:gridCol w="531280">
                  <a:extLst>
                    <a:ext uri="{9D8B030D-6E8A-4147-A177-3AD203B41FA5}">
                      <a16:colId xmlns:a16="http://schemas.microsoft.com/office/drawing/2014/main" val="2229251850"/>
                    </a:ext>
                  </a:extLst>
                </a:gridCol>
                <a:gridCol w="531280">
                  <a:extLst>
                    <a:ext uri="{9D8B030D-6E8A-4147-A177-3AD203B41FA5}">
                      <a16:colId xmlns:a16="http://schemas.microsoft.com/office/drawing/2014/main" val="1309475321"/>
                    </a:ext>
                  </a:extLst>
                </a:gridCol>
              </a:tblGrid>
              <a:tr h="120488">
                <a:tc gridSpan="22">
                  <a:txBody>
                    <a:bodyPr/>
                    <a:lstStyle/>
                    <a:p>
                      <a:pPr algn="ct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HOSPITAL NACIONAL SANTA TERESA. ZACATECOLUCA, LA PAZ.</a:t>
                      </a:r>
                    </a:p>
                  </a:txBody>
                  <a:tcPr marL="3293" marR="3293" marT="32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7965986"/>
                  </a:ext>
                </a:extLst>
              </a:tr>
              <a:tr h="103791">
                <a:tc gridSpan="22">
                  <a:txBody>
                    <a:bodyPr/>
                    <a:lstStyle/>
                    <a:p>
                      <a:pPr algn="ctr" fontAlgn="ctr"/>
                      <a:r>
                        <a:rPr lang="es-E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Sistema de Programación, Monitoreo y Evaluación de Actividades Hospitalarias</a:t>
                      </a:r>
                    </a:p>
                  </a:txBody>
                  <a:tcPr marL="3293" marR="3293" marT="32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4113659"/>
                  </a:ext>
                </a:extLst>
              </a:tr>
              <a:tr h="103791">
                <a:tc gridSpan="22">
                  <a:txBody>
                    <a:bodyPr/>
                    <a:lstStyle/>
                    <a:p>
                      <a:pPr algn="ctr" fontAlgn="ctr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Reporte: Monitoreo Consulta Externa</a:t>
                      </a:r>
                    </a:p>
                  </a:txBody>
                  <a:tcPr marL="3293" marR="3293" marT="32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1159728"/>
                  </a:ext>
                </a:extLst>
              </a:tr>
              <a:tr h="103791">
                <a:tc gridSpan="22">
                  <a:txBody>
                    <a:bodyPr/>
                    <a:lstStyle/>
                    <a:p>
                      <a:pPr algn="ctr" fontAlgn="ctr"/>
                      <a:r>
                        <a:rPr lang="es-ES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Periodo: Desde: Enero/2020 Hasta: Junio/2020</a:t>
                      </a:r>
                    </a:p>
                  </a:txBody>
                  <a:tcPr marL="3293" marR="3293" marT="32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1896903"/>
                  </a:ext>
                </a:extLst>
              </a:tr>
              <a:tr h="133510"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93" marR="3293" marT="32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93" marR="3293" marT="32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93" marR="3293" marT="32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93" marR="3293" marT="32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93" marR="3293" marT="32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93" marR="3293" marT="32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93" marR="3293" marT="32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93" marR="3293" marT="32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93" marR="3293" marT="32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93" marR="3293" marT="32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93" marR="3293" marT="32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93" marR="3293" marT="32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93" marR="3293" marT="32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93" marR="3293" marT="32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93" marR="3293" marT="32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93" marR="3293" marT="32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93" marR="3293" marT="32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93" marR="3293" marT="32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93" marR="3293" marT="32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93" marR="3293" marT="32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93" marR="3293" marT="32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93" marR="3293" marT="32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0074303"/>
                  </a:ext>
                </a:extLst>
              </a:tr>
              <a:tr h="10379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SV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Actividades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Enero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Febrero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Marzo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Abril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Mayo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Junio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Total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1599299"/>
                  </a:ext>
                </a:extLst>
              </a:tr>
              <a:tr h="103791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5997348"/>
                  </a:ext>
                </a:extLst>
              </a:tr>
              <a:tr h="103791">
                <a:tc gridSpan="22">
                  <a:txBody>
                    <a:bodyPr/>
                    <a:lstStyle/>
                    <a:p>
                      <a:pPr algn="l" fontAlgn="ctr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Servicios Finales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8335803"/>
                  </a:ext>
                </a:extLst>
              </a:tr>
              <a:tr h="103791">
                <a:tc gridSpan="22">
                  <a:txBody>
                    <a:bodyPr/>
                    <a:lstStyle/>
                    <a:p>
                      <a:pPr algn="l" fontAlgn="ctr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Consulta Externa Médica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8699481"/>
                  </a:ext>
                </a:extLst>
              </a:tr>
              <a:tr h="103791">
                <a:tc gridSpan="22">
                  <a:txBody>
                    <a:bodyPr/>
                    <a:lstStyle/>
                    <a:p>
                      <a:pPr algn="l" fontAlgn="ctr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General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6218355"/>
                  </a:ext>
                </a:extLst>
              </a:tr>
              <a:tr h="103791">
                <a:tc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Medicina General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1,450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1,528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105%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1,400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1,346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96%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1,450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866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1,050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220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21%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1,450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218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1,450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317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22%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8,250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4,495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54%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0882353"/>
                  </a:ext>
                </a:extLst>
              </a:tr>
              <a:tr h="103791">
                <a:tc gridSpan="22">
                  <a:txBody>
                    <a:bodyPr/>
                    <a:lstStyle/>
                    <a:p>
                      <a:pPr algn="l" fontAlgn="ctr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Especialidades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9134600"/>
                  </a:ext>
                </a:extLst>
              </a:tr>
              <a:tr h="103791">
                <a:tc gridSpan="22">
                  <a:txBody>
                    <a:bodyPr/>
                    <a:lstStyle/>
                    <a:p>
                      <a:pPr algn="l" fontAlgn="ctr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Especialidades Básicas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5060423"/>
                  </a:ext>
                </a:extLst>
              </a:tr>
              <a:tr h="103791">
                <a:tc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Medicina Interna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755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743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98%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755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733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97%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755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446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59%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500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238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48%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755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321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43%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755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209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28%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4,275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2,690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63%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8875312"/>
                  </a:ext>
                </a:extLst>
              </a:tr>
              <a:tr h="103791">
                <a:tc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Cirugía General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372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350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94%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372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407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109%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372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171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46%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248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372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372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2,108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928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44%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9928459"/>
                  </a:ext>
                </a:extLst>
              </a:tr>
              <a:tr h="103791">
                <a:tc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Pediatría General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333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285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86%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333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278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83%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333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155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47%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333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333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333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1,998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718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36%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4869747"/>
                  </a:ext>
                </a:extLst>
              </a:tr>
              <a:tr h="103791">
                <a:tc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Ginecología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614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656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107%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614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665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108%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614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312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51%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410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614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614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3,480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1,633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47%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6420510"/>
                  </a:ext>
                </a:extLst>
              </a:tr>
              <a:tr h="103791">
                <a:tc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Obstetricia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350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351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300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319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106%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350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207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59%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300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300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1,800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877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49%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1389767"/>
                  </a:ext>
                </a:extLst>
              </a:tr>
              <a:tr h="103791">
                <a:tc gridSpan="22">
                  <a:txBody>
                    <a:bodyPr/>
                    <a:lstStyle/>
                    <a:p>
                      <a:pPr algn="l" fontAlgn="ctr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Sub especialidades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5820771"/>
                  </a:ext>
                </a:extLst>
              </a:tr>
              <a:tr h="103791">
                <a:tc gridSpan="22"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Sub Especialidades de Medicina Interna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5844932"/>
                  </a:ext>
                </a:extLst>
              </a:tr>
              <a:tr h="103791">
                <a:tc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Nefrología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99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133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134%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99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146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147%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99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104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105%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66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99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99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561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455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81%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0593025"/>
                  </a:ext>
                </a:extLst>
              </a:tr>
              <a:tr h="103791">
                <a:tc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Neumología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265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226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85%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265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238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265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103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39%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185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27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265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27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265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19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1,510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640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42%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0281903"/>
                  </a:ext>
                </a:extLst>
              </a:tr>
              <a:tr h="103791">
                <a:tc gridSpan="22"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Sub Especialidades de Cirugía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6483924"/>
                  </a:ext>
                </a:extLst>
              </a:tr>
              <a:tr h="103791">
                <a:tc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Anestesiología / Algologia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115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835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0407063"/>
                  </a:ext>
                </a:extLst>
              </a:tr>
              <a:tr h="103791">
                <a:tc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Ortopedia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170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196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115%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170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193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114%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170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94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55%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170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170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960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483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808182"/>
                  </a:ext>
                </a:extLst>
              </a:tr>
              <a:tr h="103791">
                <a:tc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Urología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74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59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74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111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74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95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128%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74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81%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74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39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53%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74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51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69%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444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415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93%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7541704"/>
                  </a:ext>
                </a:extLst>
              </a:tr>
              <a:tr h="103791">
                <a:tc gridSpan="22"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Sub Especialidades de Pediatría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819531"/>
                  </a:ext>
                </a:extLst>
              </a:tr>
              <a:tr h="103791">
                <a:tc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Cirugía Pediatrica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116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53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46%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116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68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59%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116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23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116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116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116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696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144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21%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2605859"/>
                  </a:ext>
                </a:extLst>
              </a:tr>
              <a:tr h="103791">
                <a:tc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Neonatología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95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128%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95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97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102%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95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46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48%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95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95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95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570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265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46%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6376214"/>
                  </a:ext>
                </a:extLst>
              </a:tr>
              <a:tr h="103791">
                <a:tc gridSpan="22"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Sub Especialidades de Obstetricia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4214560"/>
                  </a:ext>
                </a:extLst>
              </a:tr>
              <a:tr h="103791">
                <a:tc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Embarazo de Alto Riesgo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192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8805342"/>
                  </a:ext>
                </a:extLst>
              </a:tr>
              <a:tr h="103791">
                <a:tc gridSpan="22">
                  <a:txBody>
                    <a:bodyPr/>
                    <a:lstStyle/>
                    <a:p>
                      <a:pPr algn="l" fontAlgn="ctr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Emergencias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2367745"/>
                  </a:ext>
                </a:extLst>
              </a:tr>
              <a:tr h="103791">
                <a:tc gridSpan="22">
                  <a:txBody>
                    <a:bodyPr/>
                    <a:lstStyle/>
                    <a:p>
                      <a:pPr algn="l" fontAlgn="ctr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 Medicina Interna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0794432"/>
                  </a:ext>
                </a:extLst>
              </a:tr>
              <a:tr h="103791">
                <a:tc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Medicina Interna 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2,066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2,506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121%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1,993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2,361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118%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2,145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2,017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94%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1,993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1,060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53%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1,993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1,095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55%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2,208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1,194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54%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12,398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10,233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83%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6627299"/>
                  </a:ext>
                </a:extLst>
              </a:tr>
              <a:tr h="103791">
                <a:tc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Neumología 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63%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48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4868379"/>
                  </a:ext>
                </a:extLst>
              </a:tr>
              <a:tr h="103791">
                <a:tc gridSpan="22">
                  <a:txBody>
                    <a:bodyPr/>
                    <a:lstStyle/>
                    <a:p>
                      <a:pPr algn="l" fontAlgn="ctr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 Cirugía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8948462"/>
                  </a:ext>
                </a:extLst>
              </a:tr>
              <a:tr h="103791">
                <a:tc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Cirugía General 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1,069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1,226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115%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1,096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1,073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98%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1,229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812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66%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1,085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431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1,064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416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39%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1,221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413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34%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6,764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4,371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65%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981560"/>
                  </a:ext>
                </a:extLst>
              </a:tr>
              <a:tr h="103791">
                <a:tc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Ortopedia 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81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99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122%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81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96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119%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81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99%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81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81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27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33%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81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51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63%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486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356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73%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2267087"/>
                  </a:ext>
                </a:extLst>
              </a:tr>
              <a:tr h="103791">
                <a:tc gridSpan="22">
                  <a:txBody>
                    <a:bodyPr/>
                    <a:lstStyle/>
                    <a:p>
                      <a:pPr algn="l" fontAlgn="ctr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 Pediatría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8429610"/>
                  </a:ext>
                </a:extLst>
              </a:tr>
              <a:tr h="103791">
                <a:tc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Cirugía Pediátrica 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38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190%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44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220%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65%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65%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117%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6757881"/>
                  </a:ext>
                </a:extLst>
              </a:tr>
              <a:tr h="103791">
                <a:tc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Pediatría Gral. 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1,382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1,074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78%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1,382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1,164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84%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1,562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815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52%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1,444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360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1,523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373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24%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1,953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268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9,246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4,054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44%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9051825"/>
                  </a:ext>
                </a:extLst>
              </a:tr>
              <a:tr h="103791">
                <a:tc gridSpan="22">
                  <a:txBody>
                    <a:bodyPr/>
                    <a:lstStyle/>
                    <a:p>
                      <a:pPr algn="l" fontAlgn="ctr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 Gineco-Obstetricia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3875838"/>
                  </a:ext>
                </a:extLst>
              </a:tr>
              <a:tr h="103791">
                <a:tc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Ginecología 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126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128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102%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163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99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61%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128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88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69%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64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64%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121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69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57%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124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36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29%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762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484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64%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831699"/>
                  </a:ext>
                </a:extLst>
              </a:tr>
              <a:tr h="103791">
                <a:tc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Obstetricia 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723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615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85%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642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712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111%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728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673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92%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642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590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92%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717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562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78%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744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568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76%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4,196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3,720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89%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3966188"/>
                  </a:ext>
                </a:extLst>
              </a:tr>
              <a:tr h="103791">
                <a:tc gridSpan="22">
                  <a:txBody>
                    <a:bodyPr/>
                    <a:lstStyle/>
                    <a:p>
                      <a:pPr algn="l" fontAlgn="ctr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Otras Atenciones Consulta Emergencia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5198298"/>
                  </a:ext>
                </a:extLst>
              </a:tr>
              <a:tr h="103791">
                <a:tc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Bienestar Magisterial 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121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121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121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723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7114223"/>
                  </a:ext>
                </a:extLst>
              </a:tr>
              <a:tr h="103791">
                <a:tc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Emergencia/Consulta General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258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258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258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258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258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258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1,548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9484455"/>
                  </a:ext>
                </a:extLst>
              </a:tr>
              <a:tr h="103791">
                <a:tc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Selección 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5,029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5,029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5,029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5,029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5,029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5,029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30,174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9212254"/>
                  </a:ext>
                </a:extLst>
              </a:tr>
              <a:tr h="103791">
                <a:tc gridSpan="22">
                  <a:txBody>
                    <a:bodyPr/>
                    <a:lstStyle/>
                    <a:p>
                      <a:pPr algn="l" fontAlgn="ctr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Otras Atenciones Consulta Externa Médica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5696222"/>
                  </a:ext>
                </a:extLst>
              </a:tr>
              <a:tr h="111859">
                <a:tc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Bienestar Magisterial / Servicios por Contrato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1,080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5829044"/>
                  </a:ext>
                </a:extLst>
              </a:tr>
              <a:tr h="103791">
                <a:tc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Clínica de Ulceras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137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263%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158%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111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213%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34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75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221%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78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79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152%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294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562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191%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0328287"/>
                  </a:ext>
                </a:extLst>
              </a:tr>
              <a:tr h="103791">
                <a:tc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Colposcopia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191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127%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168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112%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175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57%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175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950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459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48%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6142116"/>
                  </a:ext>
                </a:extLst>
              </a:tr>
              <a:tr h="103791">
                <a:tc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Nutrición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101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169%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49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68%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45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405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272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67%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4518258"/>
                  </a:ext>
                </a:extLst>
              </a:tr>
              <a:tr h="103791">
                <a:tc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Planificación Familiar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27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64%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52%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33%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240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64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27%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5637863"/>
                  </a:ext>
                </a:extLst>
              </a:tr>
              <a:tr h="103791">
                <a:tc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Programa de Atención Integral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106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866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6781168"/>
                  </a:ext>
                </a:extLst>
              </a:tr>
              <a:tr h="103791">
                <a:tc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Psicología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348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328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94%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275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92%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287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215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79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37%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287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39%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265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34%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1,677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1,061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63%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2777543"/>
                  </a:ext>
                </a:extLst>
              </a:tr>
              <a:tr h="103791">
                <a:tc gridSpan="22">
                  <a:txBody>
                    <a:bodyPr/>
                    <a:lstStyle/>
                    <a:p>
                      <a:pPr algn="l" fontAlgn="ctr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Consulta Externa Odontológica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8414254"/>
                  </a:ext>
                </a:extLst>
              </a:tr>
              <a:tr h="103791">
                <a:tc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Odontológica de primera vez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63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143%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66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39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59%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48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63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360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39%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6205961"/>
                  </a:ext>
                </a:extLst>
              </a:tr>
              <a:tr h="103791">
                <a:tc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Odontológica subsecuente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672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702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104%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640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764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119%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704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322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46%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512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640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672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3,840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1,788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47%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0221690"/>
                  </a:ext>
                </a:extLst>
              </a:tr>
              <a:tr h="103791">
                <a:tc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Cirugía Oral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41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41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41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34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41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41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239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3293" marR="3293" marT="32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7644586"/>
                  </a:ext>
                </a:extLst>
              </a:tr>
              <a:tr h="120488"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93" marR="3293" marT="32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93" marR="3293" marT="32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93" marR="3293" marT="32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15">
                  <a:txBody>
                    <a:bodyPr/>
                    <a:lstStyle/>
                    <a:p>
                      <a:pPr algn="l" fontAlgn="ctr"/>
                      <a:r>
                        <a:rPr lang="es-SV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Fuente de Datos</a:t>
                      </a:r>
                    </a:p>
                  </a:txBody>
                  <a:tcPr marL="3293" marR="3293" marT="32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93" marR="3293" marT="32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93" marR="3293" marT="32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93" marR="3293" marT="32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93" marR="3293" marT="32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3862690"/>
                  </a:ext>
                </a:extLst>
              </a:tr>
              <a:tr h="120488"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93" marR="3293" marT="32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SV" sz="6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3293" marR="3293" marT="32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SV" sz="6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3293" marR="3293" marT="32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5">
                  <a:txBody>
                    <a:bodyPr/>
                    <a:lstStyle/>
                    <a:p>
                      <a:pPr algn="l" fontAlgn="ctr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* Programación: Ingreso de datos (SPME).</a:t>
                      </a:r>
                    </a:p>
                  </a:txBody>
                  <a:tcPr marL="3293" marR="3293" marT="32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s-SV" sz="6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3293" marR="3293" marT="32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SV" sz="6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3293" marR="3293" marT="32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SV" sz="6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3293" marR="3293" marT="32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SV" sz="6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3293" marR="3293" marT="32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4760221"/>
                  </a:ext>
                </a:extLst>
              </a:tr>
              <a:tr h="120488"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93" marR="3293" marT="32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SV" sz="6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3293" marR="3293" marT="32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SV" sz="6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3293" marR="3293" marT="32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5">
                  <a:txBody>
                    <a:bodyPr/>
                    <a:lstStyle/>
                    <a:p>
                      <a:pPr algn="l" fontAlgn="ctr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* Producción: Consulta Externa Médica, Otras Atenciones Consulta Externa Médica (SIMMOW).</a:t>
                      </a:r>
                    </a:p>
                  </a:txBody>
                  <a:tcPr marL="3293" marR="3293" marT="32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s-SV" sz="6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3293" marR="3293" marT="32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SV" sz="6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3293" marR="3293" marT="32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SV" sz="6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3293" marR="3293" marT="32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SV" sz="6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3293" marR="3293" marT="32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5100010"/>
                  </a:ext>
                </a:extLst>
              </a:tr>
              <a:tr h="120488"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93" marR="3293" marT="32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SV" sz="6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3293" marR="3293" marT="32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SV" sz="6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3293" marR="3293" marT="32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5">
                  <a:txBody>
                    <a:bodyPr/>
                    <a:lstStyle/>
                    <a:p>
                      <a:pPr algn="l" fontAlgn="ctr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* Producción: Consulta Externa Odontológica (SIMMOW).</a:t>
                      </a:r>
                    </a:p>
                  </a:txBody>
                  <a:tcPr marL="3293" marR="3293" marT="32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s-SV" sz="6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3293" marR="3293" marT="32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SV" sz="6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3293" marR="3293" marT="32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SV" sz="6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3293" marR="3293" marT="32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SV" sz="6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3293" marR="3293" marT="32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3631060"/>
                  </a:ext>
                </a:extLst>
              </a:tr>
            </a:tbl>
          </a:graphicData>
        </a:graphic>
      </p:graphicFrame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245" y="0"/>
            <a:ext cx="1615580" cy="695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1494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Tabla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1012251"/>
              </p:ext>
            </p:extLst>
          </p:nvPr>
        </p:nvGraphicFramePr>
        <p:xfrm>
          <a:off x="276822" y="133342"/>
          <a:ext cx="11785188" cy="6617097"/>
        </p:xfrm>
        <a:graphic>
          <a:graphicData uri="http://schemas.openxmlformats.org/drawingml/2006/table">
            <a:tbl>
              <a:tblPr/>
              <a:tblGrid>
                <a:gridCol w="1952042">
                  <a:extLst>
                    <a:ext uri="{9D8B030D-6E8A-4147-A177-3AD203B41FA5}">
                      <a16:colId xmlns:a16="http://schemas.microsoft.com/office/drawing/2014/main" val="1469146389"/>
                    </a:ext>
                  </a:extLst>
                </a:gridCol>
                <a:gridCol w="431841">
                  <a:extLst>
                    <a:ext uri="{9D8B030D-6E8A-4147-A177-3AD203B41FA5}">
                      <a16:colId xmlns:a16="http://schemas.microsoft.com/office/drawing/2014/main" val="1046606098"/>
                    </a:ext>
                  </a:extLst>
                </a:gridCol>
                <a:gridCol w="431841">
                  <a:extLst>
                    <a:ext uri="{9D8B030D-6E8A-4147-A177-3AD203B41FA5}">
                      <a16:colId xmlns:a16="http://schemas.microsoft.com/office/drawing/2014/main" val="1008344754"/>
                    </a:ext>
                  </a:extLst>
                </a:gridCol>
                <a:gridCol w="551474">
                  <a:extLst>
                    <a:ext uri="{9D8B030D-6E8A-4147-A177-3AD203B41FA5}">
                      <a16:colId xmlns:a16="http://schemas.microsoft.com/office/drawing/2014/main" val="3737165335"/>
                    </a:ext>
                  </a:extLst>
                </a:gridCol>
                <a:gridCol w="431841">
                  <a:extLst>
                    <a:ext uri="{9D8B030D-6E8A-4147-A177-3AD203B41FA5}">
                      <a16:colId xmlns:a16="http://schemas.microsoft.com/office/drawing/2014/main" val="1362881424"/>
                    </a:ext>
                  </a:extLst>
                </a:gridCol>
                <a:gridCol w="431841">
                  <a:extLst>
                    <a:ext uri="{9D8B030D-6E8A-4147-A177-3AD203B41FA5}">
                      <a16:colId xmlns:a16="http://schemas.microsoft.com/office/drawing/2014/main" val="2048440039"/>
                    </a:ext>
                  </a:extLst>
                </a:gridCol>
                <a:gridCol w="551474">
                  <a:extLst>
                    <a:ext uri="{9D8B030D-6E8A-4147-A177-3AD203B41FA5}">
                      <a16:colId xmlns:a16="http://schemas.microsoft.com/office/drawing/2014/main" val="4083776261"/>
                    </a:ext>
                  </a:extLst>
                </a:gridCol>
                <a:gridCol w="431841">
                  <a:extLst>
                    <a:ext uri="{9D8B030D-6E8A-4147-A177-3AD203B41FA5}">
                      <a16:colId xmlns:a16="http://schemas.microsoft.com/office/drawing/2014/main" val="2457823796"/>
                    </a:ext>
                  </a:extLst>
                </a:gridCol>
                <a:gridCol w="431841">
                  <a:extLst>
                    <a:ext uri="{9D8B030D-6E8A-4147-A177-3AD203B41FA5}">
                      <a16:colId xmlns:a16="http://schemas.microsoft.com/office/drawing/2014/main" val="3902464274"/>
                    </a:ext>
                  </a:extLst>
                </a:gridCol>
                <a:gridCol w="525213">
                  <a:extLst>
                    <a:ext uri="{9D8B030D-6E8A-4147-A177-3AD203B41FA5}">
                      <a16:colId xmlns:a16="http://schemas.microsoft.com/office/drawing/2014/main" val="2093552493"/>
                    </a:ext>
                  </a:extLst>
                </a:gridCol>
                <a:gridCol w="431841">
                  <a:extLst>
                    <a:ext uri="{9D8B030D-6E8A-4147-A177-3AD203B41FA5}">
                      <a16:colId xmlns:a16="http://schemas.microsoft.com/office/drawing/2014/main" val="3198724553"/>
                    </a:ext>
                  </a:extLst>
                </a:gridCol>
                <a:gridCol w="431841">
                  <a:extLst>
                    <a:ext uri="{9D8B030D-6E8A-4147-A177-3AD203B41FA5}">
                      <a16:colId xmlns:a16="http://schemas.microsoft.com/office/drawing/2014/main" val="3853386494"/>
                    </a:ext>
                  </a:extLst>
                </a:gridCol>
                <a:gridCol w="548557">
                  <a:extLst>
                    <a:ext uri="{9D8B030D-6E8A-4147-A177-3AD203B41FA5}">
                      <a16:colId xmlns:a16="http://schemas.microsoft.com/office/drawing/2014/main" val="3775871195"/>
                    </a:ext>
                  </a:extLst>
                </a:gridCol>
                <a:gridCol w="431841">
                  <a:extLst>
                    <a:ext uri="{9D8B030D-6E8A-4147-A177-3AD203B41FA5}">
                      <a16:colId xmlns:a16="http://schemas.microsoft.com/office/drawing/2014/main" val="1439875582"/>
                    </a:ext>
                  </a:extLst>
                </a:gridCol>
                <a:gridCol w="431841">
                  <a:extLst>
                    <a:ext uri="{9D8B030D-6E8A-4147-A177-3AD203B41FA5}">
                      <a16:colId xmlns:a16="http://schemas.microsoft.com/office/drawing/2014/main" val="2862516603"/>
                    </a:ext>
                  </a:extLst>
                </a:gridCol>
                <a:gridCol w="525213">
                  <a:extLst>
                    <a:ext uri="{9D8B030D-6E8A-4147-A177-3AD203B41FA5}">
                      <a16:colId xmlns:a16="http://schemas.microsoft.com/office/drawing/2014/main" val="3528732934"/>
                    </a:ext>
                  </a:extLst>
                </a:gridCol>
                <a:gridCol w="431841">
                  <a:extLst>
                    <a:ext uri="{9D8B030D-6E8A-4147-A177-3AD203B41FA5}">
                      <a16:colId xmlns:a16="http://schemas.microsoft.com/office/drawing/2014/main" val="539863377"/>
                    </a:ext>
                  </a:extLst>
                </a:gridCol>
                <a:gridCol w="431841">
                  <a:extLst>
                    <a:ext uri="{9D8B030D-6E8A-4147-A177-3AD203B41FA5}">
                      <a16:colId xmlns:a16="http://schemas.microsoft.com/office/drawing/2014/main" val="712457449"/>
                    </a:ext>
                  </a:extLst>
                </a:gridCol>
                <a:gridCol w="548557">
                  <a:extLst>
                    <a:ext uri="{9D8B030D-6E8A-4147-A177-3AD203B41FA5}">
                      <a16:colId xmlns:a16="http://schemas.microsoft.com/office/drawing/2014/main" val="373938781"/>
                    </a:ext>
                  </a:extLst>
                </a:gridCol>
                <a:gridCol w="431841">
                  <a:extLst>
                    <a:ext uri="{9D8B030D-6E8A-4147-A177-3AD203B41FA5}">
                      <a16:colId xmlns:a16="http://schemas.microsoft.com/office/drawing/2014/main" val="3571866221"/>
                    </a:ext>
                  </a:extLst>
                </a:gridCol>
                <a:gridCol w="431841">
                  <a:extLst>
                    <a:ext uri="{9D8B030D-6E8A-4147-A177-3AD203B41FA5}">
                      <a16:colId xmlns:a16="http://schemas.microsoft.com/office/drawing/2014/main" val="1043812242"/>
                    </a:ext>
                  </a:extLst>
                </a:gridCol>
                <a:gridCol w="536884">
                  <a:extLst>
                    <a:ext uri="{9D8B030D-6E8A-4147-A177-3AD203B41FA5}">
                      <a16:colId xmlns:a16="http://schemas.microsoft.com/office/drawing/2014/main" val="3884938045"/>
                    </a:ext>
                  </a:extLst>
                </a:gridCol>
              </a:tblGrid>
              <a:tr h="157926">
                <a:tc gridSpan="22"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HOSPITAL NACIONAL SANTA TERESA. ZACATECOLUCA, LA PAZ.</a:t>
                      </a: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6767636"/>
                  </a:ext>
                </a:extLst>
              </a:tr>
              <a:tr h="157926">
                <a:tc gridSpan="22"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Sistema de Programación, Monitoreo y Evaluación de Actividades Hospitalarias</a:t>
                      </a:r>
                    </a:p>
                  </a:txBody>
                  <a:tcPr marL="5193" marR="5193" marT="51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7452867"/>
                  </a:ext>
                </a:extLst>
              </a:tr>
              <a:tr h="157926">
                <a:tc gridSpan="22"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Reporte: Monitoreo Hospitalización</a:t>
                      </a:r>
                    </a:p>
                  </a:txBody>
                  <a:tcPr marL="5193" marR="5193" marT="51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3314838"/>
                  </a:ext>
                </a:extLst>
              </a:tr>
              <a:tr h="157926">
                <a:tc gridSpan="22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Periodo: Desde: Enero/2020 Hasta: Junio/2020</a:t>
                      </a:r>
                    </a:p>
                  </a:txBody>
                  <a:tcPr marL="5193" marR="5193" marT="51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3482540"/>
                  </a:ext>
                </a:extLst>
              </a:tr>
              <a:tr h="300057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1328735"/>
                  </a:ext>
                </a:extLst>
              </a:tr>
              <a:tr h="15792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Actividades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Enero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Febrero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Marzo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Abril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Mayo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Junio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Total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5210754"/>
                  </a:ext>
                </a:extLst>
              </a:tr>
              <a:tr h="157926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1276573"/>
                  </a:ext>
                </a:extLst>
              </a:tr>
              <a:tr h="157926">
                <a:tc gridSpan="22">
                  <a:txBody>
                    <a:bodyPr/>
                    <a:lstStyle/>
                    <a:p>
                      <a:pPr algn="l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Servicios Finales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223256"/>
                  </a:ext>
                </a:extLst>
              </a:tr>
              <a:tr h="157926">
                <a:tc gridSpan="22">
                  <a:txBody>
                    <a:bodyPr/>
                    <a:lstStyle/>
                    <a:p>
                      <a:pPr algn="l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Egresos Hospitalarios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024443"/>
                  </a:ext>
                </a:extLst>
              </a:tr>
              <a:tr h="157926">
                <a:tc gridSpan="22">
                  <a:txBody>
                    <a:bodyPr/>
                    <a:lstStyle/>
                    <a:p>
                      <a:pPr algn="l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Especialidades Básicas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5703616"/>
                  </a:ext>
                </a:extLst>
              </a:tr>
              <a:tr h="1579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Cirugía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184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187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102%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184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233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127%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184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179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97%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175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109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62%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184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120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65%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184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91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49%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1,095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919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84%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7350216"/>
                  </a:ext>
                </a:extLst>
              </a:tr>
              <a:tr h="1579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Ginecología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100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86%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100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113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113%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100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89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89%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100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64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64%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100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56%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100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35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35%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600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443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74%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1086883"/>
                  </a:ext>
                </a:extLst>
              </a:tr>
              <a:tr h="1579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Medicina Interna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184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202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110%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184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172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93%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184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197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107%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160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66%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184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139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76%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184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181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98%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1,080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997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92%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0720775"/>
                  </a:ext>
                </a:extLst>
              </a:tr>
              <a:tr h="1579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Obstetricia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246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197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80%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246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224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91%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246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240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98%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246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240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98%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246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248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101%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246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268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109%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1,476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1,417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96%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1897425"/>
                  </a:ext>
                </a:extLst>
              </a:tr>
              <a:tr h="1579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Pediatría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250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176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70%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250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180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72%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250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187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75%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250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83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33%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250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82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33%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250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74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30%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1,500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782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52%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2129057"/>
                  </a:ext>
                </a:extLst>
              </a:tr>
              <a:tr h="157926">
                <a:tc gridSpan="22">
                  <a:txBody>
                    <a:bodyPr/>
                    <a:lstStyle/>
                    <a:p>
                      <a:pPr algn="l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Sub Especialidades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328237"/>
                  </a:ext>
                </a:extLst>
              </a:tr>
              <a:tr h="157926">
                <a:tc gridSpan="22">
                  <a:txBody>
                    <a:bodyPr/>
                    <a:lstStyle/>
                    <a:p>
                      <a:pPr algn="l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Sub Especialidades de Pediatría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5128026"/>
                  </a:ext>
                </a:extLst>
              </a:tr>
              <a:tr h="1579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Neonatologia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120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101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84%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120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137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114%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120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113%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120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118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98%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120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93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78%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120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80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67%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720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665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92%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5442792"/>
                  </a:ext>
                </a:extLst>
              </a:tr>
              <a:tr h="157926">
                <a:tc gridSpan="22">
                  <a:txBody>
                    <a:bodyPr/>
                    <a:lstStyle/>
                    <a:p>
                      <a:pPr algn="l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Otros Egresos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1833973"/>
                  </a:ext>
                </a:extLst>
              </a:tr>
              <a:tr h="1579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Bienestar Magisterial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29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22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76%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29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24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83%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29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28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97%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29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28%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29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31%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29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28%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174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99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57%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4748870"/>
                  </a:ext>
                </a:extLst>
              </a:tr>
              <a:tr h="1579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Emergencia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200%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67%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133%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100%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133%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200%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139%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0678694"/>
                  </a:ext>
                </a:extLst>
              </a:tr>
              <a:tr h="157926">
                <a:tc gridSpan="22">
                  <a:txBody>
                    <a:bodyPr/>
                    <a:lstStyle/>
                    <a:p>
                      <a:pPr algn="l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Partos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4688113"/>
                  </a:ext>
                </a:extLst>
              </a:tr>
              <a:tr h="1579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Partos vaginales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159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96%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165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99%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185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111%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188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113%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180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108%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199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120%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996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1,076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108%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7441846"/>
                  </a:ext>
                </a:extLst>
              </a:tr>
              <a:tr h="1579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Partos por Cesáreas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49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74%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100%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100%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60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91%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67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102%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79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120%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396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387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98%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6663356"/>
                  </a:ext>
                </a:extLst>
              </a:tr>
              <a:tr h="157926">
                <a:tc gridSpan="22">
                  <a:txBody>
                    <a:bodyPr/>
                    <a:lstStyle/>
                    <a:p>
                      <a:pPr algn="l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Cirugía Mayor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5691918"/>
                  </a:ext>
                </a:extLst>
              </a:tr>
              <a:tr h="1579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Electivas para Hospitalización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113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79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70%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113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81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72%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113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51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45%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102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113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113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667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246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37%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3838826"/>
                  </a:ext>
                </a:extLst>
              </a:tr>
              <a:tr h="1579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Electivas Ambulatorias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50%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63%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17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47%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19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94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28%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3893816"/>
                  </a:ext>
                </a:extLst>
              </a:tr>
              <a:tr h="1579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 Emergencia para Hospitalización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175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106%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175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218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125%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175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226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129%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175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158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90%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175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197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113%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175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184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105%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1,050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1,169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111%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0236103"/>
                  </a:ext>
                </a:extLst>
              </a:tr>
              <a:tr h="1579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 Emergencia Ambulatoria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9922809"/>
                  </a:ext>
                </a:extLst>
              </a:tr>
              <a:tr h="157926">
                <a:tc gridSpan="22">
                  <a:txBody>
                    <a:bodyPr/>
                    <a:lstStyle/>
                    <a:p>
                      <a:pPr algn="l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Medicina Critica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6968964"/>
                  </a:ext>
                </a:extLst>
              </a:tr>
              <a:tr h="157926">
                <a:tc gridSpan="22">
                  <a:txBody>
                    <a:bodyPr/>
                    <a:lstStyle/>
                    <a:p>
                      <a:pPr algn="l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Unidad de Emergencia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2751269"/>
                  </a:ext>
                </a:extLst>
              </a:tr>
              <a:tr h="1579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Admisiones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308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335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109%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308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348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113%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308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310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101%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308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164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53%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308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200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65%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308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195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63%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1,848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1,552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84%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8908780"/>
                  </a:ext>
                </a:extLst>
              </a:tr>
              <a:tr h="1579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Transferencias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92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139%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114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173%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103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156%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54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82%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70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106%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62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94%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396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495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125%</a:t>
                      </a:r>
                    </a:p>
                  </a:txBody>
                  <a:tcPr marL="5193" marR="5193" marT="5193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9035418"/>
                  </a:ext>
                </a:extLst>
              </a:tr>
              <a:tr h="157926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8145307"/>
                  </a:ext>
                </a:extLst>
              </a:tr>
              <a:tr h="157926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Fuente de Datos</a:t>
                      </a:r>
                    </a:p>
                  </a:txBody>
                  <a:tcPr marL="5193" marR="5193" marT="51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4168698"/>
                  </a:ext>
                </a:extLst>
              </a:tr>
              <a:tr h="157926">
                <a:tc>
                  <a:txBody>
                    <a:bodyPr/>
                    <a:lstStyle/>
                    <a:p>
                      <a:pPr algn="l" fontAlgn="ctr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5193" marR="5193" marT="51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5"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Programación: Ingreso de datos (SPME).</a:t>
                      </a:r>
                    </a:p>
                  </a:txBody>
                  <a:tcPr marL="5193" marR="5193" marT="51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0901895"/>
                  </a:ext>
                </a:extLst>
              </a:tr>
              <a:tr h="157926">
                <a:tc>
                  <a:txBody>
                    <a:bodyPr/>
                    <a:lstStyle/>
                    <a:p>
                      <a:pPr algn="l" fontAlgn="ctr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5193" marR="5193" marT="51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5"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Producción: Egresos Hospitalarios (SIMMOW).</a:t>
                      </a:r>
                    </a:p>
                  </a:txBody>
                  <a:tcPr marL="5193" marR="5193" marT="51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9125483"/>
                  </a:ext>
                </a:extLst>
              </a:tr>
              <a:tr h="157926">
                <a:tc>
                  <a:txBody>
                    <a:bodyPr/>
                    <a:lstStyle/>
                    <a:p>
                      <a:pPr algn="l" fontAlgn="ctr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5193" marR="5193" marT="51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5"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Producción: Cirugía Mayor Electivas para Hospitalización y De Emergencias para Hospitalización (SIMMOW por fecha de intervención).</a:t>
                      </a:r>
                    </a:p>
                  </a:txBody>
                  <a:tcPr marL="5193" marR="5193" marT="51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6560186"/>
                  </a:ext>
                </a:extLst>
              </a:tr>
              <a:tr h="157926">
                <a:tc>
                  <a:txBody>
                    <a:bodyPr/>
                    <a:lstStyle/>
                    <a:p>
                      <a:pPr algn="l" fontAlgn="ctr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5193" marR="5193" marT="51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5"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Producción: Cirugía Mayor Electivas Ambulatorias y De Emergencias Ambulatorias (SIMMOW por fecha de egreso).</a:t>
                      </a:r>
                    </a:p>
                  </a:txBody>
                  <a:tcPr marL="5193" marR="5193" marT="51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647771"/>
                  </a:ext>
                </a:extLst>
              </a:tr>
              <a:tr h="157926">
                <a:tc>
                  <a:txBody>
                    <a:bodyPr/>
                    <a:lstStyle/>
                    <a:p>
                      <a:pPr algn="l" fontAlgn="ctr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5193" marR="5193" marT="51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5"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Producción: Partos (SIMMOW por fecha de parto).</a:t>
                      </a:r>
                    </a:p>
                  </a:txBody>
                  <a:tcPr marL="5193" marR="5193" marT="51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3391254"/>
                  </a:ext>
                </a:extLst>
              </a:tr>
              <a:tr h="157926">
                <a:tc>
                  <a:txBody>
                    <a:bodyPr/>
                    <a:lstStyle/>
                    <a:p>
                      <a:pPr algn="l" fontAlgn="ctr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5193" marR="5193" marT="51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5"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Producción: Medicina Critica (SEPS2).</a:t>
                      </a:r>
                    </a:p>
                  </a:txBody>
                  <a:tcPr marL="5193" marR="5193" marT="51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3" marR="5193" marT="51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7847233"/>
                  </a:ext>
                </a:extLst>
              </a:tr>
            </a:tbl>
          </a:graphicData>
        </a:graphic>
      </p:graphicFrame>
      <p:pic>
        <p:nvPicPr>
          <p:cNvPr id="19" name="Imagen 18" descr="http://spme.salud.gob.sv/images/minsal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42" y="104774"/>
            <a:ext cx="1614487" cy="69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Imagen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2756" y="88105"/>
            <a:ext cx="871540" cy="871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7768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1584956"/>
              </p:ext>
            </p:extLst>
          </p:nvPr>
        </p:nvGraphicFramePr>
        <p:xfrm>
          <a:off x="172043" y="111135"/>
          <a:ext cx="11782392" cy="6588320"/>
        </p:xfrm>
        <a:graphic>
          <a:graphicData uri="http://schemas.openxmlformats.org/drawingml/2006/table">
            <a:tbl>
              <a:tblPr/>
              <a:tblGrid>
                <a:gridCol w="2278128">
                  <a:extLst>
                    <a:ext uri="{9D8B030D-6E8A-4147-A177-3AD203B41FA5}">
                      <a16:colId xmlns:a16="http://schemas.microsoft.com/office/drawing/2014/main" val="2176841110"/>
                    </a:ext>
                  </a:extLst>
                </a:gridCol>
                <a:gridCol w="397128">
                  <a:extLst>
                    <a:ext uri="{9D8B030D-6E8A-4147-A177-3AD203B41FA5}">
                      <a16:colId xmlns:a16="http://schemas.microsoft.com/office/drawing/2014/main" val="2435904840"/>
                    </a:ext>
                  </a:extLst>
                </a:gridCol>
                <a:gridCol w="397128">
                  <a:extLst>
                    <a:ext uri="{9D8B030D-6E8A-4147-A177-3AD203B41FA5}">
                      <a16:colId xmlns:a16="http://schemas.microsoft.com/office/drawing/2014/main" val="3490527255"/>
                    </a:ext>
                  </a:extLst>
                </a:gridCol>
                <a:gridCol w="407863">
                  <a:extLst>
                    <a:ext uri="{9D8B030D-6E8A-4147-A177-3AD203B41FA5}">
                      <a16:colId xmlns:a16="http://schemas.microsoft.com/office/drawing/2014/main" val="187658191"/>
                    </a:ext>
                  </a:extLst>
                </a:gridCol>
                <a:gridCol w="85992">
                  <a:extLst>
                    <a:ext uri="{9D8B030D-6E8A-4147-A177-3AD203B41FA5}">
                      <a16:colId xmlns:a16="http://schemas.microsoft.com/office/drawing/2014/main" val="2342130367"/>
                    </a:ext>
                  </a:extLst>
                </a:gridCol>
                <a:gridCol w="354070">
                  <a:extLst>
                    <a:ext uri="{9D8B030D-6E8A-4147-A177-3AD203B41FA5}">
                      <a16:colId xmlns:a16="http://schemas.microsoft.com/office/drawing/2014/main" val="2946985491"/>
                    </a:ext>
                  </a:extLst>
                </a:gridCol>
                <a:gridCol w="440062">
                  <a:extLst>
                    <a:ext uri="{9D8B030D-6E8A-4147-A177-3AD203B41FA5}">
                      <a16:colId xmlns:a16="http://schemas.microsoft.com/office/drawing/2014/main" val="3565878573"/>
                    </a:ext>
                  </a:extLst>
                </a:gridCol>
                <a:gridCol w="461528">
                  <a:extLst>
                    <a:ext uri="{9D8B030D-6E8A-4147-A177-3AD203B41FA5}">
                      <a16:colId xmlns:a16="http://schemas.microsoft.com/office/drawing/2014/main" val="3608838048"/>
                    </a:ext>
                  </a:extLst>
                </a:gridCol>
                <a:gridCol w="461528">
                  <a:extLst>
                    <a:ext uri="{9D8B030D-6E8A-4147-A177-3AD203B41FA5}">
                      <a16:colId xmlns:a16="http://schemas.microsoft.com/office/drawing/2014/main" val="1948115271"/>
                    </a:ext>
                  </a:extLst>
                </a:gridCol>
                <a:gridCol w="429329">
                  <a:extLst>
                    <a:ext uri="{9D8B030D-6E8A-4147-A177-3AD203B41FA5}">
                      <a16:colId xmlns:a16="http://schemas.microsoft.com/office/drawing/2014/main" val="2760625739"/>
                    </a:ext>
                  </a:extLst>
                </a:gridCol>
                <a:gridCol w="482995">
                  <a:extLst>
                    <a:ext uri="{9D8B030D-6E8A-4147-A177-3AD203B41FA5}">
                      <a16:colId xmlns:a16="http://schemas.microsoft.com/office/drawing/2014/main" val="428553455"/>
                    </a:ext>
                  </a:extLst>
                </a:gridCol>
                <a:gridCol w="440062">
                  <a:extLst>
                    <a:ext uri="{9D8B030D-6E8A-4147-A177-3AD203B41FA5}">
                      <a16:colId xmlns:a16="http://schemas.microsoft.com/office/drawing/2014/main" val="2812201455"/>
                    </a:ext>
                  </a:extLst>
                </a:gridCol>
                <a:gridCol w="440062">
                  <a:extLst>
                    <a:ext uri="{9D8B030D-6E8A-4147-A177-3AD203B41FA5}">
                      <a16:colId xmlns:a16="http://schemas.microsoft.com/office/drawing/2014/main" val="988583083"/>
                    </a:ext>
                  </a:extLst>
                </a:gridCol>
                <a:gridCol w="461528">
                  <a:extLst>
                    <a:ext uri="{9D8B030D-6E8A-4147-A177-3AD203B41FA5}">
                      <a16:colId xmlns:a16="http://schemas.microsoft.com/office/drawing/2014/main" val="3977750186"/>
                    </a:ext>
                  </a:extLst>
                </a:gridCol>
                <a:gridCol w="440062">
                  <a:extLst>
                    <a:ext uri="{9D8B030D-6E8A-4147-A177-3AD203B41FA5}">
                      <a16:colId xmlns:a16="http://schemas.microsoft.com/office/drawing/2014/main" val="1165048333"/>
                    </a:ext>
                  </a:extLst>
                </a:gridCol>
                <a:gridCol w="440062">
                  <a:extLst>
                    <a:ext uri="{9D8B030D-6E8A-4147-A177-3AD203B41FA5}">
                      <a16:colId xmlns:a16="http://schemas.microsoft.com/office/drawing/2014/main" val="2775673896"/>
                    </a:ext>
                  </a:extLst>
                </a:gridCol>
                <a:gridCol w="558128">
                  <a:extLst>
                    <a:ext uri="{9D8B030D-6E8A-4147-A177-3AD203B41FA5}">
                      <a16:colId xmlns:a16="http://schemas.microsoft.com/office/drawing/2014/main" val="3616908074"/>
                    </a:ext>
                  </a:extLst>
                </a:gridCol>
                <a:gridCol w="461528">
                  <a:extLst>
                    <a:ext uri="{9D8B030D-6E8A-4147-A177-3AD203B41FA5}">
                      <a16:colId xmlns:a16="http://schemas.microsoft.com/office/drawing/2014/main" val="3596626516"/>
                    </a:ext>
                  </a:extLst>
                </a:gridCol>
                <a:gridCol w="461528">
                  <a:extLst>
                    <a:ext uri="{9D8B030D-6E8A-4147-A177-3AD203B41FA5}">
                      <a16:colId xmlns:a16="http://schemas.microsoft.com/office/drawing/2014/main" val="851071014"/>
                    </a:ext>
                  </a:extLst>
                </a:gridCol>
                <a:gridCol w="504462">
                  <a:extLst>
                    <a:ext uri="{9D8B030D-6E8A-4147-A177-3AD203B41FA5}">
                      <a16:colId xmlns:a16="http://schemas.microsoft.com/office/drawing/2014/main" val="3203016219"/>
                    </a:ext>
                  </a:extLst>
                </a:gridCol>
                <a:gridCol w="442746">
                  <a:extLst>
                    <a:ext uri="{9D8B030D-6E8A-4147-A177-3AD203B41FA5}">
                      <a16:colId xmlns:a16="http://schemas.microsoft.com/office/drawing/2014/main" val="2076121254"/>
                    </a:ext>
                  </a:extLst>
                </a:gridCol>
                <a:gridCol w="461528">
                  <a:extLst>
                    <a:ext uri="{9D8B030D-6E8A-4147-A177-3AD203B41FA5}">
                      <a16:colId xmlns:a16="http://schemas.microsoft.com/office/drawing/2014/main" val="3938881503"/>
                    </a:ext>
                  </a:extLst>
                </a:gridCol>
                <a:gridCol w="474945">
                  <a:extLst>
                    <a:ext uri="{9D8B030D-6E8A-4147-A177-3AD203B41FA5}">
                      <a16:colId xmlns:a16="http://schemas.microsoft.com/office/drawing/2014/main" val="1221909665"/>
                    </a:ext>
                  </a:extLst>
                </a:gridCol>
              </a:tblGrid>
              <a:tr h="210761">
                <a:tc gridSpan="23"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HOSPITAL NACIONAL SANTA TERESA. ZACATECOLUCA, LA PAZ.</a:t>
                      </a:r>
                    </a:p>
                  </a:txBody>
                  <a:tcPr marL="6827" marR="6827" marT="6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2712727"/>
                  </a:ext>
                </a:extLst>
              </a:tr>
              <a:tr h="199852">
                <a:tc gridSpan="23"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Sistema de Programación, Monitoreo y Evaluación de Actividades Hospitalarias</a:t>
                      </a:r>
                    </a:p>
                  </a:txBody>
                  <a:tcPr marL="6827" marR="6827" marT="682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981357"/>
                  </a:ext>
                </a:extLst>
              </a:tr>
              <a:tr h="199852">
                <a:tc gridSpan="2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Reporte: Monitoreo Servicios Intermedios - Diagnóstico, Tratamiento y Rehabilitación</a:t>
                      </a:r>
                    </a:p>
                  </a:txBody>
                  <a:tcPr marL="6827" marR="6827" marT="682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8005336"/>
                  </a:ext>
                </a:extLst>
              </a:tr>
              <a:tr h="199852">
                <a:tc gridSpan="2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Periodo: Desde: Enero/2020 Hasta: Junio/2020</a:t>
                      </a:r>
                    </a:p>
                  </a:txBody>
                  <a:tcPr marL="6827" marR="6827" marT="682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8805228"/>
                  </a:ext>
                </a:extLst>
              </a:tr>
              <a:tr h="409807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7" marR="6827" marT="6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7" marR="6827" marT="6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7" marR="6827" marT="6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7" marR="6827" marT="6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7" marR="6827" marT="6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SV"/>
                    </a:p>
                  </a:txBody>
                  <a:tcPr marL="6827" marR="6827" marT="6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7" marR="6827" marT="6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7" marR="6827" marT="6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7" marR="6827" marT="6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7" marR="6827" marT="6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7" marR="6827" marT="6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7" marR="6827" marT="6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7" marR="6827" marT="6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7" marR="6827" marT="6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7" marR="6827" marT="6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7" marR="6827" marT="6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7" marR="6827" marT="6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7" marR="6827" marT="6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7" marR="6827" marT="6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7" marR="6827" marT="6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7" marR="6827" marT="6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7" marR="6827" marT="6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7" marR="6827" marT="6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9520141"/>
                  </a:ext>
                </a:extLst>
              </a:tr>
              <a:tr h="20984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Actividades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Enero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SV" sz="800" b="1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Febrero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Marzo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Abril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Mayo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Junio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Total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0557925"/>
                  </a:ext>
                </a:extLst>
              </a:tr>
              <a:tr h="329176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73832"/>
                  </a:ext>
                </a:extLst>
              </a:tr>
              <a:tr h="199852">
                <a:tc gridSpan="23">
                  <a:txBody>
                    <a:bodyPr/>
                    <a:lstStyle/>
                    <a:p>
                      <a:pPr algn="l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Servicios Intermedios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9880428"/>
                  </a:ext>
                </a:extLst>
              </a:tr>
              <a:tr h="199852">
                <a:tc gridSpan="23">
                  <a:txBody>
                    <a:bodyPr/>
                    <a:lstStyle/>
                    <a:p>
                      <a:pPr algn="l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Diagnostico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6765305"/>
                  </a:ext>
                </a:extLst>
              </a:tr>
              <a:tr h="199852">
                <a:tc gridSpan="23">
                  <a:txBody>
                    <a:bodyPr/>
                    <a:lstStyle/>
                    <a:p>
                      <a:pPr algn="l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Imagenología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8979255"/>
                  </a:ext>
                </a:extLst>
              </a:tr>
              <a:tr h="199852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Fluoroscopias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120%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29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21%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3210589"/>
                  </a:ext>
                </a:extLst>
              </a:tr>
              <a:tr h="199852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Radiografías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2,600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3,114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120%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2,600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2,824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109%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2,600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1,681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65%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2,400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873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36%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2,600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1,048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2,600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1,272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49%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15,400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10,812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70%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0107941"/>
                  </a:ext>
                </a:extLst>
              </a:tr>
              <a:tr h="199852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Ultrasonografías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525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609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116%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525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614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117%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525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414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79%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210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53%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525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217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41%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525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38%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3,025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2,264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75%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6356250"/>
                  </a:ext>
                </a:extLst>
              </a:tr>
              <a:tr h="199852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Mamografías de Tamisaje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35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28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80%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35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29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83%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35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35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35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57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29%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414348"/>
                  </a:ext>
                </a:extLst>
              </a:tr>
              <a:tr h="199852">
                <a:tc gridSpan="23">
                  <a:txBody>
                    <a:bodyPr/>
                    <a:lstStyle/>
                    <a:p>
                      <a:pPr algn="l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Otros Procedimientos Diagnósticos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6775190"/>
                  </a:ext>
                </a:extLst>
              </a:tr>
              <a:tr h="199852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Colposcopias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22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17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900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51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2797302"/>
                  </a:ext>
                </a:extLst>
              </a:tr>
              <a:tr h="199852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Electrocardiogramas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477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432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91%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477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363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76%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477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227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48%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395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142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36%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477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239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50%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477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245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51%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2,780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1,648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59%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3661701"/>
                  </a:ext>
                </a:extLst>
              </a:tr>
              <a:tr h="199852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Espirometrías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75%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78%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35%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36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33%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3469981"/>
                  </a:ext>
                </a:extLst>
              </a:tr>
              <a:tr h="199852">
                <a:tc gridSpan="23">
                  <a:txBody>
                    <a:bodyPr/>
                    <a:lstStyle/>
                    <a:p>
                      <a:pPr algn="l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Tratamiento y Rehabilitación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184234"/>
                  </a:ext>
                </a:extLst>
              </a:tr>
              <a:tr h="199852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Cirugía Menor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124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158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127%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124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148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119%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124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119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96%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124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88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71%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124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97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78%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124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89%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744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720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97%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415001"/>
                  </a:ext>
                </a:extLst>
              </a:tr>
              <a:tr h="199852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Crioterapias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67%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93%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53%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32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36%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7840804"/>
                  </a:ext>
                </a:extLst>
              </a:tr>
              <a:tr h="199852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Fisioterapia (Total de sesiones brindadas)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853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698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82%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873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840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96%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853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448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53%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853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853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28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853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289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34%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5,138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2,317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45%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2850662"/>
                  </a:ext>
                </a:extLst>
              </a:tr>
              <a:tr h="199852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Inhaloterapias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3,925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2,756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70%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3,925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2,011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51%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3,925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2,398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61%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3,925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1,193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30%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3,925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58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3,925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1,001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26%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23,550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9,417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2042843"/>
                  </a:ext>
                </a:extLst>
              </a:tr>
              <a:tr h="199852"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Receta Dispensada de Consulta Ambulatoria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27,000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27,853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103%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27,000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26,860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99%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27,000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18,036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67%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27,000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11,802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44%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27,000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10,464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39%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27,000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12,766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47%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162,000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107,781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67%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5506427"/>
                  </a:ext>
                </a:extLst>
              </a:tr>
              <a:tr h="199852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Recetas Dispensadas de Hospitalización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15,000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10,151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68%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15,000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11,115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74%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15,000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9,902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66%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15,000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6,504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43%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15,000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7,075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47%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15,000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6,965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46%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90,000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51,712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57%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6766073"/>
                  </a:ext>
                </a:extLst>
              </a:tr>
              <a:tr h="199852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Terapias Respiratorias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205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87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42%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170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53%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54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30%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205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280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230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1,270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231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0894772"/>
                  </a:ext>
                </a:extLst>
              </a:tr>
              <a:tr h="199852">
                <a:tc gridSpan="23">
                  <a:txBody>
                    <a:bodyPr/>
                    <a:lstStyle/>
                    <a:p>
                      <a:pPr algn="l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Trabajo Social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824517"/>
                  </a:ext>
                </a:extLst>
              </a:tr>
              <a:tr h="199852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Casos Atendidos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940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1,404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149%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750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1,277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170%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750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1,676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223%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900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1,221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136%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1,050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857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82%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1,000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821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82%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5,390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7,256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135%</a:t>
                      </a:r>
                    </a:p>
                  </a:txBody>
                  <a:tcPr marL="6827" marR="6827" marT="682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7989430"/>
                  </a:ext>
                </a:extLst>
              </a:tr>
              <a:tr h="210761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7" marR="6827" marT="68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7" marR="6827" marT="68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7" marR="6827" marT="68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16"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Fuente de Datos</a:t>
                      </a:r>
                    </a:p>
                  </a:txBody>
                  <a:tcPr marL="6827" marR="6827" marT="682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7" marR="6827" marT="68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7" marR="6827" marT="68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7" marR="6827" marT="68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7" marR="6827" marT="68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831012"/>
                  </a:ext>
                </a:extLst>
              </a:tr>
              <a:tr h="210761">
                <a:tc>
                  <a:txBody>
                    <a:bodyPr/>
                    <a:lstStyle/>
                    <a:p>
                      <a:pPr algn="l" fontAlgn="ctr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6827" marR="6827" marT="682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7" marR="6827" marT="6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7" marR="6827" marT="6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6"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Programación: Ingreso de datos (SPME).</a:t>
                      </a:r>
                    </a:p>
                  </a:txBody>
                  <a:tcPr marL="6827" marR="6827" marT="682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7" marR="6827" marT="6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7" marR="6827" marT="6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7" marR="6827" marT="6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7" marR="6827" marT="6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5328412"/>
                  </a:ext>
                </a:extLst>
              </a:tr>
              <a:tr h="210761">
                <a:tc>
                  <a:txBody>
                    <a:bodyPr/>
                    <a:lstStyle/>
                    <a:p>
                      <a:pPr algn="l" fontAlgn="ctr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6827" marR="6827" marT="682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7" marR="6827" marT="6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7" marR="6827" marT="6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6"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Producción: Diagnóstico, Tratamiento y Rehabilitación (SEPS2).</a:t>
                      </a:r>
                    </a:p>
                  </a:txBody>
                  <a:tcPr marL="6827" marR="6827" marT="682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7" marR="6827" marT="6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7" marR="6827" marT="6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7" marR="6827" marT="6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7" marR="6827" marT="6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732496"/>
                  </a:ext>
                </a:extLst>
              </a:tr>
            </a:tbl>
          </a:graphicData>
        </a:graphic>
      </p:graphicFrame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798" y="297957"/>
            <a:ext cx="1615580" cy="69500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4486" y="297957"/>
            <a:ext cx="871804" cy="871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7689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5250832"/>
              </p:ext>
            </p:extLst>
          </p:nvPr>
        </p:nvGraphicFramePr>
        <p:xfrm>
          <a:off x="120663" y="133827"/>
          <a:ext cx="11923293" cy="6554355"/>
        </p:xfrm>
        <a:graphic>
          <a:graphicData uri="http://schemas.openxmlformats.org/drawingml/2006/table">
            <a:tbl>
              <a:tblPr/>
              <a:tblGrid>
                <a:gridCol w="1529804">
                  <a:extLst>
                    <a:ext uri="{9D8B030D-6E8A-4147-A177-3AD203B41FA5}">
                      <a16:colId xmlns:a16="http://schemas.microsoft.com/office/drawing/2014/main" val="2290413751"/>
                    </a:ext>
                  </a:extLst>
                </a:gridCol>
                <a:gridCol w="452821">
                  <a:extLst>
                    <a:ext uri="{9D8B030D-6E8A-4147-A177-3AD203B41FA5}">
                      <a16:colId xmlns:a16="http://schemas.microsoft.com/office/drawing/2014/main" val="3008910471"/>
                    </a:ext>
                  </a:extLst>
                </a:gridCol>
                <a:gridCol w="394688">
                  <a:extLst>
                    <a:ext uri="{9D8B030D-6E8A-4147-A177-3AD203B41FA5}">
                      <a16:colId xmlns:a16="http://schemas.microsoft.com/office/drawing/2014/main" val="3261731121"/>
                    </a:ext>
                  </a:extLst>
                </a:gridCol>
                <a:gridCol w="648636">
                  <a:extLst>
                    <a:ext uri="{9D8B030D-6E8A-4147-A177-3AD203B41FA5}">
                      <a16:colId xmlns:a16="http://schemas.microsoft.com/office/drawing/2014/main" val="379148421"/>
                    </a:ext>
                  </a:extLst>
                </a:gridCol>
                <a:gridCol w="468121">
                  <a:extLst>
                    <a:ext uri="{9D8B030D-6E8A-4147-A177-3AD203B41FA5}">
                      <a16:colId xmlns:a16="http://schemas.microsoft.com/office/drawing/2014/main" val="1429865757"/>
                    </a:ext>
                  </a:extLst>
                </a:gridCol>
                <a:gridCol w="403868">
                  <a:extLst>
                    <a:ext uri="{9D8B030D-6E8A-4147-A177-3AD203B41FA5}">
                      <a16:colId xmlns:a16="http://schemas.microsoft.com/office/drawing/2014/main" val="3116593237"/>
                    </a:ext>
                  </a:extLst>
                </a:gridCol>
                <a:gridCol w="636400">
                  <a:extLst>
                    <a:ext uri="{9D8B030D-6E8A-4147-A177-3AD203B41FA5}">
                      <a16:colId xmlns:a16="http://schemas.microsoft.com/office/drawing/2014/main" val="2988556427"/>
                    </a:ext>
                  </a:extLst>
                </a:gridCol>
                <a:gridCol w="501775">
                  <a:extLst>
                    <a:ext uri="{9D8B030D-6E8A-4147-A177-3AD203B41FA5}">
                      <a16:colId xmlns:a16="http://schemas.microsoft.com/office/drawing/2014/main" val="1161368480"/>
                    </a:ext>
                  </a:extLst>
                </a:gridCol>
                <a:gridCol w="428344">
                  <a:extLst>
                    <a:ext uri="{9D8B030D-6E8A-4147-A177-3AD203B41FA5}">
                      <a16:colId xmlns:a16="http://schemas.microsoft.com/office/drawing/2014/main" val="552462503"/>
                    </a:ext>
                  </a:extLst>
                </a:gridCol>
                <a:gridCol w="562967">
                  <a:extLst>
                    <a:ext uri="{9D8B030D-6E8A-4147-A177-3AD203B41FA5}">
                      <a16:colId xmlns:a16="http://schemas.microsoft.com/office/drawing/2014/main" val="985292453"/>
                    </a:ext>
                  </a:extLst>
                </a:gridCol>
                <a:gridCol w="452821">
                  <a:extLst>
                    <a:ext uri="{9D8B030D-6E8A-4147-A177-3AD203B41FA5}">
                      <a16:colId xmlns:a16="http://schemas.microsoft.com/office/drawing/2014/main" val="3139261095"/>
                    </a:ext>
                  </a:extLst>
                </a:gridCol>
                <a:gridCol w="428344">
                  <a:extLst>
                    <a:ext uri="{9D8B030D-6E8A-4147-A177-3AD203B41FA5}">
                      <a16:colId xmlns:a16="http://schemas.microsoft.com/office/drawing/2014/main" val="261249384"/>
                    </a:ext>
                  </a:extLst>
                </a:gridCol>
                <a:gridCol w="578267">
                  <a:extLst>
                    <a:ext uri="{9D8B030D-6E8A-4147-A177-3AD203B41FA5}">
                      <a16:colId xmlns:a16="http://schemas.microsoft.com/office/drawing/2014/main" val="4084618425"/>
                    </a:ext>
                  </a:extLst>
                </a:gridCol>
                <a:gridCol w="514015">
                  <a:extLst>
                    <a:ext uri="{9D8B030D-6E8A-4147-A177-3AD203B41FA5}">
                      <a16:colId xmlns:a16="http://schemas.microsoft.com/office/drawing/2014/main" val="1998368522"/>
                    </a:ext>
                  </a:extLst>
                </a:gridCol>
                <a:gridCol w="391629">
                  <a:extLst>
                    <a:ext uri="{9D8B030D-6E8A-4147-A177-3AD203B41FA5}">
                      <a16:colId xmlns:a16="http://schemas.microsoft.com/office/drawing/2014/main" val="4251244219"/>
                    </a:ext>
                  </a:extLst>
                </a:gridCol>
                <a:gridCol w="514015">
                  <a:extLst>
                    <a:ext uri="{9D8B030D-6E8A-4147-A177-3AD203B41FA5}">
                      <a16:colId xmlns:a16="http://schemas.microsoft.com/office/drawing/2014/main" val="880147972"/>
                    </a:ext>
                  </a:extLst>
                </a:gridCol>
                <a:gridCol w="465060">
                  <a:extLst>
                    <a:ext uri="{9D8B030D-6E8A-4147-A177-3AD203B41FA5}">
                      <a16:colId xmlns:a16="http://schemas.microsoft.com/office/drawing/2014/main" val="958108693"/>
                    </a:ext>
                  </a:extLst>
                </a:gridCol>
                <a:gridCol w="403868">
                  <a:extLst>
                    <a:ext uri="{9D8B030D-6E8A-4147-A177-3AD203B41FA5}">
                      <a16:colId xmlns:a16="http://schemas.microsoft.com/office/drawing/2014/main" val="3415361809"/>
                    </a:ext>
                  </a:extLst>
                </a:gridCol>
                <a:gridCol w="550731">
                  <a:extLst>
                    <a:ext uri="{9D8B030D-6E8A-4147-A177-3AD203B41FA5}">
                      <a16:colId xmlns:a16="http://schemas.microsoft.com/office/drawing/2014/main" val="725588996"/>
                    </a:ext>
                  </a:extLst>
                </a:gridCol>
                <a:gridCol w="578267">
                  <a:extLst>
                    <a:ext uri="{9D8B030D-6E8A-4147-A177-3AD203B41FA5}">
                      <a16:colId xmlns:a16="http://schemas.microsoft.com/office/drawing/2014/main" val="2145884908"/>
                    </a:ext>
                  </a:extLst>
                </a:gridCol>
                <a:gridCol w="468121">
                  <a:extLst>
                    <a:ext uri="{9D8B030D-6E8A-4147-A177-3AD203B41FA5}">
                      <a16:colId xmlns:a16="http://schemas.microsoft.com/office/drawing/2014/main" val="4000882837"/>
                    </a:ext>
                  </a:extLst>
                </a:gridCol>
                <a:gridCol w="550731">
                  <a:extLst>
                    <a:ext uri="{9D8B030D-6E8A-4147-A177-3AD203B41FA5}">
                      <a16:colId xmlns:a16="http://schemas.microsoft.com/office/drawing/2014/main" val="1360868237"/>
                    </a:ext>
                  </a:extLst>
                </a:gridCol>
              </a:tblGrid>
              <a:tr h="146317">
                <a:tc gridSpan="22"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HOSPITAL NACIONAL SANTA TERESA. ZACATECOLUCA, LA PAZ.</a:t>
                      </a: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1539859"/>
                  </a:ext>
                </a:extLst>
              </a:tr>
              <a:tr h="146317">
                <a:tc gridSpan="22"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Sistema de Programación, Monitoreo y Evaluación de Actividades Hospitalarias</a:t>
                      </a:r>
                    </a:p>
                  </a:txBody>
                  <a:tcPr marL="4338" marR="4338" marT="43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1097648"/>
                  </a:ext>
                </a:extLst>
              </a:tr>
              <a:tr h="146317">
                <a:tc gridSpan="22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Reporte: Monitoreo Servicios Intermedios - Laboratorio Clínico y Banco de Sangre</a:t>
                      </a:r>
                    </a:p>
                  </a:txBody>
                  <a:tcPr marL="4338" marR="4338" marT="43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6521913"/>
                  </a:ext>
                </a:extLst>
              </a:tr>
              <a:tr h="146317">
                <a:tc gridSpan="22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Periodo: Desde: Enero/2020 Hasta: Junio/2020</a:t>
                      </a:r>
                    </a:p>
                  </a:txBody>
                  <a:tcPr marL="4338" marR="4338" marT="43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844965"/>
                  </a:ext>
                </a:extLst>
              </a:tr>
              <a:tr h="161499"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375669"/>
                  </a:ext>
                </a:extLst>
              </a:tr>
              <a:tr h="13055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Actividades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Enero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Febrero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Marzo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Abril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Mayo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Junio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Total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3608981"/>
                  </a:ext>
                </a:extLst>
              </a:tr>
              <a:tr h="130558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1002162"/>
                  </a:ext>
                </a:extLst>
              </a:tr>
              <a:tr h="130558">
                <a:tc gridSpan="22">
                  <a:txBody>
                    <a:bodyPr/>
                    <a:lstStyle/>
                    <a:p>
                      <a:pPr algn="l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Servicios Intermedios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9369567"/>
                  </a:ext>
                </a:extLst>
              </a:tr>
              <a:tr h="130558">
                <a:tc gridSpan="22">
                  <a:txBody>
                    <a:bodyPr/>
                    <a:lstStyle/>
                    <a:p>
                      <a:pPr algn="l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Diagnostico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9864698"/>
                  </a:ext>
                </a:extLst>
              </a:tr>
              <a:tr h="130558">
                <a:tc gridSpan="22">
                  <a:txBody>
                    <a:bodyPr/>
                    <a:lstStyle/>
                    <a:p>
                      <a:pPr algn="l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Laboratorio Clínico y Banco de Sangre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3475355"/>
                  </a:ext>
                </a:extLst>
              </a:tr>
              <a:tr h="130558">
                <a:tc gridSpan="22">
                  <a:txBody>
                    <a:bodyPr/>
                    <a:lstStyle/>
                    <a:p>
                      <a:pPr algn="l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Hematología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7498791"/>
                  </a:ext>
                </a:extLst>
              </a:tr>
              <a:tr h="130558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Consulta Externa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1,048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1,505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144%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1,048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1,078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103%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1,048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564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54%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1,048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116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1,048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164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1,048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334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32%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6,288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3,761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60%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1834927"/>
                  </a:ext>
                </a:extLst>
              </a:tr>
              <a:tr h="130558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Hospitalización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2,300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2,038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89%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2,300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2,355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102%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2,300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2,336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102%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2,300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1,969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86%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2,300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1,907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83%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2,300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1,801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78%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13,800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12,406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90%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102663"/>
                  </a:ext>
                </a:extLst>
              </a:tr>
              <a:tr h="130558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Emergencia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1,181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1,740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147%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1,181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1,567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133%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1,181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1,602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136%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1,181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1,060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90%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1,181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1,226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104%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1,181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1,257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106%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7,086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8,452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119%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1392727"/>
                  </a:ext>
                </a:extLst>
              </a:tr>
              <a:tr h="130558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Referido / Otros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1,940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2,233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115%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1,940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1,903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98%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1,940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1,591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82%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1,940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863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44%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1,940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984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51%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1,940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1,089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56%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11,640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8,663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74%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995871"/>
                  </a:ext>
                </a:extLst>
              </a:tr>
              <a:tr h="130558">
                <a:tc gridSpan="22">
                  <a:txBody>
                    <a:bodyPr/>
                    <a:lstStyle/>
                    <a:p>
                      <a:pPr algn="l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Inmunología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2802242"/>
                  </a:ext>
                </a:extLst>
              </a:tr>
              <a:tr h="130558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Consulta Externa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352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141%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149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60%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84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34%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19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65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26%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1,500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684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46%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0068105"/>
                  </a:ext>
                </a:extLst>
              </a:tr>
              <a:tr h="130558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Hospitalización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530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572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108%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530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591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112%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530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624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118%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530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620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117%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530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521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98%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530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510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96%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3,180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3,438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108%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7132674"/>
                  </a:ext>
                </a:extLst>
              </a:tr>
              <a:tr h="130558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Emergencia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280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301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108%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280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271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97%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280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280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100%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280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185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66%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280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305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109%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280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414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148%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1,680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1,756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105%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8506210"/>
                  </a:ext>
                </a:extLst>
              </a:tr>
              <a:tr h="130558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Referido / Otros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405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101%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340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85%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299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75%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181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45%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221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55%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302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76%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2,400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1,748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73%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9700378"/>
                  </a:ext>
                </a:extLst>
              </a:tr>
              <a:tr h="130558">
                <a:tc gridSpan="22">
                  <a:txBody>
                    <a:bodyPr/>
                    <a:lstStyle/>
                    <a:p>
                      <a:pPr algn="l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Bacteriología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5966162"/>
                  </a:ext>
                </a:extLst>
              </a:tr>
              <a:tr h="130558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Consulta Externa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219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122%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247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137%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61%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51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28%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85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47%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86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48%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1,080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798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74%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2079394"/>
                  </a:ext>
                </a:extLst>
              </a:tr>
              <a:tr h="130558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Hospitalización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439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110%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521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130%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517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129%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405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101%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388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97%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269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67%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2,400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2,539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106%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2606369"/>
                  </a:ext>
                </a:extLst>
              </a:tr>
              <a:tr h="130558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Emergencia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126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115%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151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137%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115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105%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76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69%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83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75%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85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77%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660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636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96%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0838995"/>
                  </a:ext>
                </a:extLst>
              </a:tr>
              <a:tr h="130558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Referido / Otros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310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322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104%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310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314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101%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310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225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73%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310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74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24%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310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88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28%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310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72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23%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1,860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1,095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59%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9534210"/>
                  </a:ext>
                </a:extLst>
              </a:tr>
              <a:tr h="130558">
                <a:tc gridSpan="22">
                  <a:txBody>
                    <a:bodyPr/>
                    <a:lstStyle/>
                    <a:p>
                      <a:pPr algn="l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Parasitología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2603754"/>
                  </a:ext>
                </a:extLst>
              </a:tr>
              <a:tr h="130558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Consulta Externa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101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168%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64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107%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33%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360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192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53%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0249452"/>
                  </a:ext>
                </a:extLst>
              </a:tr>
              <a:tr h="130558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Hospitalización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158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63%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186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74%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151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60%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105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42%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44%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107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43%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1,500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817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54%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544098"/>
                  </a:ext>
                </a:extLst>
              </a:tr>
              <a:tr h="130558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Emergencia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167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93%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153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85%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153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85%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53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29%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75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42%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56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31%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1,080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657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61%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245739"/>
                  </a:ext>
                </a:extLst>
              </a:tr>
              <a:tr h="130558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Referido / Otros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280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320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114%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280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321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115%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280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213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76%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280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32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280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42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280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54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19%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1,680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982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58%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1828255"/>
                  </a:ext>
                </a:extLst>
              </a:tr>
              <a:tr h="130558">
                <a:tc gridSpan="22">
                  <a:txBody>
                    <a:bodyPr/>
                    <a:lstStyle/>
                    <a:p>
                      <a:pPr algn="l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Bioquímica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779710"/>
                  </a:ext>
                </a:extLst>
              </a:tr>
              <a:tr h="130558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Consulta Externa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5,010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7,593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152%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5,010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5,986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119%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5,010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3,025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60%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5,010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172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5,010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351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5,010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708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30,060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17,835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59%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3106591"/>
                  </a:ext>
                </a:extLst>
              </a:tr>
              <a:tr h="130558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Hospitalización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3,300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3,969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120%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3,300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4,074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123%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3,300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3,951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120%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3,300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3,093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94%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3,300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3,240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98%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3,300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3,404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103%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19,800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21,731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110%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4682001"/>
                  </a:ext>
                </a:extLst>
              </a:tr>
              <a:tr h="130558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Emergencia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2,660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3,355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126%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2,660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3,580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135%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2,660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3,325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125%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2,660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2,361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89%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2,660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3,187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120%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2,660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3,895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146%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15,960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19,703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123%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3500353"/>
                  </a:ext>
                </a:extLst>
              </a:tr>
              <a:tr h="130558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Referido / Otros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6,150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6,884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112%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6,150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6,885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112%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6,150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4,591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75%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6,150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2,270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37%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6,150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2,437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6,150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2,326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38%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36,900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25,393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69%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7432126"/>
                  </a:ext>
                </a:extLst>
              </a:tr>
              <a:tr h="130558">
                <a:tc gridSpan="22">
                  <a:txBody>
                    <a:bodyPr/>
                    <a:lstStyle/>
                    <a:p>
                      <a:pPr algn="l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Banco de Sangre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4739985"/>
                  </a:ext>
                </a:extLst>
              </a:tr>
              <a:tr h="130558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Consulta Externa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122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122%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132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132%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44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44%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21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21%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600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334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56%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3868133"/>
                  </a:ext>
                </a:extLst>
              </a:tr>
              <a:tr h="130558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Hospitalización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550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678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123%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550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775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141%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550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592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108%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550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519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94%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550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595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108%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550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563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102%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3,300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3,722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113%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5979349"/>
                  </a:ext>
                </a:extLst>
              </a:tr>
              <a:tr h="130558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Emergencia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272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151%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268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149%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286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159%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251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139%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111%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253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141%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1,080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1,530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142%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8740194"/>
                  </a:ext>
                </a:extLst>
              </a:tr>
              <a:tr h="130558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Referido / Otros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270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295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109%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270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278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103%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270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178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66%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270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82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30%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270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116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43%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270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117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43%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1,620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1,066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66%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8794058"/>
                  </a:ext>
                </a:extLst>
              </a:tr>
              <a:tr h="130558">
                <a:tc gridSpan="22">
                  <a:txBody>
                    <a:bodyPr/>
                    <a:lstStyle/>
                    <a:p>
                      <a:pPr algn="l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Urianálisis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5432973"/>
                  </a:ext>
                </a:extLst>
              </a:tr>
              <a:tr h="130558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Consulta Externa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380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581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153%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380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507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133%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380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236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62%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380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380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380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2,280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1,365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60%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9701917"/>
                  </a:ext>
                </a:extLst>
              </a:tr>
              <a:tr h="130558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Hospitalización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540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436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81%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540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496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92%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540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476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88%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540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364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67%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540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387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72%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540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364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67%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3,240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2,523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78%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1754961"/>
                  </a:ext>
                </a:extLst>
              </a:tr>
              <a:tr h="130558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Emergencia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820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851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104%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820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946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115%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820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892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109%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820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568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69%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820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624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76%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820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523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64%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4,920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4,404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90%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2454664"/>
                  </a:ext>
                </a:extLst>
              </a:tr>
              <a:tr h="130558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Referido / Otros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944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1,066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113%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944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1,115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118%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944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708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75%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944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212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22%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944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244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26%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944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322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34%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5,664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3,667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65%</a:t>
                      </a: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4743001"/>
                  </a:ext>
                </a:extLst>
              </a:tr>
              <a:tr h="146317"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1133323"/>
                  </a:ext>
                </a:extLst>
              </a:tr>
              <a:tr h="146317"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5"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Fuente de Datos</a:t>
                      </a:r>
                    </a:p>
                  </a:txBody>
                  <a:tcPr marL="4338" marR="4338" marT="43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7496682"/>
                  </a:ext>
                </a:extLst>
              </a:tr>
              <a:tr h="146317">
                <a:tc>
                  <a:txBody>
                    <a:bodyPr/>
                    <a:lstStyle/>
                    <a:p>
                      <a:pPr algn="l" fontAlgn="ctr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4338" marR="4338" marT="43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5"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Programación: Ingreso de datos (SPME).</a:t>
                      </a:r>
                    </a:p>
                  </a:txBody>
                  <a:tcPr marL="4338" marR="4338" marT="43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20442"/>
                  </a:ext>
                </a:extLst>
              </a:tr>
              <a:tr h="146317">
                <a:tc>
                  <a:txBody>
                    <a:bodyPr/>
                    <a:lstStyle/>
                    <a:p>
                      <a:pPr algn="l" fontAlgn="ctr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4338" marR="4338" marT="43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5"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Producción: Laboratorio Clínico y Banco de Sangre (SEPS2).</a:t>
                      </a:r>
                    </a:p>
                  </a:txBody>
                  <a:tcPr marL="4338" marR="4338" marT="43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8" marR="4338" marT="4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2560262"/>
                  </a:ext>
                </a:extLst>
              </a:tr>
            </a:tbl>
          </a:graphicData>
        </a:graphic>
      </p:graphicFrame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948" y="133827"/>
            <a:ext cx="1615580" cy="695004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50109" y="65258"/>
            <a:ext cx="832142" cy="832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3766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8475193"/>
              </p:ext>
            </p:extLst>
          </p:nvPr>
        </p:nvGraphicFramePr>
        <p:xfrm>
          <a:off x="175605" y="114386"/>
          <a:ext cx="11842223" cy="6612988"/>
        </p:xfrm>
        <a:graphic>
          <a:graphicData uri="http://schemas.openxmlformats.org/drawingml/2006/table">
            <a:tbl>
              <a:tblPr/>
              <a:tblGrid>
                <a:gridCol w="1684966">
                  <a:extLst>
                    <a:ext uri="{9D8B030D-6E8A-4147-A177-3AD203B41FA5}">
                      <a16:colId xmlns:a16="http://schemas.microsoft.com/office/drawing/2014/main" val="3776328456"/>
                    </a:ext>
                  </a:extLst>
                </a:gridCol>
                <a:gridCol w="450906">
                  <a:extLst>
                    <a:ext uri="{9D8B030D-6E8A-4147-A177-3AD203B41FA5}">
                      <a16:colId xmlns:a16="http://schemas.microsoft.com/office/drawing/2014/main" val="3923677034"/>
                    </a:ext>
                  </a:extLst>
                </a:gridCol>
                <a:gridCol w="450906">
                  <a:extLst>
                    <a:ext uri="{9D8B030D-6E8A-4147-A177-3AD203B41FA5}">
                      <a16:colId xmlns:a16="http://schemas.microsoft.com/office/drawing/2014/main" val="2745476285"/>
                    </a:ext>
                  </a:extLst>
                </a:gridCol>
                <a:gridCol w="560666">
                  <a:extLst>
                    <a:ext uri="{9D8B030D-6E8A-4147-A177-3AD203B41FA5}">
                      <a16:colId xmlns:a16="http://schemas.microsoft.com/office/drawing/2014/main" val="3515198106"/>
                    </a:ext>
                  </a:extLst>
                </a:gridCol>
                <a:gridCol w="474638">
                  <a:extLst>
                    <a:ext uri="{9D8B030D-6E8A-4147-A177-3AD203B41FA5}">
                      <a16:colId xmlns:a16="http://schemas.microsoft.com/office/drawing/2014/main" val="2884572007"/>
                    </a:ext>
                  </a:extLst>
                </a:gridCol>
                <a:gridCol w="474638">
                  <a:extLst>
                    <a:ext uri="{9D8B030D-6E8A-4147-A177-3AD203B41FA5}">
                      <a16:colId xmlns:a16="http://schemas.microsoft.com/office/drawing/2014/main" val="1392446146"/>
                    </a:ext>
                  </a:extLst>
                </a:gridCol>
                <a:gridCol w="522101">
                  <a:extLst>
                    <a:ext uri="{9D8B030D-6E8A-4147-A177-3AD203B41FA5}">
                      <a16:colId xmlns:a16="http://schemas.microsoft.com/office/drawing/2014/main" val="3192986701"/>
                    </a:ext>
                  </a:extLst>
                </a:gridCol>
                <a:gridCol w="486505">
                  <a:extLst>
                    <a:ext uri="{9D8B030D-6E8A-4147-A177-3AD203B41FA5}">
                      <a16:colId xmlns:a16="http://schemas.microsoft.com/office/drawing/2014/main" val="2409181681"/>
                    </a:ext>
                  </a:extLst>
                </a:gridCol>
                <a:gridCol w="489471">
                  <a:extLst>
                    <a:ext uri="{9D8B030D-6E8A-4147-A177-3AD203B41FA5}">
                      <a16:colId xmlns:a16="http://schemas.microsoft.com/office/drawing/2014/main" val="2529965504"/>
                    </a:ext>
                  </a:extLst>
                </a:gridCol>
                <a:gridCol w="557700">
                  <a:extLst>
                    <a:ext uri="{9D8B030D-6E8A-4147-A177-3AD203B41FA5}">
                      <a16:colId xmlns:a16="http://schemas.microsoft.com/office/drawing/2014/main" val="2334553863"/>
                    </a:ext>
                  </a:extLst>
                </a:gridCol>
                <a:gridCol w="453874">
                  <a:extLst>
                    <a:ext uri="{9D8B030D-6E8A-4147-A177-3AD203B41FA5}">
                      <a16:colId xmlns:a16="http://schemas.microsoft.com/office/drawing/2014/main" val="2408745967"/>
                    </a:ext>
                  </a:extLst>
                </a:gridCol>
                <a:gridCol w="427175">
                  <a:extLst>
                    <a:ext uri="{9D8B030D-6E8A-4147-A177-3AD203B41FA5}">
                      <a16:colId xmlns:a16="http://schemas.microsoft.com/office/drawing/2014/main" val="2232749037"/>
                    </a:ext>
                  </a:extLst>
                </a:gridCol>
                <a:gridCol w="569566">
                  <a:extLst>
                    <a:ext uri="{9D8B030D-6E8A-4147-A177-3AD203B41FA5}">
                      <a16:colId xmlns:a16="http://schemas.microsoft.com/office/drawing/2014/main" val="2427685175"/>
                    </a:ext>
                  </a:extLst>
                </a:gridCol>
                <a:gridCol w="427175">
                  <a:extLst>
                    <a:ext uri="{9D8B030D-6E8A-4147-A177-3AD203B41FA5}">
                      <a16:colId xmlns:a16="http://schemas.microsoft.com/office/drawing/2014/main" val="422849455"/>
                    </a:ext>
                  </a:extLst>
                </a:gridCol>
                <a:gridCol w="418274">
                  <a:extLst>
                    <a:ext uri="{9D8B030D-6E8A-4147-A177-3AD203B41FA5}">
                      <a16:colId xmlns:a16="http://schemas.microsoft.com/office/drawing/2014/main" val="1785207562"/>
                    </a:ext>
                  </a:extLst>
                </a:gridCol>
                <a:gridCol w="545833">
                  <a:extLst>
                    <a:ext uri="{9D8B030D-6E8A-4147-A177-3AD203B41FA5}">
                      <a16:colId xmlns:a16="http://schemas.microsoft.com/office/drawing/2014/main" val="1329152740"/>
                    </a:ext>
                  </a:extLst>
                </a:gridCol>
                <a:gridCol w="450906">
                  <a:extLst>
                    <a:ext uri="{9D8B030D-6E8A-4147-A177-3AD203B41FA5}">
                      <a16:colId xmlns:a16="http://schemas.microsoft.com/office/drawing/2014/main" val="3073142190"/>
                    </a:ext>
                  </a:extLst>
                </a:gridCol>
                <a:gridCol w="415308">
                  <a:extLst>
                    <a:ext uri="{9D8B030D-6E8A-4147-A177-3AD203B41FA5}">
                      <a16:colId xmlns:a16="http://schemas.microsoft.com/office/drawing/2014/main" val="651910995"/>
                    </a:ext>
                  </a:extLst>
                </a:gridCol>
                <a:gridCol w="533968">
                  <a:extLst>
                    <a:ext uri="{9D8B030D-6E8A-4147-A177-3AD203B41FA5}">
                      <a16:colId xmlns:a16="http://schemas.microsoft.com/office/drawing/2014/main" val="3390658096"/>
                    </a:ext>
                  </a:extLst>
                </a:gridCol>
                <a:gridCol w="415308">
                  <a:extLst>
                    <a:ext uri="{9D8B030D-6E8A-4147-A177-3AD203B41FA5}">
                      <a16:colId xmlns:a16="http://schemas.microsoft.com/office/drawing/2014/main" val="4112854313"/>
                    </a:ext>
                  </a:extLst>
                </a:gridCol>
                <a:gridCol w="439041">
                  <a:extLst>
                    <a:ext uri="{9D8B030D-6E8A-4147-A177-3AD203B41FA5}">
                      <a16:colId xmlns:a16="http://schemas.microsoft.com/office/drawing/2014/main" val="4231369489"/>
                    </a:ext>
                  </a:extLst>
                </a:gridCol>
                <a:gridCol w="593298">
                  <a:extLst>
                    <a:ext uri="{9D8B030D-6E8A-4147-A177-3AD203B41FA5}">
                      <a16:colId xmlns:a16="http://schemas.microsoft.com/office/drawing/2014/main" val="1581995439"/>
                    </a:ext>
                  </a:extLst>
                </a:gridCol>
              </a:tblGrid>
              <a:tr h="197853">
                <a:tc gridSpan="22"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HOSPITAL NACIONAL SANTA TERESA. ZACATECOLUCA, LA PAZ.</a:t>
                      </a: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855829"/>
                  </a:ext>
                </a:extLst>
              </a:tr>
              <a:tr h="197853">
                <a:tc gridSpan="22"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Sistema de Programación, Monitoreo y Evaluación de Actividades Hospitalarias</a:t>
                      </a:r>
                    </a:p>
                  </a:txBody>
                  <a:tcPr marL="5319" marR="5319" marT="53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5761363"/>
                  </a:ext>
                </a:extLst>
              </a:tr>
              <a:tr h="197853">
                <a:tc gridSpan="22"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Reporte: Monitoreo Servicios Generales</a:t>
                      </a:r>
                    </a:p>
                  </a:txBody>
                  <a:tcPr marL="5319" marR="5319" marT="53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9802150"/>
                  </a:ext>
                </a:extLst>
              </a:tr>
              <a:tr h="197853">
                <a:tc gridSpan="22"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Periodo: Desde: Enero/2020 Hasta: Junio/2020</a:t>
                      </a:r>
                    </a:p>
                  </a:txBody>
                  <a:tcPr marL="5319" marR="5319" marT="53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9875450"/>
                  </a:ext>
                </a:extLst>
              </a:tr>
              <a:tr h="251153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0576671"/>
                  </a:ext>
                </a:extLst>
              </a:tr>
              <a:tr h="15552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Actividades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Enero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Febrero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Marzo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Abril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Mayo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Junio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Total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9576425"/>
                  </a:ext>
                </a:extLst>
              </a:tr>
              <a:tr h="155527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5057582"/>
                  </a:ext>
                </a:extLst>
              </a:tr>
              <a:tr h="155527">
                <a:tc gridSpan="22">
                  <a:txBody>
                    <a:bodyPr/>
                    <a:lstStyle/>
                    <a:p>
                      <a:pPr algn="l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Servicios Generales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928481"/>
                  </a:ext>
                </a:extLst>
              </a:tr>
              <a:tr h="155527">
                <a:tc gridSpan="22">
                  <a:txBody>
                    <a:bodyPr/>
                    <a:lstStyle/>
                    <a:p>
                      <a:pPr algn="l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Alimención y Dietas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7974638"/>
                  </a:ext>
                </a:extLst>
              </a:tr>
              <a:tr h="155527">
                <a:tc gridSpan="22">
                  <a:txBody>
                    <a:bodyPr/>
                    <a:lstStyle/>
                    <a:p>
                      <a:pPr algn="l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Hospitalización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3219306"/>
                  </a:ext>
                </a:extLst>
              </a:tr>
              <a:tr h="155527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Medicina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861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898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104%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861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988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115%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861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910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106%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861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591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69%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861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677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79%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861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966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112%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5,166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5,030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97%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0248031"/>
                  </a:ext>
                </a:extLst>
              </a:tr>
              <a:tr h="155527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Cirugía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1,486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1,264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85%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1,486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1,178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79%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1,486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1,056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71%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1,486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684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46%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1,486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770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52%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1,486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663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45%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8,916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5,615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63%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0805900"/>
                  </a:ext>
                </a:extLst>
              </a:tr>
              <a:tr h="155527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Ginecología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420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329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78%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420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438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104%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420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291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69%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420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266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63%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420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283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67%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420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195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46%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2,520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1,802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72%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0902289"/>
                  </a:ext>
                </a:extLst>
              </a:tr>
              <a:tr h="155527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Obstetricia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901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811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90%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901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805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89%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901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800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89%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901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729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81%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901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744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83%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901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792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88%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5,406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4,681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87%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8871721"/>
                  </a:ext>
                </a:extLst>
              </a:tr>
              <a:tr h="155527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Pediatría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882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559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63%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882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577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65%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882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527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60%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882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305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35%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882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296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34%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882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269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30%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5,292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2,533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48%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4900284"/>
                  </a:ext>
                </a:extLst>
              </a:tr>
              <a:tr h="155527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Neonatología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445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345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78%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445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503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113%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445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515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116%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445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452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102%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445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458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103%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445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333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75%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2,670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2,606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98%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4197725"/>
                  </a:ext>
                </a:extLst>
              </a:tr>
              <a:tr h="155527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Psiquiatría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1551839"/>
                  </a:ext>
                </a:extLst>
              </a:tr>
              <a:tr h="155527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Otros (Convenios)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94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56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60%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94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72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77%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94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82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87%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94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35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37%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94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46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49%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94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23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24%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564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314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56%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2072006"/>
                  </a:ext>
                </a:extLst>
              </a:tr>
              <a:tr h="155527">
                <a:tc gridSpan="22">
                  <a:txBody>
                    <a:bodyPr/>
                    <a:lstStyle/>
                    <a:p>
                      <a:pPr algn="l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Lavandería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9233369"/>
                  </a:ext>
                </a:extLst>
              </a:tr>
              <a:tr h="155527">
                <a:tc gridSpan="22">
                  <a:txBody>
                    <a:bodyPr/>
                    <a:lstStyle/>
                    <a:p>
                      <a:pPr algn="l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Hospitalización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168609"/>
                  </a:ext>
                </a:extLst>
              </a:tr>
              <a:tr h="155527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Medicina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3,504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4,492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128%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3,504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3,999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114%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3,504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4,459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127%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3,504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3,933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112%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3,504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3,504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21,024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16,883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80%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8961420"/>
                  </a:ext>
                </a:extLst>
              </a:tr>
              <a:tr h="155527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Cirugía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3,675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4,083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111%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3,675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4,386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119%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3,675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4,789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130%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3,675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3,619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98%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3,675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3,675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22,050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16,877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77%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4974545"/>
                  </a:ext>
                </a:extLst>
              </a:tr>
              <a:tr h="155527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Ginecología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1,494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1,722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115%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1,494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1,933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129%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1,494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1,806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121%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1,494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1,606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107%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1,494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1,494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8,964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7,067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79%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4345537"/>
                  </a:ext>
                </a:extLst>
              </a:tr>
              <a:tr h="155527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Obstetricia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3,043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4,140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136%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3,043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3,531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116%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3,043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3,608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119%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3,043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3,594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118%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3,043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3,043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18,258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14,873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81%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7984471"/>
                  </a:ext>
                </a:extLst>
              </a:tr>
              <a:tr h="155527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Pediatría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1,317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1,878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143%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1,317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1,109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84%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1,317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1,542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117%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1,317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961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73%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1,317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1,317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7,902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5,490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69%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5616079"/>
                  </a:ext>
                </a:extLst>
              </a:tr>
              <a:tr h="155527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Neonatología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1,711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1,526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89%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1,711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1,624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95%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1,711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1,751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102%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1,711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1,777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104%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1,711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1,711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10,266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6,678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65%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2963364"/>
                  </a:ext>
                </a:extLst>
              </a:tr>
              <a:tr h="155527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Psiquiatría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8742589"/>
                  </a:ext>
                </a:extLst>
              </a:tr>
              <a:tr h="155527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Otros (Convenios)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898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620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69%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898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596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66%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898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783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87%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898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730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81%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898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898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5,388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2,729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51%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6178566"/>
                  </a:ext>
                </a:extLst>
              </a:tr>
              <a:tr h="155527">
                <a:tc gridSpan="22">
                  <a:txBody>
                    <a:bodyPr/>
                    <a:lstStyle/>
                    <a:p>
                      <a:pPr algn="l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Consulta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9431294"/>
                  </a:ext>
                </a:extLst>
              </a:tr>
              <a:tr h="155527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Consulta Médica General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81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91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112%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81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57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70%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81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49%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81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97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120%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81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81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486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285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59%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802699"/>
                  </a:ext>
                </a:extLst>
              </a:tr>
              <a:tr h="155527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Consulta Médica Especializada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879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802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91%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879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1,027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117%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879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810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92%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879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1,489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169%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879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879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5,274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4,128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78%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5460518"/>
                  </a:ext>
                </a:extLst>
              </a:tr>
              <a:tr h="155527">
                <a:tc gridSpan="22">
                  <a:txBody>
                    <a:bodyPr/>
                    <a:lstStyle/>
                    <a:p>
                      <a:pPr algn="l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Emergencias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6532640"/>
                  </a:ext>
                </a:extLst>
              </a:tr>
              <a:tr h="155527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Emergencias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1,707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1,707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100%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1,707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1,824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107%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1,707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2,772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162%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1,707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1,707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1,707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10,242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6,303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62%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2487213"/>
                  </a:ext>
                </a:extLst>
              </a:tr>
              <a:tr h="155527">
                <a:tc gridSpan="22">
                  <a:txBody>
                    <a:bodyPr/>
                    <a:lstStyle/>
                    <a:p>
                      <a:pPr algn="l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Mantenimiento Preventivo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7680306"/>
                  </a:ext>
                </a:extLst>
              </a:tr>
              <a:tr h="155527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Números de Orden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75%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100%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23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94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19%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75041"/>
                  </a:ext>
                </a:extLst>
              </a:tr>
              <a:tr h="155527">
                <a:tc gridSpan="22">
                  <a:txBody>
                    <a:bodyPr/>
                    <a:lstStyle/>
                    <a:p>
                      <a:pPr algn="l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Transporte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1657258"/>
                  </a:ext>
                </a:extLst>
              </a:tr>
              <a:tr h="155527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Kilómetros Recorridos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12,930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12,845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99%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13,525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16,579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123%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15,275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17,267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113%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13,450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14,853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110%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13,150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16,585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126%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13,490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16,402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122%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81,820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94,531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116%</a:t>
                      </a:r>
                    </a:p>
                  </a:txBody>
                  <a:tcPr marL="5319" marR="5319" marT="5319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6994331"/>
                  </a:ext>
                </a:extLst>
              </a:tr>
              <a:tr h="197853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5502004"/>
                  </a:ext>
                </a:extLst>
              </a:tr>
              <a:tr h="197853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5"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Fuente de Datos</a:t>
                      </a:r>
                    </a:p>
                  </a:txBody>
                  <a:tcPr marL="5319" marR="5319" marT="53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2856908"/>
                  </a:ext>
                </a:extLst>
              </a:tr>
              <a:tr h="197853">
                <a:tc>
                  <a:txBody>
                    <a:bodyPr/>
                    <a:lstStyle/>
                    <a:p>
                      <a:pPr algn="l" fontAlgn="ctr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5319" marR="5319" marT="53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5"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Programación y Producción: Ingreso de datos (SPME).</a:t>
                      </a:r>
                    </a:p>
                  </a:txBody>
                  <a:tcPr marL="5319" marR="5319" marT="53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19" marR="5319" marT="53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3839278"/>
                  </a:ext>
                </a:extLst>
              </a:tr>
            </a:tbl>
          </a:graphicData>
        </a:graphic>
      </p:graphicFrame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798" y="297957"/>
            <a:ext cx="1615580" cy="695004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4486" y="297957"/>
            <a:ext cx="871804" cy="871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3985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4129</Words>
  <Application>Microsoft Office PowerPoint</Application>
  <PresentationFormat>Panorámica</PresentationFormat>
  <Paragraphs>2767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Verdana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Geraldina Guevara de Gómez</dc:creator>
  <cp:lastModifiedBy>Geraldina Guevara de Gómez</cp:lastModifiedBy>
  <cp:revision>7</cp:revision>
  <dcterms:created xsi:type="dcterms:W3CDTF">2020-07-28T15:10:45Z</dcterms:created>
  <dcterms:modified xsi:type="dcterms:W3CDTF">2020-07-30T16:15:31Z</dcterms:modified>
</cp:coreProperties>
</file>