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5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3" r:id="rId4"/>
    <p:sldId id="277" r:id="rId5"/>
    <p:sldId id="278" r:id="rId6"/>
    <p:sldId id="279" r:id="rId7"/>
    <p:sldId id="281" r:id="rId8"/>
    <p:sldId id="257" r:id="rId9"/>
    <p:sldId id="259" r:id="rId10"/>
    <p:sldId id="270" r:id="rId11"/>
    <p:sldId id="285" r:id="rId12"/>
    <p:sldId id="286" r:id="rId13"/>
    <p:sldId id="265" r:id="rId14"/>
    <p:sldId id="276" r:id="rId15"/>
    <p:sldId id="275" r:id="rId16"/>
  </p:sldIdLst>
  <p:sldSz cx="6858000" cy="9144000" type="letter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7" autoAdjust="0"/>
    <p:restoredTop sz="99822" autoAdjust="0"/>
  </p:normalViewPr>
  <p:slideViewPr>
    <p:cSldViewPr snapToGrid="0">
      <p:cViewPr>
        <p:scale>
          <a:sx n="80" d="100"/>
          <a:sy n="80" d="100"/>
        </p:scale>
        <p:origin x="1744" y="272"/>
      </p:cViewPr>
      <p:guideLst>
        <p:guide orient="horz" pos="283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notesViewPr>
    <p:cSldViewPr snapToGrid="0">
      <p:cViewPr varScale="1">
        <p:scale>
          <a:sx n="65" d="100"/>
          <a:sy n="65" d="100"/>
        </p:scale>
        <p:origin x="26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B8BF94-FD9D-46BE-9D69-6444CDC5A457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CCB9B2-0185-4DAA-ACA7-78968DA61987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735C39-D506-44FB-9243-71557FC4B6FA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SV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17D635F-A11F-4048-87B9-1A890FD1597E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 userDrawn="1"/>
        </p:nvCxnSpPr>
        <p:spPr>
          <a:xfrm>
            <a:off x="3644900" y="8718550"/>
            <a:ext cx="2879725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CuadroTexto 4"/>
          <p:cNvSpPr txBox="1"/>
          <p:nvPr userDrawn="1"/>
        </p:nvSpPr>
        <p:spPr>
          <a:xfrm>
            <a:off x="3571875" y="8718550"/>
            <a:ext cx="306863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latin typeface="+mn-lt"/>
              </a:rPr>
              <a:t>© Ministerio de Salud / Dirección Vigilancia Sanitaria</a:t>
            </a:r>
            <a:endParaRPr lang="es-SV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0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351D-7771-4802-A1EB-8A7AB1ED923C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339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4D55-53E1-4F36-BBAF-309C65AE1DF2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C6ECA-9D6F-49A4-86C2-0BD3BFF5546A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0868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3A60-EC16-4D18-998A-D044F27D3D1B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5B9C-18E9-41EC-946A-F9D2D206B31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7921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3645353" y="8718552"/>
            <a:ext cx="2879090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CuadroTexto 7"/>
          <p:cNvSpPr txBox="1"/>
          <p:nvPr userDrawn="1"/>
        </p:nvSpPr>
        <p:spPr>
          <a:xfrm>
            <a:off x="3572086" y="8718552"/>
            <a:ext cx="30684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Ministerio de Salud / Dirección Vigilancia Sanitaria</a:t>
            </a:r>
            <a:endParaRPr kumimoji="0" lang="es-SV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43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776800" y="8475136"/>
            <a:ext cx="287909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SV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Ministerio de Salud / Dirección Vigilancia Sanitaria</a:t>
            </a:r>
            <a:endParaRPr kumimoji="0" lang="es-SV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76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73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3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056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54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78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776663" y="8475663"/>
            <a:ext cx="2879725" cy="485775"/>
          </a:xfrm>
          <a:prstGeom prst="rect">
            <a:avLst/>
          </a:prstGeom>
        </p:spPr>
        <p:txBody>
          <a:bodyPr anchor="ctr"/>
          <a:lstStyle>
            <a:defPPr>
              <a:defRPr lang="es-SV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/>
              <a:t>© Ministerio de Salud / Dirección Vigilancia Sanitaria</a:t>
            </a:r>
            <a:endParaRPr lang="es-S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8A4E-4625-46DC-880C-F7671F4438D3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48891-763F-4A68-8B4C-A9CCEED8FF0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968041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0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6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0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4D69-C6F1-43D4-999F-AD0678364021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C0D29-7A1E-4620-B1F3-42EFA97FD8E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416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9DF9-0473-4BE9-B4B2-7C9FAF6CD30A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DCB65-9FC1-4CA2-BF5D-AF1B7F89156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0107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48E3-47CC-486C-BD48-12A7E5E20B56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E187A-2EF3-42F7-A6A0-C4B4284BBA38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47536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82014-61F7-485B-9154-6B71D35F8DA4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3B20-DA6A-44FB-9B23-31090E14567D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04502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18C6-745B-454A-8609-6A1E6B092714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C991E-5DE0-4D17-8264-52732DDA7BB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4983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B9EB-2EEF-410D-B298-6423F46F2989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8CC13-CE78-44A4-A126-14F12848AD0D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7152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9725-CF7F-4781-9909-5B3B51676288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997E3-64CB-4E07-90EB-9FE869BA0D4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743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87363"/>
            <a:ext cx="59150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n-US" alt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D679EB-00CD-4E04-9DE3-B7BBD5365108}" type="datetimeFigureOut">
              <a:rPr lang="es-SV"/>
              <a:pPr>
                <a:defRPr/>
              </a:pPr>
              <a:t>2/1/2019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6C7927-7E2A-4601-A4CA-E8117D411722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2/1/2019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92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07963"/>
            <a:ext cx="67452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1" y="29563"/>
            <a:ext cx="668286" cy="69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571625" y="77788"/>
            <a:ext cx="3660775" cy="609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República de El Salvador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Ministerio de Salud</a:t>
            </a:r>
          </a:p>
        </p:txBody>
      </p:sp>
      <p:grpSp>
        <p:nvGrpSpPr>
          <p:cNvPr id="8198" name="Grupo 13"/>
          <p:cNvGrpSpPr>
            <a:grpSpLocks/>
          </p:cNvGrpSpPr>
          <p:nvPr/>
        </p:nvGrpSpPr>
        <p:grpSpPr bwMode="auto">
          <a:xfrm>
            <a:off x="109538" y="1158875"/>
            <a:ext cx="2392362" cy="2441575"/>
            <a:chOff x="0" y="-83475"/>
            <a:chExt cx="2392045" cy="4280801"/>
          </a:xfrm>
        </p:grpSpPr>
        <p:sp>
          <p:nvSpPr>
            <p:cNvPr id="15" name="Rectángulo 14"/>
            <p:cNvSpPr/>
            <p:nvPr/>
          </p:nvSpPr>
          <p:spPr>
            <a:xfrm>
              <a:off x="0" y="617931"/>
              <a:ext cx="2392045" cy="357939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Ins="109728" bIns="228600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Quemados por pólvora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Atenciones y consultas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Situación epidemiológica e</a:t>
              </a: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ventos agrupados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Otros eventos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Recomendaciones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2286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2286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grpSp>
          <p:nvGrpSpPr>
            <p:cNvPr id="8307" name="Grupo 15"/>
            <p:cNvGrpSpPr>
              <a:grpSpLocks/>
            </p:cNvGrpSpPr>
            <p:nvPr/>
          </p:nvGrpSpPr>
          <p:grpSpPr bwMode="auto">
            <a:xfrm>
              <a:off x="0" y="-83475"/>
              <a:ext cx="2392045" cy="620872"/>
              <a:chOff x="0" y="-83475"/>
              <a:chExt cx="2392045" cy="620872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0" y="-83475"/>
                <a:ext cx="2392045" cy="20875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SV" sz="1600">
                  <a:cs typeface="Times New Roman" pitchFamily="18" charset="0"/>
                </a:endParaRPr>
              </a:p>
            </p:txBody>
          </p:sp>
          <p:sp>
            <p:nvSpPr>
              <p:cNvPr id="18" name="Cuadro de texto 204"/>
              <p:cNvSpPr txBox="1"/>
              <p:nvPr/>
            </p:nvSpPr>
            <p:spPr>
              <a:xfrm>
                <a:off x="0" y="158678"/>
                <a:ext cx="2392045" cy="37853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chemeClr val="accent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SV" sz="1200" cap="all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itchFamily="18" charset="0"/>
                  </a:rPr>
                  <a:t>CONTENIDO</a:t>
                </a:r>
                <a:endParaRPr lang="es-SV" sz="1050" dirty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199" name="3 Rectángulo"/>
          <p:cNvSpPr>
            <a:spLocks noChangeArrowheads="1"/>
          </p:cNvSpPr>
          <p:nvPr/>
        </p:nvSpPr>
        <p:spPr bwMode="auto">
          <a:xfrm>
            <a:off x="2649538" y="1406525"/>
            <a:ext cx="3951287" cy="207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s-SV" altLang="es-SV" sz="1400" dirty="0">
                <a:cs typeface="Times New Roman" panose="02020603050405020304" pitchFamily="18" charset="0"/>
              </a:rPr>
              <a:t>La información presentada corresponde a la recopilada desde el 24 de diciembre hasta el 02 de enero de 2019 (a las 8 a.m.). Se emplearon datos de casos notificados en Sistema Nacional de Vigilancia Epidemiológica de El Salvador (VIGEPES). </a:t>
            </a:r>
          </a:p>
          <a:p>
            <a:pPr algn="just">
              <a:spcBef>
                <a:spcPts val="600"/>
              </a:spcBef>
            </a:pPr>
            <a:r>
              <a:rPr lang="es-SV" altLang="es-SV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9538" y="760413"/>
            <a:ext cx="649128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Boletín Epidemiológico  periodo de vacaciones del mes de Diciembre, año 2018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640138" y="1139825"/>
            <a:ext cx="265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Fecha de elaboración</a:t>
            </a:r>
            <a:r>
              <a:rPr lang="es-SV" sz="12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: </a:t>
            </a: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02/01/2019</a:t>
            </a:r>
          </a:p>
        </p:txBody>
      </p:sp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br>
              <a:rPr lang="es-SV" altLang="es-SV">
                <a:cs typeface="Arial" panose="020B0604020202020204" pitchFamily="34" charset="0"/>
              </a:rPr>
            </a:br>
            <a:br>
              <a:rPr lang="es-SV" altLang="es-SV">
                <a:cs typeface="Arial" panose="020B0604020202020204" pitchFamily="34" charset="0"/>
              </a:rPr>
            </a:b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95263" y="3648075"/>
            <a:ext cx="6459537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Principales causas de consulta, acumuladas desde el 24 de diciembre a la fecha, años 2017 - 2018</a:t>
            </a:r>
            <a:endParaRPr lang="es-SV" sz="1200" dirty="0">
              <a:latin typeface="+mn-lt"/>
              <a:cs typeface="Times New Roman" pitchFamily="18" charset="0"/>
            </a:endParaRPr>
          </a:p>
        </p:txBody>
      </p:sp>
      <p:sp>
        <p:nvSpPr>
          <p:cNvPr id="8204" name="CuadroTexto 21"/>
          <p:cNvSpPr txBox="1">
            <a:spLocks noChangeArrowheads="1"/>
          </p:cNvSpPr>
          <p:nvPr/>
        </p:nvSpPr>
        <p:spPr bwMode="auto">
          <a:xfrm>
            <a:off x="4489450" y="8515350"/>
            <a:ext cx="2165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77926"/>
              </p:ext>
            </p:extLst>
          </p:nvPr>
        </p:nvGraphicFramePr>
        <p:xfrm>
          <a:off x="300038" y="3971925"/>
          <a:ext cx="6138861" cy="3376613"/>
        </p:xfrm>
        <a:graphic>
          <a:graphicData uri="http://schemas.openxmlformats.org/drawingml/2006/table">
            <a:tbl>
              <a:tblPr/>
              <a:tblGrid>
                <a:gridCol w="35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Infección respiratoria aguda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Neumonías</a:t>
                      </a:r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Diarrea y gastroenteritis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sospechosos de dengue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sospechosos de Chikungunya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sospechosos de Zika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transmisor de rabia**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305" name="7 CuadroTexto"/>
          <p:cNvSpPr txBox="1">
            <a:spLocks noChangeArrowheads="1"/>
          </p:cNvSpPr>
          <p:nvPr/>
        </p:nvSpPr>
        <p:spPr bwMode="auto">
          <a:xfrm>
            <a:off x="348456" y="7650496"/>
            <a:ext cx="6153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400" dirty="0"/>
              <a:t>Grupo de edad más afectado:  IRAS de 1 a 4 años con 220 casos (23%); Diarreas y Gastroenteritis de 1 a 4 años con 113 casos (40%); Neumonías en menores de 5 años con 15 casos (39%); Lesiones por accidente por vehículos de 20 a 29 con 29% (5 casos). 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 l="51183" t="51760" r="32542" b="31440"/>
          <a:stretch>
            <a:fillRect/>
          </a:stretch>
        </p:blipFill>
        <p:spPr bwMode="auto">
          <a:xfrm>
            <a:off x="5646838" y="61988"/>
            <a:ext cx="1019432" cy="6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757" y="280236"/>
            <a:ext cx="627385" cy="44934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es-SV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5920" y="280080"/>
            <a:ext cx="626760" cy="448560"/>
          </a:xfrm>
          <a:prstGeom prst="flowChartDelay">
            <a:avLst/>
          </a:prstGeom>
          <a:solidFill>
            <a:srgbClr val="1F4E79"/>
          </a:solidFill>
          <a:ln w="12600">
            <a:solidFill>
              <a:srgbClr val="43729D"/>
            </a:solidFill>
            <a:miter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SV" sz="32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4</a:t>
            </a:r>
            <a:endParaRPr lang="es-SV" sz="3200" b="0" strike="noStrike" spc="-1">
              <a:latin typeface="Arial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701280" y="434520"/>
            <a:ext cx="5543640" cy="46800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es-SV" sz="1800" b="1" strike="noStrike" cap="all" spc="-1" dirty="0">
                <a:solidFill>
                  <a:srgbClr val="002060"/>
                </a:solidFill>
                <a:latin typeface="Times New Roman"/>
                <a:ea typeface="DejaVu Sans"/>
              </a:rPr>
              <a:t>ACCIONES DE SALUD AMBIENTAL DURANTE PERIODO DE VACACIONES</a:t>
            </a:r>
            <a:endParaRPr lang="es-SV" sz="1800" b="0" strike="noStrike" spc="-1" dirty="0">
              <a:latin typeface="Arial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2474828" y="5941677"/>
            <a:ext cx="358848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SV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Fuente: </a:t>
            </a:r>
            <a:r>
              <a:rPr lang="es-SV" sz="11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VIGEPES</a:t>
            </a:r>
            <a:r>
              <a:rPr lang="es-SV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VACACIONES, Acciones en Salud Ambiental</a:t>
            </a:r>
            <a:endParaRPr lang="es-SV" sz="1100" b="0" strike="noStrike" spc="-1" dirty="0">
              <a:latin typeface="Arial"/>
            </a:endParaRPr>
          </a:p>
        </p:txBody>
      </p:sp>
      <p:sp>
        <p:nvSpPr>
          <p:cNvPr id="11" name="CustomShape 4"/>
          <p:cNvSpPr/>
          <p:nvPr/>
        </p:nvSpPr>
        <p:spPr>
          <a:xfrm>
            <a:off x="216000" y="957600"/>
            <a:ext cx="6407640" cy="12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SV" sz="1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Análisis de resultados: esta</a:t>
            </a:r>
            <a:r>
              <a:rPr lang="es-SV" sz="1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s-SV" sz="1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información corresponde al período acumulado del 22 de diciembre de 2018 al 01 de </a:t>
            </a:r>
            <a:r>
              <a:rPr lang="es-SV" sz="1200" spc="-1" dirty="0">
                <a:solidFill>
                  <a:srgbClr val="000000"/>
                </a:solidFill>
                <a:latin typeface="Arial"/>
                <a:ea typeface="Times New Roman"/>
              </a:rPr>
              <a:t>enero de 2019</a:t>
            </a:r>
            <a:r>
              <a:rPr lang="es-SV" sz="1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, siendo informado el día 02 de enero de 2019 a las 8:00 a.m. Contiene las acciones “DURANTE” el período vacacional a la fecha. </a:t>
            </a:r>
            <a:endParaRPr lang="es-SV" sz="1200" b="0" strike="noStrike" spc="-1" dirty="0">
              <a:latin typeface="Arial"/>
            </a:endParaRPr>
          </a:p>
        </p:txBody>
      </p:sp>
      <p:sp>
        <p:nvSpPr>
          <p:cNvPr id="13" name="CustomShape 5"/>
          <p:cNvSpPr/>
          <p:nvPr/>
        </p:nvSpPr>
        <p:spPr>
          <a:xfrm>
            <a:off x="432000" y="6680601"/>
            <a:ext cx="6179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SV" sz="1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Fecha: 2 de </a:t>
            </a:r>
            <a:r>
              <a:rPr lang="es-SV" sz="1200" spc="-1" dirty="0">
                <a:solidFill>
                  <a:srgbClr val="000000"/>
                </a:solidFill>
                <a:latin typeface="Arial"/>
                <a:ea typeface="Times New Roman"/>
              </a:rPr>
              <a:t>enero</a:t>
            </a:r>
            <a:r>
              <a:rPr lang="es-SV" sz="1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de 2019                           Técnico de turno: Dr. Rodolfo </a:t>
            </a:r>
            <a:r>
              <a:rPr lang="es-SV" sz="1200" b="0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Peñate</a:t>
            </a:r>
            <a:r>
              <a:rPr lang="es-SV" sz="1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            </a:t>
            </a:r>
            <a:endParaRPr lang="es-SV" sz="1200" b="0" strike="noStrike" spc="-1" dirty="0">
              <a:latin typeface="Arial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13344"/>
              </p:ext>
            </p:extLst>
          </p:nvPr>
        </p:nvGraphicFramePr>
        <p:xfrm>
          <a:off x="787400" y="2085575"/>
          <a:ext cx="5283199" cy="3619500"/>
        </p:xfrm>
        <a:graphic>
          <a:graphicData uri="http://schemas.openxmlformats.org/drawingml/2006/table">
            <a:tbl>
              <a:tblPr/>
              <a:tblGrid>
                <a:gridCol w="4837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 DE SALUD AMBIENTAL DURANTE PERIODO DE VACACIONES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Lecturas de Cloro Residual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Litros de Hipoclorito de Sodio distribuidos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Lectura de cloro residual de agua de piscina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Inspecciones sanitarias al uso y mantenimiento a letrinas provisionales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Inspecciones sanitarias a areas y balnearios publicos, para verificar limpieza, almacenamiento temporal adecuado y recoleccion de los desechos solidos comunes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De personas vacunadas por agresiones por animal transmisor de rabia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Sospecha de rabia animal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Alimentos perecederos y no perecederos decomisados (Kg)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Alimentos perecederos y no perecederos decomisados (Lts)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Alimentos perecederos y no perecederos destruidos (Kg)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Alimentos perecederos y no perecederos destruidos (Lts)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Inspecciones a restaurantes, comedores, supermercados, tiendas y tiendas de conveniencias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Manipuladores de alimentos (Capacitados por el MINSAL)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 de muestras de alimentos perecederos y no perecederos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muestras de alimentos no cumplen parametros microbiológicos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51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757" y="280236"/>
            <a:ext cx="627385" cy="44934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es-SV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Cuadro de texto 3091"/>
          <p:cNvSpPr txBox="1"/>
          <p:nvPr/>
        </p:nvSpPr>
        <p:spPr>
          <a:xfrm>
            <a:off x="701301" y="434604"/>
            <a:ext cx="5544421" cy="4685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SV" sz="1600" b="1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 de SISTEMA DE EMERGENCIA MÉDICAS – S.E.M. en las últimas 24 h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30770"/>
              </p:ext>
            </p:extLst>
          </p:nvPr>
        </p:nvGraphicFramePr>
        <p:xfrm>
          <a:off x="653142" y="2219741"/>
          <a:ext cx="5999118" cy="3605150"/>
        </p:xfrm>
        <a:graphic>
          <a:graphicData uri="http://schemas.openxmlformats.org/drawingml/2006/table">
            <a:tbl>
              <a:tblPr/>
              <a:tblGrid>
                <a:gridCol w="103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09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TIPO DE DEMANDA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DETALLE DE DEMANDA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04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ASISTENCIALES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DOLOR NO TRAUMATICO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ctr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ALTERACIONES NEUROLOGICAS Y/O DEL NIVEL DE CONCIENCIA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ctr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ACCIDENTE DE TRANSPORTE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TRAUMATISMOS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TRANSTORNOS GASTROINTESTINALES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GINECOLOGICAS/OBSTÉTRICAS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HEMORRAGIAS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CLASIFICACIONES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PSIQUIATRICAS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DIFICULTAD PARA RESPIRAR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ALTERACIÓN DE LOS SIGNOS VITALES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INTOXICACIONES/ALERGIAS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804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INFORMATIVAS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CONSEJO</a:t>
                      </a:r>
                      <a:r>
                        <a:rPr lang="es-SV" sz="10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 MÉDICO Y/O INFORMACIÓN SERVICIOS DE SALUD</a:t>
                      </a:r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804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TRANSPORTE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URGENTE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804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813454" y="5822465"/>
            <a:ext cx="45544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100" dirty="0"/>
              <a:t>Fuente: Sistema de Información del Sistema de Emergencias Médicas, SISEM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53142" y="1245476"/>
            <a:ext cx="599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COORDINACIÓN DE ASISTENCIAS</a:t>
            </a:r>
          </a:p>
          <a:p>
            <a:r>
              <a:rPr lang="es-SV" b="1" dirty="0"/>
              <a:t>REPORTE DESDE 7:00 AM DEL MARTES 01 HASTA 7:00 AM DEL MIÉRCOLES 02 DE ENERO DE 2019</a:t>
            </a:r>
          </a:p>
          <a:p>
            <a:endParaRPr lang="es-SV" dirty="0"/>
          </a:p>
        </p:txBody>
      </p:sp>
      <p:sp>
        <p:nvSpPr>
          <p:cNvPr id="13" name="Rectángulo 12"/>
          <p:cNvSpPr/>
          <p:nvPr/>
        </p:nvSpPr>
        <p:spPr>
          <a:xfrm>
            <a:off x="653142" y="6457455"/>
            <a:ext cx="5887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000" dirty="0"/>
              <a:t>Estas coordinaciones de asistencias comprenden:</a:t>
            </a:r>
          </a:p>
          <a:p>
            <a:endParaRPr lang="es-SV" sz="1000" dirty="0"/>
          </a:p>
          <a:p>
            <a:r>
              <a:rPr lang="es-SV" sz="1000" dirty="0"/>
              <a:t>1) Demandas asistenciales: Envío de ambulancias, coordinadas con ambulancias SEM, Cuerpos de Socorro y Unidades del Sistema de Emergencias-911.</a:t>
            </a:r>
          </a:p>
          <a:p>
            <a:endParaRPr lang="es-SV" sz="1000" dirty="0"/>
          </a:p>
          <a:p>
            <a:r>
              <a:rPr lang="es-SV" sz="1000" dirty="0"/>
              <a:t>2) Demandas Informativas: Consejos en salud e información de servicios del sistema nacional de salud.</a:t>
            </a:r>
          </a:p>
          <a:p>
            <a:endParaRPr lang="es-SV" sz="1000" dirty="0"/>
          </a:p>
          <a:p>
            <a:r>
              <a:rPr lang="es-SV" sz="1000" dirty="0"/>
              <a:t>3) Demandas de transporte: Asistencias brindadas en apoyo a UCSF u hospitales de la Región Metropolitana.</a:t>
            </a:r>
          </a:p>
        </p:txBody>
      </p:sp>
    </p:spTree>
    <p:extLst>
      <p:ext uri="{BB962C8B-B14F-4D97-AF65-F5344CB8AC3E}">
        <p14:creationId xmlns:p14="http://schemas.microsoft.com/office/powerpoint/2010/main" val="393050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23875" y="234950"/>
            <a:ext cx="576897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3863" y="692150"/>
            <a:ext cx="5967412" cy="7727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Prevención de quemaduras por pirotécnicos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Recomendaciones para niñas, niños y adolescentes: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QUEMES PÓLVORA. Te puedes quedar ciego, amputado, con grave daño a tu cuerpo o te puede ocasionar la muerte.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transites por lugares donde están quemando pólvora.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Nunca recojas un “cuete” que no ha explotado.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aceptes que te regalen “cuetes”. Infórmale a tus padres.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Recomendaciones para adultos: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AutoNum type="arabicPeriod"/>
              <a:defRPr/>
            </a:pPr>
            <a:r>
              <a:rPr lang="es-MX" sz="1600" b="1" dirty="0">
                <a:ea typeface="Calibri" panose="020F0502020204030204" pitchFamily="34" charset="0"/>
                <a:cs typeface="Arial" panose="020B0604020202020204" pitchFamily="34" charset="0"/>
              </a:rPr>
              <a:t>NO SE CONFIE. No hay pólvora segura, los adultos también se queman.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proporcione pólvora a menores de 18 años, ni la queme si hay niñas o niños presentes: le puede costar hasta 10 salarios mínimos (promedio $2,500 USD)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 “cuetes” de alto poder.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manipule pólvora bajo los efectos del alcohol o drogas. 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 pólvora dentro de las viviendas ni en predios baldíos porque puede causar un incendio.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Recuerde que</a:t>
            </a: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: Los casos de niñas,  niños y adolescentes que se quemen y no reciban atención médica inmediata, se aplicarán las sanciones legales pertinentes a sus madres, padres o cuidadores de acuerdo con el Código Penal, la Ley de Regulación y control de Actividades pirotécnicas y la LEPINA</a:t>
            </a:r>
            <a:r>
              <a:rPr lang="es-SV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61938" y="693738"/>
            <a:ext cx="6283325" cy="3611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000" b="1" dirty="0">
                <a:latin typeface="Arial" pitchFamily="34" charset="0"/>
                <a:cs typeface="Arial" pitchFamily="34" charset="0"/>
              </a:rPr>
              <a:t>Prevención de accidentes de tránsito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Adoptar medidas preventivas al conducir a la defensiva, respetando el reglamento general de tránsito.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Uso de casco para motociclista o ciclista 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Uso de cinturón de seguridad 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Asignar conductor si toma bebidas alcohólicas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distracciones al manejar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maneje mientras esté hablando por teléfono o mandando un texto; salga del camino y estacione en un lugar seguro para hacerlo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Realizar controles periódicos sobre el estado de seguridad del vehículo tales como  los frenos, presión de aire de los neumáticos, sillas para niños,  higiene de los vidrios del vehículo, etc.</a:t>
            </a:r>
          </a:p>
          <a:p>
            <a:pPr algn="l" fontAlgn="auto">
              <a:spcAft>
                <a:spcPts val="0"/>
              </a:spcAft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SV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41313" y="4754563"/>
            <a:ext cx="6350000" cy="3924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200" b="1" dirty="0">
                <a:latin typeface="Arial" pitchFamily="34" charset="0"/>
                <a:cs typeface="Arial" pitchFamily="34" charset="0"/>
              </a:rPr>
              <a:t>Prevención de EDAS (alimentos y agua)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Lavarse</a:t>
            </a:r>
            <a:r>
              <a:rPr lang="es-SV" sz="1700" dirty="0">
                <a:latin typeface="Arial" pitchFamily="34" charset="0"/>
                <a:cs typeface="Arial" pitchFamily="34" charset="0"/>
              </a:rPr>
              <a:t> las manos después de ir al baño y antes de manipular alimentos o de comer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Procure comer siempre en su casa, de no ser así, coma en lugares higiénicos,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Enseñe a los pequeños a no llevarse objetos a la boca,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Lavar frutas y verduras antes de consumir,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Cuidado al cocer la comida, sobre todo las carnes y huevos, recuerde que deben tener una buena cocción,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Utiliza gel antibacterial frecuentemente para limpiarse las manos,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Tome precauciones al consumir mariscos, hágalo en lugares confiables,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Beba agua embotellada.</a:t>
            </a:r>
            <a:br>
              <a:rPr lang="es-SV" sz="1600" dirty="0">
                <a:latin typeface="Arial" pitchFamily="34" charset="0"/>
                <a:cs typeface="Arial" pitchFamily="34" charset="0"/>
              </a:rPr>
            </a:br>
            <a:endParaRPr lang="es-SV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55600" y="885825"/>
            <a:ext cx="6210300" cy="4365625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Prevención de IRAS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cambios bruscos de temperatura,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Consumir frutas y verduras ricas en vitaminas A y C. Como por ejemplo: zanahoria, naranja, mandarina y limón, entre otras,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fumar en lugares cerrados, ni cerca de niños, ancianos y personas enfermas,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lugares de alta concentración poblacional, como cines, teatros, bares, autobuses, etc.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Cubrir nariz y boca con pañuelos desechables al toser o estornudar y lavarse las manos para proteger a las demás personas,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saludar de forma directa (dando un beso o estrechando la mano) para no contagiar a otras personas,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Tratar de mantenerse alejado de multitudes y sitios públicos.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Acudir al establecimiento de salud más cercano o consultar a su médico, especialmente en el caso de niños y ancianos con fiebre alta, debilidad generalizada, dificultad al respirar, tos seca persistente y dolores musculares.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tocarse ojos, boca y nariz, ya que los gérmenes se diseminan cuando una persona toca algún objeto contaminado y luego se toca los ojos, boca o nariz. </a:t>
            </a:r>
          </a:p>
          <a:p>
            <a:pPr algn="l" fontAlgn="auto">
              <a:spcAft>
                <a:spcPts val="0"/>
              </a:spcAft>
              <a:defRPr/>
            </a:pPr>
            <a:endParaRPr lang="es-SV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1"/>
          <p:cNvSpPr txBox="1"/>
          <p:nvPr/>
        </p:nvSpPr>
        <p:spPr>
          <a:xfrm>
            <a:off x="944563" y="180975"/>
            <a:ext cx="5478462" cy="358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>
              <a:defRPr/>
            </a:pPr>
            <a:r>
              <a:rPr lang="es-SV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Quemados por pólvora</a:t>
            </a:r>
            <a:endParaRPr lang="es-SV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raso 2"/>
          <p:cNvSpPr/>
          <p:nvPr/>
        </p:nvSpPr>
        <p:spPr>
          <a:xfrm>
            <a:off x="1588" y="260350"/>
            <a:ext cx="696912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32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220" name="Rectángulo 14"/>
          <p:cNvSpPr>
            <a:spLocks noChangeArrowheads="1"/>
          </p:cNvSpPr>
          <p:nvPr/>
        </p:nvSpPr>
        <p:spPr bwMode="auto">
          <a:xfrm>
            <a:off x="350838" y="3825875"/>
            <a:ext cx="599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SV" altLang="es-SV" sz="1200" b="1" dirty="0">
                <a:solidFill>
                  <a:schemeClr val="tx2"/>
                </a:solidFill>
                <a:latin typeface="Arial Black" panose="020B0A04020102020204" pitchFamily="34" charset="0"/>
              </a:rPr>
              <a:t>Caracterización de quemados por pólvora, El Salvador Plan Belén 2017 – 2018</a:t>
            </a:r>
          </a:p>
        </p:txBody>
      </p:sp>
      <p:sp>
        <p:nvSpPr>
          <p:cNvPr id="12" name="18 Forma libre"/>
          <p:cNvSpPr/>
          <p:nvPr/>
        </p:nvSpPr>
        <p:spPr>
          <a:xfrm>
            <a:off x="5019675" y="8107363"/>
            <a:ext cx="361950" cy="323850"/>
          </a:xfrm>
          <a:custGeom>
            <a:avLst/>
            <a:gdLst>
              <a:gd name="connsiteX0" fmla="*/ 178594 w 367054"/>
              <a:gd name="connsiteY0" fmla="*/ 4366 h 318691"/>
              <a:gd name="connsiteX1" fmla="*/ 188119 w 367054"/>
              <a:gd name="connsiteY1" fmla="*/ 6747 h 318691"/>
              <a:gd name="connsiteX2" fmla="*/ 200025 w 367054"/>
              <a:gd name="connsiteY2" fmla="*/ 9128 h 318691"/>
              <a:gd name="connsiteX3" fmla="*/ 207169 w 367054"/>
              <a:gd name="connsiteY3" fmla="*/ 13891 h 318691"/>
              <a:gd name="connsiteX4" fmla="*/ 211931 w 367054"/>
              <a:gd name="connsiteY4" fmla="*/ 21035 h 318691"/>
              <a:gd name="connsiteX5" fmla="*/ 233362 w 367054"/>
              <a:gd name="connsiteY5" fmla="*/ 25797 h 318691"/>
              <a:gd name="connsiteX6" fmla="*/ 257175 w 367054"/>
              <a:gd name="connsiteY6" fmla="*/ 23416 h 318691"/>
              <a:gd name="connsiteX7" fmla="*/ 302419 w 367054"/>
              <a:gd name="connsiteY7" fmla="*/ 18653 h 318691"/>
              <a:gd name="connsiteX8" fmla="*/ 345281 w 367054"/>
              <a:gd name="connsiteY8" fmla="*/ 42466 h 318691"/>
              <a:gd name="connsiteX9" fmla="*/ 347662 w 367054"/>
              <a:gd name="connsiteY9" fmla="*/ 51991 h 318691"/>
              <a:gd name="connsiteX10" fmla="*/ 352425 w 367054"/>
              <a:gd name="connsiteY10" fmla="*/ 97235 h 318691"/>
              <a:gd name="connsiteX11" fmla="*/ 354806 w 367054"/>
              <a:gd name="connsiteY11" fmla="*/ 106760 h 318691"/>
              <a:gd name="connsiteX12" fmla="*/ 359569 w 367054"/>
              <a:gd name="connsiteY12" fmla="*/ 113903 h 318691"/>
              <a:gd name="connsiteX13" fmla="*/ 361950 w 367054"/>
              <a:gd name="connsiteY13" fmla="*/ 121047 h 318691"/>
              <a:gd name="connsiteX14" fmla="*/ 366712 w 367054"/>
              <a:gd name="connsiteY14" fmla="*/ 128191 h 318691"/>
              <a:gd name="connsiteX15" fmla="*/ 361950 w 367054"/>
              <a:gd name="connsiteY15" fmla="*/ 161528 h 318691"/>
              <a:gd name="connsiteX16" fmla="*/ 357187 w 367054"/>
              <a:gd name="connsiteY16" fmla="*/ 168672 h 318691"/>
              <a:gd name="connsiteX17" fmla="*/ 350044 w 367054"/>
              <a:gd name="connsiteY17" fmla="*/ 173435 h 318691"/>
              <a:gd name="connsiteX18" fmla="*/ 338137 w 367054"/>
              <a:gd name="connsiteY18" fmla="*/ 187722 h 318691"/>
              <a:gd name="connsiteX19" fmla="*/ 321469 w 367054"/>
              <a:gd name="connsiteY19" fmla="*/ 209153 h 318691"/>
              <a:gd name="connsiteX20" fmla="*/ 295275 w 367054"/>
              <a:gd name="connsiteY20" fmla="*/ 211535 h 318691"/>
              <a:gd name="connsiteX21" fmla="*/ 288131 w 367054"/>
              <a:gd name="connsiteY21" fmla="*/ 213916 h 318691"/>
              <a:gd name="connsiteX22" fmla="*/ 266700 w 367054"/>
              <a:gd name="connsiteY22" fmla="*/ 232966 h 318691"/>
              <a:gd name="connsiteX23" fmla="*/ 259556 w 367054"/>
              <a:gd name="connsiteY23" fmla="*/ 240110 h 318691"/>
              <a:gd name="connsiteX24" fmla="*/ 254794 w 367054"/>
              <a:gd name="connsiteY24" fmla="*/ 247253 h 318691"/>
              <a:gd name="connsiteX25" fmla="*/ 240506 w 367054"/>
              <a:gd name="connsiteY25" fmla="*/ 261541 h 318691"/>
              <a:gd name="connsiteX26" fmla="*/ 235744 w 367054"/>
              <a:gd name="connsiteY26" fmla="*/ 268685 h 318691"/>
              <a:gd name="connsiteX27" fmla="*/ 228600 w 367054"/>
              <a:gd name="connsiteY27" fmla="*/ 271066 h 318691"/>
              <a:gd name="connsiteX28" fmla="*/ 221456 w 367054"/>
              <a:gd name="connsiteY28" fmla="*/ 275828 h 318691"/>
              <a:gd name="connsiteX29" fmla="*/ 200025 w 367054"/>
              <a:gd name="connsiteY29" fmla="*/ 282972 h 318691"/>
              <a:gd name="connsiteX30" fmla="*/ 192881 w 367054"/>
              <a:gd name="connsiteY30" fmla="*/ 285353 h 318691"/>
              <a:gd name="connsiteX31" fmla="*/ 185737 w 367054"/>
              <a:gd name="connsiteY31" fmla="*/ 287735 h 318691"/>
              <a:gd name="connsiteX32" fmla="*/ 161925 w 367054"/>
              <a:gd name="connsiteY32" fmla="*/ 290116 h 318691"/>
              <a:gd name="connsiteX33" fmla="*/ 145256 w 367054"/>
              <a:gd name="connsiteY33" fmla="*/ 294878 h 318691"/>
              <a:gd name="connsiteX34" fmla="*/ 138112 w 367054"/>
              <a:gd name="connsiteY34" fmla="*/ 302022 h 318691"/>
              <a:gd name="connsiteX35" fmla="*/ 126206 w 367054"/>
              <a:gd name="connsiteY35" fmla="*/ 316310 h 318691"/>
              <a:gd name="connsiteX36" fmla="*/ 116681 w 367054"/>
              <a:gd name="connsiteY36" fmla="*/ 318691 h 318691"/>
              <a:gd name="connsiteX37" fmla="*/ 64294 w 367054"/>
              <a:gd name="connsiteY37" fmla="*/ 316310 h 318691"/>
              <a:gd name="connsiteX38" fmla="*/ 47625 w 367054"/>
              <a:gd name="connsiteY38" fmla="*/ 309166 h 318691"/>
              <a:gd name="connsiteX39" fmla="*/ 33337 w 367054"/>
              <a:gd name="connsiteY39" fmla="*/ 299641 h 318691"/>
              <a:gd name="connsiteX40" fmla="*/ 26194 w 367054"/>
              <a:gd name="connsiteY40" fmla="*/ 297260 h 318691"/>
              <a:gd name="connsiteX41" fmla="*/ 11906 w 367054"/>
              <a:gd name="connsiteY41" fmla="*/ 285353 h 318691"/>
              <a:gd name="connsiteX42" fmla="*/ 0 w 367054"/>
              <a:gd name="connsiteY42" fmla="*/ 271066 h 318691"/>
              <a:gd name="connsiteX43" fmla="*/ 7144 w 367054"/>
              <a:gd name="connsiteY43" fmla="*/ 252016 h 318691"/>
              <a:gd name="connsiteX44" fmla="*/ 14287 w 367054"/>
              <a:gd name="connsiteY44" fmla="*/ 249635 h 318691"/>
              <a:gd name="connsiteX45" fmla="*/ 19050 w 367054"/>
              <a:gd name="connsiteY45" fmla="*/ 242491 h 318691"/>
              <a:gd name="connsiteX46" fmla="*/ 26194 w 367054"/>
              <a:gd name="connsiteY46" fmla="*/ 240110 h 318691"/>
              <a:gd name="connsiteX47" fmla="*/ 33337 w 367054"/>
              <a:gd name="connsiteY47" fmla="*/ 235347 h 318691"/>
              <a:gd name="connsiteX48" fmla="*/ 47625 w 367054"/>
              <a:gd name="connsiteY48" fmla="*/ 221060 h 318691"/>
              <a:gd name="connsiteX49" fmla="*/ 61912 w 367054"/>
              <a:gd name="connsiteY49" fmla="*/ 216297 h 318691"/>
              <a:gd name="connsiteX50" fmla="*/ 80962 w 367054"/>
              <a:gd name="connsiteY50" fmla="*/ 199628 h 318691"/>
              <a:gd name="connsiteX51" fmla="*/ 88106 w 367054"/>
              <a:gd name="connsiteY51" fmla="*/ 192485 h 318691"/>
              <a:gd name="connsiteX52" fmla="*/ 95250 w 367054"/>
              <a:gd name="connsiteY52" fmla="*/ 187722 h 318691"/>
              <a:gd name="connsiteX53" fmla="*/ 100012 w 367054"/>
              <a:gd name="connsiteY53" fmla="*/ 180578 h 318691"/>
              <a:gd name="connsiteX54" fmla="*/ 107156 w 367054"/>
              <a:gd name="connsiteY54" fmla="*/ 178197 h 318691"/>
              <a:gd name="connsiteX55" fmla="*/ 114300 w 367054"/>
              <a:gd name="connsiteY55" fmla="*/ 171053 h 318691"/>
              <a:gd name="connsiteX56" fmla="*/ 119062 w 367054"/>
              <a:gd name="connsiteY56" fmla="*/ 156766 h 318691"/>
              <a:gd name="connsiteX57" fmla="*/ 121444 w 367054"/>
              <a:gd name="connsiteY57" fmla="*/ 149622 h 318691"/>
              <a:gd name="connsiteX58" fmla="*/ 133350 w 367054"/>
              <a:gd name="connsiteY58" fmla="*/ 135335 h 318691"/>
              <a:gd name="connsiteX59" fmla="*/ 138112 w 367054"/>
              <a:gd name="connsiteY59" fmla="*/ 128191 h 318691"/>
              <a:gd name="connsiteX60" fmla="*/ 145256 w 367054"/>
              <a:gd name="connsiteY60" fmla="*/ 123428 h 318691"/>
              <a:gd name="connsiteX61" fmla="*/ 159544 w 367054"/>
              <a:gd name="connsiteY61" fmla="*/ 111522 h 318691"/>
              <a:gd name="connsiteX62" fmla="*/ 164306 w 367054"/>
              <a:gd name="connsiteY62" fmla="*/ 104378 h 318691"/>
              <a:gd name="connsiteX63" fmla="*/ 169069 w 367054"/>
              <a:gd name="connsiteY63" fmla="*/ 90091 h 318691"/>
              <a:gd name="connsiteX64" fmla="*/ 171450 w 367054"/>
              <a:gd name="connsiteY64" fmla="*/ 44847 h 318691"/>
              <a:gd name="connsiteX65" fmla="*/ 173831 w 367054"/>
              <a:gd name="connsiteY65" fmla="*/ 37703 h 318691"/>
              <a:gd name="connsiteX66" fmla="*/ 180975 w 367054"/>
              <a:gd name="connsiteY66" fmla="*/ 32941 h 318691"/>
              <a:gd name="connsiteX67" fmla="*/ 178594 w 367054"/>
              <a:gd name="connsiteY67" fmla="*/ 4366 h 3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7054" h="318691">
                <a:moveTo>
                  <a:pt x="178594" y="4366"/>
                </a:moveTo>
                <a:cubicBezTo>
                  <a:pt x="179785" y="0"/>
                  <a:pt x="184924" y="6037"/>
                  <a:pt x="188119" y="6747"/>
                </a:cubicBezTo>
                <a:cubicBezTo>
                  <a:pt x="192070" y="7625"/>
                  <a:pt x="196235" y="7707"/>
                  <a:pt x="200025" y="9128"/>
                </a:cubicBezTo>
                <a:cubicBezTo>
                  <a:pt x="202705" y="10133"/>
                  <a:pt x="204788" y="12303"/>
                  <a:pt x="207169" y="13891"/>
                </a:cubicBezTo>
                <a:cubicBezTo>
                  <a:pt x="208756" y="16272"/>
                  <a:pt x="209696" y="19247"/>
                  <a:pt x="211931" y="21035"/>
                </a:cubicBezTo>
                <a:cubicBezTo>
                  <a:pt x="215016" y="23503"/>
                  <a:pt x="233217" y="25773"/>
                  <a:pt x="233362" y="25797"/>
                </a:cubicBezTo>
                <a:cubicBezTo>
                  <a:pt x="241300" y="25003"/>
                  <a:pt x="249221" y="24028"/>
                  <a:pt x="257175" y="23416"/>
                </a:cubicBezTo>
                <a:cubicBezTo>
                  <a:pt x="300063" y="20117"/>
                  <a:pt x="282753" y="25210"/>
                  <a:pt x="302419" y="18653"/>
                </a:cubicBezTo>
                <a:cubicBezTo>
                  <a:pt x="352903" y="21624"/>
                  <a:pt x="339904" y="7512"/>
                  <a:pt x="345281" y="42466"/>
                </a:cubicBezTo>
                <a:cubicBezTo>
                  <a:pt x="345779" y="45701"/>
                  <a:pt x="346868" y="48816"/>
                  <a:pt x="347662" y="51991"/>
                </a:cubicBezTo>
                <a:cubicBezTo>
                  <a:pt x="349670" y="80100"/>
                  <a:pt x="348100" y="77770"/>
                  <a:pt x="352425" y="97235"/>
                </a:cubicBezTo>
                <a:cubicBezTo>
                  <a:pt x="353135" y="100430"/>
                  <a:pt x="353517" y="103752"/>
                  <a:pt x="354806" y="106760"/>
                </a:cubicBezTo>
                <a:cubicBezTo>
                  <a:pt x="355933" y="109390"/>
                  <a:pt x="357981" y="111522"/>
                  <a:pt x="359569" y="113903"/>
                </a:cubicBezTo>
                <a:cubicBezTo>
                  <a:pt x="360363" y="116284"/>
                  <a:pt x="360828" y="118802"/>
                  <a:pt x="361950" y="121047"/>
                </a:cubicBezTo>
                <a:cubicBezTo>
                  <a:pt x="363230" y="123607"/>
                  <a:pt x="366508" y="125336"/>
                  <a:pt x="366712" y="128191"/>
                </a:cubicBezTo>
                <a:cubicBezTo>
                  <a:pt x="367054" y="132980"/>
                  <a:pt x="366259" y="152911"/>
                  <a:pt x="361950" y="161528"/>
                </a:cubicBezTo>
                <a:cubicBezTo>
                  <a:pt x="360670" y="164088"/>
                  <a:pt x="359211" y="166648"/>
                  <a:pt x="357187" y="168672"/>
                </a:cubicBezTo>
                <a:cubicBezTo>
                  <a:pt x="355163" y="170696"/>
                  <a:pt x="352425" y="171847"/>
                  <a:pt x="350044" y="173435"/>
                </a:cubicBezTo>
                <a:cubicBezTo>
                  <a:pt x="333008" y="198984"/>
                  <a:pt x="359549" y="160192"/>
                  <a:pt x="338137" y="187722"/>
                </a:cubicBezTo>
                <a:cubicBezTo>
                  <a:pt x="337890" y="188040"/>
                  <a:pt x="326103" y="207829"/>
                  <a:pt x="321469" y="209153"/>
                </a:cubicBezTo>
                <a:cubicBezTo>
                  <a:pt x="313039" y="211562"/>
                  <a:pt x="304006" y="210741"/>
                  <a:pt x="295275" y="211535"/>
                </a:cubicBezTo>
                <a:cubicBezTo>
                  <a:pt x="292894" y="212329"/>
                  <a:pt x="290376" y="212794"/>
                  <a:pt x="288131" y="213916"/>
                </a:cubicBezTo>
                <a:cubicBezTo>
                  <a:pt x="279630" y="218166"/>
                  <a:pt x="273014" y="226651"/>
                  <a:pt x="266700" y="232966"/>
                </a:cubicBezTo>
                <a:lnTo>
                  <a:pt x="259556" y="240110"/>
                </a:lnTo>
                <a:cubicBezTo>
                  <a:pt x="257533" y="242133"/>
                  <a:pt x="256695" y="245114"/>
                  <a:pt x="254794" y="247253"/>
                </a:cubicBezTo>
                <a:cubicBezTo>
                  <a:pt x="250319" y="252287"/>
                  <a:pt x="244242" y="255937"/>
                  <a:pt x="240506" y="261541"/>
                </a:cubicBezTo>
                <a:cubicBezTo>
                  <a:pt x="238919" y="263922"/>
                  <a:pt x="237979" y="266897"/>
                  <a:pt x="235744" y="268685"/>
                </a:cubicBezTo>
                <a:cubicBezTo>
                  <a:pt x="233784" y="270253"/>
                  <a:pt x="230845" y="269944"/>
                  <a:pt x="228600" y="271066"/>
                </a:cubicBezTo>
                <a:cubicBezTo>
                  <a:pt x="226040" y="272346"/>
                  <a:pt x="224071" y="274666"/>
                  <a:pt x="221456" y="275828"/>
                </a:cubicBezTo>
                <a:cubicBezTo>
                  <a:pt x="221442" y="275834"/>
                  <a:pt x="203604" y="281779"/>
                  <a:pt x="200025" y="282972"/>
                </a:cubicBezTo>
                <a:lnTo>
                  <a:pt x="192881" y="285353"/>
                </a:lnTo>
                <a:cubicBezTo>
                  <a:pt x="190500" y="286147"/>
                  <a:pt x="188235" y="287485"/>
                  <a:pt x="185737" y="287735"/>
                </a:cubicBezTo>
                <a:lnTo>
                  <a:pt x="161925" y="290116"/>
                </a:lnTo>
                <a:cubicBezTo>
                  <a:pt x="160655" y="290433"/>
                  <a:pt x="147305" y="293512"/>
                  <a:pt x="145256" y="294878"/>
                </a:cubicBezTo>
                <a:cubicBezTo>
                  <a:pt x="142454" y="296746"/>
                  <a:pt x="140268" y="299435"/>
                  <a:pt x="138112" y="302022"/>
                </a:cubicBezTo>
                <a:cubicBezTo>
                  <a:pt x="133628" y="307403"/>
                  <a:pt x="132848" y="312514"/>
                  <a:pt x="126206" y="316310"/>
                </a:cubicBezTo>
                <a:cubicBezTo>
                  <a:pt x="123364" y="317934"/>
                  <a:pt x="119856" y="317897"/>
                  <a:pt x="116681" y="318691"/>
                </a:cubicBezTo>
                <a:cubicBezTo>
                  <a:pt x="99219" y="317897"/>
                  <a:pt x="81719" y="317704"/>
                  <a:pt x="64294" y="316310"/>
                </a:cubicBezTo>
                <a:cubicBezTo>
                  <a:pt x="60507" y="316007"/>
                  <a:pt x="49887" y="310523"/>
                  <a:pt x="47625" y="309166"/>
                </a:cubicBezTo>
                <a:cubicBezTo>
                  <a:pt x="42717" y="306221"/>
                  <a:pt x="38767" y="301451"/>
                  <a:pt x="33337" y="299641"/>
                </a:cubicBezTo>
                <a:lnTo>
                  <a:pt x="26194" y="297260"/>
                </a:lnTo>
                <a:cubicBezTo>
                  <a:pt x="5333" y="276399"/>
                  <a:pt x="31790" y="301922"/>
                  <a:pt x="11906" y="285353"/>
                </a:cubicBezTo>
                <a:cubicBezTo>
                  <a:pt x="5028" y="279622"/>
                  <a:pt x="4684" y="278093"/>
                  <a:pt x="0" y="271066"/>
                </a:cubicBezTo>
                <a:cubicBezTo>
                  <a:pt x="1291" y="264610"/>
                  <a:pt x="1304" y="256688"/>
                  <a:pt x="7144" y="252016"/>
                </a:cubicBezTo>
                <a:cubicBezTo>
                  <a:pt x="9104" y="250448"/>
                  <a:pt x="11906" y="250429"/>
                  <a:pt x="14287" y="249635"/>
                </a:cubicBezTo>
                <a:cubicBezTo>
                  <a:pt x="15875" y="247254"/>
                  <a:pt x="16815" y="244279"/>
                  <a:pt x="19050" y="242491"/>
                </a:cubicBezTo>
                <a:cubicBezTo>
                  <a:pt x="21010" y="240923"/>
                  <a:pt x="23949" y="241233"/>
                  <a:pt x="26194" y="240110"/>
                </a:cubicBezTo>
                <a:cubicBezTo>
                  <a:pt x="28754" y="238830"/>
                  <a:pt x="31198" y="237248"/>
                  <a:pt x="33337" y="235347"/>
                </a:cubicBezTo>
                <a:cubicBezTo>
                  <a:pt x="38371" y="230872"/>
                  <a:pt x="42862" y="225822"/>
                  <a:pt x="47625" y="221060"/>
                </a:cubicBezTo>
                <a:cubicBezTo>
                  <a:pt x="51175" y="217510"/>
                  <a:pt x="61912" y="216297"/>
                  <a:pt x="61912" y="216297"/>
                </a:cubicBezTo>
                <a:cubicBezTo>
                  <a:pt x="69850" y="204391"/>
                  <a:pt x="64294" y="210741"/>
                  <a:pt x="80962" y="199628"/>
                </a:cubicBezTo>
                <a:cubicBezTo>
                  <a:pt x="83764" y="197760"/>
                  <a:pt x="85519" y="194641"/>
                  <a:pt x="88106" y="192485"/>
                </a:cubicBezTo>
                <a:cubicBezTo>
                  <a:pt x="90305" y="190653"/>
                  <a:pt x="92869" y="189310"/>
                  <a:pt x="95250" y="187722"/>
                </a:cubicBezTo>
                <a:cubicBezTo>
                  <a:pt x="96837" y="185341"/>
                  <a:pt x="97777" y="182366"/>
                  <a:pt x="100012" y="180578"/>
                </a:cubicBezTo>
                <a:cubicBezTo>
                  <a:pt x="101972" y="179010"/>
                  <a:pt x="105067" y="179589"/>
                  <a:pt x="107156" y="178197"/>
                </a:cubicBezTo>
                <a:cubicBezTo>
                  <a:pt x="109958" y="176329"/>
                  <a:pt x="111919" y="173434"/>
                  <a:pt x="114300" y="171053"/>
                </a:cubicBezTo>
                <a:lnTo>
                  <a:pt x="119062" y="156766"/>
                </a:lnTo>
                <a:cubicBezTo>
                  <a:pt x="119856" y="154385"/>
                  <a:pt x="120052" y="151711"/>
                  <a:pt x="121444" y="149622"/>
                </a:cubicBezTo>
                <a:cubicBezTo>
                  <a:pt x="133267" y="131885"/>
                  <a:pt x="118071" y="153669"/>
                  <a:pt x="133350" y="135335"/>
                </a:cubicBezTo>
                <a:cubicBezTo>
                  <a:pt x="135182" y="133136"/>
                  <a:pt x="136088" y="130215"/>
                  <a:pt x="138112" y="128191"/>
                </a:cubicBezTo>
                <a:cubicBezTo>
                  <a:pt x="140136" y="126167"/>
                  <a:pt x="143057" y="125260"/>
                  <a:pt x="145256" y="123428"/>
                </a:cubicBezTo>
                <a:cubicBezTo>
                  <a:pt x="163592" y="108149"/>
                  <a:pt x="141806" y="123348"/>
                  <a:pt x="159544" y="111522"/>
                </a:cubicBezTo>
                <a:cubicBezTo>
                  <a:pt x="161131" y="109141"/>
                  <a:pt x="163144" y="106993"/>
                  <a:pt x="164306" y="104378"/>
                </a:cubicBezTo>
                <a:cubicBezTo>
                  <a:pt x="166345" y="99791"/>
                  <a:pt x="169069" y="90091"/>
                  <a:pt x="169069" y="90091"/>
                </a:cubicBezTo>
                <a:cubicBezTo>
                  <a:pt x="169863" y="75010"/>
                  <a:pt x="170083" y="59887"/>
                  <a:pt x="171450" y="44847"/>
                </a:cubicBezTo>
                <a:cubicBezTo>
                  <a:pt x="171677" y="42347"/>
                  <a:pt x="172263" y="39663"/>
                  <a:pt x="173831" y="37703"/>
                </a:cubicBezTo>
                <a:cubicBezTo>
                  <a:pt x="175619" y="35468"/>
                  <a:pt x="178594" y="34528"/>
                  <a:pt x="180975" y="32941"/>
                </a:cubicBezTo>
                <a:cubicBezTo>
                  <a:pt x="189259" y="20513"/>
                  <a:pt x="177403" y="8732"/>
                  <a:pt x="178594" y="4366"/>
                </a:cubicBezTo>
                <a:close/>
              </a:path>
            </a:pathLst>
          </a:cu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9222" name="Rectángulo 6"/>
          <p:cNvSpPr>
            <a:spLocks noChangeArrowheads="1"/>
          </p:cNvSpPr>
          <p:nvPr/>
        </p:nvSpPr>
        <p:spPr bwMode="auto">
          <a:xfrm>
            <a:off x="3479800" y="4171950"/>
            <a:ext cx="337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SV" altLang="es-SV" sz="1200" b="1" dirty="0">
                <a:cs typeface="Arial" panose="020B0604020202020204" pitchFamily="34" charset="0"/>
              </a:rPr>
              <a:t>Sitios anatómicos más afectados por quemaduras, período Plan Belén 2018</a:t>
            </a:r>
          </a:p>
        </p:txBody>
      </p:sp>
      <p:sp>
        <p:nvSpPr>
          <p:cNvPr id="9223" name="CuadroTexto 21"/>
          <p:cNvSpPr txBox="1">
            <a:spLocks noChangeArrowheads="1"/>
          </p:cNvSpPr>
          <p:nvPr/>
        </p:nvSpPr>
        <p:spPr bwMode="auto">
          <a:xfrm>
            <a:off x="1395413" y="8864600"/>
            <a:ext cx="1951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sp>
        <p:nvSpPr>
          <p:cNvPr id="9224" name="2048 CuadroTexto"/>
          <p:cNvSpPr txBox="1">
            <a:spLocks noChangeArrowheads="1"/>
          </p:cNvSpPr>
          <p:nvPr/>
        </p:nvSpPr>
        <p:spPr bwMode="auto">
          <a:xfrm>
            <a:off x="3556000" y="8247063"/>
            <a:ext cx="326548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SV" sz="1000" b="1"/>
              <a:t>Una persona puede quemarse más de una región corporal</a:t>
            </a:r>
            <a:endParaRPr lang="es-SV" altLang="es-SV" sz="1000" b="1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04800" y="4273550"/>
          <a:ext cx="3128963" cy="4473579"/>
        </p:xfrm>
        <a:graphic>
          <a:graphicData uri="http://schemas.openxmlformats.org/drawingml/2006/table">
            <a:tbl>
              <a:tblPr/>
              <a:tblGrid>
                <a:gridCol w="106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147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Sexo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Femenino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Masculino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Area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Rural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Urbano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Circunstancia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Fabricando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Vendiendo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Comprando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Encendiendo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En el Lugar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Profundidad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Manejo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Ambulatorio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Ingreso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Referido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Cuadro de texto 21"/>
          <p:cNvSpPr txBox="1"/>
          <p:nvPr/>
        </p:nvSpPr>
        <p:spPr>
          <a:xfrm>
            <a:off x="693738" y="550863"/>
            <a:ext cx="5478462" cy="358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Casos de quemados plan belén 2017 -2018</a:t>
            </a:r>
          </a:p>
          <a:p>
            <a:pPr algn="ctr">
              <a:defRPr/>
            </a:pP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Según fecha de quemadura</a:t>
            </a:r>
            <a:endParaRPr lang="es-SV" sz="12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04177"/>
              </p:ext>
            </p:extLst>
          </p:nvPr>
        </p:nvGraphicFramePr>
        <p:xfrm>
          <a:off x="3679618" y="4686300"/>
          <a:ext cx="2868666" cy="3282951"/>
        </p:xfrm>
        <a:graphic>
          <a:graphicData uri="http://schemas.openxmlformats.org/drawingml/2006/table">
            <a:tbl>
              <a:tblPr/>
              <a:tblGrid>
                <a:gridCol w="21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Sitio anatómico más frecuente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 (%)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8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Cabeza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5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Ojos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6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Extremidades Superiores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59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11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Dedos Manos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36" y="951028"/>
            <a:ext cx="5955733" cy="29075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44475"/>
            <a:ext cx="4800600" cy="423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 por pólvora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2014538" y="625475"/>
            <a:ext cx="298132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grupos de edad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62050" y="977900"/>
            <a:ext cx="44989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Pacientes quemados por pirotécnicos según grupo de edad, 02 de enero (8 a.m.) 2018-2019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79513" y="4748213"/>
            <a:ext cx="4498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Pacientes quemados por pirotécnicos según grupo de edad, Plan Belén 2017-2018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580470"/>
            <a:ext cx="5584371" cy="31220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5" y="5210176"/>
            <a:ext cx="5894617" cy="33786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176213"/>
            <a:ext cx="2982913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539875" y="415925"/>
            <a:ext cx="3598863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DEPARTAMENTO DE PROCEDENCIA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CuadroTexto 1"/>
          <p:cNvSpPr txBox="1">
            <a:spLocks noChangeArrowheads="1"/>
          </p:cNvSpPr>
          <p:nvPr/>
        </p:nvSpPr>
        <p:spPr bwMode="auto">
          <a:xfrm>
            <a:off x="523875" y="5153025"/>
            <a:ext cx="5969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600" dirty="0"/>
              <a:t>Desde el 1 de noviembre a la fecha del año 2019 se registran una reducción de un 22% (40 casos) en comparación con el mismo periodo del año 2017; el departamento de San Salvador concentra un 23% (32 casos), en segundo el Departamento de La Libertad con 12% (16 casos) y en tercer lugar el Departamentos de Cabañas 10.8 % (15 casos).</a:t>
            </a:r>
          </a:p>
          <a:p>
            <a:pPr algn="just"/>
            <a:endParaRPr lang="es-SV" altLang="es-SV" sz="1600" dirty="0"/>
          </a:p>
          <a:p>
            <a:pPr algn="just"/>
            <a:r>
              <a:rPr lang="es-SV" altLang="es-SV" sz="1600" dirty="0"/>
              <a:t>Durante el período del Plan Belén (del 24 de diciembre a las 8 am de este día) se ha registrado una reducción de 23.7 % (32casos) respecto al mismo período del 2017; El departamento de San Salvador concentran el 20% (21 casos), seguido de La Libertad 13% (13 casos) ; Cabañas y La Unión con 8.7% ( 9 casos cada uno de ellos).</a:t>
            </a:r>
          </a:p>
          <a:p>
            <a:pPr algn="just"/>
            <a:endParaRPr lang="es-SV" altLang="es-SV" sz="1600" dirty="0"/>
          </a:p>
          <a:p>
            <a:pPr algn="just"/>
            <a:r>
              <a:rPr lang="es-SV" altLang="es-SV" sz="1600" dirty="0"/>
              <a:t>Es importante mencionar que hay dos casos de Honduras, notificados  uno antes y otro durante el Plan Belén.</a:t>
            </a:r>
          </a:p>
        </p:txBody>
      </p:sp>
      <p:graphicFrame>
        <p:nvGraphicFramePr>
          <p:cNvPr id="10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03664"/>
              </p:ext>
            </p:extLst>
          </p:nvPr>
        </p:nvGraphicFramePr>
        <p:xfrm>
          <a:off x="331787" y="887413"/>
          <a:ext cx="6161087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Hoja de cálculo" r:id="rId3" imgW="7368547" imgH="4602392" progId="Excel.Sheet.12">
                  <p:embed/>
                </p:oleObj>
              </mc:Choice>
              <mc:Fallback>
                <p:oleObj name="Hoja de cálculo" r:id="rId3" imgW="7368547" imgH="4602392" progId="Excel.Shee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" y="887413"/>
                        <a:ext cx="6161087" cy="4102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938338" y="423863"/>
            <a:ext cx="2981325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PRODUCTO PIROTÉCNICO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3091"/>
          <p:cNvSpPr txBox="1"/>
          <p:nvPr/>
        </p:nvSpPr>
        <p:spPr>
          <a:xfrm>
            <a:off x="1938338" y="5164138"/>
            <a:ext cx="2981325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CIRCUNSTANCIA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ángulo 8"/>
          <p:cNvSpPr>
            <a:spLocks noChangeArrowheads="1"/>
          </p:cNvSpPr>
          <p:nvPr/>
        </p:nvSpPr>
        <p:spPr bwMode="auto">
          <a:xfrm>
            <a:off x="533400" y="4479925"/>
            <a:ext cx="592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600" dirty="0"/>
              <a:t>Desde el 1 de noviembre a la fecha del año 2018, el 33% (46/140) de los casos ocurrió por el uso de morteros.</a:t>
            </a:r>
          </a:p>
        </p:txBody>
      </p:sp>
      <p:graphicFrame>
        <p:nvGraphicFramePr>
          <p:cNvPr id="2050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220575"/>
              </p:ext>
            </p:extLst>
          </p:nvPr>
        </p:nvGraphicFramePr>
        <p:xfrm>
          <a:off x="579438" y="5073650"/>
          <a:ext cx="5725878" cy="335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Hoja de cálculo" r:id="rId3" imgW="7696247" imgH="4739646" progId="Excel.Sheet.12">
                  <p:embed/>
                </p:oleObj>
              </mc:Choice>
              <mc:Fallback>
                <p:oleObj name="Hoja de cálculo" r:id="rId3" imgW="7696247" imgH="4739646" progId="Excel.Shee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073650"/>
                        <a:ext cx="5725878" cy="33540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97149"/>
              </p:ext>
            </p:extLst>
          </p:nvPr>
        </p:nvGraphicFramePr>
        <p:xfrm>
          <a:off x="715963" y="711200"/>
          <a:ext cx="5589587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Hoja de cálculo" r:id="rId5" imgW="7177919" imgH="5021696" progId="Excel.Sheet.12">
                  <p:embed/>
                </p:oleObj>
              </mc:Choice>
              <mc:Fallback>
                <p:oleObj name="Hoja de cálculo" r:id="rId5" imgW="7177919" imgH="5021696" progId="Excel.Shee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711200"/>
                        <a:ext cx="5589587" cy="36115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997075" y="603250"/>
            <a:ext cx="2982913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GRADO DE QUEMADURA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3091"/>
          <p:cNvSpPr txBox="1"/>
          <p:nvPr/>
        </p:nvSpPr>
        <p:spPr>
          <a:xfrm>
            <a:off x="1938338" y="5118100"/>
            <a:ext cx="298132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MANEJO RECIBIDO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Rectángulo 10"/>
          <p:cNvSpPr>
            <a:spLocks noChangeArrowheads="1"/>
          </p:cNvSpPr>
          <p:nvPr/>
        </p:nvSpPr>
        <p:spPr bwMode="auto">
          <a:xfrm>
            <a:off x="449263" y="3722688"/>
            <a:ext cx="5927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600" dirty="0"/>
              <a:t>Desde el 1 de noviembre a la fecha del año 2019, el 45% (63/140) de los casos corresponde a lesiones grado II de profundidad. Durante el Plan Belén, predominan las lesiones grado II, con un 42% (43/103). Es importante destacar que las lesiones grado III se redujeron con respecto al año 2017 en ambos periodos.</a:t>
            </a:r>
          </a:p>
        </p:txBody>
      </p:sp>
      <p:graphicFrame>
        <p:nvGraphicFramePr>
          <p:cNvPr id="307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198089"/>
              </p:ext>
            </p:extLst>
          </p:nvPr>
        </p:nvGraphicFramePr>
        <p:xfrm>
          <a:off x="606425" y="1063626"/>
          <a:ext cx="5908675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Hoja de cálculo" r:id="rId3" imgW="7337986" imgH="2918539" progId="Excel.Sheet.12">
                  <p:embed/>
                </p:oleObj>
              </mc:Choice>
              <mc:Fallback>
                <p:oleObj name="Hoja de cálculo" r:id="rId3" imgW="7337986" imgH="2918539" progId="Excel.Shee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063626"/>
                        <a:ext cx="5908675" cy="25511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62624"/>
              </p:ext>
            </p:extLst>
          </p:nvPr>
        </p:nvGraphicFramePr>
        <p:xfrm>
          <a:off x="449264" y="5589587"/>
          <a:ext cx="6065836" cy="277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Hoja de cálculo" r:id="rId5" imgW="7360982" imgH="3215671" progId="Excel.Sheet.12">
                  <p:embed/>
                </p:oleObj>
              </mc:Choice>
              <mc:Fallback>
                <p:oleObj name="Hoja de cálculo" r:id="rId5" imgW="7360982" imgH="3215671" progId="Excel.Shee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4" y="5589587"/>
                        <a:ext cx="6065836" cy="277717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1"/>
          <p:cNvSpPr txBox="1"/>
          <p:nvPr/>
        </p:nvSpPr>
        <p:spPr>
          <a:xfrm>
            <a:off x="525463" y="206375"/>
            <a:ext cx="5145087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Atenciones y consultas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raso 2"/>
          <p:cNvSpPr/>
          <p:nvPr/>
        </p:nvSpPr>
        <p:spPr>
          <a:xfrm>
            <a:off x="1588" y="177800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268" name="CuadroTexto 9"/>
          <p:cNvSpPr txBox="1">
            <a:spLocks noChangeArrowheads="1"/>
          </p:cNvSpPr>
          <p:nvPr/>
        </p:nvSpPr>
        <p:spPr bwMode="auto">
          <a:xfrm>
            <a:off x="5233988" y="4270375"/>
            <a:ext cx="1624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800" b="1"/>
              <a:t>Fuente: VIGEPES/DESASTRES-SUIS</a:t>
            </a:r>
          </a:p>
        </p:txBody>
      </p:sp>
      <p:sp>
        <p:nvSpPr>
          <p:cNvPr id="11269" name="8 CuadroTexto"/>
          <p:cNvSpPr txBox="1">
            <a:spLocks noChangeArrowheads="1"/>
          </p:cNvSpPr>
          <p:nvPr/>
        </p:nvSpPr>
        <p:spPr bwMode="auto">
          <a:xfrm>
            <a:off x="456961" y="8334375"/>
            <a:ext cx="52693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en los días 24</a:t>
            </a:r>
            <a:r>
              <a:rPr lang="es-MX" altLang="es-SV" sz="1000" i="1" dirty="0">
                <a:solidFill>
                  <a:srgbClr val="FF0000"/>
                </a:solidFill>
              </a:rPr>
              <a:t> </a:t>
            </a:r>
            <a:r>
              <a:rPr lang="es-MX" altLang="es-SV" sz="1000" i="1" dirty="0"/>
              <a:t>al 02 de enero a las 8 am 2017– 2018.</a:t>
            </a:r>
            <a:endParaRPr lang="es-SV" altLang="es-SV" sz="1000" i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57354"/>
              </p:ext>
            </p:extLst>
          </p:nvPr>
        </p:nvGraphicFramePr>
        <p:xfrm>
          <a:off x="579438" y="3540125"/>
          <a:ext cx="5761038" cy="762000"/>
        </p:xfrm>
        <a:graphic>
          <a:graphicData uri="http://schemas.openxmlformats.org/drawingml/2006/table">
            <a:tbl>
              <a:tblPr/>
              <a:tblGrid>
                <a:gridCol w="280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consultas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75763"/>
              </p:ext>
            </p:extLst>
          </p:nvPr>
        </p:nvGraphicFramePr>
        <p:xfrm>
          <a:off x="612775" y="7478713"/>
          <a:ext cx="5727699" cy="762000"/>
        </p:xfrm>
        <a:graphic>
          <a:graphicData uri="http://schemas.openxmlformats.org/drawingml/2006/table">
            <a:tbl>
              <a:tblPr/>
              <a:tblGrid>
                <a:gridCol w="26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consultas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112724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39800" y="525463"/>
            <a:ext cx="5659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Total consultas, emergencias y referencias, por institución en establecimientos del sistema nacional de salud, vacaciones de fin de año, día 02/012019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65188" y="4414838"/>
            <a:ext cx="5659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Total consultas, emergencias y referencias, por institución en establecimientos del sistema nacional de salud, vacaciones de fin de año, a la fecha 2017 - 2018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1" y="1139599"/>
            <a:ext cx="6232526" cy="23259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0" y="5032375"/>
            <a:ext cx="6142277" cy="2368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 de texto 28"/>
          <p:cNvSpPr txBox="1"/>
          <p:nvPr/>
        </p:nvSpPr>
        <p:spPr>
          <a:xfrm>
            <a:off x="549275" y="250825"/>
            <a:ext cx="5762625" cy="469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epidemiológica de Eventos agrupados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raso 11"/>
          <p:cNvSpPr/>
          <p:nvPr/>
        </p:nvSpPr>
        <p:spPr>
          <a:xfrm>
            <a:off x="1588" y="25082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292" name="CuadroTexto 12"/>
          <p:cNvSpPr txBox="1">
            <a:spLocks noChangeArrowheads="1"/>
          </p:cNvSpPr>
          <p:nvPr/>
        </p:nvSpPr>
        <p:spPr bwMode="auto">
          <a:xfrm>
            <a:off x="4784725" y="8408988"/>
            <a:ext cx="18462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900"/>
              <a:t>Fuente: VIGEPES/DESASTRES-SUIS</a:t>
            </a:r>
          </a:p>
        </p:txBody>
      </p:sp>
      <p:sp>
        <p:nvSpPr>
          <p:cNvPr id="12293" name="16 CuadroTexto"/>
          <p:cNvSpPr txBox="1">
            <a:spLocks noChangeArrowheads="1"/>
          </p:cNvSpPr>
          <p:nvPr/>
        </p:nvSpPr>
        <p:spPr bwMode="auto">
          <a:xfrm>
            <a:off x="619125" y="8491220"/>
            <a:ext cx="4357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del 24 al 02 de enero 2017 – 2018.</a:t>
            </a:r>
            <a:endParaRPr lang="es-SV" altLang="es-SV" sz="1000" i="1" dirty="0"/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54889"/>
              </p:ext>
            </p:extLst>
          </p:nvPr>
        </p:nvGraphicFramePr>
        <p:xfrm>
          <a:off x="341313" y="3413125"/>
          <a:ext cx="6122987" cy="975360"/>
        </p:xfrm>
        <a:graphic>
          <a:graphicData uri="http://schemas.openxmlformats.org/drawingml/2006/table">
            <a:tbl>
              <a:tblPr/>
              <a:tblGrid>
                <a:gridCol w="257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Infección respiratoria aguda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Neumonías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Diarrea y gastroenteritis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transmisor de rabia**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/>
        </p:nvGraphicFramePr>
        <p:xfrm>
          <a:off x="619125" y="7399338"/>
          <a:ext cx="5962649" cy="975360"/>
        </p:xfrm>
        <a:graphic>
          <a:graphicData uri="http://schemas.openxmlformats.org/drawingml/2006/table">
            <a:tbl>
              <a:tblPr/>
              <a:tblGrid>
                <a:gridCol w="237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Infección respiratoria aguda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Neumonías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Diarrea y gastroenteritis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transmisor de rabia**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285076" y="700088"/>
            <a:ext cx="4783137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agrupada objetos de vigilancia en vacaciones de fin de año, fecha 02/01/2019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19125" y="4524375"/>
            <a:ext cx="5337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agrupada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objetos de vigilancia en vacaciones de fin de año, a la fecha 2017 - 2018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066222"/>
            <a:ext cx="6858000" cy="22799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4931616"/>
            <a:ext cx="6435046" cy="238385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400" y="138113"/>
            <a:ext cx="523875" cy="449262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315" name="15 CuadroTexto"/>
          <p:cNvSpPr txBox="1">
            <a:spLocks noChangeArrowheads="1"/>
          </p:cNvSpPr>
          <p:nvPr/>
        </p:nvSpPr>
        <p:spPr bwMode="auto">
          <a:xfrm>
            <a:off x="604838" y="8469629"/>
            <a:ext cx="474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en los días 24 al 02 de enero 2017 – 2018.</a:t>
            </a:r>
            <a:endParaRPr lang="es-SV" altLang="es-SV" sz="1000" i="1" dirty="0"/>
          </a:p>
        </p:txBody>
      </p:sp>
      <p:sp>
        <p:nvSpPr>
          <p:cNvPr id="13316" name="CuadroTexto 12"/>
          <p:cNvSpPr txBox="1">
            <a:spLocks noChangeArrowheads="1"/>
          </p:cNvSpPr>
          <p:nvPr/>
        </p:nvSpPr>
        <p:spPr bwMode="auto">
          <a:xfrm>
            <a:off x="1892300" y="8734425"/>
            <a:ext cx="1624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800"/>
              <a:t>Fuente: VIGEPES/DESASTRES-SUIS</a:t>
            </a:r>
          </a:p>
        </p:txBody>
      </p:sp>
      <p:sp>
        <p:nvSpPr>
          <p:cNvPr id="21" name="Cuadro de texto 28"/>
          <p:cNvSpPr txBox="1"/>
          <p:nvPr/>
        </p:nvSpPr>
        <p:spPr>
          <a:xfrm>
            <a:off x="604838" y="61913"/>
            <a:ext cx="6308725" cy="469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epidemiológica de Eventos agrupados</a:t>
            </a:r>
            <a:endParaRPr lang="es-SV" sz="105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05257"/>
              </p:ext>
            </p:extLst>
          </p:nvPr>
        </p:nvGraphicFramePr>
        <p:xfrm>
          <a:off x="414338" y="3098800"/>
          <a:ext cx="6056311" cy="1175360"/>
        </p:xfrm>
        <a:graphic>
          <a:graphicData uri="http://schemas.openxmlformats.org/drawingml/2006/table">
            <a:tbl>
              <a:tblPr/>
              <a:tblGrid>
                <a:gridCol w="254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2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55827"/>
              </p:ext>
            </p:extLst>
          </p:nvPr>
        </p:nvGraphicFramePr>
        <p:xfrm>
          <a:off x="531813" y="7199921"/>
          <a:ext cx="6108700" cy="1175360"/>
        </p:xfrm>
        <a:graphic>
          <a:graphicData uri="http://schemas.openxmlformats.org/drawingml/2006/table">
            <a:tbl>
              <a:tblPr/>
              <a:tblGrid>
                <a:gridCol w="2314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2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84" name="CuadroTexto 17"/>
          <p:cNvSpPr txBox="1">
            <a:spLocks noChangeArrowheads="1"/>
          </p:cNvSpPr>
          <p:nvPr/>
        </p:nvSpPr>
        <p:spPr bwMode="auto">
          <a:xfrm>
            <a:off x="4424363" y="4225925"/>
            <a:ext cx="2127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81088" y="379413"/>
            <a:ext cx="478155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agrupada objetos de vigilancia en vacaciones de fin de año, fecha 02/01/2019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96938" y="4459288"/>
            <a:ext cx="4783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agrupada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objetos de vigilancia en vacaciones de fin de año, a la fecha 2017 - 2018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" y="772503"/>
            <a:ext cx="6308727" cy="22503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0" y="4874186"/>
            <a:ext cx="5834062" cy="23257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2257</Words>
  <Application>Microsoft Office PowerPoint</Application>
  <PresentationFormat>Carta (216 x 279 mm)</PresentationFormat>
  <Paragraphs>499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Tema de Office</vt:lpstr>
      <vt:lpstr>1_Tema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2017-12-29T16:12:00Z</dcterms:created>
  <dcterms:modified xsi:type="dcterms:W3CDTF">2019-01-02T18:12:32Z</dcterms:modified>
</cp:coreProperties>
</file>