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1" r:id="rId4"/>
    <p:sldId id="261" r:id="rId5"/>
    <p:sldId id="282" r:id="rId6"/>
    <p:sldId id="268" r:id="rId7"/>
    <p:sldId id="283" r:id="rId8"/>
    <p:sldId id="269" r:id="rId9"/>
    <p:sldId id="284" r:id="rId10"/>
    <p:sldId id="270" r:id="rId11"/>
    <p:sldId id="285" r:id="rId12"/>
    <p:sldId id="271" r:id="rId13"/>
    <p:sldId id="286" r:id="rId14"/>
    <p:sldId id="287" r:id="rId15"/>
    <p:sldId id="292" r:id="rId16"/>
    <p:sldId id="288" r:id="rId17"/>
    <p:sldId id="293" r:id="rId18"/>
    <p:sldId id="289" r:id="rId19"/>
    <p:sldId id="294" r:id="rId20"/>
    <p:sldId id="290" r:id="rId21"/>
    <p:sldId id="295" r:id="rId22"/>
    <p:sldId id="291" r:id="rId23"/>
    <p:sldId id="296" r:id="rId24"/>
    <p:sldId id="297" r:id="rId25"/>
    <p:sldId id="30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374" autoAdjust="0"/>
  </p:normalViewPr>
  <p:slideViewPr>
    <p:cSldViewPr>
      <p:cViewPr varScale="1">
        <p:scale>
          <a:sx n="89" d="100"/>
          <a:sy n="89" d="100"/>
        </p:scale>
        <p:origin x="177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B2B8-5C11-41C9-90C5-A226E4064028}" type="datetimeFigureOut">
              <a:rPr lang="es-SV" smtClean="0"/>
              <a:t>15/7/2024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AB2-FD2E-4790-B5BB-431BF11481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7494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7F8-5D2F-4DFB-A246-6D9A78173E65}" type="datetimeFigureOut">
              <a:rPr lang="es-SV" smtClean="0"/>
              <a:t>15/7/2024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A538-B722-4358-845F-DAE4270D12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758351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76470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CUMPLIMIENTO DE PAO </a:t>
            </a:r>
            <a:r>
              <a:rPr lang="es-MX" sz="2800" dirty="0" smtClean="0"/>
              <a:t>PRIMER SEMESTRE 2024</a:t>
            </a:r>
            <a:endParaRPr lang="es-MX" sz="2800" dirty="0"/>
          </a:p>
          <a:p>
            <a:pPr algn="ctr"/>
            <a:r>
              <a:rPr lang="es-MX" sz="2800" dirty="0"/>
              <a:t>HOSPITAL DE JIQUILISCO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400" dirty="0" smtClean="0"/>
              <a:t>Dr. Fernando José Ortiz Reyes</a:t>
            </a:r>
          </a:p>
          <a:p>
            <a:pPr algn="ctr"/>
            <a:r>
              <a:rPr lang="es-MX" sz="2400" dirty="0" smtClean="0"/>
              <a:t>Director</a:t>
            </a:r>
            <a:endParaRPr lang="es-MX" sz="2400" dirty="0"/>
          </a:p>
          <a:p>
            <a:pPr algn="ctr"/>
            <a:endParaRPr lang="es-MX" sz="2800" b="1" dirty="0"/>
          </a:p>
          <a:p>
            <a:pPr algn="ctr"/>
            <a:r>
              <a:rPr lang="es-MX" sz="2400" dirty="0"/>
              <a:t>JIQUILISCO </a:t>
            </a:r>
            <a:r>
              <a:rPr lang="es-MX" sz="2400" dirty="0" smtClean="0"/>
              <a:t>12 </a:t>
            </a:r>
            <a:r>
              <a:rPr lang="es-MX" sz="2400" dirty="0"/>
              <a:t>DE </a:t>
            </a:r>
            <a:r>
              <a:rPr lang="es-MX" sz="2400" dirty="0" smtClean="0"/>
              <a:t>JULIO 2024</a:t>
            </a:r>
            <a:endParaRPr lang="es-S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52" y="84776"/>
            <a:ext cx="1901252" cy="10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66839"/>
              </p:ext>
            </p:extLst>
          </p:nvPr>
        </p:nvGraphicFramePr>
        <p:xfrm>
          <a:off x="323531" y="980730"/>
          <a:ext cx="8568950" cy="5472616"/>
        </p:xfrm>
        <a:graphic>
          <a:graphicData uri="http://schemas.openxmlformats.org/drawingml/2006/table">
            <a:tbl>
              <a:tblPr/>
              <a:tblGrid>
                <a:gridCol w="1245555"/>
                <a:gridCol w="484383"/>
                <a:gridCol w="299856"/>
                <a:gridCol w="403652"/>
                <a:gridCol w="311388"/>
                <a:gridCol w="299856"/>
                <a:gridCol w="403652"/>
                <a:gridCol w="311388"/>
                <a:gridCol w="311388"/>
                <a:gridCol w="403652"/>
                <a:gridCol w="311388"/>
                <a:gridCol w="311388"/>
                <a:gridCol w="403652"/>
                <a:gridCol w="311388"/>
                <a:gridCol w="311388"/>
                <a:gridCol w="403652"/>
                <a:gridCol w="311388"/>
                <a:gridCol w="299856"/>
                <a:gridCol w="403652"/>
                <a:gridCol w="311388"/>
                <a:gridCol w="311388"/>
                <a:gridCol w="403652"/>
              </a:tblGrid>
              <a:tr h="175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36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Generales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Alimención y Dietas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54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1,236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2,736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1,598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Lavandería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54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2,678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2,169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2,373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1,732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25,122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13,170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5,184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3,301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1,008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2,238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1,970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2,452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36,714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13,388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4,284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General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8,478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5,066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2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Especializada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3,390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2,038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3,918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4,493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Mantenimiento Preventivo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Números de Orden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Transporte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519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Kilómetros Recorridos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7,530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8,262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10,787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11,913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12,766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14,285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7,737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85,710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58,995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26876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Alimentación y Dietas: todos los servicios han disminuido las dietas en relación con lo programado, porque han disminuido los ingresos en esos servicios.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Lavandería: en general han disminuido las libras de ropa lavada en todos los servicios y solo </a:t>
            </a:r>
            <a:r>
              <a:rPr lang="es-MX" sz="1200" b="1" dirty="0" smtClean="0">
                <a:solidFill>
                  <a:prstClr val="black"/>
                </a:solidFill>
              </a:rPr>
              <a:t>emergencia </a:t>
            </a:r>
            <a:r>
              <a:rPr lang="es-MX" sz="1200" b="1" dirty="0">
                <a:solidFill>
                  <a:prstClr val="black"/>
                </a:solidFill>
              </a:rPr>
              <a:t>ha aumentado un poco.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Mantenimiento preventivo y kilómetros recorridos, </a:t>
            </a:r>
            <a:r>
              <a:rPr lang="es-MX" sz="1200" b="1" dirty="0" smtClean="0">
                <a:solidFill>
                  <a:prstClr val="black"/>
                </a:solidFill>
              </a:rPr>
              <a:t>han disminuido </a:t>
            </a:r>
            <a:r>
              <a:rPr lang="es-MX" sz="1200" b="1" dirty="0">
                <a:solidFill>
                  <a:prstClr val="black"/>
                </a:solidFill>
              </a:rPr>
              <a:t>,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20602"/>
              </p:ext>
            </p:extLst>
          </p:nvPr>
        </p:nvGraphicFramePr>
        <p:xfrm>
          <a:off x="179515" y="1052747"/>
          <a:ext cx="8784972" cy="5501796"/>
        </p:xfrm>
        <a:graphic>
          <a:graphicData uri="http://schemas.openxmlformats.org/drawingml/2006/table">
            <a:tbl>
              <a:tblPr/>
              <a:tblGrid>
                <a:gridCol w="3042268"/>
                <a:gridCol w="461466"/>
                <a:gridCol w="427285"/>
                <a:gridCol w="529833"/>
                <a:gridCol w="427285"/>
                <a:gridCol w="358918"/>
                <a:gridCol w="376011"/>
                <a:gridCol w="393102"/>
                <a:gridCol w="341828"/>
                <a:gridCol w="478559"/>
                <a:gridCol w="461466"/>
                <a:gridCol w="546926"/>
                <a:gridCol w="478559"/>
                <a:gridCol w="461466"/>
              </a:tblGrid>
              <a:tr h="36800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Indicadores de Gestión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Meta Programada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Julio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Agosto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Septiembre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1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Indicadores de Gestión de Actividades Hospitalarias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Tiempo promedio de espera para consulta de medicina especializada (días)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electiva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Porcentaje de Cirugías electivas canceladas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Tiempo promedio de espera para cirugía electiva (Días)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Porcentaje de cesáreas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Porcentaje de Cesáreas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11.11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10.34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9.09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Porcentaje de infecciones nosocomiales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Porcentaje infecciones intrahospitalarias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0.28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Pacientes recibidos de otras instituciones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recibidos para atención de Consulta Médica Especializada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recibidos para la atención del Parto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recibidos para Hospitalización No Quirúrgica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1,000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recibidos para la realización de procedimientos quirúrgicos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recibidos de otras Instituciones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1,941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Pacientes referidos a otras instituciones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referidos para atención de Consulta Médica Especializada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referidos para la atención del Parto a niveles superiores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referidos para Hospitalización No Quirúrgica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referidos para la realización de procedimientos quirúrgicos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8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total de pacientes referidos a otras Instituciones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Nivel de Abastecimiento de Medicamentos (%)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289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Nivel de Abastecimiento de Medicamentos (%)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94.7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91.3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87.5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84.1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80.8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12474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Tiempo promedio de espera para consulta especializada: este año seguimos sacando los datos del SIAP, en este trimestre se mantiene alto ginecología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Porcentaje de cesáreas: esta dentro de norma.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de otras instituciones: se mantienen en este </a:t>
            </a:r>
            <a:r>
              <a:rPr lang="es-MX" sz="1200" b="1" dirty="0" smtClean="0">
                <a:solidFill>
                  <a:prstClr val="black"/>
                </a:solidFill>
              </a:rPr>
              <a:t>semestre</a:t>
            </a:r>
            <a:r>
              <a:rPr lang="es-MX" sz="1200" b="1" dirty="0" smtClean="0">
                <a:solidFill>
                  <a:prstClr val="black"/>
                </a:solidFill>
              </a:rPr>
              <a:t>.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a otras Instituciones: se evidencia una disminución, pero los pacientes que necesiten tercer nivel siempre serán referidos-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Abastecimiento de Medicamentos: </a:t>
            </a:r>
            <a:r>
              <a:rPr lang="es-MX" sz="1200" b="1" dirty="0" smtClean="0">
                <a:solidFill>
                  <a:prstClr val="black"/>
                </a:solidFill>
              </a:rPr>
              <a:t>esta bajo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al momento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949" t="10800" r="35038" b="51400"/>
          <a:stretch/>
        </p:blipFill>
        <p:spPr>
          <a:xfrm>
            <a:off x="1187624" y="1412776"/>
            <a:ext cx="64087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552" y="1412776"/>
            <a:ext cx="7560840" cy="268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 todas las especialidades han disminuido al 50% y el que mas ha disminuido, es obstetricia</a:t>
            </a: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950" t="10800" r="36613" b="47200"/>
          <a:stretch/>
        </p:blipFill>
        <p:spPr>
          <a:xfrm>
            <a:off x="395537" y="1412776"/>
            <a:ext cx="68407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7667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588725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Promedio de días estancia del servicio de medicina interna , es menor que el estándar (6-8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cirugía , es igual que el estándar (4-7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pediatría , es igual que el estándar (2-4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ginecología , es mayor que el estándar (2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obstetricia, es mayor que el estándar (1-2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950" t="9401" r="37400" b="50000"/>
          <a:stretch/>
        </p:blipFill>
        <p:spPr>
          <a:xfrm>
            <a:off x="971600" y="1340768"/>
            <a:ext cx="6264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980728"/>
            <a:ext cx="7560840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Índice de Rotación menor, en todos los servicios, es debido a que los ingresos han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</a:t>
            </a:r>
            <a:r>
              <a:rPr lang="es-MX" dirty="0" smtClean="0"/>
              <a:t>Junio 2024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79018"/>
              </p:ext>
            </p:extLst>
          </p:nvPr>
        </p:nvGraphicFramePr>
        <p:xfrm>
          <a:off x="107495" y="1052742"/>
          <a:ext cx="8856992" cy="5076213"/>
        </p:xfrm>
        <a:graphic>
          <a:graphicData uri="http://schemas.openxmlformats.org/drawingml/2006/table">
            <a:tbl>
              <a:tblPr/>
              <a:tblGrid>
                <a:gridCol w="1135190"/>
                <a:gridCol w="486510"/>
                <a:gridCol w="324341"/>
                <a:gridCol w="436612"/>
                <a:gridCol w="324341"/>
                <a:gridCol w="324341"/>
                <a:gridCol w="436612"/>
                <a:gridCol w="324341"/>
                <a:gridCol w="324341"/>
                <a:gridCol w="436612"/>
                <a:gridCol w="324341"/>
                <a:gridCol w="324341"/>
                <a:gridCol w="436612"/>
                <a:gridCol w="324341"/>
                <a:gridCol w="324341"/>
                <a:gridCol w="436612"/>
                <a:gridCol w="324341"/>
                <a:gridCol w="324341"/>
                <a:gridCol w="436612"/>
                <a:gridCol w="286916"/>
                <a:gridCol w="324341"/>
                <a:gridCol w="436612"/>
              </a:tblGrid>
              <a:tr h="1632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129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Médica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0823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728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2,725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728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1,139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8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 de Medicina Interna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728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Nefrología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1,148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Pediatría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Gral.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</a:t>
                      </a:r>
                      <a:r>
                        <a:rPr lang="es-SV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</a:t>
                      </a:r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-Obstetricia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 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Emergencia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966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Emergencia/Consulta General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1,286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1,207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1,125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1,530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3,600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7,639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Externa Médica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Nutrición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Psicología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Odontológica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966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de primera vez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5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subsecuente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816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33" marR="6133" marT="613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312" t="12201" r="36613" b="50000"/>
          <a:stretch/>
        </p:blipFill>
        <p:spPr>
          <a:xfrm>
            <a:off x="1043608" y="1484784"/>
            <a:ext cx="66247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1372701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Intervalo de Sustitución del servicio de medicina interna , es </a:t>
            </a:r>
            <a:r>
              <a:rPr lang="es-MX" sz="1200" b="1" dirty="0" smtClean="0">
                <a:solidFill>
                  <a:prstClr val="black"/>
                </a:solidFill>
              </a:rPr>
              <a:t>igual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cirugía , es </a:t>
            </a:r>
            <a:r>
              <a:rPr lang="es-MX" sz="1200" b="1" dirty="0" smtClean="0">
                <a:solidFill>
                  <a:prstClr val="black"/>
                </a:solidFill>
              </a:rPr>
              <a:t>igual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pediatría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ginecología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obstetricia, es </a:t>
            </a:r>
            <a:r>
              <a:rPr lang="es-MX" sz="1200" b="1" dirty="0" smtClean="0">
                <a:solidFill>
                  <a:prstClr val="black"/>
                </a:solidFill>
              </a:rPr>
              <a:t>mayor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</a:t>
            </a:r>
            <a:r>
              <a:rPr lang="es-MX" dirty="0" smtClean="0">
                <a:solidFill>
                  <a:prstClr val="black"/>
                </a:solidFill>
              </a:rPr>
              <a:t>Junio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013" t="10800" r="31100" b="50000"/>
          <a:stretch/>
        </p:blipFill>
        <p:spPr>
          <a:xfrm>
            <a:off x="827584" y="1412776"/>
            <a:ext cx="72728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</a:t>
            </a:r>
            <a:r>
              <a:rPr lang="es-MX" dirty="0" smtClean="0">
                <a:solidFill>
                  <a:prstClr val="black"/>
                </a:solidFill>
              </a:rPr>
              <a:t>Junio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148187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Muertes antes de 48h , el </a:t>
            </a:r>
            <a:r>
              <a:rPr lang="es-MX" sz="1200" b="1" dirty="0" smtClean="0">
                <a:solidFill>
                  <a:prstClr val="black"/>
                </a:solidFill>
              </a:rPr>
              <a:t>76.1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% de muertes hospitalarias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Muertes después de 48h , el </a:t>
            </a:r>
            <a:r>
              <a:rPr lang="es-MX" sz="1200" b="1" dirty="0" smtClean="0">
                <a:solidFill>
                  <a:prstClr val="black"/>
                </a:solidFill>
              </a:rPr>
              <a:t>23.8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% de muertes </a:t>
            </a:r>
            <a:r>
              <a:rPr lang="es-MX" sz="1200" b="1" dirty="0" smtClean="0">
                <a:solidFill>
                  <a:prstClr val="black"/>
                </a:solidFill>
              </a:rPr>
              <a:t>hospitalarias, esta aumentado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3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44618"/>
              </p:ext>
            </p:extLst>
          </p:nvPr>
        </p:nvGraphicFramePr>
        <p:xfrm>
          <a:off x="457201" y="1600200"/>
          <a:ext cx="8219258" cy="3581399"/>
        </p:xfrm>
        <a:graphic>
          <a:graphicData uri="http://schemas.openxmlformats.org/drawingml/2006/table">
            <a:tbl>
              <a:tblPr/>
              <a:tblGrid>
                <a:gridCol w="1734561">
                  <a:extLst>
                    <a:ext uri="{9D8B030D-6E8A-4147-A177-3AD203B41FA5}">
                      <a16:colId xmlns="" xmlns:a16="http://schemas.microsoft.com/office/drawing/2014/main" val="2325118083"/>
                    </a:ext>
                  </a:extLst>
                </a:gridCol>
                <a:gridCol w="940078">
                  <a:extLst>
                    <a:ext uri="{9D8B030D-6E8A-4147-A177-3AD203B41FA5}">
                      <a16:colId xmlns="" xmlns:a16="http://schemas.microsoft.com/office/drawing/2014/main" val="4062630220"/>
                    </a:ext>
                  </a:extLst>
                </a:gridCol>
                <a:gridCol w="439644">
                  <a:extLst>
                    <a:ext uri="{9D8B030D-6E8A-4147-A177-3AD203B41FA5}">
                      <a16:colId xmlns="" xmlns:a16="http://schemas.microsoft.com/office/drawing/2014/main" val="236388551"/>
                    </a:ext>
                  </a:extLst>
                </a:gridCol>
                <a:gridCol w="482903">
                  <a:extLst>
                    <a:ext uri="{9D8B030D-6E8A-4147-A177-3AD203B41FA5}">
                      <a16:colId xmlns="" xmlns:a16="http://schemas.microsoft.com/office/drawing/2014/main" val="1756513706"/>
                    </a:ext>
                  </a:extLst>
                </a:gridCol>
                <a:gridCol w="551889">
                  <a:extLst>
                    <a:ext uri="{9D8B030D-6E8A-4147-A177-3AD203B41FA5}">
                      <a16:colId xmlns="" xmlns:a16="http://schemas.microsoft.com/office/drawing/2014/main" val="1293610199"/>
                    </a:ext>
                  </a:extLst>
                </a:gridCol>
                <a:gridCol w="613796">
                  <a:extLst>
                    <a:ext uri="{9D8B030D-6E8A-4147-A177-3AD203B41FA5}">
                      <a16:colId xmlns="" xmlns:a16="http://schemas.microsoft.com/office/drawing/2014/main" val="3791991982"/>
                    </a:ext>
                  </a:extLst>
                </a:gridCol>
                <a:gridCol w="489982">
                  <a:extLst>
                    <a:ext uri="{9D8B030D-6E8A-4147-A177-3AD203B41FA5}">
                      <a16:colId xmlns="" xmlns:a16="http://schemas.microsoft.com/office/drawing/2014/main" val="1420092071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1307668576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4162798316"/>
                    </a:ext>
                  </a:extLst>
                </a:gridCol>
                <a:gridCol w="482903">
                  <a:extLst>
                    <a:ext uri="{9D8B030D-6E8A-4147-A177-3AD203B41FA5}">
                      <a16:colId xmlns="" xmlns:a16="http://schemas.microsoft.com/office/drawing/2014/main" val="1256793518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51029882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1772840124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2431916087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2119873203"/>
                    </a:ext>
                  </a:extLst>
                </a:gridCol>
              </a:tblGrid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Tasas de mortalidad infantil post neonatal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888792"/>
                  </a:ext>
                </a:extLst>
              </a:tr>
              <a:tr h="50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 recién nacidos de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9184765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recién nacidos de muy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657732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accidentes de transporte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3307604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por traumatismos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2657048"/>
                  </a:ext>
                </a:extLst>
              </a:tr>
              <a:tr h="840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lesiones auto infligidas intencionalmente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14823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=""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=""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=""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=""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</a:t>
            </a:r>
            <a:r>
              <a:rPr lang="es-MX" altLang="es-SV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2024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=""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=""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=""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=""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</a:t>
            </a:r>
            <a:r>
              <a:rPr lang="es-MX" altLang="es-SV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2024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46817"/>
              </p:ext>
            </p:extLst>
          </p:nvPr>
        </p:nvGraphicFramePr>
        <p:xfrm>
          <a:off x="457200" y="2132856"/>
          <a:ext cx="8219262" cy="3359919"/>
        </p:xfrm>
        <a:graphic>
          <a:graphicData uri="http://schemas.openxmlformats.org/drawingml/2006/table">
            <a:tbl>
              <a:tblPr/>
              <a:tblGrid>
                <a:gridCol w="233111">
                  <a:extLst>
                    <a:ext uri="{9D8B030D-6E8A-4147-A177-3AD203B41FA5}">
                      <a16:colId xmlns="" xmlns:a16="http://schemas.microsoft.com/office/drawing/2014/main" val="3037804761"/>
                    </a:ext>
                  </a:extLst>
                </a:gridCol>
                <a:gridCol w="1473597">
                  <a:extLst>
                    <a:ext uri="{9D8B030D-6E8A-4147-A177-3AD203B41FA5}">
                      <a16:colId xmlns="" xmlns:a16="http://schemas.microsoft.com/office/drawing/2014/main" val="2687574798"/>
                    </a:ext>
                  </a:extLst>
                </a:gridCol>
                <a:gridCol w="967932">
                  <a:extLst>
                    <a:ext uri="{9D8B030D-6E8A-4147-A177-3AD203B41FA5}">
                      <a16:colId xmlns="" xmlns:a16="http://schemas.microsoft.com/office/drawing/2014/main" val="398076663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658290750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2546266286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585172183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09210707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677624255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766970458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907505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392150283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8322522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72047812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3177306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089352377"/>
                    </a:ext>
                  </a:extLst>
                </a:gridCol>
              </a:tblGrid>
              <a:tr h="522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neumonía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579424"/>
                  </a:ext>
                </a:extLst>
              </a:tr>
              <a:tr h="5223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60</a:t>
                      </a:r>
                      <a:endParaRPr lang="es-SV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Tasa de Letalidad por Covd-19 (S y C)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1838605"/>
                  </a:ext>
                </a:extLst>
              </a:tr>
              <a:tr h="583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diarrea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6640979"/>
                  </a:ext>
                </a:extLst>
              </a:tr>
              <a:tr h="40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IRC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4.6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11.1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0313506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Diabetes Mellitus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8.3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649020"/>
                  </a:ext>
                </a:extLst>
              </a:tr>
              <a:tr h="821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Trastornos Hipertensivos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33.3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20.0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69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</a:t>
            </a:r>
            <a:r>
              <a:rPr lang="es-MX" dirty="0" smtClean="0"/>
              <a:t>Junio</a:t>
            </a:r>
            <a:r>
              <a:rPr lang="es-MX" dirty="0" smtClean="0"/>
              <a:t> </a:t>
            </a:r>
            <a:r>
              <a:rPr lang="es-MX" dirty="0" smtClean="0"/>
              <a:t>2024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126876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 Medicina General: en este </a:t>
            </a:r>
            <a:r>
              <a:rPr lang="es-MX" sz="1200" b="1" dirty="0" smtClean="0"/>
              <a:t>semestre</a:t>
            </a:r>
            <a:r>
              <a:rPr lang="es-MX" sz="1200" b="1" dirty="0" smtClean="0"/>
              <a:t> </a:t>
            </a:r>
            <a:r>
              <a:rPr lang="es-MX" sz="1200" b="1" dirty="0"/>
              <a:t>han disminución de un </a:t>
            </a:r>
            <a:r>
              <a:rPr lang="es-MX" sz="1200" b="1" dirty="0"/>
              <a:t>9</a:t>
            </a:r>
            <a:r>
              <a:rPr lang="es-MX" sz="1200" b="1" dirty="0" smtClean="0"/>
              <a:t> </a:t>
            </a:r>
            <a:r>
              <a:rPr lang="es-MX" sz="1200" b="1" dirty="0"/>
              <a:t>% según lo programado. 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Especialidades Medicas:  todas han disminuido, </a:t>
            </a:r>
            <a:r>
              <a:rPr lang="es-MX" sz="1200" b="1" dirty="0" smtClean="0"/>
              <a:t> </a:t>
            </a:r>
            <a:r>
              <a:rPr lang="es-MX" sz="1200" b="1" dirty="0"/>
              <a:t>en cirugía  (</a:t>
            </a:r>
            <a:r>
              <a:rPr lang="es-MX" sz="1200" b="1" dirty="0" smtClean="0"/>
              <a:t>67%) </a:t>
            </a:r>
            <a:r>
              <a:rPr lang="es-MX" sz="1200" b="1" dirty="0"/>
              <a:t>y pediatría </a:t>
            </a:r>
            <a:r>
              <a:rPr lang="es-MX" sz="1200" b="1" dirty="0" smtClean="0"/>
              <a:t>(</a:t>
            </a:r>
            <a:r>
              <a:rPr lang="es-MX" sz="1200" b="1" dirty="0"/>
              <a:t>5</a:t>
            </a:r>
            <a:r>
              <a:rPr lang="es-MX" sz="1200" b="1" dirty="0" smtClean="0"/>
              <a:t>3</a:t>
            </a:r>
            <a:r>
              <a:rPr lang="es-MX" sz="1200" b="1" dirty="0" smtClean="0"/>
              <a:t>%), </a:t>
            </a:r>
            <a:r>
              <a:rPr lang="es-MX" sz="1200" b="1" dirty="0"/>
              <a:t>se mantienen bajo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de la Unidad de Emergencia: toda la consulta de especialidad y general vista en la emergencia, depende de muchos factores, pero observamos que todas han aumentado, excepto en la consulta de ginecología y obstetricia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L a consulta de Nutrición , en este </a:t>
            </a:r>
            <a:r>
              <a:rPr lang="es-MX" sz="1200" b="1" dirty="0" smtClean="0"/>
              <a:t>semestre</a:t>
            </a:r>
            <a:r>
              <a:rPr lang="es-MX" sz="1200" b="1" dirty="0" smtClean="0"/>
              <a:t> </a:t>
            </a:r>
            <a:r>
              <a:rPr lang="es-MX" sz="1200" b="1" dirty="0"/>
              <a:t>ha disminuido un  </a:t>
            </a:r>
            <a:r>
              <a:rPr lang="es-MX" sz="1200" b="1" dirty="0" smtClean="0"/>
              <a:t>24</a:t>
            </a:r>
            <a:r>
              <a:rPr lang="es-MX" sz="1200" b="1" dirty="0" smtClean="0"/>
              <a:t>%</a:t>
            </a: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Odontología: </a:t>
            </a:r>
            <a:r>
              <a:rPr lang="es-MX" sz="1200" b="1" dirty="0" smtClean="0"/>
              <a:t>al momento no se cuenta con el recurso de </a:t>
            </a:r>
            <a:r>
              <a:rPr lang="es-MX" sz="1200" b="1" dirty="0" smtClean="0"/>
              <a:t>odontología</a:t>
            </a: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SV" sz="1200" b="1" dirty="0"/>
          </a:p>
        </p:txBody>
      </p:sp>
    </p:spTree>
    <p:extLst>
      <p:ext uri="{BB962C8B-B14F-4D97-AF65-F5344CB8AC3E}">
        <p14:creationId xmlns:p14="http://schemas.microsoft.com/office/powerpoint/2010/main" val="9533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4673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</a:t>
            </a:r>
            <a:r>
              <a:rPr lang="es-MX" dirty="0" smtClean="0"/>
              <a:t>Junio 2024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61835"/>
              </p:ext>
            </p:extLst>
          </p:nvPr>
        </p:nvGraphicFramePr>
        <p:xfrm>
          <a:off x="179512" y="980736"/>
          <a:ext cx="8712967" cy="4972795"/>
        </p:xfrm>
        <a:graphic>
          <a:graphicData uri="http://schemas.openxmlformats.org/drawingml/2006/table">
            <a:tbl>
              <a:tblPr/>
              <a:tblGrid>
                <a:gridCol w="1495686"/>
                <a:gridCol w="344245"/>
                <a:gridCol w="308634"/>
                <a:gridCol w="415468"/>
                <a:gridCol w="308634"/>
                <a:gridCol w="308634"/>
                <a:gridCol w="415468"/>
                <a:gridCol w="308634"/>
                <a:gridCol w="308634"/>
                <a:gridCol w="415468"/>
                <a:gridCol w="308634"/>
                <a:gridCol w="308634"/>
                <a:gridCol w="415468"/>
                <a:gridCol w="308634"/>
                <a:gridCol w="308634"/>
                <a:gridCol w="415468"/>
                <a:gridCol w="308634"/>
                <a:gridCol w="308634"/>
                <a:gridCol w="415468"/>
                <a:gridCol w="261152"/>
                <a:gridCol w="308634"/>
                <a:gridCol w="415468"/>
              </a:tblGrid>
              <a:tr h="205374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094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37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Egresos Hospitalarios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468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Egresos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vaginales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por Cesáreas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Mayor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214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para Hospitalización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Ambulatorias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para Hospitalización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Ambulatoria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Critica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468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Unidad de Máxima Urgencia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Admisiones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4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Transferencias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327%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215%</a:t>
                      </a:r>
                    </a:p>
                  </a:txBody>
                  <a:tcPr marL="6916" marR="6916" marT="691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</a:t>
            </a:r>
            <a:r>
              <a:rPr lang="es-MX" dirty="0" smtClean="0"/>
              <a:t>Junio</a:t>
            </a:r>
            <a:r>
              <a:rPr lang="es-MX" dirty="0" smtClean="0"/>
              <a:t> </a:t>
            </a:r>
            <a:r>
              <a:rPr lang="es-MX" dirty="0" smtClean="0"/>
              <a:t>2024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452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En general han disminuido todos los egresos, solamente cirugía se ha mantenido y el que mas ha disminuido es </a:t>
            </a:r>
            <a:r>
              <a:rPr lang="es-MX" sz="1200" b="1" dirty="0" smtClean="0">
                <a:solidFill>
                  <a:prstClr val="black"/>
                </a:solidFill>
              </a:rPr>
              <a:t>0bstetricia </a:t>
            </a:r>
            <a:r>
              <a:rPr lang="es-MX" sz="1200" b="1" dirty="0">
                <a:solidFill>
                  <a:prstClr val="black"/>
                </a:solidFill>
              </a:rPr>
              <a:t>y ginecología con respecto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Partos: los partos vaginales han disminuido en este </a:t>
            </a:r>
            <a:r>
              <a:rPr lang="es-MX" sz="1200" b="1" dirty="0" smtClean="0">
                <a:solidFill>
                  <a:prstClr val="black"/>
                </a:solidFill>
              </a:rPr>
              <a:t>semestre</a:t>
            </a: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b="1" dirty="0">
                <a:solidFill>
                  <a:prstClr val="black"/>
                </a:solidFill>
              </a:rPr>
              <a:t>y las cesáreas también han disminuido.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Cirugía</a:t>
            </a:r>
            <a:r>
              <a:rPr lang="es-MX" sz="1200" b="1" dirty="0" smtClean="0">
                <a:solidFill>
                  <a:prstClr val="black"/>
                </a:solidFill>
              </a:rPr>
              <a:t>: </a:t>
            </a:r>
            <a:r>
              <a:rPr lang="es-MX" sz="1200" b="1" dirty="0">
                <a:solidFill>
                  <a:prstClr val="black"/>
                </a:solidFill>
              </a:rPr>
              <a:t>las electivas </a:t>
            </a:r>
            <a:r>
              <a:rPr lang="es-MX" sz="1200" b="1" dirty="0" smtClean="0">
                <a:solidFill>
                  <a:prstClr val="black"/>
                </a:solidFill>
              </a:rPr>
              <a:t>para hospitalización y ambulatorias </a:t>
            </a:r>
            <a:r>
              <a:rPr lang="es-MX" sz="1200" b="1" dirty="0">
                <a:solidFill>
                  <a:prstClr val="black"/>
                </a:solidFill>
              </a:rPr>
              <a:t>se aumentaron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Máxima Urgencia: han aumentado 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</a:t>
            </a:r>
            <a:r>
              <a:rPr lang="es-MX" dirty="0" smtClean="0"/>
              <a:t>Junio 2024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11008"/>
              </p:ext>
            </p:extLst>
          </p:nvPr>
        </p:nvGraphicFramePr>
        <p:xfrm>
          <a:off x="107502" y="1556792"/>
          <a:ext cx="8928997" cy="4464499"/>
        </p:xfrm>
        <a:graphic>
          <a:graphicData uri="http://schemas.openxmlformats.org/drawingml/2006/table">
            <a:tbl>
              <a:tblPr/>
              <a:tblGrid>
                <a:gridCol w="1740872"/>
                <a:gridCol w="494182"/>
                <a:gridCol w="303250"/>
                <a:gridCol w="393099"/>
                <a:gridCol w="303250"/>
                <a:gridCol w="303250"/>
                <a:gridCol w="393099"/>
                <a:gridCol w="303250"/>
                <a:gridCol w="303250"/>
                <a:gridCol w="393099"/>
                <a:gridCol w="303250"/>
                <a:gridCol w="303250"/>
                <a:gridCol w="393099"/>
                <a:gridCol w="303250"/>
                <a:gridCol w="303250"/>
                <a:gridCol w="393099"/>
                <a:gridCol w="303250"/>
                <a:gridCol w="303250"/>
                <a:gridCol w="231204"/>
                <a:gridCol w="161896"/>
                <a:gridCol w="303250"/>
                <a:gridCol w="115602"/>
                <a:gridCol w="187647"/>
                <a:gridCol w="175320"/>
                <a:gridCol w="217779"/>
              </a:tblGrid>
              <a:tr h="2591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2069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Intermedios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911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Diagnostico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5744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Imagenología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Radiografías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2,478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2,337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Ultrasonografías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44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Procedimientos Diagnósticos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Electrocardiogramas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Tratamiento y Rehabilitación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Menor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212%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9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Fisioterapia (Total de sesiones brindadas)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2,538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2,326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Inhaloterapias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738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3,210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3,626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92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 Dispensada de Consulta Ambulatoria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11,824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11,503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10,634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11,614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11,181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10,110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40,986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66,866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92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Recetas Dispensadas de Hospitalización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4,902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4,063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4,750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5,067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5,897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4,912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25,062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29,591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Trabajo Social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9113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Casos Atendidos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228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179%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762</a:t>
                      </a: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1087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142%</a:t>
                      </a:r>
                      <a:endParaRPr lang="es-SV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71" marR="6371" marT="637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</a:t>
            </a:r>
            <a:r>
              <a:rPr lang="es-MX" dirty="0" smtClean="0"/>
              <a:t>Junio</a:t>
            </a:r>
            <a:r>
              <a:rPr lang="es-MX" dirty="0" smtClean="0"/>
              <a:t> </a:t>
            </a:r>
            <a:r>
              <a:rPr lang="es-MX" dirty="0" smtClean="0"/>
              <a:t>2024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116684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Rx, </a:t>
            </a:r>
            <a:r>
              <a:rPr lang="es-MX" sz="1200" b="1" dirty="0" smtClean="0">
                <a:solidFill>
                  <a:prstClr val="black"/>
                </a:solidFill>
              </a:rPr>
              <a:t>Electrocardiograma, </a:t>
            </a:r>
            <a:r>
              <a:rPr lang="es-MX" sz="1200" b="1" dirty="0" smtClean="0">
                <a:solidFill>
                  <a:prstClr val="black"/>
                </a:solidFill>
              </a:rPr>
              <a:t>se han mantenido  </a:t>
            </a:r>
            <a:r>
              <a:rPr lang="es-MX" sz="1200" b="1" dirty="0">
                <a:solidFill>
                  <a:prstClr val="black"/>
                </a:solidFill>
              </a:rPr>
              <a:t>con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 smtClean="0">
                <a:solidFill>
                  <a:prstClr val="black"/>
                </a:solidFill>
              </a:rPr>
              <a:t>Cirugía Menor: </a:t>
            </a:r>
            <a:r>
              <a:rPr lang="es-MX" sz="1200" b="1" dirty="0">
                <a:solidFill>
                  <a:prstClr val="black"/>
                </a:solidFill>
              </a:rPr>
              <a:t>se ha aumentado su producción con respecto a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Recetas de la </a:t>
            </a:r>
            <a:r>
              <a:rPr lang="es-MX" sz="1200" b="1" dirty="0" smtClean="0">
                <a:solidFill>
                  <a:prstClr val="black"/>
                </a:solidFill>
              </a:rPr>
              <a:t>consulta y hospitalización , </a:t>
            </a:r>
            <a:r>
              <a:rPr lang="es-MX" sz="1200" b="1" dirty="0">
                <a:solidFill>
                  <a:prstClr val="black"/>
                </a:solidFill>
              </a:rPr>
              <a:t>han aumentado para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Trabajo social: la producción de este aña, ha aumentado un </a:t>
            </a:r>
            <a:r>
              <a:rPr lang="es-MX" sz="1200" b="1" dirty="0" smtClean="0">
                <a:solidFill>
                  <a:prstClr val="black"/>
                </a:solidFill>
              </a:rPr>
              <a:t>45%, </a:t>
            </a:r>
            <a:r>
              <a:rPr lang="es-MX" sz="1200" b="1" dirty="0">
                <a:solidFill>
                  <a:prstClr val="black"/>
                </a:solidFill>
              </a:rPr>
              <a:t>en relación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9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</a:t>
            </a:r>
            <a:r>
              <a:rPr lang="es-MX" dirty="0" smtClean="0"/>
              <a:t>Junio 2024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75" t="16401" r="15351" b="13601"/>
          <a:stretch/>
        </p:blipFill>
        <p:spPr>
          <a:xfrm>
            <a:off x="251520" y="629980"/>
            <a:ext cx="8568952" cy="58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</a:t>
            </a:r>
            <a:r>
              <a:rPr lang="es-MX" dirty="0" smtClean="0"/>
              <a:t>Junio</a:t>
            </a:r>
            <a:r>
              <a:rPr lang="es-MX" dirty="0" smtClean="0"/>
              <a:t> </a:t>
            </a:r>
            <a:r>
              <a:rPr lang="es-MX" dirty="0" smtClean="0"/>
              <a:t>2024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11560" y="9087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Hematología: se ha aumentado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Inmunología: han aumentado todos, </a:t>
            </a:r>
            <a:r>
              <a:rPr lang="es-MX" sz="1200" b="1" dirty="0" smtClean="0">
                <a:solidFill>
                  <a:prstClr val="black"/>
                </a:solidFill>
              </a:rPr>
              <a:t>hospitalización </a:t>
            </a:r>
            <a:r>
              <a:rPr lang="es-MX" sz="1200" b="1" dirty="0">
                <a:solidFill>
                  <a:prstClr val="black"/>
                </a:solidFill>
              </a:rPr>
              <a:t>ha disminuido.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Bacteriología: </a:t>
            </a:r>
            <a:r>
              <a:rPr lang="es-MX" sz="1200" b="1" dirty="0" smtClean="0">
                <a:solidFill>
                  <a:prstClr val="black"/>
                </a:solidFill>
              </a:rPr>
              <a:t>hay aumento de </a:t>
            </a:r>
            <a:r>
              <a:rPr lang="es-MX" sz="1200" b="1" dirty="0">
                <a:solidFill>
                  <a:prstClr val="black"/>
                </a:solidFill>
              </a:rPr>
              <a:t>las metas según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Parasitología: se ha mantenido la producción, quien ha disminuido es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Bioquímica: hay un aumento, con respecto a lo programado, </a:t>
            </a:r>
            <a:r>
              <a:rPr lang="es-MX" sz="1200" b="1" dirty="0" smtClean="0">
                <a:solidFill>
                  <a:prstClr val="black"/>
                </a:solidFill>
              </a:rPr>
              <a:t>hospitalización </a:t>
            </a:r>
            <a:r>
              <a:rPr lang="es-MX" sz="1200" b="1" dirty="0">
                <a:solidFill>
                  <a:prstClr val="black"/>
                </a:solidFill>
              </a:rPr>
              <a:t>ha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Banco de Sangre</a:t>
            </a:r>
            <a:r>
              <a:rPr lang="es-MX" sz="1200" b="1" dirty="0" smtClean="0">
                <a:solidFill>
                  <a:prstClr val="black"/>
                </a:solidFill>
              </a:rPr>
              <a:t>: </a:t>
            </a:r>
            <a:r>
              <a:rPr lang="es-MX" sz="1200" b="1" dirty="0">
                <a:solidFill>
                  <a:prstClr val="black"/>
                </a:solidFill>
              </a:rPr>
              <a:t>hospitalización y </a:t>
            </a:r>
            <a:r>
              <a:rPr lang="es-MX" sz="1200" b="1" dirty="0" smtClean="0">
                <a:solidFill>
                  <a:prstClr val="black"/>
                </a:solidFill>
              </a:rPr>
              <a:t>referidos, hay disminución.</a:t>
            </a: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Urianalisis:  este año se mantiene bajo los </a:t>
            </a:r>
            <a:r>
              <a:rPr lang="es-MX" sz="1200" b="1" dirty="0" smtClean="0">
                <a:solidFill>
                  <a:prstClr val="black"/>
                </a:solidFill>
              </a:rPr>
              <a:t>hospitalizados y referidos</a:t>
            </a:r>
            <a:r>
              <a:rPr lang="es-MX" sz="1200" b="1" dirty="0">
                <a:solidFill>
                  <a:prstClr val="black"/>
                </a:solidFill>
              </a:rPr>
              <a:t>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6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3620</Words>
  <Application>Microsoft Office PowerPoint</Application>
  <PresentationFormat>Presentación en pantalla (4:3)</PresentationFormat>
  <Paragraphs>1991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RIIS Jiquilisco</dc:title>
  <dc:creator>Dr. lemus Carcamo</dc:creator>
  <cp:lastModifiedBy>Epidemiologia</cp:lastModifiedBy>
  <cp:revision>439</cp:revision>
  <dcterms:created xsi:type="dcterms:W3CDTF">2012-08-02T14:45:17Z</dcterms:created>
  <dcterms:modified xsi:type="dcterms:W3CDTF">2024-07-15T15:22:57Z</dcterms:modified>
</cp:coreProperties>
</file>