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091" r:id="rId1"/>
  </p:sldMasterIdLst>
  <p:sldIdLst>
    <p:sldId id="336" r:id="rId2"/>
    <p:sldId id="34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342" r:id="rId31"/>
    <p:sldId id="343" r:id="rId32"/>
    <p:sldId id="340"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snapToGrid="0">
      <p:cViewPr varScale="1">
        <p:scale>
          <a:sx n="86" d="100"/>
          <a:sy n="86"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893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83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42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5537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3476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7276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6032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2539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MX"/>
              <a:t>Haz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8495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648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5712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0188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1641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4714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122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6922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976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1/30/2025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3727566"/>
      </p:ext>
    </p:extLst>
  </p:cSld>
  <p:clrMap bg1="lt1" tx1="dk1" bg2="lt2" tx2="dk2" accent1="accent1" accent2="accent2" accent3="accent3" accent4="accent4" accent5="accent5" accent6="accent6" hlink="hlink" folHlink="folHlink"/>
  <p:sldLayoutIdLst>
    <p:sldLayoutId id="214748509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 id="2147485106" r:id="rId15"/>
    <p:sldLayoutId id="2147485107" r:id="rId16"/>
    <p:sldLayoutId id="214748510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Slide.sldx"/><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974155933"/>
              </p:ext>
            </p:extLst>
          </p:nvPr>
        </p:nvGraphicFramePr>
        <p:xfrm>
          <a:off x="1582738" y="434975"/>
          <a:ext cx="8520112" cy="4794250"/>
        </p:xfrm>
        <a:graphic>
          <a:graphicData uri="http://schemas.openxmlformats.org/presentationml/2006/ole">
            <mc:AlternateContent xmlns:mc="http://schemas.openxmlformats.org/markup-compatibility/2006">
              <mc:Choice xmlns:v="urn:schemas-microsoft-com:vml" Requires="v">
                <p:oleObj name="Slide" r:id="rId3" imgW="3002449" imgH="1688658" progId="PowerPoint.Slide.12">
                  <p:embed/>
                </p:oleObj>
              </mc:Choice>
              <mc:Fallback>
                <p:oleObj name="Slide" r:id="rId3" imgW="3002449" imgH="1688658" progId="PowerPoint.Slide.12">
                  <p:embed/>
                  <p:pic>
                    <p:nvPicPr>
                      <p:cNvPr id="0" name=""/>
                      <p:cNvPicPr/>
                      <p:nvPr/>
                    </p:nvPicPr>
                    <p:blipFill>
                      <a:blip r:embed="rId4"/>
                      <a:stretch>
                        <a:fillRect/>
                      </a:stretch>
                    </p:blipFill>
                    <p:spPr>
                      <a:xfrm>
                        <a:off x="1582738" y="434975"/>
                        <a:ext cx="8520112" cy="4794250"/>
                      </a:xfrm>
                      <a:prstGeom prst="rect">
                        <a:avLst/>
                      </a:prstGeom>
                      <a:solidFill>
                        <a:srgbClr val="00B050"/>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5481" y="852616"/>
            <a:ext cx="3361038" cy="1223319"/>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sz="half" idx="2"/>
          </p:nvPr>
        </p:nvSpPr>
        <p:spPr>
          <a:xfrm>
            <a:off x="767128" y="2346639"/>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b="1" cap="all" dirty="0">
                <a:latin typeface="Berlin Sans FB Demi" pitchFamily="34" charset="0"/>
                <a:ea typeface="Arial Unicode MS" pitchFamily="34" charset="-128"/>
                <a:cs typeface="Arial Unicode MS" pitchFamily="34" charset="-128"/>
              </a:rPr>
              <a:t> </a:t>
            </a:r>
            <a:endParaRPr lang="pt-BR"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sz="half" idx="2"/>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Lic. Leopoldo enrique leano Martinez</a:t>
            </a:r>
            <a:endParaRPr lang="es-SV"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p:transition spd="slow">
    <p:randomBar dir="vert"/>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sz="half" idx="2"/>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Carlos enrique mena Vásquez</a:t>
            </a:r>
            <a:r>
              <a:rPr lang="es-SV" b="1" cap="all" dirty="0">
                <a:latin typeface="Arial Black" panose="020B0A04020102020204" pitchFamily="34" charset="0"/>
                <a:ea typeface="Arial Unicode MS" pitchFamily="34" charset="-128"/>
                <a:cs typeface="Arial Unicode MS" pitchFamily="34" charset="-128"/>
              </a:rPr>
              <a:t> </a:t>
            </a:r>
            <a:endParaRPr lang="pt-BR" altLang="es-SV" b="1" cap="all"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Inga. ALMA NADIRE MOLINA DE AREVALO</a:t>
            </a:r>
            <a:endParaRPr lang="pt-BR" altLang="es-SV" b="1"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dirty="0">
                <a:latin typeface="Arial Black" panose="020B0A04020102020204" pitchFamily="34" charset="0"/>
              </a:rPr>
              <a:t>.</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encargada: Licda</a:t>
            </a:r>
            <a:r>
              <a:rPr lang="es-SV" altLang="es-SV" dirty="0">
                <a:solidFill>
                  <a:srgbClr val="000000"/>
                </a:solidFill>
                <a:latin typeface="Arial Black" panose="020B0A04020102020204" pitchFamily="34" charset="0"/>
                <a:ea typeface="Arial Unicode MS" pitchFamily="34" charset="-128"/>
                <a:cs typeface="Arial Unicode MS" pitchFamily="34" charset="-128"/>
              </a:rPr>
              <a:t> </a:t>
            </a:r>
            <a:r>
              <a:rPr lang="es-SV" b="1" dirty="0">
                <a:latin typeface="Arial Black" panose="020B0A04020102020204"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fontScale="90000"/>
          </a:bodyPr>
          <a:lstStyle/>
          <a:p>
            <a:r>
              <a:rPr lang="es-SV" b="1" dirty="0"/>
              <a:t>UNIDAD ORGANIZATIVA DE LA CALIDAD</a:t>
            </a:r>
          </a:p>
        </p:txBody>
      </p:sp>
      <p:sp>
        <p:nvSpPr>
          <p:cNvPr id="3" name="Marcador de texto 2"/>
          <p:cNvSpPr>
            <a:spLocks noGrp="1"/>
          </p:cNvSpPr>
          <p:nvPr>
            <p:ph type="body" sz="half" idx="2"/>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jefe: LICDA. SANDRA CAROLINA VASQUEZ DE QUINTANILLA</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fontScale="90000"/>
          </a:bodyPr>
          <a:lstStyle/>
          <a:p>
            <a:r>
              <a:rPr lang="es-SV" b="1" dirty="0"/>
              <a:t>DEPARTAMENTO DE PEDIATRIA SOCIAL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a:t>
            </a:r>
            <a:r>
              <a:rPr lang="es-SV" altLang="es-SV" b="1" cap="all" dirty="0" err="1">
                <a:solidFill>
                  <a:srgbClr val="000000"/>
                </a:solidFill>
                <a:latin typeface="Berlin Sans FB Demi" pitchFamily="34" charset="0"/>
                <a:ea typeface="Arial Unicode MS" pitchFamily="34" charset="-128"/>
                <a:cs typeface="Arial Unicode MS" pitchFamily="34" charset="-128"/>
              </a:rPr>
              <a:t>guisela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bonilla</a:t>
            </a:r>
            <a:r>
              <a:rPr lang="es-SV" altLang="es-SV" b="1" cap="all" dirty="0">
                <a:solidFill>
                  <a:srgbClr val="000000"/>
                </a:solidFill>
                <a:latin typeface="Berlin Sans FB Demi" pitchFamily="34" charset="0"/>
                <a:ea typeface="Arial Unicode MS" pitchFamily="34" charset="-128"/>
                <a:cs typeface="Arial Unicode MS" pitchFamily="34" charset="-128"/>
              </a:rPr>
              <a:t>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p:transition spd="slow">
    <p:push dir="u"/>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 GUILLERMO ARMANDO COTO DORADEA</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p:transition spd="slow">
    <p:wipe/>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pPr algn="ctr"/>
            <a:r>
              <a:rPr lang="es-ES" b="1" dirty="0"/>
              <a:t>UNIDAD DE COMPRAS PUBLICAS</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Ejecutar el plan anual de compras institucional conforme a la ley.</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sz="half" idx="2"/>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52B7E1-89F7-234D-573F-106D9014B02C}"/>
              </a:ext>
            </a:extLst>
          </p:cNvPr>
          <p:cNvPicPr>
            <a:picLocks noChangeAspect="1"/>
          </p:cNvPicPr>
          <p:nvPr/>
        </p:nvPicPr>
        <p:blipFill>
          <a:blip r:embed="rId2"/>
          <a:stretch>
            <a:fillRect/>
          </a:stretch>
        </p:blipFill>
        <p:spPr>
          <a:xfrm>
            <a:off x="189470" y="0"/>
            <a:ext cx="11813059" cy="6505380"/>
          </a:xfrm>
          <a:prstGeom prst="rect">
            <a:avLst/>
          </a:prstGeom>
        </p:spPr>
      </p:pic>
    </p:spTree>
    <p:extLst>
      <p:ext uri="{BB962C8B-B14F-4D97-AF65-F5344CB8AC3E}">
        <p14:creationId xmlns:p14="http://schemas.microsoft.com/office/powerpoint/2010/main" val="235020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69" y="977153"/>
            <a:ext cx="10364452" cy="1030941"/>
          </a:xfrm>
        </p:spPr>
        <p:txBody>
          <a:bodyPr>
            <a:normAutofit fontScale="90000"/>
          </a:bodyPr>
          <a:lstStyle/>
          <a:p>
            <a:r>
              <a:rPr lang="es-SV" b="1" dirty="0"/>
              <a:t>UNIDAD DE DESARROLLO PROFESIONAL</a:t>
            </a:r>
          </a:p>
        </p:txBody>
      </p:sp>
      <p:sp>
        <p:nvSpPr>
          <p:cNvPr id="3" name="Marcador de texto 2"/>
          <p:cNvSpPr>
            <a:spLocks noGrp="1"/>
          </p:cNvSpPr>
          <p:nvPr>
            <p:ph type="body" sz="half" idx="2"/>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22</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br>
              <a:rPr lang="es-SV" sz="2000" b="1" dirty="0"/>
            </a:br>
            <a:r>
              <a:rPr lang="es-SV" sz="3600" b="1" dirty="0"/>
              <a:t>BIBLIOTECA</a:t>
            </a:r>
          </a:p>
        </p:txBody>
      </p:sp>
      <p:sp>
        <p:nvSpPr>
          <p:cNvPr id="3" name="Marcador de texto 2"/>
          <p:cNvSpPr>
            <a:spLocks noGrp="1"/>
          </p:cNvSpPr>
          <p:nvPr>
            <p:ph type="body" sz="half" idx="2"/>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dirty="0">
                <a:latin typeface="Berlin Sans FB Demi" pitchFamily="34" charset="0"/>
                <a:ea typeface="Arial Unicode MS" pitchFamily="34" charset="-128"/>
                <a:cs typeface="Arial Unicode MS" pitchFamily="34" charset="-128"/>
              </a:rPr>
              <a:t>Hombres 1</a:t>
            </a:r>
          </a:p>
          <a:p>
            <a:r>
              <a:rPr lang="es-SV"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latin typeface="Berlin Sans FB Demi" pitchFamily="34" charset="0"/>
              <a:ea typeface="Arial Unicode MS" pitchFamily="34" charset="-128"/>
              <a:cs typeface="Arial Unicode MS" pitchFamily="34" charset="-128"/>
            </a:endParaRPr>
          </a:p>
          <a:p>
            <a:pPr algn="just">
              <a:lnSpc>
                <a:spcPct val="100000"/>
              </a:lnSpc>
              <a:spcBef>
                <a:spcPts val="0"/>
              </a:spcBef>
            </a:pPr>
            <a:r>
              <a:rPr lang="es-SV"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a:t>
            </a:r>
            <a:r>
              <a:rPr lang="es-SV" dirty="0" err="1">
                <a:latin typeface="Berlin Sans FB Demi" pitchFamily="34" charset="0"/>
                <a:ea typeface="Arial Unicode MS" pitchFamily="34" charset="-128"/>
                <a:cs typeface="Arial Unicode MS" pitchFamily="34" charset="-128"/>
              </a:rPr>
              <a:t>parA</a:t>
            </a:r>
            <a:r>
              <a:rPr lang="es-SV" dirty="0">
                <a:latin typeface="Berlin Sans FB Demi" pitchFamily="34" charset="0"/>
                <a:ea typeface="Arial Unicode MS" pitchFamily="34" charset="-128"/>
                <a:cs typeface="Arial Unicode MS" pitchFamily="34" charset="-128"/>
              </a:rPr>
              <a:t> investigación basada en evidencia, en el ramo de salud.</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just">
              <a:lnSpc>
                <a:spcPct val="100000"/>
              </a:lnSpc>
              <a:spcBef>
                <a:spcPts val="0"/>
              </a:spcBef>
            </a:pP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sz="half" idx="2"/>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ANA ISABEL RAUDA DE ABARCA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just"/>
            <a:r>
              <a:rPr lang="es-SV" sz="2400" dirty="0">
                <a:latin typeface="Berlin Sans FB Demi" pitchFamily="34" charset="0"/>
                <a:ea typeface="Arial Unicode MS" pitchFamily="34" charset="-128"/>
                <a:cs typeface="Arial Unicode MS" pitchFamily="34" charset="-128"/>
              </a:rPr>
              <a:t>MUJERES 1</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p:transition spd="slow">
    <p:comb/>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sz="half" idx="2"/>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1400" b="1" cap="all" dirty="0" err="1">
                <a:solidFill>
                  <a:srgbClr val="000000"/>
                </a:solidFill>
                <a:latin typeface="Berlin Sans FB Demi" pitchFamily="34" charset="0"/>
                <a:ea typeface="Arial Unicode MS" pitchFamily="34" charset="-128"/>
                <a:cs typeface="Arial Unicode MS" pitchFamily="34" charset="-128"/>
              </a:rPr>
              <a:t>dr.</a:t>
            </a:r>
            <a:r>
              <a:rPr lang="es-SV" altLang="es-SV" sz="1400" b="1" cap="all" dirty="0">
                <a:solidFill>
                  <a:srgbClr val="000000"/>
                </a:solidFill>
                <a:latin typeface="Berlin Sans FB Demi" pitchFamily="34" charset="0"/>
                <a:ea typeface="Arial Unicode MS" pitchFamily="34" charset="-128"/>
                <a:cs typeface="Arial Unicode MS" pitchFamily="34" charset="-128"/>
              </a:rPr>
              <a:t> Saul </a:t>
            </a:r>
            <a:r>
              <a:rPr lang="es-SV" altLang="es-SV" sz="1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1400" b="1" cap="all" dirty="0">
                <a:solidFill>
                  <a:srgbClr val="000000"/>
                </a:solidFill>
                <a:latin typeface="Berlin Sans FB Demi" pitchFamily="34" charset="0"/>
                <a:ea typeface="Arial Unicode MS" pitchFamily="34" charset="-128"/>
                <a:cs typeface="Arial Unicode MS" pitchFamily="34" charset="-128"/>
              </a:rPr>
              <a:t> Valdez avalos</a:t>
            </a:r>
            <a:endParaRPr lang="es-SV" sz="1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1</a:t>
            </a:r>
            <a:endParaRPr lang="es-SV" sz="1400" dirty="0">
              <a:latin typeface="Berlin Sans FB Demi" pitchFamily="34" charset="0"/>
              <a:ea typeface="Arial Unicode MS" pitchFamily="34" charset="-128"/>
              <a:cs typeface="Arial Unicode MS" pitchFamily="34" charset="-128"/>
            </a:endParaRPr>
          </a:p>
          <a:p>
            <a:r>
              <a:rPr lang="es-SV" sz="1400" dirty="0">
                <a:solidFill>
                  <a:srgbClr val="000000"/>
                </a:solidFill>
                <a:latin typeface="Berlin Sans FB Demi" pitchFamily="34" charset="0"/>
                <a:ea typeface="Arial Unicode MS" pitchFamily="34" charset="-128"/>
                <a:cs typeface="Arial Unicode MS" pitchFamily="34" charset="-128"/>
              </a:rPr>
              <a:t>FACULTADES Y COMPETENCIAS</a:t>
            </a:r>
            <a:endParaRPr lang="es-SV" sz="1400" dirty="0">
              <a:latin typeface="Berlin Sans FB Demi" pitchFamily="34" charset="0"/>
              <a:ea typeface="Arial Unicode MS" pitchFamily="34" charset="-128"/>
              <a:cs typeface="Arial Unicode MS" pitchFamily="34" charset="-128"/>
            </a:endParaRPr>
          </a:p>
          <a:p>
            <a:pPr algn="just"/>
            <a:r>
              <a:rPr lang="es-SV" sz="1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mera.wav"/>
          </p:stSnd>
        </p:sndAc>
      </p:transition>
    </mc:Choice>
    <mc:Fallback xmlns="">
      <p:transition spd="slow">
        <p:fade/>
        <p:sndAc>
          <p:stSnd>
            <p:snd r:embed="rId3" name="camera.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FINANCIERA INSTITUCIONAL</a:t>
            </a:r>
            <a:br>
              <a:rPr lang="es-SV" b="1" dirty="0"/>
            </a:br>
            <a:endParaRPr lang="es-SV" b="1" dirty="0"/>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sz="1400" b="1" cap="all" dirty="0">
                <a:solidFill>
                  <a:srgbClr val="000000"/>
                </a:solidFill>
                <a:latin typeface="Arial Black" panose="020B0A04020102020204" pitchFamily="34" charset="0"/>
                <a:ea typeface="Arial Unicode MS" pitchFamily="34" charset="-128"/>
                <a:cs typeface="Arial Unicode MS" pitchFamily="34" charset="-128"/>
              </a:rPr>
              <a:t>Licda. Miriam Mazariego de girón</a:t>
            </a:r>
            <a:endParaRPr lang="es-SV" sz="1400"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HOMBRES 6</a:t>
            </a:r>
            <a:endParaRPr lang="es-SV" sz="1400" dirty="0">
              <a:latin typeface="Arial Black" panose="020B0A04020102020204" pitchFamily="34" charset="0"/>
              <a:ea typeface="Arial Unicode MS" pitchFamily="34" charset="-128"/>
              <a:cs typeface="Arial Unicode MS" pitchFamily="34" charset="-128"/>
            </a:endParaRPr>
          </a:p>
          <a:p>
            <a:pPr algn="just"/>
            <a:endParaRPr lang="es-SV" sz="1400" dirty="0">
              <a:latin typeface="Arial Black" panose="020B0A04020102020204" pitchFamily="34" charset="0"/>
              <a:ea typeface="Arial Unicode MS" pitchFamily="34" charset="-128"/>
              <a:cs typeface="Arial Unicode MS" pitchFamily="34" charset="-128"/>
            </a:endParaRPr>
          </a:p>
          <a:p>
            <a:r>
              <a:rPr lang="es-SV" sz="14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400" dirty="0">
              <a:latin typeface="Arial Black" panose="020B0A04020102020204" pitchFamily="34" charset="0"/>
              <a:ea typeface="Arial Unicode MS" pitchFamily="34" charset="-128"/>
              <a:cs typeface="Arial Unicode MS" pitchFamily="34" charset="-128"/>
            </a:endParaRPr>
          </a:p>
          <a:p>
            <a:pPr algn="just"/>
            <a:r>
              <a:rPr lang="es-SV" sz="1400" dirty="0">
                <a:latin typeface="Arial Black" panose="020B0A04020102020204"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14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amera.wav"/>
          </p:stSnd>
        </p:sndAc>
      </p:transition>
    </mc:Choice>
    <mc:Fallback xmlns="">
      <p:transition spd="slow">
        <p:fade/>
        <p:sndAc>
          <p:stSnd>
            <p:snd r:embed="rId3" name="camera.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DAVID ERNESTO CASTILLO BUSTAMANTE </a:t>
            </a:r>
            <a:endParaRPr lang="es-SV" altLang="es-SV"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50</a:t>
            </a:r>
          </a:p>
          <a:p>
            <a:pPr algn="just"/>
            <a:r>
              <a:rPr lang="es-SV" dirty="0">
                <a:latin typeface="Arial Black" panose="020B0A04020102020204" pitchFamily="34" charset="0"/>
                <a:ea typeface="Arial Unicode MS" pitchFamily="34" charset="-128"/>
                <a:cs typeface="Arial Unicode MS" pitchFamily="34" charset="-128"/>
              </a:rPr>
              <a:t>MUJERES 31</a:t>
            </a:r>
          </a:p>
          <a:p>
            <a:pPr algn="just"/>
            <a:r>
              <a:rPr lang="es-SV" dirty="0">
                <a:latin typeface="Arial Black" panose="020B0A04020102020204" pitchFamily="34" charset="0"/>
                <a:ea typeface="Arial Unicode MS" pitchFamily="34" charset="-128"/>
                <a:cs typeface="Arial Unicode MS" pitchFamily="34" charset="-128"/>
              </a:rPr>
              <a:t>HOMBRES 19</a:t>
            </a:r>
          </a:p>
          <a:p>
            <a:pPr algn="just"/>
            <a:endParaRPr lang="es-SV" dirty="0">
              <a:latin typeface="Arial Black" panose="020B0A04020102020204" pitchFamily="34" charset="0"/>
              <a:ea typeface="Arial Unicode MS" pitchFamily="34" charset="-128"/>
              <a:cs typeface="Arial Unicode MS" pitchFamily="34" charset="-128"/>
            </a:endParaRPr>
          </a:p>
          <a:p>
            <a:r>
              <a:rPr 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fontScale="90000"/>
          </a:bodyPr>
          <a:lstStyle/>
          <a:p>
            <a:r>
              <a:rPr lang="es-SV" b="1" dirty="0"/>
              <a:t>DEPARTAMENTO DE MEDICINA INTERNA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JAQUELINE IRENE AGUILAR DE GUTIERREZ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1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fontScale="90000"/>
          </a:bodyPr>
          <a:lstStyle/>
          <a:p>
            <a:r>
              <a:rPr lang="es-SV" b="1" dirty="0"/>
              <a:t>DEPARTAMENTO DE EMERGENCIA MEDICA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INGREED LICETH DUEÑAS AMAYA </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amera.wav"/>
          </p:stSnd>
        </p:sndAc>
      </p:transition>
    </mc:Choice>
    <mc:Fallback xmlns="">
      <p:transition spd="slow">
        <p:fade/>
        <p:sndAc>
          <p:stSnd>
            <p:snd r:embed="rId3" name="camera.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fontScale="90000"/>
          </a:bodyPr>
          <a:lstStyle/>
          <a:p>
            <a:r>
              <a:rPr lang="es-SV" b="1" dirty="0"/>
              <a:t>DEPARTAMENTO DE EMERGENCIA QUIRÚRGICA</a:t>
            </a:r>
          </a:p>
        </p:txBody>
      </p:sp>
      <p:sp>
        <p:nvSpPr>
          <p:cNvPr id="3" name="Marcador de texto 2"/>
          <p:cNvSpPr>
            <a:spLocks noGrp="1"/>
          </p:cNvSpPr>
          <p:nvPr>
            <p:ph type="body" sz="half" idx="2"/>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CARLOS OMAR DURAN SOLORZANO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endParaRPr lang="es-SV" dirty="0">
              <a:latin typeface="Berlin Sans FB Demi" pitchFamily="34" charset="0"/>
              <a:ea typeface="Arial Unicode MS" pitchFamily="34" charset="-128"/>
              <a:cs typeface="Arial Unicode MS" pitchFamily="34" charset="-128"/>
            </a:endParaRPr>
          </a:p>
          <a:p>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p:transition spd="slow">
    <p:randomBar dir="vert"/>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CONSULTA EXTERNA MEDICINA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b="1" dirty="0">
                <a:latin typeface="Arial Black" panose="020B0A04020102020204" pitchFamily="34" charset="0"/>
                <a:ea typeface="Arial Unicode MS" pitchFamily="34" charset="-128"/>
                <a:cs typeface="Arial Unicode MS" pitchFamily="34" charset="-128"/>
              </a:rPr>
              <a:t>ROLANDO ESPINOZA HERNANDEZ</a:t>
            </a:r>
            <a:r>
              <a:rPr lang="es-SV" b="1" dirty="0">
                <a:latin typeface="Arial Black" panose="020B0A04020102020204"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100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75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amera.wav"/>
          </p:stSnd>
        </p:sndAc>
      </p:transition>
    </mc:Choice>
    <mc:Fallback xmlns="">
      <p:transition spd="slow">
        <p:blinds dir="vert"/>
        <p:sndAc>
          <p:stSnd>
            <p:snd r:embed="rId3"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DIRECCIÓN</a:t>
            </a:r>
          </a:p>
        </p:txBody>
      </p:sp>
      <p:sp>
        <p:nvSpPr>
          <p:cNvPr id="3" name="Marcador de texto 2"/>
          <p:cNvSpPr>
            <a:spLocks noGrp="1"/>
          </p:cNvSpPr>
          <p:nvPr>
            <p:ph type="body" sz="half" idx="2"/>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latin typeface="Arial Black" panose="020B0A04020102020204" pitchFamily="34" charset="0"/>
              </a:rPr>
              <a:t>CITAS</a:t>
            </a:r>
          </a:p>
        </p:txBody>
      </p:sp>
      <p:sp>
        <p:nvSpPr>
          <p:cNvPr id="5" name="Marcador de texto 2"/>
          <p:cNvSpPr txBox="1">
            <a:spLocks/>
          </p:cNvSpPr>
          <p:nvPr/>
        </p:nvSpPr>
        <p:spPr>
          <a:xfrm>
            <a:off x="913777" y="1492624"/>
            <a:ext cx="10364451" cy="432995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sz="1600" b="1" dirty="0">
                <a:solidFill>
                  <a:schemeClr val="tx1"/>
                </a:solidFill>
                <a:latin typeface="Arial Black" panose="020B0A04020102020204" pitchFamily="34" charset="0"/>
                <a:ea typeface="Arial Unicode MS" pitchFamily="34" charset="-128"/>
                <a:cs typeface="Arial Unicode MS" pitchFamily="34" charset="-128"/>
              </a:rPr>
              <a:t>ROLANDO ESPINOZA HERNANDEZ</a:t>
            </a:r>
            <a:r>
              <a:rPr lang="es-SV" sz="1600" b="1" dirty="0">
                <a:solidFill>
                  <a:schemeClr val="tx1"/>
                </a:solidFill>
                <a:latin typeface="Arial Black" panose="020B0A04020102020204" pitchFamily="34" charset="0"/>
                <a:ea typeface="Arial Unicode MS" pitchFamily="34" charset="-128"/>
                <a:cs typeface="Arial Unicode MS" pitchFamily="34" charset="-128"/>
              </a:rPr>
              <a:t> </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Total de Empleados: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MUJERES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FACULTADES Y COMPETENCIAS</a:t>
            </a:r>
          </a:p>
          <a:p>
            <a:pPr algn="just"/>
            <a:r>
              <a:rPr lang="es-SV" sz="1600" dirty="0">
                <a:solidFill>
                  <a:schemeClr val="tx1"/>
                </a:solidFill>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4794455"/>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camera.wav"/>
          </p:stSnd>
        </p:sndAc>
      </p:transition>
    </mc:Choice>
    <mc:Fallback xmlns="">
      <p:transition spd="slow">
        <p:fade/>
        <p:sndAc>
          <p:stSnd>
            <p:snd r:embed="rId3" name="camera.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t>ELECTROCARDIOGRAFIA</a:t>
            </a:r>
          </a:p>
        </p:txBody>
      </p:sp>
    </p:spTree>
    <p:extLst>
      <p:ext uri="{BB962C8B-B14F-4D97-AF65-F5344CB8AC3E}">
        <p14:creationId xmlns:p14="http://schemas.microsoft.com/office/powerpoint/2010/main" val="1396807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t>ELECTROENCEFALOGRAFIA</a:t>
            </a:r>
          </a:p>
        </p:txBody>
      </p:sp>
    </p:spTree>
    <p:extLst>
      <p:ext uri="{BB962C8B-B14F-4D97-AF65-F5344CB8AC3E}">
        <p14:creationId xmlns:p14="http://schemas.microsoft.com/office/powerpoint/2010/main" val="3989872834"/>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fontScale="90000"/>
          </a:bodyPr>
          <a:lstStyle/>
          <a:p>
            <a:r>
              <a:rPr lang="es-SV" b="1" dirty="0"/>
              <a:t>DEPARTAMENTO DE HEMATOLOGIA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Nombre de la Jefatura: DR. ARMANDO RAFAEL ESTRADA ROMERO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DRA. MIRIAM DE LOURDES DUEÑAS DE CHICAS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51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45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sz="1800" b="1" dirty="0">
                <a:latin typeface="Arial Black" panose="020B0A04020102020204"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HOMBRES 3</a:t>
            </a:r>
          </a:p>
          <a:p>
            <a:pPr algn="just"/>
            <a:endParaRPr lang="es-SV" sz="1800" dirty="0">
              <a:latin typeface="Arial Black" panose="020B0A04020102020204" pitchFamily="34" charset="0"/>
              <a:ea typeface="Arial Unicode MS" pitchFamily="34" charset="-128"/>
              <a:cs typeface="Arial Unicode MS" pitchFamily="34" charset="-128"/>
            </a:endParaRPr>
          </a:p>
          <a:p>
            <a:r>
              <a:rPr lang="es-SV" sz="18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800" dirty="0">
              <a:latin typeface="Arial Black" panose="020B0A04020102020204" pitchFamily="34" charset="0"/>
              <a:ea typeface="Arial Unicode MS" pitchFamily="34" charset="-128"/>
              <a:cs typeface="Arial Unicode MS" pitchFamily="34" charset="-128"/>
            </a:endParaRPr>
          </a:p>
          <a:p>
            <a:pPr algn="just"/>
            <a:r>
              <a:rPr lang="es-SV" sz="1800" dirty="0">
                <a:latin typeface="Arial Black" panose="020B0A04020102020204"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fontScale="90000"/>
          </a:bodyPr>
          <a:lstStyle/>
          <a:p>
            <a:r>
              <a:rPr lang="es-SV" b="1" dirty="0"/>
              <a:t>DEPARTAMENTO DE NEONATOLOGIA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IRINA LISBETH RUBALLO RAMOS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fontScale="90000"/>
          </a:bodyPr>
          <a:lstStyle/>
          <a:p>
            <a:r>
              <a:rPr lang="es-SV" b="1" dirty="0"/>
              <a:t>UNIDAD DE CUIDADOS INTENSIVOS NEONATALES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SUB - DIRECCIÓN</a:t>
            </a:r>
          </a:p>
        </p:txBody>
      </p:sp>
      <p:sp>
        <p:nvSpPr>
          <p:cNvPr id="3" name="Marcador de texto 2"/>
          <p:cNvSpPr>
            <a:spLocks noGrp="1"/>
          </p:cNvSpPr>
          <p:nvPr>
            <p:ph type="body" sz="half" idx="2"/>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ES" dirty="0">
                <a:latin typeface="Arial Black" panose="020B0A04020102020204"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dirty="0">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UNIDAD DE CUIDADOS INTENSIVOS</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rPr>
              <a:t>Nombre de la Jefatura: Dr. </a:t>
            </a:r>
            <a:r>
              <a:rPr lang="es-SV" altLang="es-SV" b="1" cap="all" dirty="0">
                <a:solidFill>
                  <a:srgbClr val="000000"/>
                </a:solidFill>
                <a:latin typeface="Berlin Sans FB Demi" pitchFamily="34" charset="0"/>
              </a:rPr>
              <a:t>LUIS JOSÉ GUZMAN FLORES</a:t>
            </a:r>
            <a:endParaRPr lang="es-SV"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Total de Empleados: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MUJERES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dirty="0">
              <a:solidFill>
                <a:srgbClr val="000000"/>
              </a:solidFill>
              <a:latin typeface="Berlin Sans FB Demi" pitchFamily="34" charset="0"/>
            </a:endParaRPr>
          </a:p>
          <a:p>
            <a:pPr algn="just"/>
            <a:r>
              <a:rPr lang="es-SV" dirty="0">
                <a:latin typeface="Berlin Sans FB Demi" pitchFamily="34" charset="0"/>
              </a:rPr>
              <a:t>Proporcionar la atención y cuidados intensivos críticos e intermedios a todos los pacientes pediátricos hospitalizados que lo requieran.</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sz="half" idx="2"/>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PABLO RICARDO GONZALEZ CANIZALES </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fontScale="90000"/>
          </a:bodyPr>
          <a:lstStyle/>
          <a:p>
            <a:r>
              <a:rPr lang="es-SV" b="1" dirty="0"/>
              <a:t>DEPARTAMENTO DE CIRUGIA PEDIATRICA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fontScale="90000"/>
          </a:bodyPr>
          <a:lstStyle/>
          <a:p>
            <a:r>
              <a:rPr lang="es-SV" b="1" dirty="0"/>
              <a:t>DEPARTAMENTO DE EMERGENCIA QUIRURGICA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JORGE ADALBERTO MILLA GOMEZ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fontScale="90000"/>
          </a:bodyPr>
          <a:lstStyle/>
          <a:p>
            <a:r>
              <a:rPr lang="pt-BR" b="1" dirty="0"/>
              <a:t>DEPARTAMENTO DE OTORRINOLARINGOLOGIA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fontScale="90000"/>
          </a:bodyPr>
          <a:lstStyle/>
          <a:p>
            <a:r>
              <a:rPr lang="es-SV" b="1" dirty="0"/>
              <a:t>DEPARTAMENTO DE CIRUGIA PLASTICA</a:t>
            </a:r>
          </a:p>
        </p:txBody>
      </p:sp>
      <p:sp>
        <p:nvSpPr>
          <p:cNvPr id="3" name="Marcador de texto 2"/>
          <p:cNvSpPr>
            <a:spLocks noGrp="1"/>
          </p:cNvSpPr>
          <p:nvPr>
            <p:ph type="body" sz="half" idx="2"/>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a:t>
            </a:r>
            <a:r>
              <a:rPr lang="es-SV"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endParaRPr lang="es-SV"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fontScale="90000"/>
          </a:bodyPr>
          <a:lstStyle/>
          <a:p>
            <a:r>
              <a:rPr lang="es-SV" b="1" dirty="0"/>
              <a:t>DEPARTAMENTO DE OFTALMOLOGIA</a:t>
            </a:r>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fontScale="90000"/>
          </a:bodyPr>
          <a:lstStyle/>
          <a:p>
            <a:r>
              <a:rPr lang="es-SV" b="1" dirty="0"/>
              <a:t>DEPARTAMENTO DE NEUROCIRUGIA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sz="half" idx="2"/>
          </p:nvPr>
        </p:nvSpPr>
        <p:spPr>
          <a:xfrm>
            <a:off x="742951" y="1162050"/>
            <a:ext cx="10744200" cy="54419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dirty="0">
                <a:latin typeface="Berlin Sans FB Demi" pitchFamily="34" charset="0"/>
                <a:ea typeface="Arial Unicode MS" pitchFamily="34" charset="-128"/>
                <a:cs typeface="Arial Unicode MS" pitchFamily="34" charset="-128"/>
              </a:rPr>
              <a:t>e) Consignar en Acta lo tratado en cada reunión</a:t>
            </a:r>
            <a:r>
              <a:rPr lang="es-SV"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sndAc>
      <p:stSnd>
        <p:snd r:embed="rId2" name="camera.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fontScale="90000"/>
          </a:bodyPr>
          <a:lstStyle/>
          <a:p>
            <a:r>
              <a:rPr lang="es-SV" b="1" dirty="0"/>
              <a:t>DEPARTAMENTO DE CENTRO QUIRURGICO</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18</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fontScale="90000"/>
          </a:bodyPr>
          <a:lstStyle/>
          <a:p>
            <a:r>
              <a:rPr lang="es-SV" b="1" dirty="0"/>
              <a:t>CENTRAL DE ESTERILIZACION (ARSENAL)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OTTO MELVIN HERCULES ORELLANA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sndAc>
      <p:stSnd>
        <p:snd r:embed="rId2"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fontScale="90000"/>
          </a:bodyPr>
          <a:lstStyle/>
          <a:p>
            <a:r>
              <a:rPr lang="es-SV" b="1" dirty="0"/>
              <a:t>DIVISION DE SERVICIOS DE DIAGNOSTICO Y APOYO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ILIANA MARIA HERNANDEZ DE HERNANDEZ</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ANATOMIA PATOLOGICA</a:t>
            </a:r>
          </a:p>
        </p:txBody>
      </p:sp>
      <p:sp>
        <p:nvSpPr>
          <p:cNvPr id="3" name="Marcador de texto 2"/>
          <p:cNvSpPr>
            <a:spLocks noGrp="1"/>
          </p:cNvSpPr>
          <p:nvPr>
            <p:ph type="body" sz="half" idx="2"/>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fontScale="90000"/>
          </a:bodyPr>
          <a:lstStyle/>
          <a:p>
            <a:r>
              <a:rPr lang="es-SV" b="1" dirty="0"/>
              <a:t>DEPARTAMENTO DE BANCO DE SANGRE</a:t>
            </a:r>
          </a:p>
        </p:txBody>
      </p:sp>
      <p:sp>
        <p:nvSpPr>
          <p:cNvPr id="3" name="Marcador de texto 2"/>
          <p:cNvSpPr>
            <a:spLocks noGrp="1"/>
          </p:cNvSpPr>
          <p:nvPr>
            <p:ph type="body" sz="half" idx="2"/>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JAIME DEL CARMEN ALFARO MENDOZA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TATIANA MARCELA HUEZO CAMPOS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3" name="camera.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fontScale="90000"/>
          </a:bodyPr>
          <a:lstStyle/>
          <a:p>
            <a:r>
              <a:rPr lang="es-SV" b="1" dirty="0"/>
              <a:t>DEPARTAMENTO DE IMÁGENES MEDICAS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SALVADOR EDUARDO RIVERA ESPINOZA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amera.wav"/>
          </p:stSnd>
        </p:sndAc>
      </p:transition>
    </mc:Choice>
    <mc:Fallback xmlns="">
      <p:transition spd="slow">
        <p:fade/>
        <p:sndAc>
          <p:stSnd>
            <p:snd r:embed="rId3"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LICDA.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SV" dirty="0">
                <a:latin typeface="Arial Black" panose="020B0A04020102020204"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LABORATORIO CLINICO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camera.wav"/>
          </p:stSnd>
        </p:sndAc>
      </p:transition>
    </mc:Choice>
    <mc:Fallback xmlns="">
      <p:transition spd="slow">
        <p:fade/>
        <p:sndAc>
          <p:stSnd>
            <p:snd r:embed="rId3" name="camera.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sz="half" idx="2"/>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amera.wav"/>
          </p:stSnd>
        </p:sndAc>
      </p:transition>
    </mc:Choice>
    <mc:Fallback xmlns="">
      <p:transition spd="slow">
        <p:fade/>
        <p:sndAc>
          <p:stSnd>
            <p:snd r:embed="rId3" name="camera.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sz="half" idx="2"/>
          </p:nvPr>
        </p:nvSpPr>
        <p:spPr>
          <a:xfrm>
            <a:off x="9137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RECURSOS HUMANOS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amera.wav"/>
          </p:stSnd>
        </p:sndAc>
      </p:transition>
    </mc:Choice>
    <mc:Fallback xmlns="">
      <p:transition spd="slow">
        <p:fade/>
        <p:sndAc>
          <p:stSnd>
            <p:snd r:embed="rId3" name="camera.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sz="half" idx="2"/>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b="1" cap="all" dirty="0">
                <a:solidFill>
                  <a:srgbClr val="000000"/>
                </a:solidFill>
                <a:latin typeface="Berlin Sans FB Demi" pitchFamily="34" charset="0"/>
                <a:ea typeface="Arial Unicode MS" pitchFamily="34" charset="-128"/>
                <a:cs typeface="Arial Unicode MS" pitchFamily="34" charset="-128"/>
              </a:rPr>
              <a:t>Francia </a:t>
            </a:r>
            <a:r>
              <a:rPr lang="es-SV" altLang="es-SV" b="1" cap="all" dirty="0" err="1">
                <a:solidFill>
                  <a:srgbClr val="000000"/>
                </a:solidFill>
                <a:latin typeface="Berlin Sans FB Demi" pitchFamily="34" charset="0"/>
                <a:ea typeface="Arial Unicode MS" pitchFamily="34" charset="-128"/>
                <a:cs typeface="Arial Unicode MS" pitchFamily="34" charset="-128"/>
              </a:rPr>
              <a:t>Lisseth</a:t>
            </a:r>
            <a:r>
              <a:rPr lang="es-SV" altLang="es-SV"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amera.wav"/>
          </p:stSnd>
        </p:sndAc>
      </p:transition>
    </mc:Choice>
    <mc:Fallback xmlns="">
      <p:transition spd="slow">
        <p:fade/>
        <p:sndAc>
          <p:stSnd>
            <p:snd r:embed="rId3" name="camera.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fontScale="90000"/>
          </a:bodyPr>
          <a:lstStyle/>
          <a:p>
            <a:r>
              <a:rPr lang="es-SV" b="1" dirty="0"/>
              <a:t>DEPARTAMENTO DE MANTENIMIENTO</a:t>
            </a:r>
          </a:p>
        </p:txBody>
      </p:sp>
      <p:sp>
        <p:nvSpPr>
          <p:cNvPr id="3" name="Marcador de texto 2"/>
          <p:cNvSpPr>
            <a:spLocks noGrp="1"/>
          </p:cNvSpPr>
          <p:nvPr>
            <p:ph type="body" sz="half" idx="2"/>
          </p:nvPr>
        </p:nvSpPr>
        <p:spPr>
          <a:xfrm>
            <a:off x="939277" y="1492624"/>
            <a:ext cx="10364451" cy="4329952"/>
          </a:xfrm>
        </p:spPr>
        <p:txBody>
          <a:bodyPr>
            <a:normAutofit/>
          </a:body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CARLOS ERNESTOS ALAS ESCOBAR</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mera.wav"/>
          </p:stSnd>
        </p:sndAc>
      </p:transition>
    </mc:Choice>
    <mc:Fallback xmlns="">
      <p:transition spd="slow">
        <p:fade/>
        <p:sndAc>
          <p:stSnd>
            <p:snd r:embed="rId3" name="camera.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amera.wav"/>
          </p:stSnd>
        </p:sndAc>
      </p:transition>
    </mc:Choice>
    <mc:Fallback xmlns="">
      <p:transition spd="slow">
        <p:fade/>
        <p:sndAc>
          <p:stSnd>
            <p:snd r:embed="rId3" name="camera.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dirty="0">
                <a:latin typeface="Berlin Sans FB Demi" pitchFamily="34" charset="0"/>
                <a:ea typeface="Arial Unicode MS" pitchFamily="34" charset="-128"/>
                <a:cs typeface="Arial Unicode MS" pitchFamily="34" charset="-128"/>
              </a:rPr>
              <a:t>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sz="half" idx="2"/>
          </p:nvPr>
        </p:nvSpPr>
        <p:spPr>
          <a:xfrm>
            <a:off x="9392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JUAN MANUEL JUAREZ CUELLAR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latin typeface="Arial Black" panose="020B0A04020102020204" pitchFamily="34" charset="0"/>
                <a:ea typeface="Arial Unicode MS" pitchFamily="34" charset="-128"/>
                <a:cs typeface="Arial Unicode MS" pitchFamily="34" charset="-128"/>
              </a:rPr>
              <a:t>Nombre de la Jefatura: LICDA. </a:t>
            </a:r>
            <a:r>
              <a:rPr lang="pt-BR" altLang="es-SV" b="1" dirty="0">
                <a:latin typeface="Arial Black" panose="020B0A04020102020204"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endParaRPr lang="es-SV" alt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CARLOS ROBERTO VELASQUEZ MONTES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3" name="camera.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VICTOR MANUEL HERRERA SALALA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sz="half" idx="2"/>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WENDY STEFANI PEREZ ORELLANA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p:transition spd="slow">
    <p:comb/>
    <p:sndAc>
      <p:stSnd>
        <p:snd r:embed="rId2" name="camera.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t>
            </a:r>
            <a:r>
              <a:rPr lang="es-SV" dirty="0" err="1">
                <a:latin typeface="Berlin Sans FB Demi" pitchFamily="34" charset="0"/>
                <a:ea typeface="Arial Unicode MS" pitchFamily="34" charset="-128"/>
                <a:cs typeface="Arial Unicode MS" pitchFamily="34" charset="-128"/>
              </a:rPr>
              <a:t>aindicadores</a:t>
            </a:r>
            <a:r>
              <a:rPr lang="es-SV" dirty="0">
                <a:latin typeface="Berlin Sans FB Demi" pitchFamily="34" charset="0"/>
                <a:ea typeface="Arial Unicode MS" pitchFamily="34" charset="-128"/>
                <a:cs typeface="Arial Unicode MS" pitchFamily="34" charset="-128"/>
              </a:rPr>
              <a:t>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fontScale="90000"/>
          </a:bodyPr>
          <a:lstStyle/>
          <a:p>
            <a:r>
              <a:rPr lang="es-SV" b="1" dirty="0"/>
              <a:t>ALMACEN DE MEDICAMENTOS Y REACTIVOS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b="1" dirty="0">
                <a:latin typeface="Berlin Sans FB Demi" pitchFamily="34" charset="0"/>
                <a:ea typeface="Arial Unicode MS" pitchFamily="34" charset="-128"/>
                <a:cs typeface="Arial Unicode MS" pitchFamily="34" charset="-128"/>
              </a:rPr>
              <a:t>EDA ESMERALDA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fontScale="90000"/>
          </a:bodyPr>
          <a:lstStyle/>
          <a:p>
            <a:r>
              <a:rPr lang="es-SV" b="1" dirty="0"/>
              <a:t>ALIMENTACION Y DIETAS</a:t>
            </a:r>
          </a:p>
        </p:txBody>
      </p:sp>
      <p:sp>
        <p:nvSpPr>
          <p:cNvPr id="3" name="Marcador de texto 2"/>
          <p:cNvSpPr>
            <a:spLocks noGrp="1"/>
          </p:cNvSpPr>
          <p:nvPr>
            <p:ph type="body" sz="half" idx="2"/>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rgbClr val="000000"/>
                </a:solidFill>
                <a:latin typeface="Berlin Sans FB Demi" pitchFamily="34" charset="0"/>
                <a:ea typeface="Arial Unicode MS" pitchFamily="34" charset="-128"/>
                <a:cs typeface="Arial Unicode MS" pitchFamily="34" charset="-128"/>
              </a:rPr>
              <a:t>Total de Empleados: 17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6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1600" dirty="0" err="1">
                <a:latin typeface="Berlin Sans FB Demi" pitchFamily="34" charset="0"/>
                <a:ea typeface="Arial Unicode MS" pitchFamily="34" charset="-128"/>
                <a:cs typeface="Arial Unicode MS" pitchFamily="34" charset="-128"/>
              </a:rPr>
              <a:t>dietoterapéuticos</a:t>
            </a:r>
            <a:r>
              <a:rPr lang="es-SV" sz="16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16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Sra. </a:t>
            </a:r>
            <a:r>
              <a:rPr lang="es-SV" b="1" dirty="0">
                <a:latin typeface="Berlin Sans FB Demi" pitchFamily="34" charset="0"/>
                <a:ea typeface="Arial Unicode MS" pitchFamily="34" charset="-128"/>
                <a:cs typeface="Arial Unicode MS" pitchFamily="34" charset="-128"/>
              </a:rPr>
              <a:t>REINA ESTHER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sz="half" idx="2"/>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1400" b="1" dirty="0">
                <a:latin typeface="Berlin Sans FB Demi" pitchFamily="34" charset="0"/>
                <a:ea typeface="Arial Unicode MS" pitchFamily="34" charset="-128"/>
                <a:cs typeface="Arial Unicode MS" pitchFamily="34" charset="-128"/>
              </a:rPr>
              <a:t>JOSSELYN ELIZABETH VALDEZ SERMEÑO</a:t>
            </a:r>
            <a:endParaRPr lang="es-SV" sz="1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sz="half" idx="2"/>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sndAc>
      <p:stSnd>
        <p:snd r:embed="rId2" name="camera.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a:t>
            </a:r>
            <a:r>
              <a:rPr lang="es-SV"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CÁNDIDA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p:transition spd="slow">
    <p:randomBar dir="vert"/>
    <p:sndAc>
      <p:stSnd>
        <p:snd r:embed="rId2" name="camera.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2516659"/>
          </a:xfrm>
        </p:spPr>
        <p:txBody>
          <a:bodyPr/>
          <a:lstStyle/>
          <a:p>
            <a:pPr algn="ctr"/>
            <a:br>
              <a:rPr lang="es-ES" b="1" dirty="0">
                <a:solidFill>
                  <a:srgbClr val="0070C0"/>
                </a:solidFill>
                <a:latin typeface="Berlin Sans FB Demi" pitchFamily="34" charset="0"/>
              </a:rPr>
            </a:br>
            <a:r>
              <a:rPr lang="es-ES" b="1" dirty="0">
                <a:solidFill>
                  <a:srgbClr val="0070C0"/>
                </a:solidFill>
                <a:latin typeface="Berlin Sans FB Demi" pitchFamily="34" charset="0"/>
              </a:rPr>
              <a:t>FIN</a:t>
            </a:r>
          </a:p>
        </p:txBody>
      </p:sp>
      <p:sp>
        <p:nvSpPr>
          <p:cNvPr id="3" name="2 Marcador de texto"/>
          <p:cNvSpPr>
            <a:spLocks noGrp="1"/>
          </p:cNvSpPr>
          <p:nvPr>
            <p:ph type="body" sz="half" idx="2"/>
          </p:nvPr>
        </p:nvSpPr>
        <p:spPr>
          <a:xfrm>
            <a:off x="684211" y="3731742"/>
            <a:ext cx="11021833" cy="1231556"/>
          </a:xfrm>
        </p:spPr>
        <p:txBody>
          <a:bodyPr>
            <a:normAutofit/>
          </a:bodyPr>
          <a:lstStyle/>
          <a:p>
            <a:pPr algn="ctr"/>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mc:AlternateContent xmlns:mc="http://schemas.openxmlformats.org/markup-compatibility/2006" xmlns:p14="http://schemas.microsoft.com/office/powerpoint/2010/main">
    <mc:Choice Requires="p14">
      <p:transition spd="slow">
        <p14:flash/>
        <p:sndAc>
          <p:stSnd>
            <p:snd r:embed="rId2" name="applause.wav"/>
          </p:stSnd>
        </p:sndAc>
      </p:transition>
    </mc:Choice>
    <mc:Fallback xmlns="">
      <p:transition spd="slow">
        <p:fade/>
        <p:sndAc>
          <p:stSnd>
            <p:snd r:embed="rId3"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rPr>
              <a:t>Nombre de la Jefatura: Ing. NELSON SIGFREDO AREVALO LOPEZ</a:t>
            </a:r>
            <a:endParaRPr lang="pt-BR" altLang="es-SV" b="1" dirty="0">
              <a:solidFill>
                <a:srgbClr val="000000"/>
              </a:solidFill>
              <a:latin typeface="Arial Black" panose="020B0A04020102020204"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altLang="es-SV" dirty="0">
              <a:solidFill>
                <a:srgbClr val="000000"/>
              </a:solidFill>
              <a:latin typeface="Arial Black" panose="020B0A04020102020204" pitchFamily="34" charset="0"/>
            </a:endParaRPr>
          </a:p>
          <a:p>
            <a:pPr algn="just"/>
            <a:r>
              <a:rPr lang="es-SV" dirty="0">
                <a:latin typeface="Arial Black" panose="020B0A04020102020204"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3106</TotalTime>
  <Words>5433</Words>
  <Application>Microsoft Office PowerPoint</Application>
  <PresentationFormat>Panorámica</PresentationFormat>
  <Paragraphs>595</Paragraphs>
  <Slides>83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2" baseType="lpstr">
      <vt:lpstr>Arial</vt:lpstr>
      <vt:lpstr>Arial Black</vt:lpstr>
      <vt:lpstr>Arial Unicode MS</vt:lpstr>
      <vt:lpstr>Berlin Sans FB</vt:lpstr>
      <vt:lpstr>Berlin Sans FB Demi</vt:lpstr>
      <vt:lpstr>Century Gothic</vt:lpstr>
      <vt:lpstr>Wingdings 3</vt:lpstr>
      <vt:lpstr>Espiral</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 BIBLIOTECA</vt:lpstr>
      <vt:lpstr>DEPTO. DE CAPACITACION</vt:lpstr>
      <vt:lpstr>INVESTIGACION</vt:lpstr>
      <vt:lpstr>UNIDAD FINANCIERA INSTITUCIONAL </vt:lpstr>
      <vt:lpstr>DIVISION MEDICA</vt:lpstr>
      <vt:lpstr>DEPARTAMENTO DE MEDICINA INTERNA</vt:lpstr>
      <vt:lpstr>DEPARTAMENTO DE EMERGENCIA MEDICA</vt:lpstr>
      <vt:lpstr>DEPARTAMENTO DE EMERGENCIA QUIRÚRGICA</vt:lpstr>
      <vt:lpstr>DEPARTAMENTO DE CONSULTA EXTERNA MEDICINA</vt:lpstr>
      <vt:lpstr>Presentación de PowerPoint</vt:lpstr>
      <vt:lpstr>Presentación de PowerPoint</vt:lpstr>
      <vt:lpstr>Presentación de PowerPoint</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sis</cp:lastModifiedBy>
  <cp:revision>201</cp:revision>
  <dcterms:created xsi:type="dcterms:W3CDTF">2017-09-14T16:49:54Z</dcterms:created>
  <dcterms:modified xsi:type="dcterms:W3CDTF">2025-01-30T20:27:06Z</dcterms:modified>
</cp:coreProperties>
</file>