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5078" r:id="rId1"/>
  </p:sldMasterIdLst>
  <p:sldIdLst>
    <p:sldId id="336" r:id="rId2"/>
    <p:sldId id="34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339" r:id="rId19"/>
    <p:sldId id="272" r:id="rId20"/>
    <p:sldId id="273" r:id="rId21"/>
    <p:sldId id="275" r:id="rId22"/>
    <p:sldId id="276" r:id="rId23"/>
    <p:sldId id="277" r:id="rId24"/>
    <p:sldId id="278" r:id="rId25"/>
    <p:sldId id="279" r:id="rId26"/>
    <p:sldId id="280" r:id="rId27"/>
    <p:sldId id="281" r:id="rId28"/>
    <p:sldId id="282" r:id="rId29"/>
    <p:sldId id="283" r:id="rId30"/>
    <p:sldId id="342" r:id="rId31"/>
    <p:sldId id="343" r:id="rId32"/>
    <p:sldId id="340"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7"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C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0" autoAdjust="0"/>
    <p:restoredTop sz="94660"/>
  </p:normalViewPr>
  <p:slideViewPr>
    <p:cSldViewPr snapToGrid="0">
      <p:cViewPr varScale="1">
        <p:scale>
          <a:sx n="78" d="100"/>
          <a:sy n="78" d="100"/>
        </p:scale>
        <p:origin x="108"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‹Nº›</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353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629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71730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MX"/>
              <a:t>Haz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57115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609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2759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28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1534695" y="2824269"/>
            <a:ext cx="4608576" cy="264445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454792" y="2821491"/>
            <a:ext cx="4608576" cy="2637371"/>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225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5412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90396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10/31/2024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208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48A87A34-81AB-432B-8DAE-1953F412C126}" type="datetimeFigureOut">
              <a:rPr lang="en-US" smtClean="0"/>
              <a:pPr/>
              <a:t>10/31/2024</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4022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10/31/2024</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‹Nº›</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063892"/>
      </p:ext>
    </p:extLst>
  </p:cSld>
  <p:clrMap bg1="lt1" tx1="dk1" bg2="lt2" tx2="dk2" accent1="accent1" accent2="accent2" accent3="accent3" accent4="accent4" accent5="accent5" accent6="accent6" hlink="hlink" folHlink="folHlink"/>
  <p:sldLayoutIdLst>
    <p:sldLayoutId id="2147485079" r:id="rId1"/>
    <p:sldLayoutId id="2147485080" r:id="rId2"/>
    <p:sldLayoutId id="2147485081" r:id="rId3"/>
    <p:sldLayoutId id="2147485082" r:id="rId4"/>
    <p:sldLayoutId id="2147485083" r:id="rId5"/>
    <p:sldLayoutId id="2147485084" r:id="rId6"/>
    <p:sldLayoutId id="2147485085" r:id="rId7"/>
    <p:sldLayoutId id="2147485086" r:id="rId8"/>
    <p:sldLayoutId id="2147485087" r:id="rId9"/>
    <p:sldLayoutId id="2147485088" r:id="rId10"/>
    <p:sldLayoutId id="2147485089" r:id="rId11"/>
    <p:sldLayoutId id="2147485090" r:id="rId12"/>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PowerPoint_Slide.sldx"/><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576634232"/>
              </p:ext>
            </p:extLst>
          </p:nvPr>
        </p:nvGraphicFramePr>
        <p:xfrm>
          <a:off x="420130" y="345989"/>
          <a:ext cx="11430000" cy="5770606"/>
        </p:xfrm>
        <a:graphic>
          <a:graphicData uri="http://schemas.openxmlformats.org/presentationml/2006/ole">
            <mc:AlternateContent xmlns:mc="http://schemas.openxmlformats.org/markup-compatibility/2006">
              <mc:Choice xmlns:v="urn:schemas-microsoft-com:vml" Requires="v">
                <p:oleObj name="Slide" r:id="rId3" imgW="3457998" imgH="1944624" progId="PowerPoint.Slide.12">
                  <p:embed/>
                </p:oleObj>
              </mc:Choice>
              <mc:Fallback>
                <p:oleObj name="Slide" r:id="rId3" imgW="3457998" imgH="1944624" progId="PowerPoint.Slide.12">
                  <p:embed/>
                  <p:pic>
                    <p:nvPicPr>
                      <p:cNvPr id="0" name=""/>
                      <p:cNvPicPr/>
                      <p:nvPr/>
                    </p:nvPicPr>
                    <p:blipFill>
                      <a:blip r:embed="rId4"/>
                      <a:stretch>
                        <a:fillRect/>
                      </a:stretch>
                    </p:blipFill>
                    <p:spPr>
                      <a:xfrm>
                        <a:off x="420130" y="345989"/>
                        <a:ext cx="11430000" cy="5770606"/>
                      </a:xfrm>
                      <a:prstGeom prst="rect">
                        <a:avLst/>
                      </a:prstGeom>
                      <a:solidFill>
                        <a:srgbClr val="00B050"/>
                      </a:solidFill>
                      <a:ln cmpd="tri">
                        <a:solidFill>
                          <a:schemeClr val="accent1"/>
                        </a:solidFill>
                      </a:ln>
                    </p:spPr>
                  </p:pic>
                </p:oleObj>
              </mc:Fallback>
            </mc:AlternateContent>
          </a:graphicData>
        </a:graphic>
      </p:graphicFrame>
      <p:pic>
        <p:nvPicPr>
          <p:cNvPr id="3" name="Imagen 2" descr="https://lh6.googleusercontent.com/ydfiSFYPw1qo3FplgqGi_ZGY2KSk1-Kn4Dv1J_VberI8p405_DPrMiqfB0t0AeVZZobDUhnCumofgMLU3NkcI-tuwVRe5yFpufVCUsJPlkx_42x6ATGC9d1lUFuCHSB391LbY7Q5h7u0mBRYuMheKA"/>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5481" y="852616"/>
            <a:ext cx="3361038" cy="1223319"/>
          </a:xfrm>
          <a:prstGeom prst="rect">
            <a:avLst/>
          </a:prstGeom>
          <a:noFill/>
          <a:ln>
            <a:noFill/>
          </a:ln>
        </p:spPr>
      </p:pic>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DE EPIDEMIOLOGIA ESTADISTICA E INFORMACION EN SALUD</a:t>
            </a:r>
          </a:p>
        </p:txBody>
      </p:sp>
      <p:sp>
        <p:nvSpPr>
          <p:cNvPr id="3" name="Marcador de texto 2"/>
          <p:cNvSpPr>
            <a:spLocks noGrp="1"/>
          </p:cNvSpPr>
          <p:nvPr>
            <p:ph type="body" sz="half" idx="2"/>
          </p:nvPr>
        </p:nvSpPr>
        <p:spPr>
          <a:xfrm>
            <a:off x="767128" y="2346639"/>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b="1" cap="all" dirty="0">
                <a:latin typeface="Berlin Sans FB Demi" pitchFamily="34" charset="0"/>
                <a:ea typeface="Arial Unicode MS" pitchFamily="34" charset="-128"/>
                <a:cs typeface="Arial Unicode MS" pitchFamily="34" charset="-128"/>
              </a:rPr>
              <a:t> </a:t>
            </a:r>
            <a:endParaRPr lang="pt-BR"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sz="half" idx="2"/>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Lic. Leopoldo enrique leano Martinez</a:t>
            </a:r>
            <a:endParaRPr lang="es-SV"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p:transition spd="slow">
    <p:randomBar dir="vert"/>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sz="half" idx="2"/>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Dr. Carlos enrique mena Vásquez</a:t>
            </a:r>
            <a:r>
              <a:rPr lang="es-SV" b="1" cap="all" dirty="0">
                <a:latin typeface="Arial Black" panose="020B0A04020102020204" pitchFamily="34" charset="0"/>
                <a:ea typeface="Arial Unicode MS" pitchFamily="34" charset="-128"/>
                <a:cs typeface="Arial Unicode MS" pitchFamily="34" charset="-128"/>
              </a:rPr>
              <a:t> </a:t>
            </a:r>
            <a:endParaRPr lang="pt-BR" altLang="es-SV" b="1" cap="all"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Inga. ALMA NADIRE MOLINA DE AREVALO</a:t>
            </a:r>
            <a:endParaRPr lang="pt-BR" altLang="es-SV" b="1" dirty="0">
              <a:solidFill>
                <a:srgbClr val="000000"/>
              </a:solidFill>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dirty="0">
                <a:latin typeface="Arial Black" panose="020B0A04020102020204" pitchFamily="34" charset="0"/>
              </a:rPr>
              <a:t>.</a:t>
            </a:r>
            <a:endParaRPr lang="es-SV" altLang="es-SV"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encargada: Licda</a:t>
            </a:r>
            <a:r>
              <a:rPr lang="es-SV" altLang="es-SV" dirty="0">
                <a:solidFill>
                  <a:srgbClr val="000000"/>
                </a:solidFill>
                <a:latin typeface="Arial Black" panose="020B0A04020102020204" pitchFamily="34" charset="0"/>
                <a:ea typeface="Arial Unicode MS" pitchFamily="34" charset="-128"/>
                <a:cs typeface="Arial Unicode MS" pitchFamily="34" charset="-128"/>
              </a:rPr>
              <a:t> </a:t>
            </a:r>
            <a:r>
              <a:rPr lang="es-SV" b="1" dirty="0">
                <a:latin typeface="Arial Black" panose="020B0A04020102020204"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fontScale="90000"/>
          </a:bodyPr>
          <a:lstStyle/>
          <a:p>
            <a:r>
              <a:rPr lang="es-SV" b="1" dirty="0"/>
              <a:t>UNIDAD ORGANIZATIVA DE LA CALIDAD</a:t>
            </a:r>
          </a:p>
        </p:txBody>
      </p:sp>
      <p:sp>
        <p:nvSpPr>
          <p:cNvPr id="3" name="Marcador de texto 2"/>
          <p:cNvSpPr>
            <a:spLocks noGrp="1"/>
          </p:cNvSpPr>
          <p:nvPr>
            <p:ph type="body" sz="half" idx="2"/>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del jefe: LICDA. SANDRA CAROLINA VASQUEZ DE QUINTANILLA</a:t>
            </a:r>
            <a:endParaRPr lang="es-SV"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fontScale="90000"/>
          </a:bodyPr>
          <a:lstStyle/>
          <a:p>
            <a:r>
              <a:rPr lang="es-SV" b="1" dirty="0"/>
              <a:t>DEPARTAMENTO DE PEDIATRIA SOCIAL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a:t>
            </a:r>
            <a:r>
              <a:rPr lang="es-SV" altLang="es-SV" b="1" cap="all" dirty="0" err="1">
                <a:solidFill>
                  <a:srgbClr val="000000"/>
                </a:solidFill>
                <a:latin typeface="Berlin Sans FB Demi" pitchFamily="34" charset="0"/>
                <a:ea typeface="Arial Unicode MS" pitchFamily="34" charset="-128"/>
                <a:cs typeface="Arial Unicode MS" pitchFamily="34" charset="-128"/>
              </a:rPr>
              <a:t>guisela</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b="1" cap="all" dirty="0">
                <a:solidFill>
                  <a:srgbClr val="000000"/>
                </a:solidFill>
                <a:latin typeface="Berlin Sans FB Demi" pitchFamily="34" charset="0"/>
                <a:ea typeface="Arial Unicode MS" pitchFamily="34" charset="-128"/>
                <a:cs typeface="Arial Unicode MS" pitchFamily="34" charset="-128"/>
              </a:rPr>
              <a:t> </a:t>
            </a:r>
            <a:r>
              <a:rPr lang="es-SV" altLang="es-SV" b="1" cap="all" dirty="0" err="1">
                <a:solidFill>
                  <a:srgbClr val="000000"/>
                </a:solidFill>
                <a:latin typeface="Berlin Sans FB Demi" pitchFamily="34" charset="0"/>
                <a:ea typeface="Arial Unicode MS" pitchFamily="34" charset="-128"/>
                <a:cs typeface="Arial Unicode MS" pitchFamily="34" charset="-128"/>
              </a:rPr>
              <a:t>bonilla</a:t>
            </a:r>
            <a:r>
              <a:rPr lang="es-SV" altLang="es-SV" b="1" cap="all" dirty="0">
                <a:solidFill>
                  <a:srgbClr val="000000"/>
                </a:solidFill>
                <a:latin typeface="Berlin Sans FB Demi" pitchFamily="34" charset="0"/>
                <a:ea typeface="Arial Unicode MS" pitchFamily="34" charset="-128"/>
                <a:cs typeface="Arial Unicode MS" pitchFamily="34" charset="-128"/>
              </a:rPr>
              <a:t> </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4</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p:transition spd="slow">
    <p:push dir="u"/>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r>
              <a:rPr lang="es-SV" b="1" dirty="0"/>
              <a:t>DEPARTAMENTO DE RELACIONES PUBLICAS Y PRENSA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 GUILLERMO ARMANDO COTO DORADEA</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p:transition spd="slow">
    <p:wipe/>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fontScale="90000"/>
          </a:bodyPr>
          <a:lstStyle/>
          <a:p>
            <a:pPr algn="ctr"/>
            <a:r>
              <a:rPr lang="es-ES" b="1" dirty="0"/>
              <a:t>UNIDAD DE COMPRAS PUBLICAS</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LICDA. TATIANA GUADALUPE MENDOZA DE RODRIGUEZ</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Ejecutar el plan anual de compras institucional conforme a la ley.</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7918408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fontScale="90000"/>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sz="half" idx="2"/>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452B7E1-89F7-234D-573F-106D9014B02C}"/>
              </a:ext>
            </a:extLst>
          </p:cNvPr>
          <p:cNvPicPr>
            <a:picLocks noChangeAspect="1"/>
          </p:cNvPicPr>
          <p:nvPr/>
        </p:nvPicPr>
        <p:blipFill>
          <a:blip r:embed="rId2"/>
          <a:stretch>
            <a:fillRect/>
          </a:stretch>
        </p:blipFill>
        <p:spPr>
          <a:xfrm>
            <a:off x="172994" y="185352"/>
            <a:ext cx="11813059" cy="6505380"/>
          </a:xfrm>
          <a:prstGeom prst="rect">
            <a:avLst/>
          </a:prstGeom>
        </p:spPr>
      </p:pic>
    </p:spTree>
    <p:extLst>
      <p:ext uri="{BB962C8B-B14F-4D97-AF65-F5344CB8AC3E}">
        <p14:creationId xmlns:p14="http://schemas.microsoft.com/office/powerpoint/2010/main" val="235020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69" y="977153"/>
            <a:ext cx="10364452" cy="1030941"/>
          </a:xfrm>
        </p:spPr>
        <p:txBody>
          <a:bodyPr>
            <a:normAutofit fontScale="90000"/>
          </a:bodyPr>
          <a:lstStyle/>
          <a:p>
            <a:r>
              <a:rPr lang="es-SV" b="1" dirty="0"/>
              <a:t>UNIDAD DE DESARROLLO PROFESIONAL</a:t>
            </a:r>
          </a:p>
        </p:txBody>
      </p:sp>
      <p:sp>
        <p:nvSpPr>
          <p:cNvPr id="3" name="Marcador de texto 2"/>
          <p:cNvSpPr>
            <a:spLocks noGrp="1"/>
          </p:cNvSpPr>
          <p:nvPr>
            <p:ph type="body" sz="half" idx="2"/>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22</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br>
              <a:rPr lang="es-SV" sz="2000" b="1" dirty="0"/>
            </a:br>
            <a:r>
              <a:rPr lang="es-SV" sz="3600" b="1" dirty="0"/>
              <a:t>BIBLIOTECA</a:t>
            </a:r>
          </a:p>
        </p:txBody>
      </p:sp>
      <p:sp>
        <p:nvSpPr>
          <p:cNvPr id="3" name="Marcador de texto 2"/>
          <p:cNvSpPr>
            <a:spLocks noGrp="1"/>
          </p:cNvSpPr>
          <p:nvPr>
            <p:ph type="body" sz="half" idx="2"/>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dirty="0">
                <a:latin typeface="Berlin Sans FB Demi" pitchFamily="34" charset="0"/>
                <a:ea typeface="Arial Unicode MS" pitchFamily="34" charset="-128"/>
                <a:cs typeface="Arial Unicode MS" pitchFamily="34" charset="-128"/>
              </a:rPr>
              <a:t>Hombres 1</a:t>
            </a:r>
          </a:p>
          <a:p>
            <a:r>
              <a:rPr lang="es-SV" dirty="0">
                <a:solidFill>
                  <a:srgbClr val="000000"/>
                </a:solidFill>
                <a:latin typeface="Berlin Sans FB Demi" pitchFamily="34" charset="0"/>
                <a:ea typeface="Arial Unicode MS" pitchFamily="34" charset="-128"/>
                <a:cs typeface="Arial Unicode MS" pitchFamily="34" charset="-128"/>
              </a:rPr>
              <a:t>FACULTADES Y COMPETENCIAS</a:t>
            </a:r>
          </a:p>
          <a:p>
            <a:endParaRPr lang="es-SV" dirty="0">
              <a:latin typeface="Berlin Sans FB Demi" pitchFamily="34" charset="0"/>
              <a:ea typeface="Arial Unicode MS" pitchFamily="34" charset="-128"/>
              <a:cs typeface="Arial Unicode MS" pitchFamily="34" charset="-128"/>
            </a:endParaRPr>
          </a:p>
          <a:p>
            <a:pPr algn="just">
              <a:lnSpc>
                <a:spcPct val="100000"/>
              </a:lnSpc>
              <a:spcBef>
                <a:spcPts val="0"/>
              </a:spcBef>
            </a:pPr>
            <a:r>
              <a:rPr lang="es-SV"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a:t>
            </a:r>
            <a:r>
              <a:rPr lang="es-SV" dirty="0" err="1">
                <a:latin typeface="Berlin Sans FB Demi" pitchFamily="34" charset="0"/>
                <a:ea typeface="Arial Unicode MS" pitchFamily="34" charset="-128"/>
                <a:cs typeface="Arial Unicode MS" pitchFamily="34" charset="-128"/>
              </a:rPr>
              <a:t>parA</a:t>
            </a:r>
            <a:r>
              <a:rPr lang="es-SV" dirty="0">
                <a:latin typeface="Berlin Sans FB Demi" pitchFamily="34" charset="0"/>
                <a:ea typeface="Arial Unicode MS" pitchFamily="34" charset="-128"/>
                <a:cs typeface="Arial Unicode MS" pitchFamily="34" charset="-128"/>
              </a:rPr>
              <a:t> investigación basada en evidencia, en el ramo de salud.</a:t>
            </a:r>
            <a:endParaRPr lang="es-SV" altLang="es-SV" dirty="0">
              <a:solidFill>
                <a:srgbClr val="000000"/>
              </a:solidFill>
              <a:latin typeface="Berlin Sans FB Demi" pitchFamily="34" charset="0"/>
              <a:ea typeface="Arial Unicode MS" pitchFamily="34" charset="-128"/>
              <a:cs typeface="Arial Unicode MS" pitchFamily="34" charset="-128"/>
            </a:endParaRPr>
          </a:p>
          <a:p>
            <a:pPr algn="just">
              <a:lnSpc>
                <a:spcPct val="100000"/>
              </a:lnSpc>
              <a:spcBef>
                <a:spcPts val="0"/>
              </a:spcBef>
            </a:pP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sz="half" idx="2"/>
          </p:nvPr>
        </p:nvSpPr>
        <p:spPr>
          <a:xfrm>
            <a:off x="913777" y="1492624"/>
            <a:ext cx="10364451" cy="4329952"/>
          </a:xfrm>
        </p:spPr>
        <p:txBody>
          <a:bodyPr>
            <a:normAutofit fontScale="85000" lnSpcReduction="2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ANA ISABEL RAUDA DE ABARCA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just"/>
            <a:r>
              <a:rPr lang="es-SV" sz="2400" dirty="0">
                <a:latin typeface="Berlin Sans FB Demi" pitchFamily="34" charset="0"/>
                <a:ea typeface="Arial Unicode MS" pitchFamily="34" charset="-128"/>
                <a:cs typeface="Arial Unicode MS" pitchFamily="34" charset="-128"/>
              </a:rPr>
              <a:t>MUJERES 1</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p:transition spd="slow">
    <p:comb/>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sz="half" idx="2"/>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1400" b="1" cap="all" dirty="0" err="1">
                <a:solidFill>
                  <a:srgbClr val="000000"/>
                </a:solidFill>
                <a:latin typeface="Berlin Sans FB Demi" pitchFamily="34" charset="0"/>
                <a:ea typeface="Arial Unicode MS" pitchFamily="34" charset="-128"/>
                <a:cs typeface="Arial Unicode MS" pitchFamily="34" charset="-128"/>
              </a:rPr>
              <a:t>dr.</a:t>
            </a:r>
            <a:r>
              <a:rPr lang="es-SV" altLang="es-SV" sz="1400" b="1" cap="all" dirty="0">
                <a:solidFill>
                  <a:srgbClr val="000000"/>
                </a:solidFill>
                <a:latin typeface="Berlin Sans FB Demi" pitchFamily="34" charset="0"/>
                <a:ea typeface="Arial Unicode MS" pitchFamily="34" charset="-128"/>
                <a:cs typeface="Arial Unicode MS" pitchFamily="34" charset="-128"/>
              </a:rPr>
              <a:t> Saul </a:t>
            </a:r>
            <a:r>
              <a:rPr lang="es-SV" altLang="es-SV" sz="1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1400" b="1" cap="all" dirty="0">
                <a:solidFill>
                  <a:srgbClr val="000000"/>
                </a:solidFill>
                <a:latin typeface="Berlin Sans FB Demi" pitchFamily="34" charset="0"/>
                <a:ea typeface="Arial Unicode MS" pitchFamily="34" charset="-128"/>
                <a:cs typeface="Arial Unicode MS" pitchFamily="34" charset="-128"/>
              </a:rPr>
              <a:t> Valdez avalos</a:t>
            </a:r>
            <a:endParaRPr lang="es-SV" sz="1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1</a:t>
            </a:r>
            <a:endParaRPr lang="es-SV" sz="1400" dirty="0">
              <a:latin typeface="Berlin Sans FB Demi" pitchFamily="34" charset="0"/>
              <a:ea typeface="Arial Unicode MS" pitchFamily="34" charset="-128"/>
              <a:cs typeface="Arial Unicode MS" pitchFamily="34" charset="-128"/>
            </a:endParaRPr>
          </a:p>
          <a:p>
            <a:r>
              <a:rPr lang="es-SV" sz="1400" dirty="0">
                <a:solidFill>
                  <a:srgbClr val="000000"/>
                </a:solidFill>
                <a:latin typeface="Berlin Sans FB Demi" pitchFamily="34" charset="0"/>
                <a:ea typeface="Arial Unicode MS" pitchFamily="34" charset="-128"/>
                <a:cs typeface="Arial Unicode MS" pitchFamily="34" charset="-128"/>
              </a:rPr>
              <a:t>FACULTADES Y COMPETENCIAS</a:t>
            </a:r>
            <a:endParaRPr lang="es-SV" sz="1400" dirty="0">
              <a:latin typeface="Berlin Sans FB Demi" pitchFamily="34" charset="0"/>
              <a:ea typeface="Arial Unicode MS" pitchFamily="34" charset="-128"/>
              <a:cs typeface="Arial Unicode MS" pitchFamily="34" charset="-128"/>
            </a:endParaRPr>
          </a:p>
          <a:p>
            <a:pPr algn="just"/>
            <a:r>
              <a:rPr lang="es-SV" sz="1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1400" dirty="0">
                <a:latin typeface="Arial Unicode MS" pitchFamily="34" charset="-128"/>
                <a:ea typeface="Arial Unicode MS" pitchFamily="34" charset="-128"/>
                <a:cs typeface="Arial Unicode MS" pitchFamily="34" charset="-128"/>
              </a:rPr>
              <a:t>.</a:t>
            </a:r>
            <a:endParaRPr lang="es-SV" altLang="es-SV" sz="1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camera.wav"/>
          </p:stSnd>
        </p:sndAc>
      </p:transition>
    </mc:Choice>
    <mc:Fallback xmlns="">
      <p:transition spd="slow">
        <p:fade/>
        <p:sndAc>
          <p:stSnd>
            <p:snd r:embed="rId3" name="camera.wav"/>
          </p:stSnd>
        </p:sndAc>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UNIDAD FINANCIERA INSTITUCIONAL</a:t>
            </a:r>
            <a:br>
              <a:rPr lang="es-SV" b="1" dirty="0"/>
            </a:br>
            <a:endParaRPr lang="es-SV" b="1" dirty="0"/>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sz="1400" b="1" cap="all" dirty="0">
                <a:solidFill>
                  <a:srgbClr val="000000"/>
                </a:solidFill>
                <a:latin typeface="Arial Black" panose="020B0A04020102020204" pitchFamily="34" charset="0"/>
                <a:ea typeface="Arial Unicode MS" pitchFamily="34" charset="-128"/>
                <a:cs typeface="Arial Unicode MS" pitchFamily="34" charset="-128"/>
              </a:rPr>
              <a:t>Licda. Miriam Mazariego de girón</a:t>
            </a:r>
            <a:endParaRPr lang="es-SV" sz="1400" b="1"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Arial Black" panose="020B0A04020102020204" pitchFamily="34" charset="0"/>
                <a:ea typeface="Arial Unicode MS" pitchFamily="34" charset="-128"/>
                <a:cs typeface="Arial Unicode MS" pitchFamily="34" charset="-128"/>
              </a:rPr>
              <a:t>HOMBRES 6</a:t>
            </a:r>
            <a:endParaRPr lang="es-SV" sz="1400" dirty="0">
              <a:latin typeface="Arial Black" panose="020B0A04020102020204" pitchFamily="34" charset="0"/>
              <a:ea typeface="Arial Unicode MS" pitchFamily="34" charset="-128"/>
              <a:cs typeface="Arial Unicode MS" pitchFamily="34" charset="-128"/>
            </a:endParaRPr>
          </a:p>
          <a:p>
            <a:pPr algn="just"/>
            <a:endParaRPr lang="es-SV" sz="1400" dirty="0">
              <a:latin typeface="Arial Black" panose="020B0A04020102020204" pitchFamily="34" charset="0"/>
              <a:ea typeface="Arial Unicode MS" pitchFamily="34" charset="-128"/>
              <a:cs typeface="Arial Unicode MS" pitchFamily="34" charset="-128"/>
            </a:endParaRPr>
          </a:p>
          <a:p>
            <a:r>
              <a:rPr lang="es-SV" sz="1400"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sz="1400" dirty="0">
              <a:latin typeface="Arial Black" panose="020B0A04020102020204" pitchFamily="34" charset="0"/>
              <a:ea typeface="Arial Unicode MS" pitchFamily="34" charset="-128"/>
              <a:cs typeface="Arial Unicode MS" pitchFamily="34" charset="-128"/>
            </a:endParaRPr>
          </a:p>
          <a:p>
            <a:pPr algn="just"/>
            <a:r>
              <a:rPr lang="es-SV" sz="1400" dirty="0">
                <a:latin typeface="Arial Black" panose="020B0A04020102020204"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1400"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250">
        <p14:switch dir="r"/>
        <p:sndAc>
          <p:stSnd>
            <p:snd r:embed="rId2" name="camera.wav"/>
          </p:stSnd>
        </p:sndAc>
      </p:transition>
    </mc:Choice>
    <mc:Fallback xmlns="">
      <p:transition spd="slow">
        <p:fade/>
        <p:sndAc>
          <p:stSnd>
            <p:snd r:embed="rId3" name="camera.wav"/>
          </p:stSnd>
        </p:sndAc>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Dr. DAVID ERNESTO CASTILLO BUSTAMANTE </a:t>
            </a:r>
            <a:endParaRPr lang="es-SV" altLang="es-SV" b="1" cap="all" dirty="0">
              <a:latin typeface="Arial Black" panose="020B0A04020102020204"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50</a:t>
            </a:r>
          </a:p>
          <a:p>
            <a:pPr algn="just"/>
            <a:r>
              <a:rPr lang="es-SV" dirty="0">
                <a:latin typeface="Arial Black" panose="020B0A04020102020204" pitchFamily="34" charset="0"/>
                <a:ea typeface="Arial Unicode MS" pitchFamily="34" charset="-128"/>
                <a:cs typeface="Arial Unicode MS" pitchFamily="34" charset="-128"/>
              </a:rPr>
              <a:t>MUJERES 31</a:t>
            </a:r>
          </a:p>
          <a:p>
            <a:pPr algn="just"/>
            <a:r>
              <a:rPr lang="es-SV" dirty="0">
                <a:latin typeface="Arial Black" panose="020B0A04020102020204" pitchFamily="34" charset="0"/>
                <a:ea typeface="Arial Unicode MS" pitchFamily="34" charset="-128"/>
                <a:cs typeface="Arial Unicode MS" pitchFamily="34" charset="-128"/>
              </a:rPr>
              <a:t>HOMBRES 19</a:t>
            </a:r>
          </a:p>
          <a:p>
            <a:pPr algn="just"/>
            <a:endParaRPr lang="es-SV" dirty="0">
              <a:latin typeface="Arial Black" panose="020B0A04020102020204" pitchFamily="34" charset="0"/>
              <a:ea typeface="Arial Unicode MS" pitchFamily="34" charset="-128"/>
              <a:cs typeface="Arial Unicode MS" pitchFamily="34" charset="-128"/>
            </a:endParaRPr>
          </a:p>
          <a:p>
            <a:r>
              <a:rPr 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fontScale="90000"/>
          </a:bodyPr>
          <a:lstStyle/>
          <a:p>
            <a:r>
              <a:rPr lang="es-SV" b="1" dirty="0"/>
              <a:t>DEPARTAMENTO DE MEDICINA INTERNA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JAQUELINE IRENE AGUILAR DE GUTIERREZ  </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1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fontScale="90000"/>
          </a:bodyPr>
          <a:lstStyle/>
          <a:p>
            <a:r>
              <a:rPr lang="es-SV" b="1" dirty="0"/>
              <a:t>DEPARTAMENTO DE EMERGENCIA MEDICA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b="1" cap="all" dirty="0">
                <a:solidFill>
                  <a:srgbClr val="000000"/>
                </a:solidFill>
                <a:latin typeface="Berlin Sans FB Demi" pitchFamily="34" charset="0"/>
                <a:ea typeface="Arial Unicode MS" pitchFamily="34" charset="-128"/>
                <a:cs typeface="Arial Unicode MS" pitchFamily="34" charset="-128"/>
              </a:rPr>
              <a:t>Dra. INGREED LICETH DUEÑAS AMAYA </a:t>
            </a:r>
            <a:endParaRPr lang="es-SV"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sndAc>
          <p:stSnd>
            <p:snd r:embed="rId2" name="camera.wav"/>
          </p:stSnd>
        </p:sndAc>
      </p:transition>
    </mc:Choice>
    <mc:Fallback xmlns="">
      <p:transition spd="slow">
        <p:fade/>
        <p:sndAc>
          <p:stSnd>
            <p:snd r:embed="rId3" name="camera.wav"/>
          </p:stSnd>
        </p:sndAc>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fontScale="90000"/>
          </a:bodyPr>
          <a:lstStyle/>
          <a:p>
            <a:r>
              <a:rPr lang="es-SV" b="1" dirty="0"/>
              <a:t>DEPARTAMENTO DE EMERGENCIA QUIRÚRGICA</a:t>
            </a:r>
          </a:p>
        </p:txBody>
      </p:sp>
      <p:sp>
        <p:nvSpPr>
          <p:cNvPr id="3" name="Marcador de texto 2"/>
          <p:cNvSpPr>
            <a:spLocks noGrp="1"/>
          </p:cNvSpPr>
          <p:nvPr>
            <p:ph type="body" sz="half" idx="2"/>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CARLOS OMAR DURAN SOLORZANO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endParaRPr lang="es-SV" dirty="0">
              <a:latin typeface="Berlin Sans FB Demi" pitchFamily="34" charset="0"/>
              <a:ea typeface="Arial Unicode MS" pitchFamily="34" charset="-128"/>
              <a:cs typeface="Arial Unicode MS" pitchFamily="34" charset="-128"/>
            </a:endParaRPr>
          </a:p>
          <a:p>
            <a:r>
              <a:rPr 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dirty="0">
              <a:latin typeface="Berlin Sans FB Demi" pitchFamily="34" charset="0"/>
              <a:ea typeface="Arial Unicode MS" pitchFamily="34" charset="-128"/>
              <a:cs typeface="Arial Unicode MS" pitchFamily="34" charset="-128"/>
            </a:endParaRPr>
          </a:p>
          <a:p>
            <a:pPr algn="just"/>
            <a:r>
              <a:rPr lang="es-SV"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p:transition spd="slow">
    <p:randomBar dir="vert"/>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fontScale="90000"/>
          </a:bodyPr>
          <a:lstStyle/>
          <a:p>
            <a:r>
              <a:rPr lang="es-SV" b="1" dirty="0"/>
              <a:t>DEPARTAMENTO DE CONSULTA EXTERNA MEDICINA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altLang="es-SV" b="1" dirty="0">
                <a:latin typeface="Arial Black" panose="020B0A04020102020204" pitchFamily="34" charset="0"/>
                <a:ea typeface="Arial Unicode MS" pitchFamily="34" charset="-128"/>
                <a:cs typeface="Arial Unicode MS" pitchFamily="34" charset="-128"/>
              </a:rPr>
              <a:t>ROLANDO ESPINOZA HERNANDEZ</a:t>
            </a:r>
            <a:r>
              <a:rPr lang="es-SV" b="1" dirty="0">
                <a:latin typeface="Arial Black" panose="020B0A04020102020204"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100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75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amera.wav"/>
          </p:stSnd>
        </p:sndAc>
      </p:transition>
    </mc:Choice>
    <mc:Fallback xmlns="">
      <p:transition spd="slow">
        <p:blinds dir="vert"/>
        <p:sndAc>
          <p:stSnd>
            <p:snd r:embed="rId3" name="camera.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fontScale="90000"/>
          </a:bodyPr>
          <a:lstStyle/>
          <a:p>
            <a:r>
              <a:rPr lang="es-SV" b="1" dirty="0"/>
              <a:t>DIRECCIÓN</a:t>
            </a:r>
          </a:p>
        </p:txBody>
      </p:sp>
      <p:sp>
        <p:nvSpPr>
          <p:cNvPr id="3" name="Marcador de texto 2"/>
          <p:cNvSpPr>
            <a:spLocks noGrp="1"/>
          </p:cNvSpPr>
          <p:nvPr>
            <p:ph type="body" sz="half" idx="2"/>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dirty="0">
                <a:solidFill>
                  <a:srgbClr val="000000"/>
                </a:solidFill>
                <a:latin typeface="Arial Black" panose="020B0A04020102020204"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a:latin typeface="Arial Black" panose="020B0A04020102020204" pitchFamily="34" charset="0"/>
              </a:rPr>
              <a:t>CITAS</a:t>
            </a:r>
          </a:p>
        </p:txBody>
      </p:sp>
      <p:sp>
        <p:nvSpPr>
          <p:cNvPr id="5" name="Marcador de texto 2"/>
          <p:cNvSpPr txBox="1">
            <a:spLocks/>
          </p:cNvSpPr>
          <p:nvPr/>
        </p:nvSpPr>
        <p:spPr>
          <a:xfrm>
            <a:off x="913777" y="1492624"/>
            <a:ext cx="10364451" cy="4329952"/>
          </a:xfrm>
          <a:prstGeom prst="rect">
            <a:avLst/>
          </a:prstGeom>
        </p:spPr>
        <p:txBody>
          <a:bodyPr vert="horz" lIns="91440" tIns="45720" rIns="91440" bIns="45720" rtlCol="0" anchor="ctr">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0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altLang="es-SV" sz="1600" b="1" dirty="0">
                <a:solidFill>
                  <a:schemeClr val="tx1"/>
                </a:solidFill>
                <a:latin typeface="Arial Black" panose="020B0A04020102020204" pitchFamily="34" charset="0"/>
                <a:ea typeface="Arial Unicode MS" pitchFamily="34" charset="-128"/>
                <a:cs typeface="Arial Unicode MS" pitchFamily="34" charset="-128"/>
              </a:rPr>
              <a:t>ROLANDO ESPINOZA HERNANDEZ</a:t>
            </a:r>
            <a:r>
              <a:rPr lang="es-SV" sz="1600" b="1" dirty="0">
                <a:solidFill>
                  <a:schemeClr val="tx1"/>
                </a:solidFill>
                <a:latin typeface="Arial Black" panose="020B0A04020102020204" pitchFamily="34" charset="0"/>
                <a:ea typeface="Arial Unicode MS" pitchFamily="34" charset="-128"/>
                <a:cs typeface="Arial Unicode MS" pitchFamily="34" charset="-128"/>
              </a:rPr>
              <a:t> </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Total de Empleados: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MUJERES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600" dirty="0">
              <a:solidFill>
                <a:schemeClr val="tx1"/>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600" dirty="0">
                <a:solidFill>
                  <a:schemeClr val="tx1"/>
                </a:solidFill>
                <a:latin typeface="Arial Black" panose="020B0A04020102020204" pitchFamily="34" charset="0"/>
                <a:ea typeface="Arial Unicode MS" pitchFamily="34" charset="-128"/>
                <a:cs typeface="Arial Unicode MS" pitchFamily="34" charset="-128"/>
              </a:rPr>
              <a:t>FACULTADES Y COMPETENCIAS</a:t>
            </a:r>
          </a:p>
          <a:p>
            <a:pPr algn="just"/>
            <a:r>
              <a:rPr lang="es-SV" sz="1600" dirty="0">
                <a:solidFill>
                  <a:schemeClr val="tx1"/>
                </a:solidFill>
                <a:latin typeface="Arial Black" panose="020B0A04020102020204"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1600" dirty="0">
              <a:solidFill>
                <a:schemeClr val="tx1"/>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4794455"/>
      </p:ext>
    </p:extLst>
  </p:cSld>
  <p:clrMapOvr>
    <a:masterClrMapping/>
  </p:clrMapOvr>
  <mc:AlternateContent xmlns:mc="http://schemas.openxmlformats.org/markup-compatibility/2006" xmlns:p14="http://schemas.microsoft.com/office/powerpoint/2010/main">
    <mc:Choice Requires="p14">
      <p:transition spd="slow" p14:dur="1250">
        <p14:flip dir="r"/>
        <p:sndAc>
          <p:stSnd>
            <p:snd r:embed="rId2" name="camera.wav"/>
          </p:stSnd>
        </p:sndAc>
      </p:transition>
    </mc:Choice>
    <mc:Fallback xmlns="">
      <p:transition spd="slow">
        <p:fade/>
        <p:sndAc>
          <p:stSnd>
            <p:snd r:embed="rId3" name="camera.wav"/>
          </p:stSnd>
        </p:sndAc>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ROLANDO ESPINOZA HERNANDEZ</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a:t>ELECTROCARDIOGRAFIA</a:t>
            </a:r>
          </a:p>
        </p:txBody>
      </p:sp>
    </p:spTree>
    <p:extLst>
      <p:ext uri="{BB962C8B-B14F-4D97-AF65-F5344CB8AC3E}">
        <p14:creationId xmlns:p14="http://schemas.microsoft.com/office/powerpoint/2010/main" val="139680778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4"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ROLANDO ESPINOZA HERNANDEZ</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
        <p:nvSpPr>
          <p:cNvPr id="5" name="Título 1"/>
          <p:cNvSpPr txBox="1">
            <a:spLocks/>
          </p:cNvSpPr>
          <p:nvPr/>
        </p:nvSpPr>
        <p:spPr>
          <a:xfrm>
            <a:off x="951875" y="266706"/>
            <a:ext cx="10364452" cy="1030941"/>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SV" b="1" dirty="0"/>
              <a:t>ELECTROENCEFALOGRAFIA</a:t>
            </a:r>
          </a:p>
        </p:txBody>
      </p:sp>
    </p:spTree>
    <p:extLst>
      <p:ext uri="{BB962C8B-B14F-4D97-AF65-F5344CB8AC3E}">
        <p14:creationId xmlns:p14="http://schemas.microsoft.com/office/powerpoint/2010/main" val="3989872834"/>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fontScale="90000"/>
          </a:bodyPr>
          <a:lstStyle/>
          <a:p>
            <a:r>
              <a:rPr lang="es-SV" b="1" dirty="0"/>
              <a:t>DEPARTAMENTO DE HEMATOLOGIA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Nombre de la Jefatura: DR. ARMANDO RAFAEL ESTRADA ROMERO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fontScale="90000"/>
          </a:bodyPr>
          <a:lstStyle/>
          <a:p>
            <a:r>
              <a:rPr lang="es-SV" b="1" dirty="0"/>
              <a:t>DEPARTAMENTO DE INFECTOLOGIA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DRA. MIRIAM DE LOURDES DUEÑAS DE CHICAS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51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45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p>
          <a:p>
            <a:pPr algn="just"/>
            <a:r>
              <a:rPr lang="es-SV" dirty="0">
                <a:latin typeface="Arial Black" panose="020B0A04020102020204"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fontScale="90000"/>
          </a:bodyPr>
          <a:lstStyle/>
          <a:p>
            <a:r>
              <a:rPr lang="es-SV" b="1" dirty="0"/>
              <a:t>DEPARTAMENTO DE ONCOLOGIA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b="1" dirty="0">
                <a:solidFill>
                  <a:srgbClr val="000000"/>
                </a:solidFill>
                <a:latin typeface="Arial Black" panose="020B0A04020102020204" pitchFamily="34" charset="0"/>
                <a:ea typeface="Arial Unicode MS" pitchFamily="34" charset="-128"/>
                <a:cs typeface="Arial Unicode MS" pitchFamily="34" charset="-128"/>
              </a:rPr>
              <a:t>Nombre de la Jefatura: Dr. </a:t>
            </a:r>
            <a:r>
              <a:rPr lang="es-SV" sz="1800" b="1" dirty="0">
                <a:latin typeface="Arial Black" panose="020B0A04020102020204"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800" dirty="0">
                <a:solidFill>
                  <a:srgbClr val="000000"/>
                </a:solidFill>
                <a:latin typeface="Arial Black" panose="020B0A04020102020204" pitchFamily="34" charset="0"/>
                <a:ea typeface="Arial Unicode MS" pitchFamily="34" charset="-128"/>
                <a:cs typeface="Arial Unicode MS" pitchFamily="34" charset="-128"/>
              </a:rPr>
              <a:t>HOMBRES 3</a:t>
            </a:r>
          </a:p>
          <a:p>
            <a:pPr algn="just"/>
            <a:endParaRPr lang="es-SV" sz="1800" dirty="0">
              <a:latin typeface="Arial Black" panose="020B0A04020102020204" pitchFamily="34" charset="0"/>
              <a:ea typeface="Arial Unicode MS" pitchFamily="34" charset="-128"/>
              <a:cs typeface="Arial Unicode MS" pitchFamily="34" charset="-128"/>
            </a:endParaRPr>
          </a:p>
          <a:p>
            <a:r>
              <a:rPr lang="es-SV" sz="1800"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sz="1800" dirty="0">
              <a:latin typeface="Arial Black" panose="020B0A04020102020204" pitchFamily="34" charset="0"/>
              <a:ea typeface="Arial Unicode MS" pitchFamily="34" charset="-128"/>
              <a:cs typeface="Arial Unicode MS" pitchFamily="34" charset="-128"/>
            </a:endParaRPr>
          </a:p>
          <a:p>
            <a:pPr algn="just"/>
            <a:r>
              <a:rPr lang="es-SV" sz="1800" dirty="0">
                <a:latin typeface="Arial Black" panose="020B0A04020102020204"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1800" dirty="0">
              <a:solidFill>
                <a:srgbClr val="000000"/>
              </a:solidFill>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fontScale="90000"/>
          </a:bodyPr>
          <a:lstStyle/>
          <a:p>
            <a:r>
              <a:rPr lang="es-SV" b="1" dirty="0"/>
              <a:t>DEPARTAMENTO DE NEFROLOGIA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fontScale="90000"/>
          </a:bodyPr>
          <a:lstStyle/>
          <a:p>
            <a:r>
              <a:rPr lang="es-SV" b="1" dirty="0"/>
              <a:t>DEPARTAMENTO DE NEONATOLOGIA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IRINA LISBETH RUBALLO RAMOS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fontScale="90000"/>
          </a:bodyPr>
          <a:lstStyle/>
          <a:p>
            <a:r>
              <a:rPr lang="es-SV" b="1" dirty="0"/>
              <a:t>UNIDAD DE CUIDADOS INTENSIVOS NEONATALES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50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normAutofit fontScale="90000"/>
          </a:bodyPr>
          <a:lstStyle/>
          <a:p>
            <a:r>
              <a:rPr lang="es-SV" b="1" dirty="0"/>
              <a:t>SUB - DIRECCIÓN</a:t>
            </a:r>
          </a:p>
        </p:txBody>
      </p:sp>
      <p:sp>
        <p:nvSpPr>
          <p:cNvPr id="3" name="Marcador de texto 2"/>
          <p:cNvSpPr>
            <a:spLocks noGrp="1"/>
          </p:cNvSpPr>
          <p:nvPr>
            <p:ph type="body" sz="half" idx="2"/>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r>
              <a:rPr lang="es-ES" dirty="0">
                <a:latin typeface="Arial Black" panose="020B0A04020102020204"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dirty="0">
              <a:latin typeface="Arial Black" panose="020B0A04020102020204"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fontScale="90000"/>
          </a:bodyPr>
          <a:lstStyle/>
          <a:p>
            <a:r>
              <a:rPr lang="es-SV" b="1" dirty="0"/>
              <a:t>UNIDAD DE CUIDADOS INTENSIVOS</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rPr>
              <a:t>Nombre de la Jefatura: Dr. </a:t>
            </a:r>
            <a:r>
              <a:rPr lang="es-SV" altLang="es-SV" b="1" cap="all" dirty="0">
                <a:solidFill>
                  <a:srgbClr val="000000"/>
                </a:solidFill>
                <a:latin typeface="Berlin Sans FB Demi" pitchFamily="34" charset="0"/>
              </a:rPr>
              <a:t>LUIS JOSÉ GUZMAN FLORES</a:t>
            </a:r>
            <a:endParaRPr lang="es-SV"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Total de Empleados: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MUJERES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dirty="0">
              <a:solidFill>
                <a:srgbClr val="000000"/>
              </a:solidFill>
              <a:latin typeface="Berlin Sans FB Demi" pitchFamily="34" charset="0"/>
            </a:endParaRPr>
          </a:p>
          <a:p>
            <a:pPr algn="just"/>
            <a:r>
              <a:rPr lang="es-SV" dirty="0">
                <a:latin typeface="Berlin Sans FB Demi" pitchFamily="34" charset="0"/>
              </a:rPr>
              <a:t>Proporcionar la atención y cuidados intensivos críticos e intermedios a todos los pacientes pediátricos hospitalizados que lo requieran.</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sz="half" idx="2"/>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dirty="0">
                <a:latin typeface="Berlin Sans FB Demi" pitchFamily="34" charset="0"/>
                <a:ea typeface="Arial Unicode MS" pitchFamily="34" charset="-128"/>
                <a:cs typeface="Arial Unicode MS" pitchFamily="34" charset="-128"/>
              </a:rPr>
              <a:t>PABLO RICARDO GONZALEZ CANIZALES </a:t>
            </a:r>
            <a:r>
              <a:rPr lang="es-SV"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fontScale="90000"/>
          </a:bodyPr>
          <a:lstStyle/>
          <a:p>
            <a:r>
              <a:rPr lang="es-SV" b="1" dirty="0"/>
              <a:t>DEPARTAMENTO DE CIRUGIA PEDIATRICA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camera.wav"/>
          </p:stSnd>
        </p:sndAc>
      </p:transition>
    </mc:Choice>
    <mc:Fallback xmlns="">
      <p:transition spd="slow">
        <p:fade/>
        <p:sndAc>
          <p:stSnd>
            <p:snd r:embed="rId3" name="camera.wav"/>
          </p:stSnd>
        </p:sndAc>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fontScale="90000"/>
          </a:bodyPr>
          <a:lstStyle/>
          <a:p>
            <a:r>
              <a:rPr lang="es-SV" b="1" dirty="0"/>
              <a:t>DEPARTAMENTO DE EMERGENCIA QUIRURGICA</a:t>
            </a:r>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fontScale="90000"/>
          </a:bodyPr>
          <a:lstStyle/>
          <a:p>
            <a:r>
              <a:rPr lang="pt-BR" b="1" dirty="0"/>
              <a:t>DEPARTAMENTO DE CONSULTA EXTERNA QUIRURGICA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JORGE ADALBERTO MILLA GOMEZ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500">
        <p:random/>
        <p:sndAc>
          <p:stSnd>
            <p:snd r:embed="rId2" name="camera.wav"/>
          </p:stSnd>
        </p:sndAc>
      </p:transition>
    </mc:Choice>
    <mc:Fallback xmlns="">
      <p:transition spd="slow">
        <p:random/>
        <p:sndAc>
          <p:stSnd>
            <p:snd r:embed="rId3" name="camera.wav"/>
          </p:stSnd>
        </p:sndAc>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fontScale="90000"/>
          </a:bodyPr>
          <a:lstStyle/>
          <a:p>
            <a:r>
              <a:rPr lang="pt-BR" b="1" dirty="0"/>
              <a:t>DEPARTAMENTO DE OTORRINOLARINGOLOGIA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fontScale="90000"/>
          </a:bodyPr>
          <a:lstStyle/>
          <a:p>
            <a:r>
              <a:rPr lang="es-SV" b="1" dirty="0"/>
              <a:t>DEPARTAMENTO DE CIRUGIA PLASTICA</a:t>
            </a:r>
          </a:p>
        </p:txBody>
      </p:sp>
      <p:sp>
        <p:nvSpPr>
          <p:cNvPr id="3" name="Marcador de texto 2"/>
          <p:cNvSpPr>
            <a:spLocks noGrp="1"/>
          </p:cNvSpPr>
          <p:nvPr>
            <p:ph type="body" sz="half" idx="2"/>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a:t>
            </a:r>
            <a:r>
              <a:rPr lang="es-SV"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endParaRPr lang="es-SV"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dirty="0">
                <a:solidFill>
                  <a:srgbClr val="000000"/>
                </a:solidFill>
                <a:latin typeface="Berlin Sans FB Demi" pitchFamily="34" charset="0"/>
                <a:ea typeface="Arial Unicode MS" pitchFamily="34" charset="-128"/>
                <a:cs typeface="Arial Unicode MS" pitchFamily="34" charset="-128"/>
              </a:rPr>
              <a:t>FACULTADES Y COMPETENCIAS</a:t>
            </a:r>
            <a:endParaRPr lang="es-SV"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fontScale="90000"/>
          </a:bodyPr>
          <a:lstStyle/>
          <a:p>
            <a:r>
              <a:rPr lang="es-SV" b="1" dirty="0"/>
              <a:t>DEPARTAMENTO DE OFTALMOLOGIA</a:t>
            </a:r>
          </a:p>
        </p:txBody>
      </p:sp>
      <p:sp>
        <p:nvSpPr>
          <p:cNvPr id="3" name="Marcador de texto 2"/>
          <p:cNvSpPr>
            <a:spLocks noGrp="1"/>
          </p:cNvSpPr>
          <p:nvPr>
            <p:ph type="body" sz="half" idx="2"/>
          </p:nvPr>
        </p:nvSpPr>
        <p:spPr>
          <a:xfrm>
            <a:off x="9137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fontScale="90000"/>
          </a:bodyPr>
          <a:lstStyle/>
          <a:p>
            <a:r>
              <a:rPr lang="es-SV" b="1" dirty="0"/>
              <a:t>DEPARTAMENTO DE ORTOPEDIA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fontScale="90000"/>
          </a:bodyPr>
          <a:lstStyle/>
          <a:p>
            <a:r>
              <a:rPr lang="es-SV" b="1" dirty="0"/>
              <a:t>DEPARTAMENTO DE NEUROCIRUGIA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amera.wav"/>
          </p:stSnd>
        </p:sndAc>
      </p:transition>
    </mc:Choice>
    <mc:Fallback xmlns="">
      <p:transition spd="med">
        <p:fade/>
        <p:sndAc>
          <p:stSnd>
            <p:snd r:embed="rId3" name="camera.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CONSEJO ESTRATEGICO DE GESTION</a:t>
            </a:r>
          </a:p>
        </p:txBody>
      </p:sp>
      <p:sp>
        <p:nvSpPr>
          <p:cNvPr id="3" name="Marcador de texto 2"/>
          <p:cNvSpPr>
            <a:spLocks noGrp="1"/>
          </p:cNvSpPr>
          <p:nvPr>
            <p:ph type="body" sz="half" idx="2"/>
          </p:nvPr>
        </p:nvSpPr>
        <p:spPr>
          <a:xfrm>
            <a:off x="742951" y="1162050"/>
            <a:ext cx="10744200" cy="54419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dirty="0">
                <a:latin typeface="Berlin Sans FB Demi" pitchFamily="34" charset="0"/>
                <a:ea typeface="Arial Unicode MS" pitchFamily="34" charset="-128"/>
                <a:cs typeface="Arial Unicode MS" pitchFamily="34" charset="-128"/>
              </a:rPr>
              <a:t>e) Consignar en Acta lo tratado en cada reunión</a:t>
            </a:r>
            <a:r>
              <a:rPr lang="es-SV"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sndAc>
      <p:stSnd>
        <p:snd r:embed="rId2" name="camera.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fontScale="90000"/>
          </a:bodyPr>
          <a:lstStyle/>
          <a:p>
            <a:r>
              <a:rPr lang="es-SV" b="1" dirty="0"/>
              <a:t>DEPARTAMENTO DE CENTRO QUIRURGICO</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sndAc>
      <p:stSnd>
        <p:snd r:embed="rId2"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18</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sndAc>
      <p:stSnd>
        <p:snd r:embed="rId2"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fontScale="90000"/>
          </a:bodyPr>
          <a:lstStyle/>
          <a:p>
            <a:r>
              <a:rPr lang="es-SV" b="1" dirty="0"/>
              <a:t>CENTRAL DE ESTERILIZACION (ARSENAL)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OTTO MELVIN HERCULES ORELLANA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amera.wav"/>
          </p:stSnd>
        </p:sndAc>
      </p:transition>
    </mc:Choice>
    <mc:Fallback xmlns="">
      <p:transition spd="slow">
        <p:split orient="vert"/>
        <p:sndAc>
          <p:stSnd>
            <p:snd r:embed="rId3" name="camera.wav"/>
          </p:stSnd>
        </p:sndAc>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sndAc>
      <p:stSnd>
        <p:snd r:embed="rId2"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fontScale="90000"/>
          </a:bodyPr>
          <a:lstStyle/>
          <a:p>
            <a:r>
              <a:rPr lang="es-SV" b="1" dirty="0"/>
              <a:t>DIVISION DE SERVICIOS DE DIAGNOSTICO Y APOYO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ILIANA MARIA HERNANDEZ DE HERNANDEZ</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fontScale="90000"/>
          </a:bodyPr>
          <a:lstStyle/>
          <a:p>
            <a:r>
              <a:rPr lang="es-SV" b="1" dirty="0"/>
              <a:t>DEPARTAMENTO DE ANATOMIA PATOLOGICA</a:t>
            </a:r>
          </a:p>
        </p:txBody>
      </p:sp>
      <p:sp>
        <p:nvSpPr>
          <p:cNvPr id="3" name="Marcador de texto 2"/>
          <p:cNvSpPr>
            <a:spLocks noGrp="1"/>
          </p:cNvSpPr>
          <p:nvPr>
            <p:ph type="body" sz="half" idx="2"/>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fontScale="90000"/>
          </a:bodyPr>
          <a:lstStyle/>
          <a:p>
            <a:r>
              <a:rPr lang="es-SV" b="1" dirty="0"/>
              <a:t>DEPARTAMENTO DE BANCO DE SANGRE</a:t>
            </a:r>
          </a:p>
        </p:txBody>
      </p:sp>
      <p:sp>
        <p:nvSpPr>
          <p:cNvPr id="3" name="Marcador de texto 2"/>
          <p:cNvSpPr>
            <a:spLocks noGrp="1"/>
          </p:cNvSpPr>
          <p:nvPr>
            <p:ph type="body" sz="half" idx="2"/>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JAIME DEL CARMEN ALFARO MENDOZA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TATIANA MARCELA HUEZO CAMPOS</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2" name="camera.wav"/>
          </p:stSnd>
        </p:sndAc>
      </p:transition>
    </mc:Choice>
    <mc:Fallback xmlns="">
      <p:transition spd="slow">
        <p:fade/>
        <p:sndAc>
          <p:stSnd>
            <p:snd r:embed="rId3" name="camera.wav"/>
          </p:stSnd>
        </p:sndAc>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camera.wav"/>
          </p:stSnd>
        </p:sndAc>
      </p:transition>
    </mc:Choice>
    <mc:Fallback xmlns="">
      <p:transition spd="slow">
        <p:dissolve/>
        <p:sndAc>
          <p:stSnd>
            <p:snd r:embed="rId3" name="camera.wav"/>
          </p:stSnd>
        </p:sndAc>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fontScale="90000"/>
          </a:bodyPr>
          <a:lstStyle/>
          <a:p>
            <a:r>
              <a:rPr lang="es-SV" b="1" dirty="0"/>
              <a:t>DEPARTAMENTO DE IMÁGENES MEDICAS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SALVADOR EDUARDO RIVERA ESPINOZA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amera.wav"/>
          </p:stSnd>
        </p:sndAc>
      </p:transition>
    </mc:Choice>
    <mc:Fallback xmlns="">
      <p:transition spd="slow">
        <p:fade/>
        <p:sndAc>
          <p:stSnd>
            <p:snd r:embed="rId3" name="camera.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AUDITORIA INTERNA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ea typeface="Arial Unicode MS" pitchFamily="34" charset="-128"/>
                <a:cs typeface="Arial Unicode MS" pitchFamily="34" charset="-128"/>
              </a:rPr>
              <a:t>Nombre de la Jefatura: LICDA. </a:t>
            </a:r>
            <a:r>
              <a:rPr lang="es-SV" altLang="es-SV" b="1" cap="all" dirty="0">
                <a:solidFill>
                  <a:srgbClr val="000000"/>
                </a:solidFill>
                <a:latin typeface="Arial Black" panose="020B0A04020102020204"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p>
          <a:p>
            <a:pPr algn="just"/>
            <a:r>
              <a:rPr lang="es-SV" dirty="0">
                <a:latin typeface="Arial Black" panose="020B0A04020102020204"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mera.wav"/>
          </p:stSnd>
        </p:sndAc>
      </p:transition>
    </mc:Choice>
    <mc:Fallback xmlns="">
      <p:transition spd="slow">
        <p:checker/>
        <p:sndAc>
          <p:stSnd>
            <p:snd r:embed="rId3" name="camera.wav"/>
          </p:stSnd>
        </p:sndAc>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fontScale="90000"/>
          </a:bodyPr>
          <a:lstStyle/>
          <a:p>
            <a:r>
              <a:rPr lang="es-SV" b="1" dirty="0"/>
              <a:t>DEPARTAMENTO DE LABORATORIO CLINICO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dirty="0">
                <a:latin typeface="Berlin Sans FB Demi" pitchFamily="34" charset="0"/>
              </a:rPr>
              <a:t>.</a:t>
            </a:r>
            <a:endParaRPr lang="es-SV" altLang="es-SV"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camera.wav"/>
          </p:stSnd>
        </p:sndAc>
      </p:transition>
    </mc:Choice>
    <mc:Fallback xmlns="">
      <p:transition spd="slow">
        <p:fade/>
        <p:sndAc>
          <p:stSnd>
            <p:snd r:embed="rId3" name="camera.wav"/>
          </p:stSnd>
        </p:sndAc>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fontScale="90000"/>
          </a:bodyPr>
          <a:lstStyle/>
          <a:p>
            <a:r>
              <a:rPr lang="es-SV" b="1" dirty="0"/>
              <a:t>DEPARTAMENTO DE MEDICINA FISICA Y REHABILITACION</a:t>
            </a:r>
          </a:p>
        </p:txBody>
      </p:sp>
      <p:sp>
        <p:nvSpPr>
          <p:cNvPr id="3" name="Marcador de texto 2"/>
          <p:cNvSpPr>
            <a:spLocks noGrp="1"/>
          </p:cNvSpPr>
          <p:nvPr>
            <p:ph type="body" sz="half" idx="2"/>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camera.wav"/>
          </p:stSnd>
        </p:sndAc>
      </p:transition>
    </mc:Choice>
    <mc:Fallback xmlns="">
      <p:transition spd="slow">
        <p:fade/>
        <p:sndAc>
          <p:stSnd>
            <p:snd r:embed="rId3" name="camera.wav"/>
          </p:stSnd>
        </p:sndAc>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sz="half" idx="2"/>
          </p:nvPr>
        </p:nvSpPr>
        <p:spPr>
          <a:xfrm>
            <a:off x="9137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CLAUDIA FELICITA CARPIO DE MALDONADO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3" name="camera.wav"/>
          </p:stSnd>
        </p:sndAc>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amera.wav"/>
          </p:stSnd>
        </p:sndAc>
      </p:transition>
    </mc:Choice>
    <mc:Fallback xmlns="">
      <p:transition spd="slow">
        <p:fade/>
        <p:sndAc>
          <p:stSnd>
            <p:snd r:embed="rId3" name="camera.wav"/>
          </p:stSnd>
        </p:sndAc>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fontScale="90000"/>
          </a:bodyPr>
          <a:lstStyle/>
          <a:p>
            <a:r>
              <a:rPr lang="es-SV" b="1" dirty="0"/>
              <a:t>DEPARTAMENTO DE RECURSOS HUMANOS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amera.wav"/>
          </p:stSnd>
        </p:sndAc>
      </p:transition>
    </mc:Choice>
    <mc:Fallback xmlns="">
      <p:transition spd="slow">
        <p:fade/>
        <p:sndAc>
          <p:stSnd>
            <p:snd r:embed="rId3" name="camera.wav"/>
          </p:stSnd>
        </p:sndAc>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sz="half" idx="2"/>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b="1" cap="all" dirty="0">
                <a:solidFill>
                  <a:srgbClr val="000000"/>
                </a:solidFill>
                <a:latin typeface="Berlin Sans FB Demi" pitchFamily="34" charset="0"/>
                <a:ea typeface="Arial Unicode MS" pitchFamily="34" charset="-128"/>
                <a:cs typeface="Arial Unicode MS" pitchFamily="34" charset="-128"/>
              </a:rPr>
              <a:t>Francia </a:t>
            </a:r>
            <a:r>
              <a:rPr lang="es-SV" altLang="es-SV" b="1" cap="all" dirty="0" err="1">
                <a:solidFill>
                  <a:srgbClr val="000000"/>
                </a:solidFill>
                <a:latin typeface="Berlin Sans FB Demi" pitchFamily="34" charset="0"/>
                <a:ea typeface="Arial Unicode MS" pitchFamily="34" charset="-128"/>
                <a:cs typeface="Arial Unicode MS" pitchFamily="34" charset="-128"/>
              </a:rPr>
              <a:t>Lisseth</a:t>
            </a:r>
            <a:r>
              <a:rPr lang="es-SV" altLang="es-SV"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amera.wav"/>
          </p:stSnd>
        </p:sndAc>
      </p:transition>
    </mc:Choice>
    <mc:Fallback xmlns="">
      <p:transition spd="slow">
        <p:fade/>
        <p:sndAc>
          <p:stSnd>
            <p:snd r:embed="rId3" name="camera.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fontScale="90000"/>
          </a:bodyPr>
          <a:lstStyle/>
          <a:p>
            <a:r>
              <a:rPr lang="es-SV" b="1" dirty="0"/>
              <a:t>DEPARTAMENTO DE MANTENIMIENTO</a:t>
            </a:r>
          </a:p>
        </p:txBody>
      </p:sp>
      <p:sp>
        <p:nvSpPr>
          <p:cNvPr id="3" name="Marcador de texto 2"/>
          <p:cNvSpPr>
            <a:spLocks noGrp="1"/>
          </p:cNvSpPr>
          <p:nvPr>
            <p:ph type="body" sz="half" idx="2"/>
          </p:nvPr>
        </p:nvSpPr>
        <p:spPr>
          <a:xfrm>
            <a:off x="939277" y="1492624"/>
            <a:ext cx="10364451" cy="4329952"/>
          </a:xfrm>
        </p:spPr>
        <p:txBody>
          <a:bodyPr>
            <a:normAutofit/>
          </a:bodyPr>
          <a:lstStyle/>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CARLOS ERNESTOS ALAS ESCOBAR</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camera.wav"/>
          </p:stSnd>
        </p:sndAc>
      </p:transition>
    </mc:Choice>
    <mc:Fallback xmlns="">
      <p:transition spd="slow">
        <p:fade/>
        <p:sndAc>
          <p:stSnd>
            <p:snd r:embed="rId3" name="camera.wav"/>
          </p:stSnd>
        </p:sndAc>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camera.wav"/>
          </p:stSnd>
        </p:sndAc>
      </p:transition>
    </mc:Choice>
    <mc:Fallback xmlns="">
      <p:transition spd="slow">
        <p:fade/>
        <p:sndAc>
          <p:stSnd>
            <p:snd r:embed="rId3" name="camera.wav"/>
          </p:stSnd>
        </p:sndAc>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dirty="0">
                <a:latin typeface="Berlin Sans FB Demi" pitchFamily="34" charset="0"/>
                <a:ea typeface="Arial Unicode MS" pitchFamily="34" charset="-128"/>
                <a:cs typeface="Arial Unicode MS" pitchFamily="34" charset="-128"/>
              </a:rPr>
              <a:t>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3" name="camera.wav"/>
          </p:stSnd>
        </p:sndAc>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sz="half" idx="2"/>
          </p:nvPr>
        </p:nvSpPr>
        <p:spPr>
          <a:xfrm>
            <a:off x="939277" y="1492624"/>
            <a:ext cx="10364451" cy="4329952"/>
          </a:xfrm>
        </p:spPr>
        <p:txBody>
          <a:bodyPr>
            <a:normAutofit fontScale="92500"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JUAN MANUEL JUAREZ CUELLAR</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amera.wav"/>
          </p:stSnd>
        </p:sndAc>
      </p:transition>
    </mc:Choice>
    <mc:Fallback xmlns="">
      <p:transition spd="slow">
        <p:fade/>
        <p:sndAc>
          <p:stSnd>
            <p:snd r:embed="rId3" name="camera.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JURIDICA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latin typeface="Arial Black" panose="020B0A04020102020204" pitchFamily="34" charset="0"/>
                <a:ea typeface="Arial Unicode MS" pitchFamily="34" charset="-128"/>
                <a:cs typeface="Arial Unicode MS" pitchFamily="34" charset="-128"/>
              </a:rPr>
              <a:t>Nombre de la Jefatura: LICDA. </a:t>
            </a:r>
            <a:r>
              <a:rPr lang="pt-BR" altLang="es-SV" b="1" dirty="0">
                <a:latin typeface="Arial Black" panose="020B0A04020102020204"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latin typeface="Arial Black" panose="020B0A04020102020204"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latin typeface="Arial Black" panose="020B0A04020102020204"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a:t>
            </a:r>
            <a:endParaRPr lang="es-SV" altLang="es-SV" dirty="0">
              <a:latin typeface="Arial Black" panose="020B0A04020102020204" pitchFamily="34" charset="0"/>
              <a:ea typeface="Arial Unicode MS" pitchFamily="34" charset="-128"/>
              <a:cs typeface="Arial Unicode MS" pitchFamily="34" charset="-128"/>
            </a:endParaRPr>
          </a:p>
          <a:p>
            <a:pPr algn="just"/>
            <a:r>
              <a:rPr lang="es-SV" dirty="0">
                <a:latin typeface="Arial Black" panose="020B0A04020102020204"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3" name="chimes.wav"/>
          </p:stSnd>
        </p:sndAc>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camera.wav"/>
          </p:stSnd>
        </p:sndAc>
      </p:transition>
    </mc:Choice>
    <mc:Fallback xmlns="">
      <p:transition spd="slow">
        <p:fade/>
        <p:sndAc>
          <p:stSnd>
            <p:snd r:embed="rId3" name="camera.wav"/>
          </p:stSnd>
        </p:sndAc>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CARLOS ROBERTO VELASQUEZ MONTES</a:t>
            </a:r>
            <a:endParaRPr lang="es-SV" altLang="es-SV"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3" name="camera.wav"/>
          </p:stSnd>
        </p:sndAc>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fontScale="90000"/>
          </a:bodyPr>
          <a:lstStyle/>
          <a:p>
            <a:r>
              <a:rPr lang="es-SV" b="1" dirty="0"/>
              <a:t>ALMACEN DE INSUMOS DIVERSOS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ING. VICTOR MANUEL HERRERA SALALA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camera.wav"/>
          </p:stSnd>
        </p:sndAc>
      </p:transition>
    </mc:Choice>
    <mc:Fallback xmlns="">
      <p:transition spd="slow">
        <p:fade/>
        <p:sndAc>
          <p:stSnd>
            <p:snd r:embed="rId3" name="camera.wav"/>
          </p:stSnd>
        </p:sndAc>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fontScale="90000"/>
          </a:bodyPr>
          <a:lstStyle/>
          <a:p>
            <a:r>
              <a:rPr lang="es-SV" b="1" dirty="0"/>
              <a:t>ALMACEN DE INSUMOS MEDICOS</a:t>
            </a:r>
          </a:p>
        </p:txBody>
      </p:sp>
      <p:sp>
        <p:nvSpPr>
          <p:cNvPr id="3" name="Marcador de texto 2"/>
          <p:cNvSpPr>
            <a:spLocks noGrp="1"/>
          </p:cNvSpPr>
          <p:nvPr>
            <p:ph type="body" sz="half" idx="2"/>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WENDY STEFANI PEREZ ORELLANA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p:transition spd="slow">
    <p:comb/>
    <p:sndAc>
      <p:stSnd>
        <p:snd r:embed="rId2" name="camera.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t>
            </a:r>
            <a:r>
              <a:rPr lang="es-SV" dirty="0" err="1">
                <a:latin typeface="Berlin Sans FB Demi" pitchFamily="34" charset="0"/>
                <a:ea typeface="Arial Unicode MS" pitchFamily="34" charset="-128"/>
                <a:cs typeface="Arial Unicode MS" pitchFamily="34" charset="-128"/>
              </a:rPr>
              <a:t>aindicadores</a:t>
            </a:r>
            <a:r>
              <a:rPr lang="es-SV" dirty="0">
                <a:latin typeface="Berlin Sans FB Demi" pitchFamily="34" charset="0"/>
                <a:ea typeface="Arial Unicode MS" pitchFamily="34" charset="-128"/>
                <a:cs typeface="Arial Unicode MS" pitchFamily="34" charset="-128"/>
              </a:rPr>
              <a:t>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camera.wav"/>
          </p:stSnd>
        </p:sndAc>
      </p:transition>
    </mc:Choice>
    <mc:Fallback xmlns="">
      <p:transition spd="slow">
        <p:fade/>
        <p:sndAc>
          <p:stSnd>
            <p:snd r:embed="rId3" name="camera.wav"/>
          </p:stSnd>
        </p:sndAc>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fontScale="90000"/>
          </a:bodyPr>
          <a:lstStyle/>
          <a:p>
            <a:r>
              <a:rPr lang="es-SV" b="1" dirty="0"/>
              <a:t>ALMACEN DE MEDICAMENTOS Y REACTIVOS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Lcda. </a:t>
            </a:r>
            <a:r>
              <a:rPr lang="es-SV" b="1" dirty="0">
                <a:latin typeface="Berlin Sans FB Demi" pitchFamily="34" charset="0"/>
                <a:ea typeface="Arial Unicode MS" pitchFamily="34" charset="-128"/>
                <a:cs typeface="Arial Unicode MS" pitchFamily="34" charset="-128"/>
              </a:rPr>
              <a:t>EDA ESMERALDA </a:t>
            </a:r>
            <a:r>
              <a:rPr lang="es-SV" b="1" dirty="0">
                <a:solidFill>
                  <a:srgbClr val="000000"/>
                </a:solidFill>
                <a:latin typeface="Berlin Sans FB Demi" pitchFamily="34" charset="0"/>
                <a:ea typeface="Arial Unicode MS" pitchFamily="34" charset="-128"/>
                <a:cs typeface="Arial Unicode MS" pitchFamily="34" charset="-128"/>
              </a:rPr>
              <a:t> </a:t>
            </a:r>
            <a:r>
              <a:rPr lang="es-SV"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camera.wav"/>
          </p:stSnd>
        </p:sndAc>
      </p:transition>
    </mc:Choice>
    <mc:Fallback xmlns="">
      <p:transition spd="slow">
        <p:fade/>
        <p:sndAc>
          <p:stSnd>
            <p:snd r:embed="rId3" name="camera.wav"/>
          </p:stSnd>
        </p:sndAc>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sz="half" idx="2"/>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1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17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1400" dirty="0" err="1">
                <a:latin typeface="Berlin Sans FB Demi" pitchFamily="34" charset="0"/>
                <a:ea typeface="Arial Unicode MS" pitchFamily="34" charset="-128"/>
                <a:cs typeface="Arial Unicode MS" pitchFamily="34" charset="-128"/>
              </a:rPr>
              <a:t>dietoterapéuticos</a:t>
            </a:r>
            <a:r>
              <a:rPr lang="es-SV" sz="1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camera.wav"/>
          </p:stSnd>
        </p:sndAc>
      </p:transition>
    </mc:Choice>
    <mc:Fallback xmlns="">
      <p:transition spd="slow">
        <p:fade/>
        <p:sndAc>
          <p:stSnd>
            <p:snd r:embed="rId3" name="camera.wav"/>
          </p:stSnd>
        </p:sndAc>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Sra. </a:t>
            </a:r>
            <a:r>
              <a:rPr lang="es-SV" b="1" dirty="0">
                <a:latin typeface="Berlin Sans FB Demi" pitchFamily="34" charset="0"/>
                <a:ea typeface="Arial Unicode MS" pitchFamily="34" charset="-128"/>
                <a:cs typeface="Arial Unicode MS" pitchFamily="34" charset="-128"/>
              </a:rPr>
              <a:t>REINA ESTHER </a:t>
            </a:r>
            <a:r>
              <a:rPr lang="es-SV" b="1" dirty="0">
                <a:solidFill>
                  <a:srgbClr val="000000"/>
                </a:solidFill>
                <a:latin typeface="Berlin Sans FB Demi" pitchFamily="34" charset="0"/>
                <a:ea typeface="Arial Unicode MS" pitchFamily="34" charset="-128"/>
                <a:cs typeface="Arial Unicode MS" pitchFamily="34" charset="-128"/>
              </a:rPr>
              <a:t> </a:t>
            </a:r>
            <a:r>
              <a:rPr lang="es-SV"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amera.wav"/>
          </p:stSnd>
        </p:sndAc>
      </p:transition>
    </mc:Choice>
    <mc:Fallback xmlns="">
      <p:transition spd="slow">
        <p:fade/>
        <p:sndAc>
          <p:stSnd>
            <p:snd r:embed="rId3" name="camera.wav"/>
          </p:stSnd>
        </p:sndAc>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sz="half" idx="2"/>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1400" b="1" dirty="0">
                <a:latin typeface="Berlin Sans FB Demi" pitchFamily="34" charset="0"/>
                <a:ea typeface="Arial Unicode MS" pitchFamily="34" charset="-128"/>
                <a:cs typeface="Arial Unicode MS" pitchFamily="34" charset="-128"/>
              </a:rPr>
              <a:t>JOSSELYN ELIZABETH VALDEZ SERMEÑO</a:t>
            </a:r>
            <a:endParaRPr lang="es-SV" sz="1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1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1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1400" dirty="0">
                <a:latin typeface="Arial Unicode MS" pitchFamily="34" charset="-128"/>
                <a:ea typeface="Arial Unicode MS" pitchFamily="34" charset="-128"/>
                <a:cs typeface="Arial Unicode MS" pitchFamily="34" charset="-128"/>
              </a:rPr>
              <a:t>.</a:t>
            </a:r>
            <a:endParaRPr lang="es-SV" altLang="es-SV" sz="1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camera.wav"/>
          </p:stSnd>
        </p:sndAc>
      </p:transition>
    </mc:Choice>
    <mc:Fallback xmlns="">
      <p:transition spd="slow">
        <p:fade/>
        <p:sndAc>
          <p:stSnd>
            <p:snd r:embed="rId3" name="camera.wav"/>
          </p:stSnd>
        </p:sndAc>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15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amera.wav"/>
          </p:stSnd>
        </p:sndAc>
      </p:transition>
    </mc:Choice>
    <mc:Fallback xmlns="">
      <p:transition spd="slow">
        <p:fade/>
        <p:sndAc>
          <p:stSnd>
            <p:snd r:embed="rId3" name="camera.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UNIDAD DE PLANIFICACION</a:t>
            </a:r>
          </a:p>
        </p:txBody>
      </p:sp>
      <p:sp>
        <p:nvSpPr>
          <p:cNvPr id="3" name="Marcador de texto 2"/>
          <p:cNvSpPr>
            <a:spLocks noGrp="1"/>
          </p:cNvSpPr>
          <p:nvPr>
            <p:ph type="body" sz="half" idx="2"/>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sndAc>
      <p:stSnd>
        <p:snd r:embed="rId2" name="camera.wav"/>
      </p:stSnd>
    </p:sndAc>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a:t>
            </a:r>
            <a:r>
              <a:rPr lang="es-SV"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sndAc>
          <p:stSnd>
            <p:snd r:embed="rId2" name="camera.wav"/>
          </p:stSnd>
        </p:sndAc>
      </p:transition>
    </mc:Choice>
    <mc:Fallback xmlns="">
      <p:transition>
        <p:cut/>
        <p:sndAc>
          <p:stSnd>
            <p:snd r:embed="rId3" name="camera.wav"/>
          </p:stSnd>
        </p:sndAc>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Lic. CÁNDIDA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p:transition spd="slow">
    <p:randomBar dir="vert"/>
    <p:sndAc>
      <p:stSnd>
        <p:snd r:embed="rId2" name="camera.wav"/>
      </p:stSnd>
    </p:sndAc>
  </p:transition>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HOMBRES 10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amera.wav"/>
          </p:stSnd>
        </p:sndAc>
      </p:transition>
    </mc:Choice>
    <mc:Fallback xmlns="">
      <p:transition spd="slow">
        <p:circle/>
        <p:sndAc>
          <p:stSnd>
            <p:snd r:embed="rId3" name="camera.wav"/>
          </p:stSnd>
        </p:sndAc>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33846" y="609600"/>
            <a:ext cx="10870766" cy="2516659"/>
          </a:xfrm>
        </p:spPr>
        <p:txBody>
          <a:bodyPr/>
          <a:lstStyle/>
          <a:p>
            <a:pPr algn="ctr"/>
            <a:br>
              <a:rPr lang="es-ES" b="1" dirty="0">
                <a:solidFill>
                  <a:srgbClr val="0070C0"/>
                </a:solidFill>
                <a:latin typeface="Berlin Sans FB Demi" pitchFamily="34" charset="0"/>
              </a:rPr>
            </a:br>
            <a:r>
              <a:rPr lang="es-ES" b="1" dirty="0">
                <a:solidFill>
                  <a:srgbClr val="0070C0"/>
                </a:solidFill>
                <a:latin typeface="Berlin Sans FB Demi" pitchFamily="34" charset="0"/>
              </a:rPr>
              <a:t>FIN</a:t>
            </a:r>
          </a:p>
        </p:txBody>
      </p:sp>
      <p:sp>
        <p:nvSpPr>
          <p:cNvPr id="3" name="2 Marcador de texto"/>
          <p:cNvSpPr>
            <a:spLocks noGrp="1"/>
          </p:cNvSpPr>
          <p:nvPr>
            <p:ph type="body" sz="half" idx="2"/>
          </p:nvPr>
        </p:nvSpPr>
        <p:spPr>
          <a:xfrm>
            <a:off x="684211" y="3731742"/>
            <a:ext cx="11021833" cy="1231556"/>
          </a:xfrm>
        </p:spPr>
        <p:txBody>
          <a:bodyPr>
            <a:normAutofit/>
          </a:bodyPr>
          <a:lstStyle/>
          <a:p>
            <a:pPr algn="ctr"/>
            <a:r>
              <a:rPr lang="es-ES" sz="2400" b="1" dirty="0">
                <a:solidFill>
                  <a:srgbClr val="0070C0"/>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mc:AlternateContent xmlns:mc="http://schemas.openxmlformats.org/markup-compatibility/2006" xmlns:p14="http://schemas.microsoft.com/office/powerpoint/2010/main">
    <mc:Choice Requires="p14">
      <p:transition spd="slow">
        <p14:flash/>
        <p:sndAc>
          <p:stSnd>
            <p:snd r:embed="rId2" name="applause.wav"/>
          </p:stSnd>
        </p:sndAc>
      </p:transition>
    </mc:Choice>
    <mc:Fallback xmlns="">
      <p:transition spd="slow">
        <p:fade/>
        <p:sndAc>
          <p:stSnd>
            <p:snd r:embed="rId3" name="applause.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fontScale="90000"/>
          </a:bodyPr>
          <a:lstStyle/>
          <a:p>
            <a:r>
              <a:rPr lang="es-SV" b="1" dirty="0"/>
              <a:t>DEPARTAMENTO DE INFORMATICA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b="1" dirty="0">
                <a:solidFill>
                  <a:srgbClr val="000000"/>
                </a:solidFill>
                <a:latin typeface="Arial Black" panose="020B0A04020102020204" pitchFamily="34" charset="0"/>
              </a:rPr>
              <a:t>Nombre de la Jefatura: Ing. NELSON SIGFREDO AREVALO LOPEZ</a:t>
            </a:r>
            <a:endParaRPr lang="pt-BR" altLang="es-SV" b="1" dirty="0">
              <a:solidFill>
                <a:srgbClr val="000000"/>
              </a:solidFill>
              <a:latin typeface="Arial Black" panose="020B0A04020102020204"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rPr>
              <a:t>HOMBRES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dirty="0">
              <a:solidFill>
                <a:srgbClr val="000000"/>
              </a:solidFill>
              <a:latin typeface="Arial Black" panose="020B0A04020102020204"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dirty="0">
                <a:solidFill>
                  <a:srgbClr val="000000"/>
                </a:solidFill>
                <a:latin typeface="Arial Black" panose="020B0A04020102020204" pitchFamily="34" charset="0"/>
                <a:ea typeface="Arial Unicode MS" pitchFamily="34" charset="-128"/>
                <a:cs typeface="Arial Unicode MS" pitchFamily="34" charset="-128"/>
              </a:rPr>
              <a:t>FACULTADES Y COMPETENCIAS</a:t>
            </a:r>
            <a:endParaRPr lang="es-SV" altLang="es-SV" dirty="0">
              <a:solidFill>
                <a:srgbClr val="000000"/>
              </a:solidFill>
              <a:latin typeface="Arial Black" panose="020B0A04020102020204" pitchFamily="34" charset="0"/>
            </a:endParaRPr>
          </a:p>
          <a:p>
            <a:pPr algn="just"/>
            <a:r>
              <a:rPr lang="es-SV" dirty="0">
                <a:latin typeface="Arial Black" panose="020B0A04020102020204"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amera.wav"/>
          </p:stSnd>
        </p:sndAc>
      </p:transition>
    </mc:Choice>
    <mc:Fallback xmlns="">
      <p:transition spd="slow">
        <p:fade/>
        <p:sndAc>
          <p:stSnd>
            <p:snd r:embed="rId3" name="camera.wav"/>
          </p:stSnd>
        </p:sndAc>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ía">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3081</TotalTime>
  <Words>5433</Words>
  <Application>Microsoft Office PowerPoint</Application>
  <PresentationFormat>Panorámica</PresentationFormat>
  <Paragraphs>598</Paragraphs>
  <Slides>83</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83</vt:i4>
      </vt:variant>
    </vt:vector>
  </HeadingPairs>
  <TitlesOfParts>
    <vt:vector size="91" baseType="lpstr">
      <vt:lpstr>Arial</vt:lpstr>
      <vt:lpstr>Arial Black</vt:lpstr>
      <vt:lpstr>Arial Unicode MS</vt:lpstr>
      <vt:lpstr>Berlin Sans FB</vt:lpstr>
      <vt:lpstr>Berlin Sans FB Demi</vt:lpstr>
      <vt:lpstr>Palatino Linotype</vt:lpstr>
      <vt:lpstr>Galería</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UNIDAD DE COMPRAS PUBLICAS</vt:lpstr>
      <vt:lpstr>TRABAJO SOCIAL  (Oficina por el Derecho a la Salud)</vt:lpstr>
      <vt:lpstr>UNIDAD DE DESARROLLO PROFESIONAL</vt:lpstr>
      <vt:lpstr> BIBLIOTECA</vt:lpstr>
      <vt:lpstr>DEPTO. DE CAPACITACION</vt:lpstr>
      <vt:lpstr>INVESTIGACION</vt:lpstr>
      <vt:lpstr>UNIDAD FINANCIERA INSTITUCIONAL </vt:lpstr>
      <vt:lpstr>DIVISION MEDICA</vt:lpstr>
      <vt:lpstr>DEPARTAMENTO DE MEDICINA INTERNA</vt:lpstr>
      <vt:lpstr>DEPARTAMENTO DE EMERGENCIA MEDICA</vt:lpstr>
      <vt:lpstr>DEPARTAMENTO DE EMERGENCIA QUIRÚRGICA</vt:lpstr>
      <vt:lpstr>DEPARTAMENTO DE CONSULTA EXTERNA MEDICINA</vt:lpstr>
      <vt:lpstr>Presentación de PowerPoint</vt:lpstr>
      <vt:lpstr>Presentación de PowerPoint</vt:lpstr>
      <vt:lpstr>Presentación de PowerPoint</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UNIDAD DE CUIDADOS INTENSIVOS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sis</cp:lastModifiedBy>
  <cp:revision>200</cp:revision>
  <dcterms:created xsi:type="dcterms:W3CDTF">2017-09-14T16:49:54Z</dcterms:created>
  <dcterms:modified xsi:type="dcterms:W3CDTF">2024-10-31T16:40:48Z</dcterms:modified>
</cp:coreProperties>
</file>