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9" autoAdjust="0"/>
    <p:restoredTop sz="94660"/>
  </p:normalViewPr>
  <p:slideViewPr>
    <p:cSldViewPr snapToGrid="0">
      <p:cViewPr>
        <p:scale>
          <a:sx n="50" d="100"/>
          <a:sy n="50" d="100"/>
        </p:scale>
        <p:origin x="-45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1034085"/>
            <a:ext cx="11239500" cy="2509213"/>
          </a:xfrm>
        </p:spPr>
        <p:txBody>
          <a:bodyPr/>
          <a:lstStyle/>
          <a:p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HOSPITAL NACIONAL DE NIÑOS BENJAMIN BLOOM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SV" altLang="es-SV" sz="3600" b="1" dirty="0" smtClean="0">
                <a:solidFill>
                  <a:srgbClr val="000000"/>
                </a:solidFill>
                <a:latin typeface="Century Schoolbook L" pitchFamily="16" charset="0"/>
              </a:rPr>
              <a:t>ESTRUCTURA ORGANIZATIVA</a:t>
            </a:r>
            <a:endParaRPr lang="en-US" sz="3600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4" r="17468" b="23571"/>
          <a:stretch/>
        </p:blipFill>
        <p:spPr>
          <a:xfrm>
            <a:off x="10307418" y="263422"/>
            <a:ext cx="1360578" cy="1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EPIDEMIOLOGIA ESTADISTICA E INFORMACION EN SALUD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Dr. Carlos enrique mena Vásquez</a:t>
            </a:r>
            <a:r>
              <a:rPr lang="es-SV" b="1" dirty="0" smtClean="0"/>
              <a:t> </a:t>
            </a:r>
            <a:endParaRPr lang="pt-BR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dirty="0"/>
              <a:t>Proporcionar información estadística y epidemiológica pediátrica que </a:t>
            </a:r>
            <a:r>
              <a:rPr lang="es-SV" dirty="0" smtClean="0"/>
              <a:t>cumpla con </a:t>
            </a:r>
            <a:r>
              <a:rPr lang="es-SV" dirty="0"/>
              <a:t>los estándares establecidos y requerimientos de tal manera </a:t>
            </a:r>
            <a:r>
              <a:rPr lang="es-SV" dirty="0" smtClean="0"/>
              <a:t>que contribuya </a:t>
            </a:r>
            <a:r>
              <a:rPr lang="es-SV" dirty="0"/>
              <a:t>al proceso de toma de decisiones institucional y satisfaga </a:t>
            </a:r>
            <a:r>
              <a:rPr lang="es-SV" dirty="0" smtClean="0"/>
              <a:t>los requerimientos </a:t>
            </a:r>
            <a:r>
              <a:rPr lang="es-SV" dirty="0"/>
              <a:t>y necesidades de los usuarios externos como el Ministerio </a:t>
            </a:r>
            <a:r>
              <a:rPr lang="es-SV" dirty="0" smtClean="0"/>
              <a:t>de Salud</a:t>
            </a:r>
            <a:r>
              <a:rPr lang="es-SV" dirty="0"/>
              <a:t>, organismos de cooperación, y la población en general.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14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DOCUMENTOS MEDICOS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Lic. Leopoldo enrique leano Martinez</a:t>
            </a:r>
            <a:endParaRPr lang="es-SV" dirty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dirty="0"/>
              <a:t>Planificar, organizar, dirigir, coordinar, monitorear y evaluar </a:t>
            </a:r>
            <a:r>
              <a:rPr lang="es-SV" dirty="0" smtClean="0"/>
              <a:t>los procesos </a:t>
            </a:r>
            <a:r>
              <a:rPr lang="es-SV" dirty="0"/>
              <a:t>y las funciones que permitan la custodia del </a:t>
            </a:r>
            <a:r>
              <a:rPr lang="es-SV" dirty="0" smtClean="0"/>
              <a:t>expediente clínico</a:t>
            </a:r>
            <a:r>
              <a:rPr lang="es-SV" dirty="0"/>
              <a:t>, verificando las condiciones de uso y manejo, de tal manera </a:t>
            </a:r>
            <a:r>
              <a:rPr lang="es-SV" dirty="0" smtClean="0"/>
              <a:t>que se </a:t>
            </a:r>
            <a:r>
              <a:rPr lang="es-SV" dirty="0"/>
              <a:t>cuente con un registro clínico que permita el seguimiento a </a:t>
            </a:r>
            <a:r>
              <a:rPr lang="es-SV" dirty="0" smtClean="0"/>
              <a:t>través del </a:t>
            </a:r>
            <a:r>
              <a:rPr lang="es-SV" dirty="0"/>
              <a:t>control de los movimientos o atenciones brindadas a los </a:t>
            </a:r>
            <a:r>
              <a:rPr lang="es-SV" dirty="0" smtClean="0"/>
              <a:t>pacientes en </a:t>
            </a:r>
            <a:r>
              <a:rPr lang="es-SV" dirty="0"/>
              <a:t>el Hospital, en base a indicadores de resultado e impacto.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14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EPIDEMIOLOGIA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. Carlos enrique mena Vásquez</a:t>
            </a:r>
            <a:r>
              <a:rPr lang="es-SV" b="1" dirty="0"/>
              <a:t> </a:t>
            </a:r>
            <a:endParaRPr lang="pt-BR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realizar el control de </a:t>
            </a:r>
            <a:r>
              <a:rPr lang="es-SV" sz="1800" dirty="0" smtClean="0"/>
              <a:t>las variables </a:t>
            </a:r>
            <a:r>
              <a:rPr lang="es-SV" sz="1800" dirty="0"/>
              <a:t>epidemiológicas a través de la vigilancia, de tal manera </a:t>
            </a:r>
            <a:r>
              <a:rPr lang="es-SV" sz="1800" dirty="0" smtClean="0"/>
              <a:t>que oportunamente </a:t>
            </a:r>
            <a:r>
              <a:rPr lang="es-SV" sz="1800" dirty="0"/>
              <a:t>se detecten situaciones en las cuales se requiere </a:t>
            </a:r>
            <a:r>
              <a:rPr lang="es-SV" sz="1800" dirty="0" smtClean="0"/>
              <a:t>un plan </a:t>
            </a:r>
            <a:r>
              <a:rPr lang="es-SV" sz="1800" dirty="0"/>
              <a:t>de intervención, en base a 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73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ESTADISTICA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inga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. ALMA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NADIRE MOLINA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AREVALO</a:t>
            </a:r>
            <a:endParaRPr lang="pt-BR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Realizar el procesamiento, análisis y presentación de </a:t>
            </a:r>
            <a:r>
              <a:rPr lang="es-SV" sz="1800" dirty="0" smtClean="0"/>
              <a:t>información estadística</a:t>
            </a:r>
            <a:r>
              <a:rPr lang="es-SV" sz="1800" dirty="0"/>
              <a:t>, sobre el quehacer hospitalario, contribuyendo con el </a:t>
            </a:r>
            <a:r>
              <a:rPr lang="es-SV" sz="1800" dirty="0" smtClean="0"/>
              <a:t>proceso de </a:t>
            </a:r>
            <a:r>
              <a:rPr lang="es-SV" sz="1800" dirty="0"/>
              <a:t>monitoreo y evaluación que permitan identificar las </a:t>
            </a:r>
            <a:r>
              <a:rPr lang="es-SV" sz="1800" dirty="0" smtClean="0"/>
              <a:t>diferentes problemáticas </a:t>
            </a:r>
            <a:r>
              <a:rPr lang="es-SV" sz="1800" dirty="0"/>
              <a:t>a partir de las cuales se establecerán las </a:t>
            </a:r>
            <a:r>
              <a:rPr lang="es-SV" sz="1800" dirty="0" smtClean="0"/>
              <a:t>medidas correctivas </a:t>
            </a:r>
            <a:r>
              <a:rPr lang="es-SV" sz="1800" dirty="0"/>
              <a:t>necesarias, en base a la planificación estratégica.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4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SANEAMIENTO AMBIENTAL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encargada: Licda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s-SV" b="1" dirty="0" smtClean="0"/>
              <a:t>ETHEL </a:t>
            </a:r>
            <a:r>
              <a:rPr lang="es-SV" b="1" dirty="0"/>
              <a:t>NARCY </a:t>
            </a:r>
            <a:r>
              <a:rPr lang="es-SV" b="1" dirty="0" smtClean="0"/>
              <a:t>RODRIGUEZ DIAZ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realizar la inspección</a:t>
            </a:r>
            <a:r>
              <a:rPr lang="es-SV" sz="1800" dirty="0" smtClean="0"/>
              <a:t>, promoción</a:t>
            </a:r>
            <a:r>
              <a:rPr lang="es-SV" sz="1800" dirty="0"/>
              <a:t>, vigilancia y capacitaciones necesarias para el proceso </a:t>
            </a:r>
            <a:r>
              <a:rPr lang="es-SV" sz="1800" dirty="0" smtClean="0"/>
              <a:t>de saneamiento </a:t>
            </a:r>
            <a:r>
              <a:rPr lang="es-SV" sz="1800" dirty="0"/>
              <a:t>ambiental, en base a 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79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ORGANIZATIVA DE LA CALIDAD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del jefe: Dr. Luis Ernesto Martinez romero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Impulsar los procesos de mejora de la calidad del Hospital a través </a:t>
            </a:r>
            <a:r>
              <a:rPr lang="es-SV" sz="1800" dirty="0" smtClean="0"/>
              <a:t>de estrategias </a:t>
            </a:r>
            <a:r>
              <a:rPr lang="es-SV" sz="1800" dirty="0"/>
              <a:t>como a Carta Iberoamericana de la Gestión Pública, </a:t>
            </a:r>
            <a:r>
              <a:rPr lang="es-SV" sz="1800" dirty="0" smtClean="0"/>
              <a:t>apoyándose en </a:t>
            </a:r>
            <a:r>
              <a:rPr lang="es-SV" sz="1800" dirty="0"/>
              <a:t>los diferentes comités que coordinan la recolección de datos, su análisis </a:t>
            </a:r>
            <a:r>
              <a:rPr lang="es-SV" sz="1800" dirty="0" smtClean="0"/>
              <a:t>y recomiendan </a:t>
            </a:r>
            <a:r>
              <a:rPr lang="es-SV" sz="1800" dirty="0"/>
              <a:t>o proponen las acciones a tomar para la mejora continua de </a:t>
            </a:r>
            <a:r>
              <a:rPr lang="es-SV" sz="1800" dirty="0" smtClean="0"/>
              <a:t>la calidad </a:t>
            </a:r>
            <a:r>
              <a:rPr lang="es-SV" sz="1800" dirty="0"/>
              <a:t>del HNNBB.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5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PEDIATRIA SOCIAL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Dra. Fanny marcela carrillo carrillo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Brindar asistencia social y legal al paciente en forma integral y </a:t>
            </a:r>
            <a:r>
              <a:rPr lang="es-SV" sz="1800" dirty="0" smtClean="0"/>
              <a:t>oportuna aplicando </a:t>
            </a:r>
            <a:r>
              <a:rPr lang="es-SV" sz="1800" dirty="0"/>
              <a:t>mecanismos de protección a los derechos a la salud, de acuerdo </a:t>
            </a:r>
            <a:r>
              <a:rPr lang="es-SV" sz="1800" dirty="0" smtClean="0"/>
              <a:t>a protocolos </a:t>
            </a:r>
            <a:r>
              <a:rPr lang="es-SV" sz="1800" dirty="0"/>
              <a:t>legales </a:t>
            </a:r>
            <a:r>
              <a:rPr lang="es-SV" sz="1800" dirty="0" smtClean="0"/>
              <a:t>establecidos.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7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RELACIONES PUBLICAS Y PRENSA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la Jefatura: Dr. Héctor Guillermo Lara torres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Contribuir a proyectar una buena imagen del Hospital tanto a nivel </a:t>
            </a:r>
            <a:r>
              <a:rPr lang="es-SV" sz="1800" dirty="0" smtClean="0"/>
              <a:t>interno como </a:t>
            </a:r>
            <a:r>
              <a:rPr lang="es-SV" sz="1800" dirty="0"/>
              <a:t>externo a través del desarrollo de un proceso de </a:t>
            </a:r>
            <a:r>
              <a:rPr lang="es-SV" sz="1800" dirty="0" smtClean="0"/>
              <a:t>comunicación eficiente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64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TRABAJO SOCIAL (Oficina por el Derecho a la Salud)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Licda. Elsy Dinora Ramírez de Díaz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Contribuir en la atención del paciente y su grupo familiar</a:t>
            </a:r>
            <a:r>
              <a:rPr lang="es-SV" sz="1800" dirty="0" smtClean="0"/>
              <a:t>, investigando </a:t>
            </a:r>
            <a:r>
              <a:rPr lang="es-SV" sz="1800" dirty="0"/>
              <a:t>los factores económicos y sociales que lo afectan, </a:t>
            </a:r>
            <a:r>
              <a:rPr lang="es-SV" sz="1800" dirty="0" smtClean="0"/>
              <a:t>con el </a:t>
            </a:r>
            <a:r>
              <a:rPr lang="es-SV" sz="1800" dirty="0"/>
              <a:t>fin de contar con información que permitan proporcionar </a:t>
            </a:r>
            <a:r>
              <a:rPr lang="es-SV" sz="1800" dirty="0" smtClean="0"/>
              <a:t>la información</a:t>
            </a:r>
            <a:r>
              <a:rPr lang="es-SV" sz="1800" dirty="0"/>
              <a:t>, orientación y el apoyo en las gestiones necesarias </a:t>
            </a:r>
            <a:r>
              <a:rPr lang="es-SV" sz="1800" dirty="0" smtClean="0"/>
              <a:t>para proporcionar </a:t>
            </a:r>
            <a:r>
              <a:rPr lang="es-SV" sz="1800" dirty="0"/>
              <a:t>un servicio integral que el paciente requiere.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94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DESARROLLO PROFESIONAL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Dr. Saul Noé Valdez avalos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98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Mejorar la calidad de la prestación de los servicios de salud, mediante </a:t>
            </a:r>
            <a:r>
              <a:rPr lang="es-SV" sz="1800" dirty="0" smtClean="0"/>
              <a:t>la gestión </a:t>
            </a:r>
            <a:r>
              <a:rPr lang="es-SV" sz="1800" dirty="0"/>
              <a:t>y coordinación eficiente, de los programas de formación </a:t>
            </a:r>
            <a:r>
              <a:rPr lang="es-SV" sz="1800" dirty="0" smtClean="0"/>
              <a:t>de especialidades </a:t>
            </a:r>
            <a:r>
              <a:rPr lang="es-SV" sz="1800" dirty="0"/>
              <a:t>médicas y odontológicas y de la educación permanente </a:t>
            </a:r>
            <a:r>
              <a:rPr lang="es-SV" sz="1800" dirty="0" smtClean="0"/>
              <a:t>e investigación</a:t>
            </a:r>
            <a:r>
              <a:rPr lang="es-SV" sz="1800" dirty="0"/>
              <a:t>: dirigidos al personal profesional, técnico y administrativo </a:t>
            </a:r>
            <a:r>
              <a:rPr lang="es-SV" sz="1800" dirty="0" smtClean="0"/>
              <a:t>de los </a:t>
            </a:r>
            <a:r>
              <a:rPr lang="es-SV" sz="1800" dirty="0"/>
              <a:t>Hospitales Nacionales que cuenten con Unidad de Desarrollo Profesional.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2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4" r="17468" b="23571"/>
          <a:stretch/>
        </p:blipFill>
        <p:spPr>
          <a:xfrm>
            <a:off x="9555072" y="342900"/>
            <a:ext cx="1360578" cy="1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248"/>
            <a:ext cx="12534900" cy="857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4" r="17468" b="23571"/>
          <a:stretch/>
        </p:blipFill>
        <p:spPr>
          <a:xfrm>
            <a:off x="11174322" y="-285750"/>
            <a:ext cx="1360578" cy="110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29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DESARROLLO PROFESIONAL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Dr. Saul Noé Valdez avalos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98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Mejorar la calidad de la prestación de los servicios de salud, mediante </a:t>
            </a:r>
            <a:r>
              <a:rPr lang="es-SV" sz="1800" dirty="0" smtClean="0"/>
              <a:t>la gestión </a:t>
            </a:r>
            <a:r>
              <a:rPr lang="es-SV" sz="1800" dirty="0"/>
              <a:t>y coordinación eficiente, de los programas de formación </a:t>
            </a:r>
            <a:r>
              <a:rPr lang="es-SV" sz="1800" dirty="0" smtClean="0"/>
              <a:t>de especialidades </a:t>
            </a:r>
            <a:r>
              <a:rPr lang="es-SV" sz="1800" dirty="0"/>
              <a:t>médicas y odontológicas y de la educación permanente </a:t>
            </a:r>
            <a:r>
              <a:rPr lang="es-SV" sz="1800" dirty="0" smtClean="0"/>
              <a:t>e investigación</a:t>
            </a:r>
            <a:r>
              <a:rPr lang="es-SV" sz="1800" dirty="0"/>
              <a:t>: dirigidos al personal profesional, técnico y administrativo </a:t>
            </a:r>
            <a:r>
              <a:rPr lang="es-SV" sz="1800" dirty="0" smtClean="0"/>
              <a:t>de los </a:t>
            </a:r>
            <a:r>
              <a:rPr lang="es-SV" sz="1800" dirty="0"/>
              <a:t>Hospitales Nacionales que cuenten con Unidad de Desarrollo Profesional.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8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BIBLIOTECA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Dr. Saul Noé Valdez avalos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Empleados:1</a:t>
            </a:r>
          </a:p>
          <a:p>
            <a:pPr algn="just"/>
            <a:r>
              <a:rPr lang="es-SV" sz="1800" dirty="0"/>
              <a:t>Brindar el servicio de consulta bibliográfica a los usuarios, tanto </a:t>
            </a:r>
            <a:r>
              <a:rPr lang="es-SV" sz="1800" dirty="0" smtClean="0"/>
              <a:t>estudiantes de </a:t>
            </a:r>
            <a:r>
              <a:rPr lang="es-SV" sz="1800" dirty="0"/>
              <a:t>medicina, personal de enfermería, médicos, investigadores de </a:t>
            </a:r>
            <a:r>
              <a:rPr lang="es-SV" sz="1800" dirty="0" smtClean="0"/>
              <a:t>estudios clínicos </a:t>
            </a:r>
            <a:r>
              <a:rPr lang="es-SV" sz="1800" dirty="0"/>
              <a:t>y el resto de disciplinas de la salud; manteniendo </a:t>
            </a:r>
            <a:r>
              <a:rPr lang="es-SV" sz="1800" dirty="0" smtClean="0"/>
              <a:t>actualizado el proceso </a:t>
            </a:r>
            <a:r>
              <a:rPr lang="es-SV" sz="1800" dirty="0"/>
              <a:t>de adquisición, conservación y preservación de </a:t>
            </a:r>
            <a:r>
              <a:rPr lang="es-SV" sz="1800" dirty="0" smtClean="0"/>
              <a:t>material bibliográfico</a:t>
            </a:r>
            <a:r>
              <a:rPr lang="es-SV" sz="1800" dirty="0"/>
              <a:t>, que sirva como apoyo tanto académico y para </a:t>
            </a:r>
            <a:r>
              <a:rPr lang="es-SV" sz="1800" dirty="0" smtClean="0"/>
              <a:t>investigación basada </a:t>
            </a:r>
            <a:r>
              <a:rPr lang="es-SV" sz="1800" dirty="0"/>
              <a:t>en evidencia, en el ramo de salud.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86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CAPACITACION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Licda Sonia Eduviges merino de herrera</a:t>
            </a:r>
            <a:r>
              <a:rPr lang="es-SV" dirty="0" smtClean="0"/>
              <a:t> 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</a:t>
            </a: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desarrollar el Plan </a:t>
            </a:r>
            <a:r>
              <a:rPr lang="es-SV" sz="1800" dirty="0" smtClean="0"/>
              <a:t>de Capacitación</a:t>
            </a:r>
            <a:r>
              <a:rPr lang="es-SV" sz="1800" dirty="0"/>
              <a:t>, dirigidos al recurso humano profesional, técnico </a:t>
            </a:r>
            <a:r>
              <a:rPr lang="es-SV" sz="1800" dirty="0" smtClean="0"/>
              <a:t>y administrativo </a:t>
            </a:r>
            <a:r>
              <a:rPr lang="es-SV" sz="1800" dirty="0"/>
              <a:t>de la institución, con base a los </a:t>
            </a:r>
            <a:r>
              <a:rPr lang="es-SV" sz="1800" dirty="0" smtClean="0"/>
              <a:t>lineamientos institucionales </a:t>
            </a:r>
            <a:r>
              <a:rPr lang="es-SV" sz="1800" dirty="0"/>
              <a:t>y del MINSAL e indicadores de resultado e impacto; </a:t>
            </a:r>
            <a:r>
              <a:rPr lang="es-SV" sz="1800" dirty="0" smtClean="0"/>
              <a:t>en coordinación </a:t>
            </a:r>
            <a:r>
              <a:rPr lang="es-SV" sz="1800" dirty="0"/>
              <a:t>con las diferentes dependencias del hospital.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9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INVESTIGACION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dr.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Saul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noe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Valdez avalos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</a:t>
            </a: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impulsar la investigación </a:t>
            </a:r>
            <a:r>
              <a:rPr lang="es-SV" sz="1800" dirty="0" smtClean="0"/>
              <a:t>en salud </a:t>
            </a:r>
            <a:r>
              <a:rPr lang="es-SV" sz="1800" dirty="0"/>
              <a:t>para generar nuevo conocimiento, pero también promover </a:t>
            </a:r>
            <a:r>
              <a:rPr lang="es-SV" sz="1800" dirty="0" smtClean="0"/>
              <a:t>un pensamiento </a:t>
            </a:r>
            <a:r>
              <a:rPr lang="es-SV" sz="1800" dirty="0"/>
              <a:t>crítico-reflexivo, una posición ética-legal y </a:t>
            </a:r>
            <a:r>
              <a:rPr lang="es-SV" sz="1800" dirty="0" smtClean="0"/>
              <a:t>de Competencias </a:t>
            </a:r>
            <a:r>
              <a:rPr lang="es-SV" sz="1800" dirty="0"/>
              <a:t>en el personal institucional a través de la </a:t>
            </a:r>
            <a:r>
              <a:rPr lang="es-SV" sz="1800" dirty="0" smtClean="0"/>
              <a:t>incorporación de </a:t>
            </a:r>
            <a:r>
              <a:rPr lang="es-SV" sz="1800" dirty="0"/>
              <a:t>la investigación en el plan estratégico institucional, de tal </a:t>
            </a:r>
            <a:r>
              <a:rPr lang="es-SV" sz="1800" dirty="0" smtClean="0"/>
              <a:t>manera que </a:t>
            </a:r>
            <a:r>
              <a:rPr lang="es-SV" sz="1800" dirty="0"/>
              <a:t>se generen los espacios de diálogo, aportando evidencia para </a:t>
            </a:r>
            <a:r>
              <a:rPr lang="es-SV" sz="1800" dirty="0" smtClean="0"/>
              <a:t>la toma </a:t>
            </a:r>
            <a:r>
              <a:rPr lang="es-SV" sz="1800" dirty="0"/>
              <a:t>de decisiones y promoviendo la formulación de políticas </a:t>
            </a:r>
            <a:r>
              <a:rPr lang="es-SV" sz="1800" dirty="0" smtClean="0"/>
              <a:t>públicas en </a:t>
            </a:r>
            <a:r>
              <a:rPr lang="es-SV" sz="1800" dirty="0"/>
              <a:t>salud que beneficien a la población infantil del país basadas en </a:t>
            </a:r>
            <a:r>
              <a:rPr lang="es-SV" sz="1800" dirty="0" smtClean="0"/>
              <a:t>los resultados </a:t>
            </a:r>
            <a:r>
              <a:rPr lang="es-SV" sz="1800" dirty="0"/>
              <a:t>de las investigaciones.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07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UNIDAD FINANCIERA INSTITUCIONAL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Licda. Miriam Mazariego de girón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11</a:t>
            </a:r>
          </a:p>
          <a:p>
            <a:pPr algn="just"/>
            <a:r>
              <a:rPr lang="es-SV" sz="1800" dirty="0"/>
              <a:t>Administrar los recursos financieros del hospital, así como verificar </a:t>
            </a:r>
            <a:r>
              <a:rPr lang="es-SV" sz="1800" dirty="0" smtClean="0"/>
              <a:t>su asignación</a:t>
            </a:r>
            <a:r>
              <a:rPr lang="es-SV" sz="1800" dirty="0"/>
              <a:t>, aplicación y optimización racional de acuerdo a las necesidades </a:t>
            </a:r>
            <a:r>
              <a:rPr lang="es-SV" sz="1800" dirty="0" smtClean="0"/>
              <a:t>y disponibilidad </a:t>
            </a:r>
            <a:r>
              <a:rPr lang="es-SV" sz="1800" dirty="0"/>
              <a:t>y acorde a la normativa establecida y vigente.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2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Dr. Mario Antonio Gamero rosalez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12</a:t>
            </a:r>
          </a:p>
          <a:p>
            <a:pPr algn="just"/>
            <a:r>
              <a:rPr lang="es-SV" sz="1800" dirty="0"/>
              <a:t>Garantizar la calidad de atención médica mediante la asignación efectiva </a:t>
            </a:r>
            <a:r>
              <a:rPr lang="es-SV" sz="1800" dirty="0" smtClean="0"/>
              <a:t>de los </a:t>
            </a:r>
            <a:r>
              <a:rPr lang="es-SV" sz="1800" dirty="0"/>
              <a:t>recursos humanos y físicos y seguimiento de guías de manejo de </a:t>
            </a:r>
            <a:r>
              <a:rPr lang="es-SV" sz="1800" dirty="0" smtClean="0"/>
              <a:t>la institución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9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MEDICINA INTERNA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Dra. Eneida Jiménez de González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24</a:t>
            </a:r>
          </a:p>
          <a:p>
            <a:pPr algn="just"/>
            <a:r>
              <a:rPr lang="es-SV" sz="1800" dirty="0"/>
              <a:t>Lograr una atención integral y oportuna a los pacientes pediátricos </a:t>
            </a:r>
            <a:r>
              <a:rPr lang="es-SV" sz="1800" dirty="0" smtClean="0"/>
              <a:t>de emergencia </a:t>
            </a:r>
            <a:r>
              <a:rPr lang="es-SV" sz="1800" dirty="0"/>
              <a:t>y urgencia con enfermedades que amenazan sus vidas y </a:t>
            </a:r>
            <a:r>
              <a:rPr lang="es-SV" sz="1800" dirty="0" smtClean="0"/>
              <a:t>que requieran </a:t>
            </a:r>
            <a:r>
              <a:rPr lang="es-SV" sz="1800" dirty="0"/>
              <a:t>pronta estabilización y recuperación; cumpliendo con </a:t>
            </a:r>
            <a:r>
              <a:rPr lang="es-SV" sz="1800" dirty="0" smtClean="0"/>
              <a:t>los principios </a:t>
            </a:r>
            <a:r>
              <a:rPr lang="es-SV" sz="1800" dirty="0"/>
              <a:t>de calidad, equidad</a:t>
            </a:r>
            <a:r>
              <a:rPr lang="es-SV" sz="1800" dirty="0" smtClean="0"/>
              <a:t>, eficacia</a:t>
            </a:r>
            <a:r>
              <a:rPr lang="es-SV" sz="1800" dirty="0"/>
              <a:t>, humanismos.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1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EMERGENCIA MEDICA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Dra. </a:t>
            </a:r>
            <a:r>
              <a:rPr lang="es-SV" b="1" dirty="0"/>
              <a:t>MARIA MILAGRO DEL ROSARIO </a:t>
            </a:r>
            <a:r>
              <a:rPr lang="es-SV" b="1" dirty="0" smtClean="0"/>
              <a:t>GUTIERREZ PALOMO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40</a:t>
            </a:r>
          </a:p>
          <a:p>
            <a:pPr algn="just"/>
            <a:r>
              <a:rPr lang="es-SV" sz="1800" dirty="0"/>
              <a:t>Lograr una atención integral y oportuna a los pacientes pediátricos </a:t>
            </a:r>
            <a:r>
              <a:rPr lang="es-SV" sz="1800" dirty="0" smtClean="0"/>
              <a:t>de emergencia </a:t>
            </a:r>
            <a:r>
              <a:rPr lang="es-SV" sz="1800" dirty="0"/>
              <a:t>y urgencia con enfermedades que amenazan sus vidas y </a:t>
            </a:r>
            <a:r>
              <a:rPr lang="es-SV" sz="1800" dirty="0" smtClean="0"/>
              <a:t>que requieran </a:t>
            </a:r>
            <a:r>
              <a:rPr lang="es-SV" sz="1800" dirty="0"/>
              <a:t>pronta estabilización y recuperación; cumpliendo con </a:t>
            </a:r>
            <a:r>
              <a:rPr lang="es-SV" sz="1800" dirty="0" smtClean="0"/>
              <a:t>los principios </a:t>
            </a:r>
            <a:r>
              <a:rPr lang="es-SV" sz="1800" dirty="0"/>
              <a:t>de calidad, equidad</a:t>
            </a:r>
            <a:r>
              <a:rPr lang="es-SV" sz="1800" dirty="0" smtClean="0"/>
              <a:t>, eficacia</a:t>
            </a:r>
            <a:r>
              <a:rPr lang="es-SV" sz="1800" dirty="0"/>
              <a:t>, humanismos.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EMERGENCIA MEDICA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Dra. </a:t>
            </a:r>
            <a:r>
              <a:rPr lang="es-SV" b="1" dirty="0"/>
              <a:t>MARIA MILAGRO DEL ROSARIO </a:t>
            </a:r>
            <a:r>
              <a:rPr lang="es-SV" b="1" dirty="0" smtClean="0"/>
              <a:t>GUTIERREZ PALOMO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40</a:t>
            </a:r>
          </a:p>
          <a:p>
            <a:pPr algn="just"/>
            <a:r>
              <a:rPr lang="es-SV" sz="1800" dirty="0"/>
              <a:t>Lograr una atención integral y oportuna a los pacientes pediátricos </a:t>
            </a:r>
            <a:r>
              <a:rPr lang="es-SV" sz="1800" dirty="0" smtClean="0"/>
              <a:t>de emergencia </a:t>
            </a:r>
            <a:r>
              <a:rPr lang="es-SV" sz="1800" dirty="0"/>
              <a:t>y urgencia con enfermedades que amenazan sus vidas y </a:t>
            </a:r>
            <a:r>
              <a:rPr lang="es-SV" sz="1800" dirty="0" smtClean="0"/>
              <a:t>que requieran </a:t>
            </a:r>
            <a:r>
              <a:rPr lang="es-SV" sz="1800" dirty="0"/>
              <a:t>pronta estabilización y recuperación; cumpliendo con </a:t>
            </a:r>
            <a:r>
              <a:rPr lang="es-SV" sz="1800" dirty="0" smtClean="0"/>
              <a:t>los principios </a:t>
            </a:r>
            <a:r>
              <a:rPr lang="es-SV" sz="1800" dirty="0"/>
              <a:t>de calidad, equidad</a:t>
            </a:r>
            <a:r>
              <a:rPr lang="es-SV" sz="1800" dirty="0" smtClean="0"/>
              <a:t>, eficacia</a:t>
            </a:r>
            <a:r>
              <a:rPr lang="es-SV" sz="1800" dirty="0"/>
              <a:t>, humanismos.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49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CONSULTA EXTERNA MEDICINA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Dr. </a:t>
            </a:r>
            <a:r>
              <a:rPr lang="es-SV" sz="1800" b="1" dirty="0"/>
              <a:t>JOSE DEL </a:t>
            </a:r>
            <a:r>
              <a:rPr lang="es-SV" sz="1800" b="1" dirty="0" smtClean="0"/>
              <a:t>TRANSITO BENITEZ CABRERA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116</a:t>
            </a:r>
          </a:p>
          <a:p>
            <a:pPr algn="just"/>
            <a:r>
              <a:rPr lang="es-SV" sz="1800" dirty="0"/>
              <a:t>Proporcionar a la población en edad pediátrica referida de </a:t>
            </a:r>
            <a:r>
              <a:rPr lang="es-SV" sz="1800" dirty="0" smtClean="0"/>
              <a:t>los diferentes </a:t>
            </a:r>
            <a:r>
              <a:rPr lang="es-SV" sz="1800" dirty="0"/>
              <a:t>niveles de atención o internamente del Hospital, una </a:t>
            </a:r>
            <a:r>
              <a:rPr lang="es-SV" sz="1800" dirty="0" smtClean="0"/>
              <a:t>atención médica </a:t>
            </a:r>
            <a:r>
              <a:rPr lang="es-SV" sz="1800" dirty="0"/>
              <a:t>ambulatoria completa e integral en las diversas </a:t>
            </a:r>
            <a:r>
              <a:rPr lang="es-SV" sz="1800" dirty="0" smtClean="0"/>
              <a:t>especialidades ofertadas</a:t>
            </a:r>
            <a:r>
              <a:rPr lang="es-SV" sz="1800" dirty="0"/>
              <a:t>. con el fin que reciba en forma óptima los recursos necesarios de </a:t>
            </a:r>
            <a:r>
              <a:rPr lang="es-SV" sz="1800" dirty="0" smtClean="0"/>
              <a:t>la atención </a:t>
            </a:r>
            <a:r>
              <a:rPr lang="es-SV" sz="1800" dirty="0"/>
              <a:t>integral a su salud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/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DR. ÁLVARO HUGO SALGADO ROLDAN</a:t>
            </a:r>
            <a:endParaRPr lang="es-SV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Total 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3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 smtClean="0"/>
              <a:t>Establecer </a:t>
            </a:r>
            <a:r>
              <a:rPr lang="es-SV" sz="1800" dirty="0"/>
              <a:t>una administración hospitalaria eficiente que garantice un </a:t>
            </a:r>
            <a:r>
              <a:rPr lang="es-SV" sz="1800" dirty="0" smtClean="0"/>
              <a:t>servicio de </a:t>
            </a:r>
            <a:r>
              <a:rPr lang="es-SV" sz="1800" dirty="0"/>
              <a:t>salud </a:t>
            </a:r>
            <a:endParaRPr lang="es-SV" sz="1800" dirty="0" smtClean="0"/>
          </a:p>
          <a:p>
            <a:pPr algn="just"/>
            <a:r>
              <a:rPr lang="es-SV" sz="1800" dirty="0" smtClean="0"/>
              <a:t>de </a:t>
            </a:r>
            <a:r>
              <a:rPr lang="es-SV" sz="1800" dirty="0"/>
              <a:t>calidad y fortalezca el desarrollo institucional.</a:t>
            </a:r>
          </a:p>
        </p:txBody>
      </p:sp>
    </p:spTree>
    <p:extLst>
      <p:ext uri="{BB962C8B-B14F-4D97-AF65-F5344CB8AC3E}">
        <p14:creationId xmlns:p14="http://schemas.microsoft.com/office/powerpoint/2010/main" xmlns="" val="20229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CENID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la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Jefatura: Dr. </a:t>
            </a:r>
            <a:r>
              <a:rPr lang="es-SV" sz="1800" b="1" dirty="0" smtClean="0"/>
              <a:t>Luis Guillermo Castaneda Villatoro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6</a:t>
            </a:r>
          </a:p>
          <a:p>
            <a:pPr algn="just"/>
            <a:r>
              <a:rPr lang="es-SV" sz="1800" dirty="0"/>
              <a:t>Brindar atención a los pacientes con enfermedades infectocontagiosas </a:t>
            </a:r>
            <a:r>
              <a:rPr lang="es-SV" sz="1800" dirty="0" smtClean="0"/>
              <a:t>de manera </a:t>
            </a:r>
            <a:r>
              <a:rPr lang="es-SV" sz="1800" dirty="0"/>
              <a:t>integral en base a indicadores de resultado e impacto </a:t>
            </a:r>
            <a:r>
              <a:rPr lang="es-SV" sz="1800" dirty="0" smtClean="0"/>
              <a:t>que corresponden </a:t>
            </a:r>
            <a:r>
              <a:rPr lang="es-SV" sz="1800" dirty="0"/>
              <a:t>al área.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037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HEMATOLOGIA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Dra. </a:t>
            </a:r>
            <a:r>
              <a:rPr lang="es-SV" sz="1800" b="1" dirty="0"/>
              <a:t>ANA GLADIS </a:t>
            </a:r>
            <a:r>
              <a:rPr lang="es-SV" sz="1800" b="1" dirty="0" smtClean="0"/>
              <a:t>MANCIA DE REYES</a:t>
            </a:r>
            <a:endParaRPr lang="es-SV" altLang="es-SV" sz="1800" b="1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14</a:t>
            </a:r>
          </a:p>
          <a:p>
            <a:pPr algn="just"/>
            <a:r>
              <a:rPr lang="es-SV" sz="1800" dirty="0" smtClean="0"/>
              <a:t>Proporcionar servicios médicos de sub especialidad a la población infantil con deficiencias hematológicas.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75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INFECTOLOGIA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Dra. </a:t>
            </a:r>
            <a:r>
              <a:rPr lang="es-SV" sz="1800" b="1" dirty="0"/>
              <a:t>MIRIAM DE </a:t>
            </a:r>
            <a:r>
              <a:rPr lang="es-SV" sz="1800" b="1" dirty="0" smtClean="0"/>
              <a:t>LOURDES DUEÑAS </a:t>
            </a:r>
            <a:r>
              <a:rPr lang="es-SV" sz="1800" b="1" dirty="0"/>
              <a:t>DE </a:t>
            </a:r>
            <a:r>
              <a:rPr lang="es-SV" sz="1800" b="1" dirty="0" smtClean="0"/>
              <a:t>CHICAS </a:t>
            </a:r>
            <a:endParaRPr lang="es-SV" altLang="es-SV" sz="1800" b="1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43</a:t>
            </a:r>
          </a:p>
          <a:p>
            <a:pPr algn="just"/>
            <a:r>
              <a:rPr lang="es-SV" sz="1800" dirty="0"/>
              <a:t>Asegurar que se brinde a los pacientes infectocontagiosos una </a:t>
            </a:r>
            <a:r>
              <a:rPr lang="es-SV" sz="1800" dirty="0" smtClean="0"/>
              <a:t>atención integral</a:t>
            </a:r>
            <a:r>
              <a:rPr lang="es-SV" sz="1800" dirty="0"/>
              <a:t>, a través de un equipo multidisciplinario, que de cumplimiento a </a:t>
            </a:r>
            <a:r>
              <a:rPr lang="es-SV" sz="1800" dirty="0" smtClean="0"/>
              <a:t>las 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894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ONCOLOGIA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</a:t>
            </a:r>
            <a:r>
              <a:rPr lang="es-SV" sz="1800" b="1" dirty="0"/>
              <a:t>ROBERTO FRANKLIN </a:t>
            </a:r>
            <a:r>
              <a:rPr lang="es-SV" sz="1800" b="1" dirty="0" smtClean="0"/>
              <a:t>VASQUEZ ZELAYA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32</a:t>
            </a:r>
          </a:p>
          <a:p>
            <a:pPr algn="just"/>
            <a:r>
              <a:rPr lang="es-SV" sz="1800" dirty="0"/>
              <a:t>Establecer el diagnóstico rápido y eficaz del paciente con cáncer a fin </a:t>
            </a:r>
            <a:r>
              <a:rPr lang="es-SV" sz="1800" dirty="0" smtClean="0"/>
              <a:t>de mejorar </a:t>
            </a:r>
            <a:r>
              <a:rPr lang="es-SV" sz="1800" dirty="0"/>
              <a:t>el pronóstico y sobrevida.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211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NEFROLOGIA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Carlos Atilio Henríquez carrillo</a:t>
            </a:r>
            <a:endParaRPr lang="es-SV" sz="1800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23</a:t>
            </a:r>
          </a:p>
          <a:p>
            <a:pPr algn="just"/>
            <a:r>
              <a:rPr lang="es-SV" sz="1800" dirty="0"/>
              <a:t>Brindar atención médica nefrológica integral y de calidad al </a:t>
            </a:r>
            <a:r>
              <a:rPr lang="es-SV" sz="1800" dirty="0" smtClean="0"/>
              <a:t>paciente pediátrico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24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NEONATOLOGIA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Werner Heriberto rosales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lopez</a:t>
            </a:r>
            <a:endParaRPr lang="es-SV" sz="1800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35</a:t>
            </a:r>
          </a:p>
          <a:p>
            <a:pPr algn="just"/>
            <a:r>
              <a:rPr lang="es-SV" sz="1800" dirty="0"/>
              <a:t>Brindar atención médica integral que permita resolver de manera oportuna </a:t>
            </a:r>
            <a:r>
              <a:rPr lang="es-SV" sz="1800" dirty="0" smtClean="0"/>
              <a:t>los problemas </a:t>
            </a:r>
            <a:r>
              <a:rPr lang="es-SV" sz="1800" dirty="0"/>
              <a:t>de salud en el periodo neonatal o recién nacido.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59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UNIDAD DE CUIDADOS INTENSIVOS NEONATALES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Werner Heriberto rosales López</a:t>
            </a:r>
            <a:endParaRPr lang="es-SV" sz="1800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38</a:t>
            </a:r>
          </a:p>
          <a:p>
            <a:pPr algn="just"/>
            <a:r>
              <a:rPr lang="es-SV" sz="1800" dirty="0"/>
              <a:t>Proporcionar una atención integral y oportuna de los pacientes </a:t>
            </a:r>
            <a:r>
              <a:rPr lang="es-SV" sz="1800" dirty="0" smtClean="0"/>
              <a:t>pediátricos con </a:t>
            </a:r>
            <a:r>
              <a:rPr lang="es-SV" sz="1800" dirty="0"/>
              <a:t>enfermedades graves en estado crítico que amenazan sus vidas y </a:t>
            </a:r>
            <a:r>
              <a:rPr lang="es-SV" sz="1800" dirty="0" smtClean="0"/>
              <a:t>que requieran </a:t>
            </a:r>
            <a:r>
              <a:rPr lang="es-SV" sz="1800" dirty="0"/>
              <a:t>pronta estabilización y recuperación a través de un </a:t>
            </a:r>
            <a:r>
              <a:rPr lang="es-SV" sz="1800" dirty="0" smtClean="0"/>
              <a:t>equipo multidisciplinario </a:t>
            </a:r>
            <a:r>
              <a:rPr lang="es-SV" sz="1800" dirty="0"/>
              <a:t>especializado.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930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CUIDADOS INTERMEDIOS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Oscar Ricardo Sánchez vela</a:t>
            </a:r>
            <a:endParaRPr lang="es-SV" sz="1800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10</a:t>
            </a:r>
          </a:p>
          <a:p>
            <a:pPr algn="just"/>
            <a:r>
              <a:rPr lang="es-SV" sz="1800" dirty="0"/>
              <a:t>Proporcionar la atención y cuidados intensivos críticos e intermedios a </a:t>
            </a:r>
            <a:r>
              <a:rPr lang="es-SV" sz="1800" dirty="0" smtClean="0"/>
              <a:t>todos los </a:t>
            </a:r>
            <a:r>
              <a:rPr lang="es-SV" sz="1800" dirty="0"/>
              <a:t>pacientes pediátricos hospitalizados que lo requieran.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60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</a:t>
            </a:r>
            <a:r>
              <a:rPr lang="es-SV" sz="1800" b="1" dirty="0"/>
              <a:t>LUIS ENRIQUE </a:t>
            </a:r>
            <a:r>
              <a:rPr lang="es-SV" sz="1800" b="1" dirty="0" smtClean="0"/>
              <a:t>MELENDEZ AVALOS 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</a:t>
            </a:r>
          </a:p>
          <a:p>
            <a:pPr algn="just"/>
            <a:r>
              <a:rPr lang="es-SV" sz="1800" dirty="0"/>
              <a:t>Coordinar y facilitar la atención en salud a los pacientes </a:t>
            </a:r>
            <a:r>
              <a:rPr lang="es-SV" sz="1800" dirty="0" smtClean="0"/>
              <a:t>pediátricos con </a:t>
            </a:r>
            <a:r>
              <a:rPr lang="es-SV" sz="1800" dirty="0"/>
              <a:t>patología quirúrgica, correspondiente al tercer nivel de atención</a:t>
            </a:r>
            <a:r>
              <a:rPr lang="es-SV" sz="1800" dirty="0" smtClean="0"/>
              <a:t>, de </a:t>
            </a:r>
            <a:r>
              <a:rPr lang="es-SV" sz="1800" dirty="0"/>
              <a:t>acuerdo a sus necesidades, en cumplimiento de los indicadores </a:t>
            </a:r>
            <a:r>
              <a:rPr lang="es-SV" sz="1800" dirty="0" smtClean="0"/>
              <a:t>de resultado </a:t>
            </a:r>
            <a:r>
              <a:rPr lang="es-SV" sz="1800" dirty="0"/>
              <a:t>e impacto; y apoyar el desarrollo del diseño curricular de </a:t>
            </a:r>
            <a:r>
              <a:rPr lang="es-SV" sz="1800" dirty="0" smtClean="0"/>
              <a:t>médicos especialistas </a:t>
            </a:r>
            <a:r>
              <a:rPr lang="es-SV" sz="1800" dirty="0"/>
              <a:t>en las diferentes especialidades quirúrgicas y </a:t>
            </a:r>
            <a:r>
              <a:rPr lang="es-SV" sz="1800" dirty="0" smtClean="0"/>
              <a:t>personal paramédico </a:t>
            </a:r>
            <a:r>
              <a:rPr lang="es-SV" sz="1800" dirty="0"/>
              <a:t>en formación.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75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CIRUGIA PEDIATRICA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</a:t>
            </a:r>
            <a:r>
              <a:rPr lang="es-SV" sz="1800" b="1" dirty="0" smtClean="0"/>
              <a:t>Juan francisco campos rodezno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35</a:t>
            </a:r>
          </a:p>
          <a:p>
            <a:pPr algn="just"/>
            <a:r>
              <a:rPr lang="es-SV" sz="1800" dirty="0"/>
              <a:t>Proveer una atención de calidad a los pacientes pediátricos, que por </a:t>
            </a:r>
            <a:r>
              <a:rPr lang="es-SV" sz="1800" dirty="0" smtClean="0"/>
              <a:t>su patología</a:t>
            </a:r>
            <a:r>
              <a:rPr lang="es-SV" sz="1800" dirty="0"/>
              <a:t>, requieran un abordaje médico quirúrgico dentro de la </a:t>
            </a:r>
            <a:r>
              <a:rPr lang="es-SV" sz="1800" dirty="0" smtClean="0"/>
              <a:t>especialidad de </a:t>
            </a:r>
            <a:r>
              <a:rPr lang="es-SV" sz="1800" dirty="0"/>
              <a:t>la cirugía pediátrica.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1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SUB - 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/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DR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. HECTOR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GUILLERMO LARA TORRES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2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Apoyar directamente a la Dirección en el cumplimiento de las obligaciones </a:t>
            </a:r>
            <a:r>
              <a:rPr lang="es-SV" sz="1800" dirty="0" smtClean="0"/>
              <a:t>y responsabilidades </a:t>
            </a:r>
            <a:r>
              <a:rPr lang="es-SV" sz="1800" dirty="0"/>
              <a:t>del Hospital, de tal manera que se logren los objetivos y </a:t>
            </a:r>
            <a:r>
              <a:rPr lang="es-SV" sz="1800" dirty="0" smtClean="0"/>
              <a:t>se cumpla </a:t>
            </a:r>
            <a:r>
              <a:rPr lang="es-SV" sz="1800" dirty="0"/>
              <a:t>con la misión y se pueda hacer realidad la visión institucional.</a:t>
            </a:r>
          </a:p>
        </p:txBody>
      </p:sp>
    </p:spTree>
    <p:extLst>
      <p:ext uri="{BB962C8B-B14F-4D97-AF65-F5344CB8AC3E}">
        <p14:creationId xmlns:p14="http://schemas.microsoft.com/office/powerpoint/2010/main" xmlns="" val="28854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EMERGENCIA QUIRURGICA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</a:t>
            </a:r>
            <a:r>
              <a:rPr lang="es-SV" sz="1800" b="1" dirty="0" smtClean="0"/>
              <a:t>Juan francisco campos rodezno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</a:t>
            </a:r>
          </a:p>
          <a:p>
            <a:pPr algn="just"/>
            <a:r>
              <a:rPr lang="es-SV" sz="1800" dirty="0"/>
              <a:t>Proveer permanentemente atención al paciente pediátrico en situación </a:t>
            </a:r>
            <a:r>
              <a:rPr lang="es-SV" sz="1800" dirty="0" smtClean="0"/>
              <a:t>crítica de </a:t>
            </a:r>
            <a:r>
              <a:rPr lang="es-SV" sz="1800" dirty="0"/>
              <a:t>emergencia o urgencia, que por su patología, requiera una atención </a:t>
            </a:r>
            <a:r>
              <a:rPr lang="es-SV" sz="1800" dirty="0" smtClean="0"/>
              <a:t>o intervención</a:t>
            </a:r>
            <a:r>
              <a:rPr lang="es-SV" sz="1800" dirty="0"/>
              <a:t>, propia de las especialidades quirúrgicas.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86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pt-BR" dirty="0"/>
              <a:t>DEPARTAMENTO DE CONSULTA EXTERNA QUIRURGICA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</a:t>
            </a:r>
            <a:r>
              <a:rPr lang="es-SV" sz="1800" b="1" dirty="0" smtClean="0"/>
              <a:t>Jorge Adalberto milla Gómez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</a:t>
            </a:r>
          </a:p>
          <a:p>
            <a:pPr algn="just"/>
            <a:r>
              <a:rPr lang="es-SV" sz="1800" dirty="0"/>
              <a:t>Proporcionar consulta pediátrica a los pacientes que por </a:t>
            </a:r>
            <a:r>
              <a:rPr lang="es-SV" sz="1800" dirty="0" smtClean="0"/>
              <a:t>su patología</a:t>
            </a:r>
            <a:r>
              <a:rPr lang="es-SV" sz="1800" dirty="0"/>
              <a:t>, requieren atención medico quirúrgica de las </a:t>
            </a:r>
            <a:r>
              <a:rPr lang="es-SV" sz="1800" dirty="0" smtClean="0"/>
              <a:t>diversas especialidades </a:t>
            </a:r>
            <a:r>
              <a:rPr lang="es-SV" sz="1800" dirty="0"/>
              <a:t>quirúrgicas, principalmente aquellos pacientes referidos </a:t>
            </a:r>
            <a:r>
              <a:rPr lang="es-SV" sz="1800" dirty="0" smtClean="0"/>
              <a:t>de los </a:t>
            </a:r>
            <a:r>
              <a:rPr lang="es-SV" sz="1800" dirty="0"/>
              <a:t>diferentes niveles de atención, como parte de un atención integral.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36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pt-BR" dirty="0"/>
              <a:t>DEPARTAMENTO DE OTORRINOLARINGOLOGIA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</a:t>
            </a:r>
            <a:r>
              <a:rPr lang="es-SV" sz="1800" b="1" dirty="0" smtClean="0"/>
              <a:t>Jose Alfredo </a:t>
            </a:r>
            <a:r>
              <a:rPr lang="es-SV" sz="1800" b="1" dirty="0" err="1" smtClean="0"/>
              <a:t>bonilla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1800" dirty="0" smtClean="0"/>
              <a:t>Proporcionar </a:t>
            </a:r>
            <a:r>
              <a:rPr lang="es-SV" sz="1800" dirty="0"/>
              <a:t>una atención de calidad a los pacientes pediátricos, </a:t>
            </a:r>
            <a:r>
              <a:rPr lang="es-SV" sz="1800" dirty="0" smtClean="0"/>
              <a:t>que requieran </a:t>
            </a:r>
            <a:r>
              <a:rPr lang="es-SV" sz="1800" dirty="0"/>
              <a:t>un abordaje médico quirúrgico de las patologías </a:t>
            </a:r>
            <a:r>
              <a:rPr lang="es-SV" sz="1800" dirty="0" smtClean="0"/>
              <a:t>de otorrinolaringología</a:t>
            </a:r>
            <a:r>
              <a:rPr lang="es-SV" sz="1800" dirty="0"/>
              <a:t>, a través de equipo multidisciplinario especializado.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496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CIRUGIA PLASTICA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Dra.  </a:t>
            </a:r>
            <a:r>
              <a:rPr lang="es-SV" sz="1800" b="1" dirty="0" smtClean="0"/>
              <a:t>Patricia Elizabeth Quezada de calderón</a:t>
            </a:r>
            <a:endParaRPr lang="es-SV" b="1" dirty="0" smtClean="0"/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1800" dirty="0"/>
              <a:t>Proporcionar una atención de calidad a los pacientes pediátricos, que por </a:t>
            </a:r>
            <a:r>
              <a:rPr lang="es-SV" sz="1800" dirty="0" smtClean="0"/>
              <a:t>su patología</a:t>
            </a:r>
            <a:r>
              <a:rPr lang="es-SV" sz="1800" dirty="0"/>
              <a:t>, requieran un abordaje médico quirúrgico de tipo reconstructivo </a:t>
            </a:r>
            <a:r>
              <a:rPr lang="es-SV" sz="1800" dirty="0" smtClean="0"/>
              <a:t>y de </a:t>
            </a:r>
            <a:r>
              <a:rPr lang="es-SV" sz="1800" dirty="0"/>
              <a:t>cirugía plástica, a través de equipo multidisciplinario especializado, </a:t>
            </a:r>
            <a:r>
              <a:rPr lang="es-SV" sz="1800" dirty="0" smtClean="0"/>
              <a:t>que garantice </a:t>
            </a:r>
            <a:r>
              <a:rPr lang="es-SV" sz="1800" dirty="0"/>
              <a:t>una atención de calidad, oportuna integrando las </a:t>
            </a:r>
            <a:r>
              <a:rPr lang="es-SV" sz="1800" dirty="0" smtClean="0"/>
              <a:t>diferentes disciplinas </a:t>
            </a:r>
            <a:r>
              <a:rPr lang="es-SV" sz="1800" dirty="0"/>
              <a:t>involucradas en la recuperación del </a:t>
            </a:r>
            <a:r>
              <a:rPr lang="es-SV" sz="1800" dirty="0" smtClean="0"/>
              <a:t>paciente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578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OFTALMOLOGIA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Rolando Domínguez parada h.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1800" dirty="0"/>
              <a:t>Proporcionar una atención especializada a los pacientes pediátricos, </a:t>
            </a:r>
            <a:r>
              <a:rPr lang="es-SV" sz="1800" dirty="0" smtClean="0"/>
              <a:t>que requieran un abordaje </a:t>
            </a:r>
            <a:r>
              <a:rPr lang="es-SV" sz="1800" dirty="0"/>
              <a:t>médico quirúrgico de las patologías oculares, a </a:t>
            </a:r>
            <a:r>
              <a:rPr lang="es-SV" sz="1800" dirty="0" smtClean="0"/>
              <a:t>través de </a:t>
            </a:r>
            <a:r>
              <a:rPr lang="es-SV" sz="1800" dirty="0"/>
              <a:t>equipo </a:t>
            </a:r>
            <a:r>
              <a:rPr lang="es-SV" sz="1800" dirty="0" smtClean="0"/>
              <a:t>multidisciplinario especializado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47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ORTOPEDIA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Miguel Antonio Oqueli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26</a:t>
            </a:r>
          </a:p>
          <a:p>
            <a:pPr algn="just"/>
            <a:r>
              <a:rPr lang="es-SV" sz="1800" dirty="0"/>
              <a:t>Proporcionar una atención médico quirúrgica especializada en la atención </a:t>
            </a:r>
            <a:r>
              <a:rPr lang="es-SV" sz="1800" dirty="0" smtClean="0"/>
              <a:t>de pacientes </a:t>
            </a:r>
            <a:r>
              <a:rPr lang="es-SV" sz="1800" dirty="0"/>
              <a:t>pediátricos, con patologías ortopédicas y traumatológicas, a </a:t>
            </a:r>
            <a:r>
              <a:rPr lang="es-SV" sz="1800" dirty="0" smtClean="0"/>
              <a:t>través de </a:t>
            </a:r>
            <a:r>
              <a:rPr lang="es-SV" sz="1800" dirty="0"/>
              <a:t>equipo multidisplinario de trabajo.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771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NEUROCIRUGIA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Ricardo augusto lungo Esquivel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30</a:t>
            </a:r>
          </a:p>
          <a:p>
            <a:pPr algn="just"/>
            <a:r>
              <a:rPr lang="es-SV" sz="1800" dirty="0"/>
              <a:t>Proporcionar una atención de calidad a los pacientes pediátricos, que por </a:t>
            </a:r>
            <a:r>
              <a:rPr lang="es-SV" sz="1800" dirty="0" smtClean="0"/>
              <a:t>su patología</a:t>
            </a:r>
            <a:r>
              <a:rPr lang="es-SV" sz="1800" dirty="0"/>
              <a:t>, requieran un abordaje médico de tipo </a:t>
            </a:r>
            <a:r>
              <a:rPr lang="es-SV" sz="1800" dirty="0" smtClean="0"/>
              <a:t>neuro-quirúrgico</a:t>
            </a:r>
            <a:r>
              <a:rPr lang="es-SV" sz="1800" dirty="0"/>
              <a:t>, a través </a:t>
            </a:r>
            <a:r>
              <a:rPr lang="es-SV" sz="1800" dirty="0" smtClean="0"/>
              <a:t>de equipo </a:t>
            </a:r>
            <a:r>
              <a:rPr lang="es-SV" sz="1800" dirty="0"/>
              <a:t>multidisplinario especializado, que garantice una atención de calidad</a:t>
            </a:r>
            <a:r>
              <a:rPr lang="es-SV" sz="1800" dirty="0" smtClean="0"/>
              <a:t>, a </a:t>
            </a:r>
            <a:r>
              <a:rPr lang="es-SV" sz="1800" dirty="0"/>
              <a:t>través de un enfoque integral del paciente.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925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CENTRO QUIRURGICO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Dra. </a:t>
            </a:r>
            <a:r>
              <a:rPr lang="sv-SE" altLang="es-SV" b="1" dirty="0">
                <a:solidFill>
                  <a:srgbClr val="000000"/>
                </a:solidFill>
                <a:latin typeface="Century Schoolbook L" pitchFamily="16" charset="0"/>
              </a:rPr>
              <a:t>GLADYS </a:t>
            </a:r>
            <a:r>
              <a:rPr lang="sv-SE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JAKELIN ALAS </a:t>
            </a:r>
            <a:r>
              <a:rPr lang="sv-SE" altLang="es-SV" b="1" dirty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sv-SE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ALVARENGA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55</a:t>
            </a:r>
          </a:p>
          <a:p>
            <a:pPr algn="just"/>
            <a:r>
              <a:rPr lang="es-SV" sz="1800" dirty="0"/>
              <a:t>Proveer las condiciones adecuadas, para una atención quirúrgica de </a:t>
            </a:r>
            <a:r>
              <a:rPr lang="es-SV" sz="1800" dirty="0" smtClean="0"/>
              <a:t>las diferentes </a:t>
            </a:r>
            <a:r>
              <a:rPr lang="es-SV" sz="1800" dirty="0"/>
              <a:t>especialidades medico quirúrgicas.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171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ANESTESIOLOGIA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Susana del Carmen Abrego tobar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37</a:t>
            </a:r>
          </a:p>
          <a:p>
            <a:pPr algn="just"/>
            <a:r>
              <a:rPr lang="es-SV" sz="1800" dirty="0"/>
              <a:t>Brindar manejo anestésico a todo paciente que lo necesite para </a:t>
            </a:r>
            <a:r>
              <a:rPr lang="es-SV" sz="1800" dirty="0" smtClean="0"/>
              <a:t>ser sometido </a:t>
            </a:r>
            <a:r>
              <a:rPr lang="es-SV" sz="1800" dirty="0"/>
              <a:t>a procedimientos diagnósticos o terapéuticos, que </a:t>
            </a:r>
            <a:r>
              <a:rPr lang="es-SV" sz="1800" dirty="0" smtClean="0"/>
              <a:t>cumpla con </a:t>
            </a:r>
            <a:r>
              <a:rPr lang="es-SV" sz="1800" dirty="0"/>
              <a:t>las condiciones mínimas de seguridad de acuerdo a </a:t>
            </a:r>
            <a:r>
              <a:rPr lang="es-SV" sz="1800" dirty="0" smtClean="0"/>
              <a:t>indicadores de </a:t>
            </a:r>
            <a:r>
              <a:rPr lang="es-SV" sz="1800" dirty="0"/>
              <a:t>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83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CENTRAL DE ESTERILIZACION (ARSENAL)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Francisco Leopoldo guzmán cader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39</a:t>
            </a:r>
          </a:p>
          <a:p>
            <a:pPr algn="just"/>
            <a:r>
              <a:rPr lang="es-SV" sz="1800" dirty="0"/>
              <a:t>Suministrar en forma oportuna el material y equipo esterilizado</a:t>
            </a:r>
            <a:r>
              <a:rPr lang="es-SV" sz="1800" dirty="0" smtClean="0"/>
              <a:t>, habiendo </a:t>
            </a:r>
            <a:r>
              <a:rPr lang="es-SV" sz="1800" dirty="0"/>
              <a:t>cumplido con las normas de calidad en cada una de </a:t>
            </a:r>
            <a:r>
              <a:rPr lang="es-SV" sz="1800" dirty="0" smtClean="0"/>
              <a:t>las etapas </a:t>
            </a:r>
            <a:r>
              <a:rPr lang="es-SV" sz="1800" dirty="0"/>
              <a:t>del proceso, para ser utilizado en las diferentes áreas.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66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/>
          <a:lstStyle/>
          <a:p>
            <a:r>
              <a:rPr lang="es-SV" dirty="0"/>
              <a:t>CONSEJO ESTRATEGICO DE GESTION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DR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.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Álvaro Hugo Salgado Roldan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7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a) Asesorar al Director en los asuntos técnicos que dicho funcionario someta</a:t>
            </a:r>
          </a:p>
          <a:p>
            <a:pPr algn="just"/>
            <a:r>
              <a:rPr lang="es-SV" sz="1800" dirty="0"/>
              <a:t>a su consideración. </a:t>
            </a:r>
            <a:endParaRPr lang="es-SV" sz="1800" dirty="0" smtClean="0"/>
          </a:p>
          <a:p>
            <a:pPr algn="just"/>
            <a:r>
              <a:rPr lang="es-SV" sz="1800" dirty="0" smtClean="0"/>
              <a:t>b</a:t>
            </a:r>
            <a:r>
              <a:rPr lang="es-SV" sz="1800" dirty="0"/>
              <a:t>) Cumplir con el Reglamento Interno del Hospital</a:t>
            </a:r>
            <a:r>
              <a:rPr lang="es-SV" sz="1800" dirty="0" smtClean="0"/>
              <a:t>, colaborar </a:t>
            </a:r>
            <a:r>
              <a:rPr lang="es-SV" sz="1800" dirty="0"/>
              <a:t>en su divulgación y cumplimiento. c) Asistir a las </a:t>
            </a:r>
            <a:r>
              <a:rPr lang="es-SV" sz="1800" dirty="0" smtClean="0"/>
              <a:t>reuniones convocadas </a:t>
            </a:r>
            <a:r>
              <a:rPr lang="es-SV" sz="1800" dirty="0"/>
              <a:t>por el Director, éstas deberán realizarse por lo menos una vez </a:t>
            </a:r>
            <a:r>
              <a:rPr lang="es-SV" sz="1800" dirty="0" smtClean="0"/>
              <a:t>al mes</a:t>
            </a:r>
            <a:r>
              <a:rPr lang="es-SV" sz="1800" dirty="0"/>
              <a:t>. </a:t>
            </a:r>
            <a:endParaRPr lang="es-SV" sz="1800" dirty="0" smtClean="0"/>
          </a:p>
          <a:p>
            <a:pPr algn="just"/>
            <a:r>
              <a:rPr lang="es-SV" sz="1800" dirty="0" smtClean="0"/>
              <a:t>d</a:t>
            </a:r>
            <a:r>
              <a:rPr lang="es-SV" sz="1800" dirty="0"/>
              <a:t>) Colaborar con la Dirección para que se cumplan las </a:t>
            </a:r>
            <a:r>
              <a:rPr lang="es-SV" sz="1800" dirty="0" smtClean="0"/>
              <a:t>medidas disciplinarias </a:t>
            </a:r>
            <a:r>
              <a:rPr lang="es-SV" sz="1800" dirty="0"/>
              <a:t>para el buen funcionamiento del </a:t>
            </a:r>
            <a:r>
              <a:rPr lang="es-SV" sz="1800" dirty="0" smtClean="0"/>
              <a:t>establecimiento </a:t>
            </a:r>
          </a:p>
          <a:p>
            <a:pPr algn="just"/>
            <a:r>
              <a:rPr lang="es-SV" sz="1800" dirty="0" smtClean="0"/>
              <a:t>e</a:t>
            </a:r>
            <a:r>
              <a:rPr lang="es-SV" sz="1800" dirty="0"/>
              <a:t>) </a:t>
            </a:r>
            <a:r>
              <a:rPr lang="es-SV" sz="1800" dirty="0" smtClean="0"/>
              <a:t>Consignar en </a:t>
            </a:r>
            <a:r>
              <a:rPr lang="es-SV" sz="1800" dirty="0"/>
              <a:t>Acta lo tratado en cada reunión.</a:t>
            </a:r>
          </a:p>
        </p:txBody>
      </p:sp>
    </p:spTree>
    <p:extLst>
      <p:ext uri="{BB962C8B-B14F-4D97-AF65-F5344CB8AC3E}">
        <p14:creationId xmlns:p14="http://schemas.microsoft.com/office/powerpoint/2010/main" xmlns="" val="9471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CIRUGIA AMBULATORIA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Mario Edgardo escobar ventura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</a:t>
            </a:r>
          </a:p>
          <a:p>
            <a:pPr algn="just"/>
            <a:r>
              <a:rPr lang="es-SV" sz="1800" dirty="0"/>
              <a:t>Proporcionar atención y evaluación pre-operatoria y post operatoria </a:t>
            </a:r>
            <a:r>
              <a:rPr lang="es-SV" sz="1800" dirty="0" smtClean="0"/>
              <a:t>al paciente </a:t>
            </a:r>
            <a:r>
              <a:rPr lang="es-SV" sz="1800" dirty="0"/>
              <a:t>quirúrgico ambulatorio, en cumplimiento de indicadores de </a:t>
            </a:r>
            <a:r>
              <a:rPr lang="es-SV" sz="1800" dirty="0" smtClean="0"/>
              <a:t>resultado e </a:t>
            </a:r>
            <a:r>
              <a:rPr lang="es-SV" sz="1800" dirty="0"/>
              <a:t>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935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SERVICIOS DE DIAGNOSTICO Y APOYO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Carlos enrique Carmona pineda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</a:t>
            </a:r>
          </a:p>
          <a:p>
            <a:pPr algn="just"/>
            <a:r>
              <a:rPr lang="es-SV" sz="1800" dirty="0"/>
              <a:t>Planificar, dirigir, coordinar y controlar las funciones de los departamentos </a:t>
            </a:r>
            <a:r>
              <a:rPr lang="es-SV" sz="1800" dirty="0" smtClean="0"/>
              <a:t>y servicios </a:t>
            </a:r>
            <a:r>
              <a:rPr lang="es-SV" sz="1800" dirty="0"/>
              <a:t>bajo la responsabilidad de la División, para proveer los servicios </a:t>
            </a:r>
            <a:r>
              <a:rPr lang="es-SV" sz="1800" dirty="0" smtClean="0"/>
              <a:t>de diagnóstico </a:t>
            </a:r>
            <a:r>
              <a:rPr lang="es-SV" sz="1800" dirty="0"/>
              <a:t>y apoyo en forma eficiente y oportuna que contribuya a </a:t>
            </a:r>
            <a:r>
              <a:rPr lang="es-SV" sz="1800" dirty="0" smtClean="0"/>
              <a:t>la atención </a:t>
            </a:r>
            <a:r>
              <a:rPr lang="es-SV" sz="1800" dirty="0"/>
              <a:t>integral de los pacientes, satisfaciendo los estándares de </a:t>
            </a:r>
            <a:r>
              <a:rPr lang="es-SV" sz="1800" dirty="0" smtClean="0"/>
              <a:t>calidad que </a:t>
            </a:r>
            <a:r>
              <a:rPr lang="es-SV" sz="1800" dirty="0"/>
              <a:t>la sociedad demanda.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141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ANATOMIA PATOLOGICA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Dr. ANA CONCEPCION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GUADALUPE POLANCO ANAYA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12</a:t>
            </a:r>
          </a:p>
          <a:p>
            <a:pPr algn="just"/>
            <a:r>
              <a:rPr lang="es-SV" sz="1800" dirty="0"/>
              <a:t>Practicar los estudios </a:t>
            </a:r>
            <a:r>
              <a:rPr lang="es-SV" sz="1800" dirty="0" smtClean="0"/>
              <a:t>anatomía-patológicos que contribuyan </a:t>
            </a:r>
            <a:r>
              <a:rPr lang="es-SV" sz="1800" dirty="0"/>
              <a:t>como auxiliares del diagnóstico clínico, ya sea para ratificarlo </a:t>
            </a:r>
            <a:r>
              <a:rPr lang="es-SV" sz="1800" dirty="0" smtClean="0"/>
              <a:t>o rectificarlo</a:t>
            </a:r>
            <a:r>
              <a:rPr lang="es-SV" sz="1800" dirty="0"/>
              <a:t>, también para la evaluación y control del tratamiento </a:t>
            </a:r>
            <a:r>
              <a:rPr lang="es-SV" sz="1800" dirty="0" smtClean="0"/>
              <a:t>establecido así </a:t>
            </a:r>
            <a:r>
              <a:rPr lang="es-SV" sz="1800" dirty="0"/>
              <a:t>como para formar un pronóstico de acuerdo a los resultados obtenidos</a:t>
            </a:r>
            <a:r>
              <a:rPr lang="es-SV" sz="1800" dirty="0" smtClean="0"/>
              <a:t>, en </a:t>
            </a:r>
            <a:r>
              <a:rPr lang="es-SV" sz="1800" dirty="0"/>
              <a:t>beneficio de los pacientes.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44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BANCO DE SANGRE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Licda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. ARACELY DEL CARMEN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ACEVEDO SERVELLON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19</a:t>
            </a:r>
          </a:p>
          <a:p>
            <a:pPr algn="just"/>
            <a:r>
              <a:rPr lang="es-SV" sz="1800" dirty="0"/>
              <a:t>Lograr que las acciones de captación, procesamiento, almacenamientos </a:t>
            </a:r>
            <a:r>
              <a:rPr lang="es-SV" sz="1800" dirty="0" smtClean="0"/>
              <a:t>y distribución </a:t>
            </a:r>
            <a:r>
              <a:rPr lang="es-SV" sz="1800" dirty="0"/>
              <a:t>de sangre y sus componentes con fines terapéuticos, se </a:t>
            </a:r>
            <a:r>
              <a:rPr lang="es-SV" sz="1800" dirty="0" smtClean="0"/>
              <a:t>realicen de </a:t>
            </a:r>
            <a:r>
              <a:rPr lang="es-SV" sz="1800" dirty="0"/>
              <a:t>acuerdo con los requerimientos propios del hospital y cumpliendo con </a:t>
            </a:r>
            <a:r>
              <a:rPr lang="es-SV" sz="1800" dirty="0" smtClean="0"/>
              <a:t>los estándares </a:t>
            </a:r>
            <a:r>
              <a:rPr lang="es-SV" sz="1800" dirty="0"/>
              <a:t>de calidad establecidos.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6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GESTION Y SUMINISTROS Y TECNOLOGIA MÉDICA.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Héctor Milton Barrientos Sánchez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</a:t>
            </a:r>
          </a:p>
          <a:p>
            <a:pPr algn="just"/>
            <a:r>
              <a:rPr lang="es-SV" sz="1800" dirty="0"/>
              <a:t>Contribuir a una atención integral de calidad para el usuario, </a:t>
            </a:r>
            <a:r>
              <a:rPr lang="es-SV" sz="1800" dirty="0" smtClean="0"/>
              <a:t>a través </a:t>
            </a:r>
            <a:r>
              <a:rPr lang="es-SV" sz="1800" dirty="0"/>
              <a:t>de una gestión eficiente y oportuna de los medicamentos, </a:t>
            </a:r>
            <a:r>
              <a:rPr lang="es-SV" sz="1800" dirty="0" smtClean="0"/>
              <a:t>insumos médicos </a:t>
            </a:r>
            <a:r>
              <a:rPr lang="es-SV" sz="1800" dirty="0"/>
              <a:t>y los equipos médicos.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125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FARMACIA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licda.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Ana rosa Cortez Hernández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28</a:t>
            </a: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el abastecimiento </a:t>
            </a:r>
            <a:r>
              <a:rPr lang="es-SV" sz="1800" dirty="0" smtClean="0"/>
              <a:t>de Medicamentos </a:t>
            </a:r>
            <a:r>
              <a:rPr lang="es-SV" sz="1800" dirty="0"/>
              <a:t>y Fórmulas Magistrales a pacientes ambulatorios </a:t>
            </a:r>
            <a:r>
              <a:rPr lang="es-SV" sz="1800" dirty="0" smtClean="0"/>
              <a:t>y hospitalizados</a:t>
            </a:r>
            <a:r>
              <a:rPr lang="es-SV" sz="1800" dirty="0"/>
              <a:t>, en base a indicadores de resultado e impacto</a:t>
            </a:r>
            <a:r>
              <a:rPr lang="es-SV" sz="1800" dirty="0" smtClean="0"/>
              <a:t>, manteniendo </a:t>
            </a:r>
            <a:r>
              <a:rPr lang="es-SV" sz="1800" dirty="0"/>
              <a:t>adecuadas condiciones de conservación, mediante </a:t>
            </a:r>
            <a:r>
              <a:rPr lang="es-SV" sz="1800" dirty="0" smtClean="0"/>
              <a:t>el desarrollo </a:t>
            </a:r>
            <a:r>
              <a:rPr lang="es-SV" sz="1800" dirty="0"/>
              <a:t>de prácticas apropiadas de almacenamiento y </a:t>
            </a:r>
            <a:r>
              <a:rPr lang="es-SV" sz="1800" dirty="0" err="1" smtClean="0"/>
              <a:t>reenvasado</a:t>
            </a:r>
            <a:r>
              <a:rPr lang="es-SV" sz="1800" dirty="0" smtClean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2111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IMÁGENES MEDICAS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Jose Luis Martinez Pérez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40</a:t>
            </a:r>
          </a:p>
          <a:p>
            <a:pPr algn="just"/>
            <a:r>
              <a:rPr lang="es-SV" sz="1800" dirty="0"/>
              <a:t>Proporcionar la información diagnóstica inicial y de seguimiento </a:t>
            </a:r>
            <a:r>
              <a:rPr lang="es-SV" sz="1800" dirty="0" smtClean="0"/>
              <a:t>por imagenología </a:t>
            </a:r>
            <a:r>
              <a:rPr lang="es-SV" sz="1800" dirty="0"/>
              <a:t>a través de estudios de radiología, ultrasonografía, </a:t>
            </a:r>
            <a:r>
              <a:rPr lang="es-SV" sz="1800" dirty="0" smtClean="0"/>
              <a:t>resonancia magnética </a:t>
            </a:r>
            <a:r>
              <a:rPr lang="es-SV" sz="1800" dirty="0"/>
              <a:t>y tomografía computarizada, alcanzando la máxima </a:t>
            </a:r>
            <a:r>
              <a:rPr lang="es-SV" sz="1800" dirty="0" smtClean="0"/>
              <a:t>productividad al </a:t>
            </a:r>
            <a:r>
              <a:rPr lang="es-SV" sz="1800" dirty="0"/>
              <a:t>menos costo posible, basado en el mejoramiento de técnicas, </a:t>
            </a:r>
            <a:r>
              <a:rPr lang="es-SV" sz="1800" dirty="0" smtClean="0"/>
              <a:t>capacitación y </a:t>
            </a:r>
            <a:r>
              <a:rPr lang="es-SV" sz="1800" dirty="0"/>
              <a:t>control de calidad.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3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LABORATORIO CLINICO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licda.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Samantha verónica Perdomo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43</a:t>
            </a:r>
          </a:p>
          <a:p>
            <a:pPr algn="just"/>
            <a:r>
              <a:rPr lang="es-SV" sz="1800" dirty="0"/>
              <a:t>Promover una cultura de eficiencia manteniendo un programa </a:t>
            </a:r>
            <a:r>
              <a:rPr lang="es-SV" sz="1800" dirty="0" smtClean="0"/>
              <a:t>de calidad </a:t>
            </a:r>
            <a:r>
              <a:rPr lang="es-SV" sz="1800" dirty="0"/>
              <a:t>constante en la realización de pruebas y/o análisis clínicos </a:t>
            </a:r>
            <a:r>
              <a:rPr lang="es-SV" sz="1800" dirty="0" smtClean="0"/>
              <a:t>que contribuyan </a:t>
            </a:r>
            <a:r>
              <a:rPr lang="es-SV" sz="1800" dirty="0"/>
              <a:t>a establecer los diagnósticos y tratamientos de las </a:t>
            </a:r>
            <a:r>
              <a:rPr lang="es-SV" sz="1800" dirty="0" smtClean="0"/>
              <a:t>diferentes patologías </a:t>
            </a:r>
            <a:r>
              <a:rPr lang="es-SV" sz="1800" dirty="0"/>
              <a:t>atendidas en el Hospital.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586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MEDICINA FISICA Y REHABILITACION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Dr. Héctor Manuel chicas Sibrián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7</a:t>
            </a:r>
          </a:p>
          <a:p>
            <a:pPr algn="just"/>
            <a:r>
              <a:rPr lang="es-SV" sz="1800" dirty="0"/>
              <a:t>Brindar atención especializada de rehabilitación a todos los niños que </a:t>
            </a:r>
            <a:r>
              <a:rPr lang="es-SV" sz="1800" dirty="0" smtClean="0"/>
              <a:t>son referidos </a:t>
            </a:r>
            <a:r>
              <a:rPr lang="es-SV" sz="1800" dirty="0"/>
              <a:t>al servicio, con una discapacidad temporal o permanente</a:t>
            </a:r>
            <a:r>
              <a:rPr lang="es-SV" sz="1800" dirty="0" smtClean="0"/>
              <a:t>, fomentando </a:t>
            </a:r>
            <a:r>
              <a:rPr lang="es-SV" sz="1800" dirty="0"/>
              <a:t>la recuperación o adquisición de habilidades que mejoren </a:t>
            </a:r>
            <a:r>
              <a:rPr lang="es-SV" sz="1800" dirty="0" smtClean="0"/>
              <a:t>la autonomía </a:t>
            </a:r>
            <a:r>
              <a:rPr lang="es-SV" sz="1800" dirty="0"/>
              <a:t>del paciente, reforzando sus competencias, a través del diseño </a:t>
            </a:r>
            <a:r>
              <a:rPr lang="es-SV" sz="1800" dirty="0" smtClean="0"/>
              <a:t>de programas </a:t>
            </a:r>
            <a:r>
              <a:rPr lang="es-SV" sz="1800" dirty="0"/>
              <a:t>individualizados de rehabilitación, con el fin de mejor la </a:t>
            </a:r>
            <a:r>
              <a:rPr lang="es-SV" sz="1800" dirty="0" smtClean="0"/>
              <a:t>condición del </a:t>
            </a:r>
            <a:r>
              <a:rPr lang="es-SV" sz="1800" dirty="0"/>
              <a:t>paciente y su calidad de vida.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966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ENFERMERIA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Licda digna emérita Hernández de rosa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Proporcionar al paciente una especializada y eficiente atención </a:t>
            </a:r>
            <a:r>
              <a:rPr lang="es-SV" sz="1800" dirty="0" smtClean="0"/>
              <a:t>de enfermería</a:t>
            </a:r>
            <a:r>
              <a:rPr lang="es-SV" sz="1800" dirty="0"/>
              <a:t>, a fin de contribuir a la restauración de la salud </a:t>
            </a:r>
            <a:r>
              <a:rPr lang="es-SV" sz="1800" dirty="0" smtClean="0"/>
              <a:t>integral de </a:t>
            </a:r>
            <a:r>
              <a:rPr lang="es-SV" sz="1800" dirty="0"/>
              <a:t>paciente.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51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/>
          <a:lstStyle/>
          <a:p>
            <a:r>
              <a:rPr lang="es-SV" dirty="0"/>
              <a:t>UNIDAD DE AUDITORIA INTERNA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Licda. Irma Silvia barriere de Pérez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4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Apoyar a la Dirección del Hospital, realizando análisis, evaluaciones</a:t>
            </a:r>
            <a:r>
              <a:rPr lang="es-SV" sz="1800" dirty="0" smtClean="0"/>
              <a:t>, recomendaciones, asesoría </a:t>
            </a:r>
            <a:r>
              <a:rPr lang="es-SV" sz="1800" dirty="0"/>
              <a:t>e información concerniente a las </a:t>
            </a:r>
            <a:r>
              <a:rPr lang="es-SV" sz="1800" dirty="0" smtClean="0"/>
              <a:t>actividades auditadas</a:t>
            </a:r>
            <a:r>
              <a:rPr lang="es-SV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347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ADMINISTRATIVA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Licda. Elizabeth medina Valdez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Lograr la eficiencia de los procesos administrativos a través del uso </a:t>
            </a:r>
            <a:r>
              <a:rPr lang="es-SV" sz="1800" dirty="0" smtClean="0"/>
              <a:t>y aprovechamiento </a:t>
            </a:r>
            <a:r>
              <a:rPr lang="es-SV" sz="1800" dirty="0"/>
              <a:t>óptimo de los recursos humanos, materiales y </a:t>
            </a:r>
            <a:r>
              <a:rPr lang="es-SV" sz="1800" dirty="0" smtClean="0"/>
              <a:t>financieros que </a:t>
            </a:r>
            <a:r>
              <a:rPr lang="es-SV" sz="1800" dirty="0"/>
              <a:t>contribuyan a brindar un servicio asistencial que satisfaga </a:t>
            </a:r>
            <a:r>
              <a:rPr lang="es-SV" sz="1800" dirty="0" smtClean="0"/>
              <a:t>las necesidades </a:t>
            </a:r>
            <a:r>
              <a:rPr lang="es-SV" sz="1800" dirty="0"/>
              <a:t>de los usuarios de los servicios del Hospital.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3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UNIDAD DE ADQUISICIONES Y CONTRATACIONES INSTITUCIONAL (UACI)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Licda. verónica patricia blanco herrarte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Lograr que se agilicen los procesos de compra a fin de </a:t>
            </a:r>
            <a:r>
              <a:rPr lang="es-SV" sz="1800" dirty="0" smtClean="0"/>
              <a:t>suministrar oportunamente </a:t>
            </a:r>
            <a:r>
              <a:rPr lang="es-SV" sz="1800" dirty="0"/>
              <a:t>los bienes y servicios que el hospital requiere para brindar </a:t>
            </a:r>
            <a:r>
              <a:rPr lang="es-SV" sz="1800" dirty="0" smtClean="0"/>
              <a:t>un servicio </a:t>
            </a:r>
            <a:r>
              <a:rPr lang="es-SV" sz="1800" dirty="0"/>
              <a:t>de calidad a la población infantil.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491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RECURSOS HUMANOS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ing. Carlos Mauricio castillo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Promover e impulsar una gestión descentralizada y participativa de </a:t>
            </a:r>
            <a:r>
              <a:rPr lang="es-SV" sz="1800" dirty="0" smtClean="0"/>
              <a:t>los recursos </a:t>
            </a:r>
            <a:r>
              <a:rPr lang="es-SV" sz="1800" dirty="0"/>
              <a:t>humanos, que fortalezca el compromiso institucional orientado </a:t>
            </a:r>
            <a:r>
              <a:rPr lang="es-SV" sz="1800" dirty="0" smtClean="0"/>
              <a:t>hacia la </a:t>
            </a:r>
            <a:r>
              <a:rPr lang="es-SV" sz="1800" dirty="0"/>
              <a:t>satisfacción de los usuarios internos y externos.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224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CLINICA EMPRESARIAL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Dra. Francia Lisseth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chavez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pacas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otorgar atención oportuna y de </a:t>
            </a:r>
            <a:r>
              <a:rPr lang="es-SV" sz="1800" dirty="0" smtClean="0"/>
              <a:t>calidad en </a:t>
            </a:r>
            <a:r>
              <a:rPr lang="es-SV" sz="1800" dirty="0"/>
              <a:t>lo concerniente a la medicina general y preventiva a los trabajadores </a:t>
            </a:r>
            <a:r>
              <a:rPr lang="es-SV" sz="1800" dirty="0" smtClean="0"/>
              <a:t>que demandan </a:t>
            </a:r>
            <a:r>
              <a:rPr lang="es-SV" sz="1800" dirty="0"/>
              <a:t>cuidado médico y realizar </a:t>
            </a:r>
            <a:r>
              <a:rPr lang="es-SV" sz="1800" dirty="0" smtClean="0"/>
              <a:t>diferentes actividades</a:t>
            </a:r>
            <a:r>
              <a:rPr lang="es-SV" sz="1800" dirty="0"/>
              <a:t>, orientadas al mejoramiento de la salud del personal y sus hijos.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372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DEPARTAMENTO DE MANTENIMIENTO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ing. Oscar Edgardo granados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araujo</a:t>
            </a:r>
            <a:endParaRPr lang="es-SV" altLang="es-SV" b="1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Asegurar el funcionamiento eficiente y continúo de los ambientes</a:t>
            </a:r>
            <a:r>
              <a:rPr lang="es-SV" sz="1800" dirty="0" smtClean="0"/>
              <a:t>, instalaciones </a:t>
            </a:r>
            <a:r>
              <a:rPr lang="es-SV" sz="1800" dirty="0"/>
              <a:t>y equipos, mediante la prevención, conservación </a:t>
            </a:r>
            <a:r>
              <a:rPr lang="es-SV" sz="1800" dirty="0" smtClean="0"/>
              <a:t>y mejoramiento </a:t>
            </a:r>
            <a:r>
              <a:rPr lang="es-SV" sz="1800" dirty="0"/>
              <a:t>de los mismos, con el fin de lograr prolongar su vida útil</a:t>
            </a:r>
            <a:r>
              <a:rPr lang="es-SV" sz="1800" dirty="0" smtClean="0"/>
              <a:t>, maximizar </a:t>
            </a:r>
            <a:r>
              <a:rPr lang="es-SV" sz="1800" dirty="0"/>
              <a:t>la seguridad de operación y optimizar los costos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097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 smtClean="0"/>
              <a:t>Activo fijo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Lic. Jose armando platero cruz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Realizar el control adecuado y oportuno de los activos fijos a fin </a:t>
            </a:r>
            <a:r>
              <a:rPr lang="es-SV" sz="1800" dirty="0" smtClean="0"/>
              <a:t>de contar </a:t>
            </a:r>
            <a:r>
              <a:rPr lang="es-SV" sz="1800" dirty="0"/>
              <a:t>con información veraz y confiable sobre la custodia </a:t>
            </a:r>
            <a:r>
              <a:rPr lang="es-SV" sz="1800" dirty="0" smtClean="0"/>
              <a:t>y condiciones </a:t>
            </a:r>
            <a:r>
              <a:rPr lang="es-SV" sz="1800" dirty="0"/>
              <a:t>de los activos, en base a indicadores de resultado </a:t>
            </a:r>
            <a:r>
              <a:rPr lang="es-SV" sz="1800" dirty="0" smtClean="0"/>
              <a:t>e impacto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438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BIOMEDICA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ing. Francisco molina parada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Proporcionar oportunamente y con calidad el servicio </a:t>
            </a:r>
            <a:r>
              <a:rPr lang="es-SV" sz="1800" dirty="0" smtClean="0"/>
              <a:t>de mantenimiento </a:t>
            </a:r>
            <a:r>
              <a:rPr lang="es-SV" sz="1800" dirty="0"/>
              <a:t>preventivo y correctivo de los equipos médicos a </a:t>
            </a:r>
            <a:r>
              <a:rPr lang="es-SV" sz="1800" dirty="0" smtClean="0"/>
              <a:t>fin de </a:t>
            </a:r>
            <a:r>
              <a:rPr lang="es-SV" sz="1800" dirty="0"/>
              <a:t>prolongar la vida útil y mantener su operatividad continua</a:t>
            </a:r>
            <a:r>
              <a:rPr lang="es-SV" sz="1800" dirty="0" smtClean="0"/>
              <a:t>, confiable</a:t>
            </a:r>
            <a:r>
              <a:rPr lang="es-SV" sz="1800" dirty="0"/>
              <a:t>, segura y económica, en base a indicadores de resultado e</a:t>
            </a:r>
          </a:p>
          <a:p>
            <a:pPr algn="just"/>
            <a:r>
              <a:rPr lang="es-SV" sz="1800" dirty="0"/>
              <a:t>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680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CONSERVACION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Lic. Carlos Ernesto alas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Proporcionar oportunamente el servicio de </a:t>
            </a:r>
            <a:r>
              <a:rPr lang="es-SV" sz="1800" dirty="0" smtClean="0"/>
              <a:t>mantenimiento preventivo </a:t>
            </a:r>
            <a:r>
              <a:rPr lang="es-SV" sz="1800" dirty="0"/>
              <a:t>y correctivo que garantice el funcionamiento óptimo </a:t>
            </a:r>
            <a:r>
              <a:rPr lang="es-SV" sz="1800" dirty="0" smtClean="0"/>
              <a:t>de las </a:t>
            </a:r>
            <a:r>
              <a:rPr lang="es-SV" sz="1800" dirty="0"/>
              <a:t>instalaciones y los bienes muebles a fin de prolongar la vida </a:t>
            </a:r>
            <a:r>
              <a:rPr lang="es-SV" sz="1800" dirty="0" smtClean="0"/>
              <a:t>útil y </a:t>
            </a:r>
            <a:r>
              <a:rPr lang="es-SV" sz="1800" dirty="0"/>
              <a:t>mantener su operatividad continua, confiable, segura y económica</a:t>
            </a:r>
            <a:r>
              <a:rPr lang="es-SV" sz="1800" dirty="0" smtClean="0"/>
              <a:t>, en </a:t>
            </a:r>
            <a:r>
              <a:rPr lang="es-SV" sz="1800" dirty="0"/>
              <a:t>base a 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2267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ELECTROMECANICA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ing. David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Proporcionar oportunamente el servicio de </a:t>
            </a:r>
            <a:r>
              <a:rPr lang="es-SV" sz="1800" dirty="0" smtClean="0"/>
              <a:t>mantenimiento preventivo </a:t>
            </a:r>
            <a:r>
              <a:rPr lang="es-SV" sz="1800" dirty="0"/>
              <a:t>y correctivo de los equipos médicos a fin de prolongar </a:t>
            </a:r>
            <a:r>
              <a:rPr lang="es-SV" sz="1800" dirty="0" smtClean="0"/>
              <a:t>la vida </a:t>
            </a:r>
            <a:r>
              <a:rPr lang="es-SV" sz="1800" dirty="0"/>
              <a:t>útil y mantener su operatividad continua, confiable, segura </a:t>
            </a:r>
            <a:r>
              <a:rPr lang="es-SV" sz="1800" dirty="0" smtClean="0"/>
              <a:t>y económica</a:t>
            </a:r>
            <a:r>
              <a:rPr lang="es-SV" sz="1800" dirty="0"/>
              <a:t>, en base a 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3543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MECANICA GENERAL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ing. Jose Antonio serpas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Proporcionar oportunamente y con calidad el servicio </a:t>
            </a:r>
            <a:r>
              <a:rPr lang="es-SV" sz="1800" dirty="0" smtClean="0"/>
              <a:t>de mantenimiento </a:t>
            </a:r>
            <a:r>
              <a:rPr lang="es-SV" sz="1800" dirty="0"/>
              <a:t>preventivo y correctivo de los sistemas hidráulicos</a:t>
            </a:r>
            <a:r>
              <a:rPr lang="es-SV" sz="1800" dirty="0" smtClean="0"/>
              <a:t>, neumáticos </a:t>
            </a:r>
            <a:r>
              <a:rPr lang="es-SV" sz="1800" dirty="0"/>
              <a:t>y mecánicos a fin de prolongar la vida útil, mantener </a:t>
            </a:r>
            <a:r>
              <a:rPr lang="es-SV" sz="1800" dirty="0" smtClean="0"/>
              <a:t>su operación </a:t>
            </a:r>
            <a:r>
              <a:rPr lang="es-SV" sz="1800" dirty="0"/>
              <a:t>continua, confiable, segura y económica, en base a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85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/>
          <a:lstStyle/>
          <a:p>
            <a:r>
              <a:rPr lang="es-SV" dirty="0"/>
              <a:t>UNIDAD JURIDICA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Licda. </a:t>
            </a:r>
            <a:r>
              <a:rPr lang="pt-BR" altLang="es-SV" b="1" dirty="0">
                <a:solidFill>
                  <a:srgbClr val="000000"/>
                </a:solidFill>
                <a:latin typeface="Century Schoolbook L" pitchFamily="16" charset="0"/>
              </a:rPr>
              <a:t>MIRIAM </a:t>
            </a:r>
            <a:r>
              <a:rPr lang="pt-BR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ELIZABETH LAZO </a:t>
            </a:r>
            <a:r>
              <a:rPr lang="pt-BR" altLang="es-SV" b="1" dirty="0">
                <a:solidFill>
                  <a:srgbClr val="000000"/>
                </a:solidFill>
                <a:latin typeface="Century Schoolbook L" pitchFamily="16" charset="0"/>
              </a:rPr>
              <a:t>DE </a:t>
            </a:r>
            <a:r>
              <a:rPr lang="pt-BR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ORANTES </a:t>
            </a:r>
            <a:endParaRPr lang="pt-BR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2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Proporcionar oportunamente la asesoría y representación jurídica requerida</a:t>
            </a:r>
            <a:r>
              <a:rPr lang="es-SV" sz="1800" dirty="0" smtClean="0"/>
              <a:t>, así </a:t>
            </a:r>
            <a:r>
              <a:rPr lang="es-SV" sz="1800" dirty="0"/>
              <a:t>como ejecutar los procesos jurídicos, de acuerdo a los </a:t>
            </a:r>
            <a:r>
              <a:rPr lang="es-SV" sz="1800" dirty="0" smtClean="0"/>
              <a:t>procedimientos establecidos</a:t>
            </a:r>
            <a:r>
              <a:rPr lang="es-SV" sz="1800" dirty="0"/>
              <a:t>, de tal manera que se </a:t>
            </a:r>
            <a:r>
              <a:rPr lang="es-SV" sz="1800" dirty="0" smtClean="0"/>
              <a:t>contribuya en </a:t>
            </a:r>
            <a:r>
              <a:rPr lang="es-SV" sz="1800" dirty="0"/>
              <a:t>el desempeño eficiente de la gestión institucional.</a:t>
            </a:r>
          </a:p>
        </p:txBody>
      </p:sp>
    </p:spTree>
    <p:extLst>
      <p:ext uri="{BB962C8B-B14F-4D97-AF65-F5344CB8AC3E}">
        <p14:creationId xmlns:p14="http://schemas.microsoft.com/office/powerpoint/2010/main" xmlns="" val="18270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ALMACEN DE INSUMOS DIVERSOS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licda.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 IGLESIAS LOPEZ DE DIAZ, TERESA DE JESUS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desarrollar los trabajos </a:t>
            </a:r>
            <a:r>
              <a:rPr lang="es-SV" sz="1800" dirty="0" smtClean="0"/>
              <a:t>de impresión </a:t>
            </a:r>
            <a:r>
              <a:rPr lang="es-SV" sz="1800" dirty="0"/>
              <a:t>y reproducción de acuerdo a la demanda de atención y </a:t>
            </a:r>
            <a:r>
              <a:rPr lang="es-SV" sz="1800" dirty="0" smtClean="0"/>
              <a:t>los recursos </a:t>
            </a:r>
            <a:r>
              <a:rPr lang="es-SV" sz="1800" dirty="0"/>
              <a:t>disponibles, en base a 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805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ALMACEN DE INSUMOS </a:t>
            </a:r>
            <a:r>
              <a:rPr lang="es-SV" dirty="0" smtClean="0"/>
              <a:t>MEDICOS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err="1" smtClean="0">
                <a:solidFill>
                  <a:srgbClr val="000000"/>
                </a:solidFill>
                <a:latin typeface="Century Schoolbook L" pitchFamily="16" charset="0"/>
              </a:rPr>
              <a:t>lic.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s-SV" sz="1800" b="1" dirty="0"/>
              <a:t>ESCOBAR POLANCO, RAMON ALBERTO </a:t>
            </a:r>
            <a:endParaRPr lang="es-SV" altLang="es-SV" sz="1800" b="1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Realizar la gestión de recepción, almacenamiento, control </a:t>
            </a:r>
            <a:r>
              <a:rPr lang="es-SV" sz="1800" dirty="0" smtClean="0"/>
              <a:t>de existencias </a:t>
            </a:r>
            <a:r>
              <a:rPr lang="es-SV" sz="1800" dirty="0"/>
              <a:t>y distribución de insumos médicos de acuerdo </a:t>
            </a:r>
            <a:r>
              <a:rPr lang="es-SV" sz="1800" dirty="0" smtClean="0"/>
              <a:t>a las necesidades</a:t>
            </a:r>
            <a:r>
              <a:rPr lang="es-SV" sz="1800" dirty="0"/>
              <a:t>, en cumplimiento a las normas, programación </a:t>
            </a:r>
            <a:r>
              <a:rPr lang="es-SV" sz="1800" dirty="0" smtClean="0"/>
              <a:t>e indicadores </a:t>
            </a:r>
            <a:r>
              <a:rPr lang="es-SV" sz="1800" dirty="0"/>
              <a:t>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697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ALMACEN DE MANTENIMIENTO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sr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. RODRIGUEZ CAPACHO, CARLOS ALBERTO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Realizar la gestión de recepción, almacenamiento, control </a:t>
            </a:r>
            <a:r>
              <a:rPr lang="es-SV" sz="1800" dirty="0" smtClean="0"/>
              <a:t>de existencias </a:t>
            </a:r>
            <a:r>
              <a:rPr lang="es-SV" sz="1800" dirty="0"/>
              <a:t>y distribución de materiales de mantenimiento </a:t>
            </a:r>
            <a:r>
              <a:rPr lang="es-SV" sz="1800" dirty="0" smtClean="0"/>
              <a:t>de acuerdo </a:t>
            </a:r>
            <a:r>
              <a:rPr lang="es-SV" sz="1800" dirty="0"/>
              <a:t>a las normas y programación establecida en base a</a:t>
            </a:r>
          </a:p>
          <a:p>
            <a:pPr algn="just"/>
            <a:r>
              <a:rPr lang="es-SV" sz="1800" dirty="0"/>
              <a:t>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389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ALMACEN DE MEDICAMENTOS Y REACTIVOS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Jefatura: Licda </a:t>
            </a:r>
            <a:r>
              <a:rPr lang="es-SV" sz="1800" b="1" dirty="0"/>
              <a:t>ALVARADO CINCO, EDA ESMERALDA </a:t>
            </a:r>
            <a:endParaRPr lang="es-SV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Realizar la gestión de recepción, almacenamiento, control </a:t>
            </a:r>
            <a:r>
              <a:rPr lang="es-SV" sz="1800" dirty="0" smtClean="0"/>
              <a:t>de existencias </a:t>
            </a:r>
            <a:r>
              <a:rPr lang="es-SV" sz="1800" dirty="0"/>
              <a:t>y distribución de medicamentos y reactivos de acuerdo </a:t>
            </a:r>
            <a:r>
              <a:rPr lang="es-SV" sz="1800" dirty="0" smtClean="0"/>
              <a:t>a las </a:t>
            </a:r>
            <a:r>
              <a:rPr lang="es-SV" sz="1800" dirty="0"/>
              <a:t>necesidades, en cumplimiento a las normas, programación </a:t>
            </a:r>
            <a:r>
              <a:rPr lang="es-SV" sz="1800" dirty="0" smtClean="0"/>
              <a:t>e indicadores </a:t>
            </a:r>
            <a:r>
              <a:rPr lang="es-SV" sz="1800" dirty="0"/>
              <a:t>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925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ALIMENTACION Y DIETAS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Licda. MORAN ARGUETA, CLARISA EUGENIA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administrativos y técnicos que se desarrollen para </a:t>
            </a:r>
            <a:r>
              <a:rPr lang="es-SV" sz="1800" dirty="0" smtClean="0"/>
              <a:t>elaborar y </a:t>
            </a:r>
            <a:r>
              <a:rPr lang="es-SV" sz="1800" dirty="0"/>
              <a:t>servir una alimentación nutricional balanceada a los </a:t>
            </a:r>
            <a:r>
              <a:rPr lang="es-SV" sz="1800" dirty="0" smtClean="0"/>
              <a:t>pacientes hospitalizados</a:t>
            </a:r>
            <a:r>
              <a:rPr lang="es-SV" sz="1800" dirty="0"/>
              <a:t>, en base a indicadores de resultado e impacto</a:t>
            </a:r>
            <a:r>
              <a:rPr lang="es-SV" sz="1800" dirty="0" smtClean="0"/>
              <a:t>, respetando </a:t>
            </a:r>
            <a:r>
              <a:rPr lang="es-SV" sz="1800" dirty="0"/>
              <a:t>los requisitos </a:t>
            </a:r>
            <a:r>
              <a:rPr lang="es-SV" sz="1800" dirty="0" err="1"/>
              <a:t>dietoterapéuticos</a:t>
            </a:r>
            <a:r>
              <a:rPr lang="es-SV" sz="1800" dirty="0"/>
              <a:t> básicos, interpretando </a:t>
            </a:r>
            <a:r>
              <a:rPr lang="es-SV" sz="1800" dirty="0" smtClean="0"/>
              <a:t>y cumpliendo </a:t>
            </a:r>
            <a:r>
              <a:rPr lang="es-SV" sz="1800" dirty="0"/>
              <a:t>las prescripciones médicas; así como desarrollar </a:t>
            </a:r>
            <a:r>
              <a:rPr lang="es-SV" sz="1800" dirty="0" smtClean="0"/>
              <a:t>otras actividades </a:t>
            </a:r>
            <a:r>
              <a:rPr lang="es-SV" sz="1800" dirty="0"/>
              <a:t>de tipo asistencial con la RIISS y docentes relativas </a:t>
            </a:r>
            <a:r>
              <a:rPr lang="es-SV" sz="1800" dirty="0" smtClean="0"/>
              <a:t>al servicio</a:t>
            </a:r>
            <a:r>
              <a:rPr lang="es-SV" sz="1800" dirty="0"/>
              <a:t>, de acuerdo a leyes y normas vigentes.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2237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COSTURERIA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Sra. </a:t>
            </a:r>
            <a:r>
              <a:rPr lang="es-SV" sz="1800" b="1" dirty="0"/>
              <a:t>ROSALES DE ROSALES, REINA ESTHER </a:t>
            </a:r>
            <a:endParaRPr lang="es-SV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confeccionar la </a:t>
            </a:r>
            <a:r>
              <a:rPr lang="es-SV" sz="1800" dirty="0" smtClean="0"/>
              <a:t>ropa hospitalaria </a:t>
            </a:r>
            <a:r>
              <a:rPr lang="es-SV" sz="1800" dirty="0"/>
              <a:t>para suministrarla a las dependencias a través </a:t>
            </a:r>
            <a:r>
              <a:rPr lang="es-SV" sz="1800" dirty="0" smtClean="0"/>
              <a:t>del Servicio </a:t>
            </a:r>
            <a:r>
              <a:rPr lang="es-SV" sz="1800" dirty="0"/>
              <a:t>de Lavandería, en base a indicadores de resultado </a:t>
            </a:r>
            <a:r>
              <a:rPr lang="es-SV" sz="1800" dirty="0" smtClean="0"/>
              <a:t>e impacto</a:t>
            </a:r>
            <a:r>
              <a:rPr lang="es-SV" sz="1800" dirty="0"/>
              <a:t>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073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FORMULAS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Licda </a:t>
            </a:r>
            <a:r>
              <a:rPr lang="es-SV" sz="1800" b="1" dirty="0"/>
              <a:t>DOMINGUEZ APARICIO, CARMEN EDITH</a:t>
            </a:r>
            <a:r>
              <a:rPr lang="es-SV" altLang="es-SV" sz="1800" b="1" dirty="0" smtClean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endParaRPr lang="es-SV" altLang="es-SV" sz="1800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coordinar y monitorear</a:t>
            </a:r>
            <a:r>
              <a:rPr lang="es-SV" sz="1800" dirty="0" smtClean="0"/>
              <a:t>, en </a:t>
            </a:r>
            <a:r>
              <a:rPr lang="es-SV" sz="1800" dirty="0"/>
              <a:t>base a </a:t>
            </a:r>
            <a:r>
              <a:rPr lang="es-SV" sz="1800" dirty="0" smtClean="0"/>
              <a:t>indicadores de </a:t>
            </a:r>
            <a:r>
              <a:rPr lang="es-SV" sz="1800" dirty="0"/>
              <a:t>resultado e impacto</a:t>
            </a:r>
            <a:r>
              <a:rPr lang="es-SV" sz="1800" dirty="0" smtClean="0"/>
              <a:t>, los </a:t>
            </a:r>
            <a:r>
              <a:rPr lang="es-SV" sz="1800" dirty="0"/>
              <a:t>procesos administrativos, técnicos </a:t>
            </a:r>
            <a:r>
              <a:rPr lang="es-SV" sz="1800" dirty="0" smtClean="0"/>
              <a:t>y prácticos que </a:t>
            </a:r>
            <a:r>
              <a:rPr lang="es-SV" sz="1800" dirty="0"/>
              <a:t>se realizan en la elaboración, preparación y </a:t>
            </a:r>
            <a:r>
              <a:rPr lang="es-SV" sz="1800" dirty="0" smtClean="0"/>
              <a:t>distribución </a:t>
            </a:r>
            <a:r>
              <a:rPr lang="es-SV" sz="1800" dirty="0"/>
              <a:t>de </a:t>
            </a:r>
            <a:r>
              <a:rPr lang="es-SV" sz="1800" dirty="0" smtClean="0"/>
              <a:t>las fórmulas </a:t>
            </a:r>
            <a:r>
              <a:rPr lang="es-SV" sz="1800" dirty="0"/>
              <a:t>pediátricas, suplementos y módulos nutricionales a </a:t>
            </a:r>
            <a:r>
              <a:rPr lang="es-SV" sz="1800" dirty="0" smtClean="0"/>
              <a:t>los diferentes </a:t>
            </a:r>
            <a:r>
              <a:rPr lang="es-SV" sz="1800" dirty="0"/>
              <a:t>servicios de hospitalización, según indicaciones médicas</a:t>
            </a:r>
            <a:r>
              <a:rPr lang="es-SV" sz="1800" dirty="0" smtClean="0"/>
              <a:t>, optimizando </a:t>
            </a:r>
            <a:r>
              <a:rPr lang="es-SV" sz="1800" dirty="0"/>
              <a:t>los recursos e insumos disponibles, basados </a:t>
            </a:r>
            <a:r>
              <a:rPr lang="es-SV" sz="1800" dirty="0" smtClean="0"/>
              <a:t>en normativas </a:t>
            </a:r>
            <a:r>
              <a:rPr lang="es-SV" sz="1800" dirty="0"/>
              <a:t>de higiene e inocuidad y bioseguridad establecidos.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113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LAVANDERIA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QUINTEROS VASQUEZ, OSAEL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suministrar </a:t>
            </a:r>
            <a:r>
              <a:rPr lang="es-SV" sz="1800" dirty="0" smtClean="0"/>
              <a:t>adecuada y oportunamente, </a:t>
            </a:r>
            <a:r>
              <a:rPr lang="es-SV" sz="1800" dirty="0"/>
              <a:t>en base a indicadores de resultado e impacto, </a:t>
            </a:r>
            <a:r>
              <a:rPr lang="es-SV" sz="1800" dirty="0" smtClean="0"/>
              <a:t>la ropa </a:t>
            </a:r>
            <a:r>
              <a:rPr lang="es-SV" sz="1800" dirty="0"/>
              <a:t>limpia a cada uno de los diferentes servicios para </a:t>
            </a:r>
            <a:r>
              <a:rPr lang="es-SV" sz="1800" dirty="0" smtClean="0"/>
              <a:t>apoyarla atención </a:t>
            </a:r>
            <a:r>
              <a:rPr lang="es-SV" sz="1800" dirty="0"/>
              <a:t>médica y quirúrgica del hospital.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720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REPRODUCCION Y DIBUJO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sr. </a:t>
            </a:r>
            <a:r>
              <a:rPr lang="es-SV" sz="1800" b="1" dirty="0"/>
              <a:t>NIEVES MARTINEZ, ABRAHAM </a:t>
            </a:r>
            <a:endParaRPr lang="es-SV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desarrollar los trabajos </a:t>
            </a:r>
            <a:r>
              <a:rPr lang="es-SV" sz="1800" dirty="0" smtClean="0"/>
              <a:t>de impresión </a:t>
            </a:r>
            <a:r>
              <a:rPr lang="es-SV" sz="1800" dirty="0"/>
              <a:t>y reproducción de acuerdo a la demanda de atención y </a:t>
            </a:r>
            <a:r>
              <a:rPr lang="es-SV" sz="1800" dirty="0" smtClean="0"/>
              <a:t>los recursos </a:t>
            </a:r>
            <a:r>
              <a:rPr lang="es-SV" sz="1800" dirty="0"/>
              <a:t>disponibles, en base a indicadores 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1215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TELEFONIA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Sra. GUERRA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VENTURA, HADA LUZ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 procesos </a:t>
            </a:r>
            <a:r>
              <a:rPr lang="es-SV" sz="1800" dirty="0"/>
              <a:t>y las funciones que permitan mantener el flujo </a:t>
            </a:r>
            <a:r>
              <a:rPr lang="es-SV" sz="1800" dirty="0" smtClean="0"/>
              <a:t>de comunicación </a:t>
            </a:r>
            <a:r>
              <a:rPr lang="es-SV" sz="1800" dirty="0"/>
              <a:t>en el hospital y orientar al público en general sobre </a:t>
            </a:r>
            <a:r>
              <a:rPr lang="es-SV" sz="1800" dirty="0" smtClean="0"/>
              <a:t>la ubicación </a:t>
            </a:r>
            <a:r>
              <a:rPr lang="es-SV" sz="1800" dirty="0"/>
              <a:t>de las diferentes dependencias.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4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/>
          <a:lstStyle/>
          <a:p>
            <a:r>
              <a:rPr lang="es-SV" b="1" dirty="0"/>
              <a:t>UNIDAD DE PLANIFICACION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Dr.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CARLOS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GABRIEL ALVARENGA CARDOZA</a:t>
            </a:r>
            <a:endParaRPr lang="pt-BR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dirty="0"/>
              <a:t>Asesorar y coordinar la formulación, seguimiento, análisis</a:t>
            </a:r>
            <a:r>
              <a:rPr lang="es-SV" dirty="0" smtClean="0"/>
              <a:t>, evaluación </a:t>
            </a:r>
            <a:r>
              <a:rPr lang="es-SV" dirty="0"/>
              <a:t>e integración de los planes estratégicos y operativos, </a:t>
            </a:r>
            <a:r>
              <a:rPr lang="es-SV" dirty="0" smtClean="0"/>
              <a:t>contribuya al </a:t>
            </a:r>
            <a:r>
              <a:rPr lang="es-SV" dirty="0"/>
              <a:t>cumplimiento de los objetivos institucionales.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dirty="0"/>
              <a:t>TRANSPORTE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Nombre de la Jefatura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: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Sr. GUERRA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VENTURA, HADA LUZ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sz="1800" dirty="0"/>
              <a:t>Planificar, organizar, dirigir, coordinar, monitorear y evaluar </a:t>
            </a:r>
            <a:r>
              <a:rPr lang="es-SV" sz="1800" dirty="0" smtClean="0"/>
              <a:t>los procesos </a:t>
            </a:r>
            <a:r>
              <a:rPr lang="es-SV" sz="1800" dirty="0"/>
              <a:t>y las funciones que permitan transportar a los pacientes </a:t>
            </a:r>
            <a:r>
              <a:rPr lang="es-SV" sz="1800" dirty="0" smtClean="0"/>
              <a:t>a diferentes </a:t>
            </a:r>
            <a:r>
              <a:rPr lang="es-SV" sz="1800" dirty="0"/>
              <a:t>centros asistenciales, así como transportar </a:t>
            </a:r>
            <a:r>
              <a:rPr lang="es-SV" sz="1800" dirty="0" smtClean="0"/>
              <a:t>medicamentos y </a:t>
            </a:r>
            <a:r>
              <a:rPr lang="es-SV" sz="1800" dirty="0"/>
              <a:t>otros materiales requeridos para la atención del paciente; </a:t>
            </a:r>
            <a:r>
              <a:rPr lang="es-SV" sz="1800" dirty="0" smtClean="0"/>
              <a:t>y transporte </a:t>
            </a:r>
            <a:r>
              <a:rPr lang="es-SV" sz="1800" dirty="0"/>
              <a:t>al personal de la institución para actividades de trabajo</a:t>
            </a:r>
            <a:r>
              <a:rPr lang="es-SV" sz="1800" dirty="0" smtClean="0"/>
              <a:t>, en </a:t>
            </a:r>
            <a:r>
              <a:rPr lang="es-SV" sz="1800" dirty="0"/>
              <a:t>base </a:t>
            </a:r>
            <a:r>
              <a:rPr lang="es-SV" sz="1800" dirty="0" smtClean="0"/>
              <a:t>a indicadores </a:t>
            </a:r>
            <a:r>
              <a:rPr lang="es-SV" sz="1800" dirty="0"/>
              <a:t>de resultado e impacto.</a:t>
            </a:r>
            <a:endParaRPr lang="es-SV" altLang="es-SV" sz="1800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37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/>
          <a:lstStyle/>
          <a:p>
            <a:r>
              <a:rPr lang="es-SV" dirty="0"/>
              <a:t>DEPARTAMENTO DE INFORMATICA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Nombre de la Jefatura: ing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.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 NELSON SIGFREDO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s-SV" altLang="es-SV" b="1" dirty="0">
                <a:solidFill>
                  <a:srgbClr val="000000"/>
                </a:solidFill>
                <a:latin typeface="Century Schoolbook L" pitchFamily="16" charset="0"/>
              </a:rPr>
              <a:t>AREVALO </a:t>
            </a:r>
            <a:r>
              <a:rPr lang="es-SV" altLang="es-SV" b="1" dirty="0" smtClean="0">
                <a:solidFill>
                  <a:srgbClr val="000000"/>
                </a:solidFill>
                <a:latin typeface="Century Schoolbook L" pitchFamily="16" charset="0"/>
              </a:rPr>
              <a:t>LOPEZ</a:t>
            </a:r>
            <a:endParaRPr lang="pt-BR" altLang="es-SV" b="1" dirty="0">
              <a:solidFill>
                <a:srgbClr val="000000"/>
              </a:solidFill>
              <a:latin typeface="Century Schoolbook L" pitchFamily="16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Total </a:t>
            </a:r>
            <a:r>
              <a:rPr lang="es-SV" altLang="es-SV" dirty="0">
                <a:solidFill>
                  <a:srgbClr val="000000"/>
                </a:solidFill>
                <a:latin typeface="Century Schoolbook L" pitchFamily="16" charset="0"/>
              </a:rPr>
              <a:t>de Empleados: </a:t>
            </a:r>
            <a:r>
              <a:rPr lang="es-SV" altLang="es-SV" dirty="0" smtClean="0">
                <a:solidFill>
                  <a:srgbClr val="000000"/>
                </a:solidFill>
                <a:latin typeface="Century Schoolbook L" pitchFamily="16" charset="0"/>
              </a:rPr>
              <a:t>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dirty="0" smtClean="0">
              <a:solidFill>
                <a:srgbClr val="000000"/>
              </a:solidFill>
              <a:latin typeface="Century Schoolbook L" pitchFamily="16" charset="0"/>
            </a:endParaRPr>
          </a:p>
          <a:p>
            <a:pPr algn="just"/>
            <a:r>
              <a:rPr lang="es-SV" dirty="0"/>
              <a:t>Proporcionar la asesoría necesaria y apoyo técnico a todas </a:t>
            </a:r>
            <a:r>
              <a:rPr lang="es-SV" dirty="0" smtClean="0"/>
              <a:t>las unidades </a:t>
            </a:r>
            <a:r>
              <a:rPr lang="es-SV" dirty="0"/>
              <a:t>de la institución y a la vez desarrollar proyectos informáticos </a:t>
            </a:r>
            <a:r>
              <a:rPr lang="es-SV" dirty="0" smtClean="0"/>
              <a:t>que fortalezcan </a:t>
            </a:r>
            <a:r>
              <a:rPr lang="es-SV" dirty="0"/>
              <a:t>y faciliten el trabajo de las unidades, a través de </a:t>
            </a:r>
            <a:r>
              <a:rPr lang="es-SV" dirty="0" smtClean="0"/>
              <a:t>procesos automatizados </a:t>
            </a:r>
            <a:r>
              <a:rPr lang="es-SV" dirty="0"/>
              <a:t>que les contribuyan a agilizar y mejorar el cumplimiento de </a:t>
            </a:r>
            <a:r>
              <a:rPr lang="es-SV" dirty="0" smtClean="0"/>
              <a:t>sus funciones. </a:t>
            </a:r>
            <a:endParaRPr lang="es-SV" altLang="es-SV" dirty="0">
              <a:solidFill>
                <a:srgbClr val="000000"/>
              </a:solidFill>
              <a:latin typeface="Century Schoolbook L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93074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458</TotalTime>
  <Words>4805</Words>
  <Application>Microsoft Office PowerPoint</Application>
  <PresentationFormat>Personalizado</PresentationFormat>
  <Paragraphs>361</Paragraphs>
  <Slides>80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1" baseType="lpstr">
      <vt:lpstr>Gota</vt:lpstr>
      <vt:lpstr>HOSPITAL NACIONAL DE NIÑOS BENJAMIN BLOOM</vt:lpstr>
      <vt:lpstr>Diapositiva 2</vt:lpstr>
      <vt:lpstr>DIRECCIÓN</vt:lpstr>
      <vt:lpstr>SUB - DIRECCIÓN</vt:lpstr>
      <vt:lpstr>CONSEJO ESTRATEGICO DE GESTION</vt:lpstr>
      <vt:lpstr>UNIDAD DE AUDITORIA INTERNA</vt:lpstr>
      <vt:lpstr>UNIDAD JURIDICA</vt:lpstr>
      <vt:lpstr>UNIDAD DE PLANIFICACION</vt:lpstr>
      <vt:lpstr>DEPARTAMENTO DE INFORMATICA</vt:lpstr>
      <vt:lpstr>UNIDAD DE EPIDEMIOLOGIA ESTADISTICA E INFORMACION EN SALUD</vt:lpstr>
      <vt:lpstr>DOCUMENTOS MEDICOS</vt:lpstr>
      <vt:lpstr>EPIDEMIOLOGIA</vt:lpstr>
      <vt:lpstr>ESTADISTICA</vt:lpstr>
      <vt:lpstr>SANEAMIENTO AMBIENTAL</vt:lpstr>
      <vt:lpstr>UNIDAD ORGANIZATIVA DE LA CALIDAD</vt:lpstr>
      <vt:lpstr>DEPARTAMENTO DE PEDIATRIA SOCIAL</vt:lpstr>
      <vt:lpstr>DEPARTAMENTO DE RELACIONES PUBLICAS Y PRENSA</vt:lpstr>
      <vt:lpstr>TRABAJO SOCIAL (Oficina por el Derecho a la Salud)</vt:lpstr>
      <vt:lpstr>UNIDAD DE DESARROLLO PROFESIONAL</vt:lpstr>
      <vt:lpstr>UNIDAD DE DESARROLLO PROFESIONAL</vt:lpstr>
      <vt:lpstr>BIBLIOTECA</vt:lpstr>
      <vt:lpstr>CAPACITACION</vt:lpstr>
      <vt:lpstr>INVESTIGACION</vt:lpstr>
      <vt:lpstr>UNIDAD FINANCIERA INSTITUCIONAL</vt:lpstr>
      <vt:lpstr>DIVISION MEDICA</vt:lpstr>
      <vt:lpstr>DEPARTAMENTO DE MEDICINA INTERNA</vt:lpstr>
      <vt:lpstr>DEPARTAMENTO DE EMERGENCIA MEDICA</vt:lpstr>
      <vt:lpstr>DEPARTAMENTO DE EMERGENCIA MEDICA</vt:lpstr>
      <vt:lpstr>DEPARTAMENTO DE CONSULTA EXTERNA MEDICINA</vt:lpstr>
      <vt:lpstr>CENID</vt:lpstr>
      <vt:lpstr>DEPARTAMENTO DE HEMATOLOGIA</vt:lpstr>
      <vt:lpstr>DEPARTAMENTO DE INFECTOLOGIA</vt:lpstr>
      <vt:lpstr>DEPARTAMENTO DE ONCOLOGIA</vt:lpstr>
      <vt:lpstr>DEPARTAMENTO DE NEFROLOGIA</vt:lpstr>
      <vt:lpstr>DEPARTAMENTO DE NEONATOLOGIA</vt:lpstr>
      <vt:lpstr>UNIDAD DE CUIDADOS INTENSIVOS NEONATALES</vt:lpstr>
      <vt:lpstr>CUIDADOS INTERMEDIOS</vt:lpstr>
      <vt:lpstr>DIVISION QUIRURGICA</vt:lpstr>
      <vt:lpstr>DEPARTAMENTO DE CIRUGIA PEDIATRICA</vt:lpstr>
      <vt:lpstr>DEPARTAMENTO DE EMERGENCIA QUIRURGICA</vt:lpstr>
      <vt:lpstr>DEPARTAMENTO DE CONSULTA EXTERNA QUIRURGICA</vt:lpstr>
      <vt:lpstr>DEPARTAMENTO DE OTORRINOLARINGOLOGIA</vt:lpstr>
      <vt:lpstr>DEPARTAMENTO DE CIRUGIA PLASTICA</vt:lpstr>
      <vt:lpstr>DEPARTAMENTO DE OFTALMOLOGIA</vt:lpstr>
      <vt:lpstr>DEPARTAMENTO DE ORTOPEDIA</vt:lpstr>
      <vt:lpstr>DEPARTAMENTO DE NEUROCIRUGIA</vt:lpstr>
      <vt:lpstr>DEPARTAMENTO DE CENTRO QUIRURGICO</vt:lpstr>
      <vt:lpstr>ANESTESIOLOGIA</vt:lpstr>
      <vt:lpstr>CENTRAL DE ESTERILIZACION (ARSENAL)</vt:lpstr>
      <vt:lpstr>CIRUGIA AMBULATORIA</vt:lpstr>
      <vt:lpstr>DIVISION DE SERVICIOS DE DIAGNOSTICO Y APOYO</vt:lpstr>
      <vt:lpstr>DEPARTAMENTO DE ANATOMIA PATOLOGICA</vt:lpstr>
      <vt:lpstr>DEPARTAMENTO DE BANCO DE SANGRE</vt:lpstr>
      <vt:lpstr>DEPARTAMENTO DE GESTION Y SUMINISTROS Y TECNOLOGIA MÉDICA.</vt:lpstr>
      <vt:lpstr>FARMACIA</vt:lpstr>
      <vt:lpstr>DEPARTAMENTO DE IMÁGENES MEDICAS</vt:lpstr>
      <vt:lpstr>DEPARTAMENTO DE LABORATORIO CLINICO</vt:lpstr>
      <vt:lpstr>DEPARTAMENTO DE MEDICINA FISICA Y REHABILITACION</vt:lpstr>
      <vt:lpstr>DIVISION DE ENFERMERIA</vt:lpstr>
      <vt:lpstr>DIVISION ADMINISTRATIVA</vt:lpstr>
      <vt:lpstr>UNIDAD DE ADQUISICIONES Y CONTRATACIONES INSTITUCIONAL (UACI)</vt:lpstr>
      <vt:lpstr>DEPARTAMENTO DE RECURSOS HUMANOS</vt:lpstr>
      <vt:lpstr>CLINICA EMPRESARIAL</vt:lpstr>
      <vt:lpstr>DEPARTAMENTO DE MANTENIMIENTO</vt:lpstr>
      <vt:lpstr>Activo fijo</vt:lpstr>
      <vt:lpstr>BIOMEDICA</vt:lpstr>
      <vt:lpstr>CONSERVACION</vt:lpstr>
      <vt:lpstr>ELECTROMECANICA</vt:lpstr>
      <vt:lpstr>MECANICA GENERAL</vt:lpstr>
      <vt:lpstr>ALMACEN DE INSUMOS DIVERSOS</vt:lpstr>
      <vt:lpstr>ALMACEN DE INSUMOS MEDICOS</vt:lpstr>
      <vt:lpstr>ALMACEN DE MANTENIMIENTO</vt:lpstr>
      <vt:lpstr>ALMACEN DE MEDICAMENTOS Y REACTIVOS</vt:lpstr>
      <vt:lpstr>ALIMENTACION Y DIETAS</vt:lpstr>
      <vt:lpstr>COSTURERIA</vt:lpstr>
      <vt:lpstr>FORMULAS</vt:lpstr>
      <vt:lpstr>LAVANDERIA</vt:lpstr>
      <vt:lpstr>REPRODUCCION Y DIBUJO</vt:lpstr>
      <vt:lpstr>TELEFONIA</vt:lpstr>
      <vt:lpstr>TRANSPORTE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NACIONAL DE NIÑOS BENJAMIN BLOOM</dc:title>
  <dc:creator>usuario1</dc:creator>
  <cp:lastModifiedBy>DELL</cp:lastModifiedBy>
  <cp:revision>62</cp:revision>
  <dcterms:created xsi:type="dcterms:W3CDTF">2017-09-14T16:49:54Z</dcterms:created>
  <dcterms:modified xsi:type="dcterms:W3CDTF">2017-09-15T06:43:13Z</dcterms:modified>
</cp:coreProperties>
</file>