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26"/>
  <c:chart>
    <c:title>
      <c:tx>
        <c:rich>
          <a:bodyPr/>
          <a:lstStyle/>
          <a:p>
            <a:pPr>
              <a:defRPr/>
            </a:pPr>
            <a:r>
              <a:rPr lang="es-SV"/>
              <a:t>Pregunta 1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Si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1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78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No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1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Sin respuesta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1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</c:ser>
        <c:dLbls>
          <c:showVal val="1"/>
        </c:dLbls>
        <c:overlap val="-25"/>
        <c:axId val="93922816"/>
        <c:axId val="93924352"/>
      </c:barChart>
      <c:catAx>
        <c:axId val="93922816"/>
        <c:scaling>
          <c:orientation val="minMax"/>
        </c:scaling>
        <c:axPos val="b"/>
        <c:majorTickMark val="none"/>
        <c:tickLblPos val="nextTo"/>
        <c:crossAx val="93924352"/>
        <c:crosses val="autoZero"/>
        <c:auto val="1"/>
        <c:lblAlgn val="ctr"/>
        <c:lblOffset val="100"/>
      </c:catAx>
      <c:valAx>
        <c:axId val="9392435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93922816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style val="26"/>
  <c:chart>
    <c:title>
      <c:tx>
        <c:rich>
          <a:bodyPr/>
          <a:lstStyle/>
          <a:p>
            <a:pPr>
              <a:defRPr/>
            </a:pPr>
            <a:r>
              <a:rPr lang="es-SV"/>
              <a:t>Pregunta 2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Si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2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83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No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2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Sin respuesta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2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dLbls>
          <c:showVal val="1"/>
        </c:dLbls>
        <c:overlap val="-25"/>
        <c:axId val="93964160"/>
        <c:axId val="93965696"/>
      </c:barChart>
      <c:catAx>
        <c:axId val="93964160"/>
        <c:scaling>
          <c:orientation val="minMax"/>
        </c:scaling>
        <c:axPos val="b"/>
        <c:majorTickMark val="none"/>
        <c:tickLblPos val="nextTo"/>
        <c:crossAx val="93965696"/>
        <c:crosses val="autoZero"/>
        <c:auto val="1"/>
        <c:lblAlgn val="ctr"/>
        <c:lblOffset val="100"/>
      </c:catAx>
      <c:valAx>
        <c:axId val="9396569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9396416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style val="26"/>
  <c:chart>
    <c:title>
      <c:tx>
        <c:rich>
          <a:bodyPr/>
          <a:lstStyle/>
          <a:p>
            <a:pPr>
              <a:defRPr/>
            </a:pPr>
            <a:r>
              <a:rPr lang="es-SV"/>
              <a:t>Pregunta 3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Si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3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82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No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3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Sin respuesta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3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dLbls>
          <c:showVal val="1"/>
        </c:dLbls>
        <c:overlap val="-25"/>
        <c:axId val="64073088"/>
        <c:axId val="64091264"/>
      </c:barChart>
      <c:catAx>
        <c:axId val="64073088"/>
        <c:scaling>
          <c:orientation val="minMax"/>
        </c:scaling>
        <c:axPos val="b"/>
        <c:majorTickMark val="none"/>
        <c:tickLblPos val="nextTo"/>
        <c:crossAx val="64091264"/>
        <c:crosses val="autoZero"/>
        <c:auto val="1"/>
        <c:lblAlgn val="ctr"/>
        <c:lblOffset val="100"/>
      </c:catAx>
      <c:valAx>
        <c:axId val="6409126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407308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26"/>
  <c:chart>
    <c:title>
      <c:tx>
        <c:rich>
          <a:bodyPr/>
          <a:lstStyle/>
          <a:p>
            <a:pPr>
              <a:defRPr/>
            </a:pPr>
            <a:r>
              <a:rPr lang="es-SV"/>
              <a:t>Pregunta 4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Si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4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No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4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31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Sin respuesta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4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dLbls>
          <c:showVal val="1"/>
        </c:dLbls>
        <c:overlap val="-25"/>
        <c:axId val="97031680"/>
        <c:axId val="97033216"/>
      </c:barChart>
      <c:catAx>
        <c:axId val="97031680"/>
        <c:scaling>
          <c:orientation val="minMax"/>
        </c:scaling>
        <c:axPos val="b"/>
        <c:majorTickMark val="none"/>
        <c:tickLblPos val="nextTo"/>
        <c:crossAx val="97033216"/>
        <c:crosses val="autoZero"/>
        <c:auto val="1"/>
        <c:lblAlgn val="ctr"/>
        <c:lblOffset val="100"/>
      </c:catAx>
      <c:valAx>
        <c:axId val="97033216"/>
        <c:scaling>
          <c:orientation val="minMax"/>
        </c:scaling>
        <c:delete val="1"/>
        <c:axPos val="l"/>
        <c:numFmt formatCode="General" sourceLinked="1"/>
        <c:tickLblPos val="nextTo"/>
        <c:crossAx val="9703168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style val="26"/>
  <c:chart>
    <c:title>
      <c:tx>
        <c:rich>
          <a:bodyPr/>
          <a:lstStyle/>
          <a:p>
            <a:pPr>
              <a:defRPr/>
            </a:pPr>
            <a:r>
              <a:rPr lang="es-SV"/>
              <a:t>Pregunta 5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Si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5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68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No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5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Sin respuesta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5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dLbls>
          <c:showVal val="1"/>
        </c:dLbls>
        <c:overlap val="-25"/>
        <c:axId val="98511488"/>
        <c:axId val="98521472"/>
      </c:barChart>
      <c:catAx>
        <c:axId val="98511488"/>
        <c:scaling>
          <c:orientation val="minMax"/>
        </c:scaling>
        <c:axPos val="b"/>
        <c:majorTickMark val="none"/>
        <c:tickLblPos val="nextTo"/>
        <c:crossAx val="98521472"/>
        <c:crosses val="autoZero"/>
        <c:auto val="1"/>
        <c:lblAlgn val="ctr"/>
        <c:lblOffset val="100"/>
      </c:catAx>
      <c:valAx>
        <c:axId val="98521472"/>
        <c:scaling>
          <c:orientation val="minMax"/>
        </c:scaling>
        <c:delete val="1"/>
        <c:axPos val="l"/>
        <c:numFmt formatCode="General" sourceLinked="1"/>
        <c:tickLblPos val="nextTo"/>
        <c:crossAx val="9851148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style val="28"/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Pregunta 6</a:t>
            </a:r>
            <a:endParaRPr lang="es-SV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Si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6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76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No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6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Sin respuesta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6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dLbls>
          <c:showVal val="1"/>
        </c:dLbls>
        <c:overlap val="-25"/>
        <c:axId val="107020288"/>
        <c:axId val="107021824"/>
      </c:barChart>
      <c:catAx>
        <c:axId val="107020288"/>
        <c:scaling>
          <c:orientation val="minMax"/>
        </c:scaling>
        <c:axPos val="b"/>
        <c:majorTickMark val="none"/>
        <c:tickLblPos val="nextTo"/>
        <c:crossAx val="107021824"/>
        <c:crosses val="autoZero"/>
        <c:auto val="1"/>
        <c:lblAlgn val="ctr"/>
        <c:lblOffset val="100"/>
      </c:catAx>
      <c:valAx>
        <c:axId val="107021824"/>
        <c:scaling>
          <c:orientation val="minMax"/>
        </c:scaling>
        <c:delete val="1"/>
        <c:axPos val="l"/>
        <c:numFmt formatCode="General" sourceLinked="1"/>
        <c:tickLblPos val="nextTo"/>
        <c:crossAx val="10702028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26"/>
  <c:chart>
    <c:title>
      <c:tx>
        <c:rich>
          <a:bodyPr/>
          <a:lstStyle/>
          <a:p>
            <a:pPr>
              <a:defRPr/>
            </a:pPr>
            <a:r>
              <a:rPr lang="es-SV"/>
              <a:t>Pregunta 7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Si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7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67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No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7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Sin respuesta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Pregunta 7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</c:ser>
        <c:dLbls>
          <c:showVal val="1"/>
        </c:dLbls>
        <c:overlap val="-25"/>
        <c:axId val="107065728"/>
        <c:axId val="107067264"/>
      </c:barChart>
      <c:catAx>
        <c:axId val="107065728"/>
        <c:scaling>
          <c:orientation val="minMax"/>
        </c:scaling>
        <c:axPos val="b"/>
        <c:majorTickMark val="none"/>
        <c:tickLblPos val="nextTo"/>
        <c:crossAx val="107067264"/>
        <c:crosses val="autoZero"/>
        <c:auto val="1"/>
        <c:lblAlgn val="ctr"/>
        <c:lblOffset val="100"/>
      </c:catAx>
      <c:valAx>
        <c:axId val="107067264"/>
        <c:scaling>
          <c:orientation val="minMax"/>
        </c:scaling>
        <c:delete val="1"/>
        <c:axPos val="l"/>
        <c:numFmt formatCode="General" sourceLinked="1"/>
        <c:tickLblPos val="nextTo"/>
        <c:crossAx val="10706572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Excelente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Valoracion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Muy Bueno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Valoracion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39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Bueno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Valoracion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Regular 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Valoracion</c:v>
                </c:pt>
              </c:strCache>
            </c:strRef>
          </c:cat>
          <c:val>
            <c:numRef>
              <c:f>Hoja1!$E$2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Malo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Valoracion</c:v>
                </c:pt>
              </c:strCache>
            </c:strRef>
          </c:cat>
          <c:val>
            <c:numRef>
              <c:f>Hoja1!$F$2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Sin respuesta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Valoracion</c:v>
                </c:pt>
              </c:strCache>
            </c:strRef>
          </c:cat>
          <c:val>
            <c:numRef>
              <c:f>Hoja1!$G$2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dLbls>
          <c:showVal val="1"/>
        </c:dLbls>
        <c:overlap val="-25"/>
        <c:axId val="107127168"/>
        <c:axId val="107128704"/>
      </c:barChart>
      <c:catAx>
        <c:axId val="107127168"/>
        <c:scaling>
          <c:orientation val="minMax"/>
        </c:scaling>
        <c:axPos val="b"/>
        <c:majorTickMark val="none"/>
        <c:tickLblPos val="nextTo"/>
        <c:crossAx val="107128704"/>
        <c:crosses val="autoZero"/>
        <c:auto val="1"/>
        <c:lblAlgn val="ctr"/>
        <c:lblOffset val="100"/>
      </c:catAx>
      <c:valAx>
        <c:axId val="107128704"/>
        <c:scaling>
          <c:orientation val="minMax"/>
        </c:scaling>
        <c:delete val="1"/>
        <c:axPos val="l"/>
        <c:numFmt formatCode="General" sourceLinked="1"/>
        <c:tickLblPos val="nextTo"/>
        <c:crossAx val="10712716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Excelente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Categoría 1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28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Muy bueno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Categoría 1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28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Bueno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Categoría 1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Regular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Categoría 1</c:v>
                </c:pt>
              </c:strCache>
            </c:strRef>
          </c:cat>
          <c:val>
            <c:numRef>
              <c:f>Hoja1!$E$2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Malo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Categoría 1</c:v>
                </c:pt>
              </c:strCache>
            </c:strRef>
          </c:cat>
          <c:val>
            <c:numRef>
              <c:f>Hoja1!$F$2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Sin respuesta</c:v>
                </c:pt>
              </c:strCache>
            </c:strRef>
          </c:tx>
          <c:dLbls>
            <c:showVal val="1"/>
          </c:dLbls>
          <c:cat>
            <c:strRef>
              <c:f>Hoja1!$A$2</c:f>
              <c:strCache>
                <c:ptCount val="1"/>
                <c:pt idx="0">
                  <c:v>Categoría 1</c:v>
                </c:pt>
              </c:strCache>
            </c:strRef>
          </c:cat>
          <c:val>
            <c:numRef>
              <c:f>Hoja1!$G$2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dLbls>
          <c:showVal val="1"/>
        </c:dLbls>
        <c:overlap val="-25"/>
        <c:axId val="107155456"/>
        <c:axId val="107156992"/>
      </c:barChart>
      <c:catAx>
        <c:axId val="107155456"/>
        <c:scaling>
          <c:orientation val="minMax"/>
        </c:scaling>
        <c:axPos val="b"/>
        <c:majorTickMark val="none"/>
        <c:tickLblPos val="nextTo"/>
        <c:crossAx val="107156992"/>
        <c:crosses val="autoZero"/>
        <c:auto val="1"/>
        <c:lblAlgn val="ctr"/>
        <c:lblOffset val="100"/>
      </c:catAx>
      <c:valAx>
        <c:axId val="107156992"/>
        <c:scaling>
          <c:orientation val="minMax"/>
        </c:scaling>
        <c:delete val="1"/>
        <c:axPos val="l"/>
        <c:numFmt formatCode="General" sourceLinked="1"/>
        <c:tickLblPos val="nextTo"/>
        <c:crossAx val="107155456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F169F-4528-471D-9B54-D4406C75E285}" type="datetimeFigureOut">
              <a:rPr lang="es-SV" smtClean="0"/>
              <a:pPr/>
              <a:t>13/10/2014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B8679-4112-48CD-8737-BE88BBDFF355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31616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Rendición de Cuentas 2014</a:t>
            </a:r>
            <a:br>
              <a:rPr lang="es-ES_tradnl" dirty="0" smtClean="0"/>
            </a:br>
            <a:r>
              <a:rPr lang="es-ES_tradnl" dirty="0" smtClean="0"/>
              <a:t>Gabinete </a:t>
            </a:r>
            <a:r>
              <a:rPr lang="es-ES_tradnl" dirty="0" smtClean="0"/>
              <a:t>de Gestión Departamental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85720" y="3886200"/>
            <a:ext cx="8643998" cy="1752600"/>
          </a:xfrm>
        </p:spPr>
        <p:txBody>
          <a:bodyPr>
            <a:normAutofit/>
          </a:bodyPr>
          <a:lstStyle/>
          <a:p>
            <a:r>
              <a:rPr lang="es-ES_tradnl" dirty="0" smtClean="0"/>
              <a:t>Resultados de la Evaluación de Rendición de Cuentas 2014</a:t>
            </a:r>
          </a:p>
          <a:p>
            <a:r>
              <a:rPr lang="es-ES_tradnl" dirty="0" smtClean="0"/>
              <a:t>Gobernación Política Departamental de Santa Ana. </a:t>
            </a:r>
            <a:endParaRPr lang="es-SV" dirty="0"/>
          </a:p>
        </p:txBody>
      </p:sp>
      <p:pic>
        <p:nvPicPr>
          <p:cNvPr id="4" name="3 Imagen" descr="C:\Users\moises.aquino.GOBERNACION\Desktop\M_GOBERNACION LOGO 2014COLORPATHOK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571480"/>
            <a:ext cx="192882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C:\Users\edwin.tobar\Documents\PARA MEMBRETE.jpg"/>
          <p:cNvPicPr/>
          <p:nvPr/>
        </p:nvPicPr>
        <p:blipFill>
          <a:blip r:embed="rId3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9962" r="7460" b="15701"/>
          <a:stretch>
            <a:fillRect/>
          </a:stretch>
        </p:blipFill>
        <p:spPr bwMode="auto">
          <a:xfrm>
            <a:off x="1500166" y="500042"/>
            <a:ext cx="1928826" cy="15668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¿Cómo evalúa la rendición de Cuentas?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¿Cómo evalúa el lugar donde se realizo la rendición de cuentas?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Descripción: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00436"/>
          </a:xfrm>
        </p:spPr>
        <p:txBody>
          <a:bodyPr/>
          <a:lstStyle/>
          <a:p>
            <a:r>
              <a:rPr lang="es-ES_tradnl" dirty="0" smtClean="0"/>
              <a:t>En un universo de 200 personas participantes del Evento de Rendición de Cuentas 2014, del Gabinete de Gestión Departamental de Santa Ana, se tomo la muestra de 100 participantes al evento, ajenas a la dirección o conducción del trabajo institucional. 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_tradnl" sz="3100" dirty="0" smtClean="0"/>
              <a:t> </a:t>
            </a:r>
            <a:r>
              <a:rPr lang="es-ES_tradnl" sz="3100" dirty="0" smtClean="0"/>
              <a:t>¿Considera adecuado el lugar donde se desarrollo el evento</a:t>
            </a:r>
            <a:r>
              <a:rPr lang="es-ES_tradnl" dirty="0" smtClean="0"/>
              <a:t>?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 smtClean="0"/>
              <a:t>¿El contenido del informe esta de manera clara y resalta los aspectos importantes de la gestión?</a:t>
            </a:r>
            <a:endParaRPr lang="es-SV" sz="2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 smtClean="0"/>
              <a:t>¿Las autoridades han explicado y justificado las principales decisiones de su gestión?</a:t>
            </a:r>
            <a:endParaRPr lang="es-SV" sz="2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 smtClean="0"/>
              <a:t>¿Las autoridades han informado los obstáculos y las acciones que emprendieron para superarlos?</a:t>
            </a:r>
            <a:endParaRPr lang="es-SV" sz="2800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2800" dirty="0" smtClean="0"/>
              <a:t>¿Las autoridades han explicado con claridad el origen y uso de los recursos asignados?</a:t>
            </a:r>
            <a:endParaRPr lang="es-SV" sz="2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2800" dirty="0" smtClean="0"/>
              <a:t>¿Se abrió espacio suficiente para la participación ciudadana en la audiencia publica?</a:t>
            </a:r>
            <a:endParaRPr lang="es-SV" sz="2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3100" dirty="0" smtClean="0"/>
              <a:t>¿Las autoridades dieron respuestas satisfactorias a la mayoría de las preguntas formuladas por los participantes?</a:t>
            </a:r>
            <a:endParaRPr lang="es-SV" sz="31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207</Words>
  <Application>Microsoft Office PowerPoint</Application>
  <PresentationFormat>Presentación en pantalla (4:3)</PresentationFormat>
  <Paragraphs>21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Rendición de Cuentas 2014 Gabinete de Gestión Departamental</vt:lpstr>
      <vt:lpstr>Descripción:</vt:lpstr>
      <vt:lpstr> ¿Considera adecuado el lugar donde se desarrollo el evento?</vt:lpstr>
      <vt:lpstr>¿El contenido del informe esta de manera clara y resalta los aspectos importantes de la gestión?</vt:lpstr>
      <vt:lpstr>¿Las autoridades han explicado y justificado las principales decisiones de su gestión?</vt:lpstr>
      <vt:lpstr>¿Las autoridades han informado los obstáculos y las acciones que emprendieron para superarlos?</vt:lpstr>
      <vt:lpstr>¿Las autoridades han explicado con claridad el origen y uso de los recursos asignados?</vt:lpstr>
      <vt:lpstr>¿Se abrió espacio suficiente para la participación ciudadana en la audiencia publica?</vt:lpstr>
      <vt:lpstr>¿Las autoridades dieron respuestas satisfactorias a la mayoría de las preguntas formuladas por los participantes?</vt:lpstr>
      <vt:lpstr>¿Cómo evalúa la rendición de Cuentas?</vt:lpstr>
      <vt:lpstr>¿Cómo evalúa el lugar donde se realizo la rendición de cuentas?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Rendición de Cuentas 2014 gabinete de Gestión Departamental</dc:title>
  <dc:creator>moises.aquino</dc:creator>
  <cp:lastModifiedBy>moises.aquino</cp:lastModifiedBy>
  <cp:revision>8</cp:revision>
  <dcterms:created xsi:type="dcterms:W3CDTF">2014-10-10T21:46:55Z</dcterms:created>
  <dcterms:modified xsi:type="dcterms:W3CDTF">2014-10-13T15:18:16Z</dcterms:modified>
</cp:coreProperties>
</file>