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Hoja_de_c_lculo_de_Microsoft_Office_Excel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SV"/>
  <c:style val="10"/>
  <c:chart>
    <c:plotArea>
      <c:layout>
        <c:manualLayout>
          <c:layoutTarget val="inner"/>
          <c:xMode val="edge"/>
          <c:yMode val="edge"/>
          <c:x val="6.8386975065616806E-2"/>
          <c:y val="3.433587598425198E-2"/>
          <c:w val="0.75811827427821532"/>
          <c:h val="0.59927116141732273"/>
        </c:manualLayout>
      </c:layout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2009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Hoja1!$B$2:$B$13</c:f>
              <c:numCache>
                <c:formatCode>General</c:formatCode>
                <c:ptCount val="12"/>
                <c:pt idx="0">
                  <c:v>1</c:v>
                </c:pt>
                <c:pt idx="1">
                  <c:v>0</c:v>
                </c:pt>
                <c:pt idx="2">
                  <c:v>3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5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  <c:pt idx="11">
                  <c:v>3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2010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Hoja1!$C$2:$C$13</c:f>
              <c:numCache>
                <c:formatCode>General</c:formatCode>
                <c:ptCount val="12"/>
                <c:pt idx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4</c:v>
                </c:pt>
                <c:pt idx="4">
                  <c:v>0</c:v>
                </c:pt>
                <c:pt idx="5">
                  <c:v>3</c:v>
                </c:pt>
                <c:pt idx="6">
                  <c:v>0</c:v>
                </c:pt>
                <c:pt idx="7">
                  <c:v>3</c:v>
                </c:pt>
                <c:pt idx="8">
                  <c:v>1</c:v>
                </c:pt>
                <c:pt idx="9">
                  <c:v>4</c:v>
                </c:pt>
                <c:pt idx="10">
                  <c:v>3</c:v>
                </c:pt>
                <c:pt idx="11">
                  <c:v>0</c:v>
                </c:pt>
              </c:numCache>
            </c:numRef>
          </c:val>
        </c:ser>
        <c:ser>
          <c:idx val="2"/>
          <c:order val="2"/>
          <c:tx>
            <c:strRef>
              <c:f>Hoja1!$D$1</c:f>
              <c:strCache>
                <c:ptCount val="1"/>
                <c:pt idx="0">
                  <c:v>2011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Hoja1!$D$2:$D$13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3</c:v>
                </c:pt>
                <c:pt idx="4">
                  <c:v>4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3</c:v>
                </c:pt>
                <c:pt idx="9">
                  <c:v>0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</c:ser>
        <c:ser>
          <c:idx val="3"/>
          <c:order val="3"/>
          <c:tx>
            <c:strRef>
              <c:f>Hoja1!$E$1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Hoja1!$E$2:$E$13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</c:ser>
        <c:ser>
          <c:idx val="4"/>
          <c:order val="4"/>
          <c:tx>
            <c:strRef>
              <c:f>Hoja1!$F$1</c:f>
              <c:strCache>
                <c:ptCount val="1"/>
                <c:pt idx="0">
                  <c:v>2013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Hoja1!$F$2:$F$13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2</c:v>
                </c:pt>
                <c:pt idx="11">
                  <c:v>0</c:v>
                </c:pt>
              </c:numCache>
            </c:numRef>
          </c:val>
        </c:ser>
        <c:ser>
          <c:idx val="5"/>
          <c:order val="5"/>
          <c:tx>
            <c:strRef>
              <c:f>Hoja1!$G$1</c:f>
              <c:strCache>
                <c:ptCount val="1"/>
                <c:pt idx="0">
                  <c:v>2014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Hoja1!$G$2:$G$13</c:f>
              <c:numCache>
                <c:formatCode>General</c:formatCode>
                <c:ptCount val="12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5</c:v>
                </c:pt>
              </c:numCache>
            </c:numRef>
          </c:val>
        </c:ser>
        <c:axId val="85604608"/>
        <c:axId val="85630976"/>
      </c:barChart>
      <c:catAx>
        <c:axId val="85604608"/>
        <c:scaling>
          <c:orientation val="minMax"/>
        </c:scaling>
        <c:axPos val="b"/>
        <c:tickLblPos val="nextTo"/>
        <c:crossAx val="85630976"/>
        <c:crosses val="autoZero"/>
        <c:auto val="1"/>
        <c:lblAlgn val="ctr"/>
        <c:lblOffset val="100"/>
      </c:catAx>
      <c:valAx>
        <c:axId val="85630976"/>
        <c:scaling>
          <c:orientation val="minMax"/>
        </c:scaling>
        <c:axPos val="l"/>
        <c:majorGridlines/>
        <c:numFmt formatCode="General" sourceLinked="1"/>
        <c:tickLblPos val="nextTo"/>
        <c:crossAx val="8560460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6"/>
  <c:chart>
    <c:title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Hoja1!$B$1</c:f>
              <c:strCache>
                <c:ptCount val="1"/>
                <c:pt idx="0">
                  <c:v>autorizaciones</c:v>
                </c:pt>
              </c:strCache>
            </c:strRef>
          </c:tx>
          <c:cat>
            <c:numRef>
              <c:f>Hoja1!$A$2:$A$7</c:f>
              <c:numCache>
                <c:formatCode>General</c:formatCode>
                <c:ptCount val="6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  <c:pt idx="5">
                  <c:v>2014</c:v>
                </c:pt>
              </c:numCache>
            </c:numRef>
          </c:cat>
          <c:val>
            <c:numRef>
              <c:f>Hoja1!$B$2:$B$7</c:f>
              <c:numCache>
                <c:formatCode>General</c:formatCode>
                <c:ptCount val="6"/>
                <c:pt idx="0">
                  <c:v>14</c:v>
                </c:pt>
                <c:pt idx="1">
                  <c:v>31</c:v>
                </c:pt>
                <c:pt idx="2">
                  <c:v>11</c:v>
                </c:pt>
                <c:pt idx="3">
                  <c:v>11</c:v>
                </c:pt>
                <c:pt idx="4">
                  <c:v>7</c:v>
                </c:pt>
                <c:pt idx="5">
                  <c:v>10</c:v>
                </c:pt>
              </c:numCache>
            </c:numRef>
          </c:val>
        </c:ser>
        <c:overlap val="100"/>
        <c:axId val="89896448"/>
        <c:axId val="89919488"/>
      </c:barChart>
      <c:catAx>
        <c:axId val="89896448"/>
        <c:scaling>
          <c:orientation val="minMax"/>
        </c:scaling>
        <c:axPos val="b"/>
        <c:numFmt formatCode="General" sourceLinked="1"/>
        <c:tickLblPos val="nextTo"/>
        <c:crossAx val="89919488"/>
        <c:crosses val="autoZero"/>
        <c:auto val="1"/>
        <c:lblAlgn val="ctr"/>
        <c:lblOffset val="100"/>
      </c:catAx>
      <c:valAx>
        <c:axId val="89919488"/>
        <c:scaling>
          <c:orientation val="minMax"/>
        </c:scaling>
        <c:axPos val="l"/>
        <c:majorGridlines/>
        <c:numFmt formatCode="General" sourceLinked="1"/>
        <c:tickLblPos val="nextTo"/>
        <c:crossAx val="89896448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28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audiencias  Enero 2014-Septiembre 2014</c:v>
                </c:pt>
              </c:strCache>
            </c:strRef>
          </c:tx>
          <c:cat>
            <c:strRef>
              <c:f>Hoja1!$A$2:$A$10</c:f>
              <c:strCache>
                <c:ptCount val="9"/>
                <c:pt idx="0">
                  <c:v>Enero</c:v>
                </c:pt>
                <c:pt idx="1">
                  <c:v>Febrero 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 (hastael 09/09/2014)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3</c:v>
                </c:pt>
                <c:pt idx="1">
                  <c:v>7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0</c:v>
                </c:pt>
                <c:pt idx="6">
                  <c:v>20</c:v>
                </c:pt>
                <c:pt idx="7">
                  <c:v>15</c:v>
                </c:pt>
                <c:pt idx="8">
                  <c:v>2</c:v>
                </c:pt>
              </c:numCache>
            </c:numRef>
          </c:val>
        </c:ser>
        <c:axId val="89894912"/>
        <c:axId val="89919872"/>
      </c:barChart>
      <c:catAx>
        <c:axId val="89894912"/>
        <c:scaling>
          <c:orientation val="minMax"/>
        </c:scaling>
        <c:axPos val="b"/>
        <c:tickLblPos val="nextTo"/>
        <c:crossAx val="89919872"/>
        <c:auto val="1"/>
        <c:lblAlgn val="ctr"/>
        <c:lblOffset val="100"/>
      </c:catAx>
      <c:valAx>
        <c:axId val="89919872"/>
        <c:scaling>
          <c:orientation val="minMax"/>
        </c:scaling>
        <c:axPos val="l"/>
        <c:majorGridlines/>
        <c:numFmt formatCode="General" sourceLinked="1"/>
        <c:tickLblPos val="nextTo"/>
        <c:crossAx val="89894912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34"/>
  <c:chart>
    <c:view3D>
      <c:rAngAx val="1"/>
    </c:view3D>
    <c:plotArea>
      <c:layout/>
      <c:bar3DChart>
        <c:barDir val="col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Hombre</c:v>
                </c:pt>
              </c:strCache>
            </c:strRef>
          </c:tx>
          <c:cat>
            <c:strRef>
              <c:f>Hoja1!$A$2:$A$10</c:f>
              <c:strCache>
                <c:ptCount val="9"/>
                <c:pt idx="0">
                  <c:v>Enero 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 </c:v>
                </c:pt>
                <c:pt idx="8">
                  <c:v>Septiembre</c:v>
                </c:pt>
              </c:strCache>
            </c:strRef>
          </c:cat>
          <c:val>
            <c:numRef>
              <c:f>Hoja1!$B$2:$B$10</c:f>
              <c:numCache>
                <c:formatCode>General</c:formatCode>
                <c:ptCount val="9"/>
                <c:pt idx="0">
                  <c:v>3</c:v>
                </c:pt>
                <c:pt idx="1">
                  <c:v>6</c:v>
                </c:pt>
                <c:pt idx="2">
                  <c:v>3</c:v>
                </c:pt>
                <c:pt idx="3">
                  <c:v>1</c:v>
                </c:pt>
                <c:pt idx="4">
                  <c:v>3</c:v>
                </c:pt>
                <c:pt idx="5">
                  <c:v>0</c:v>
                </c:pt>
                <c:pt idx="6">
                  <c:v>14</c:v>
                </c:pt>
                <c:pt idx="7">
                  <c:v>11</c:v>
                </c:pt>
                <c:pt idx="8">
                  <c:v>2</c:v>
                </c:pt>
              </c:numCache>
            </c:numRef>
          </c:val>
        </c:ser>
        <c:ser>
          <c:idx val="1"/>
          <c:order val="1"/>
          <c:tx>
            <c:strRef>
              <c:f>Hoja1!$C$1</c:f>
              <c:strCache>
                <c:ptCount val="1"/>
                <c:pt idx="0">
                  <c:v>Mujer</c:v>
                </c:pt>
              </c:strCache>
            </c:strRef>
          </c:tx>
          <c:cat>
            <c:strRef>
              <c:f>Hoja1!$A$2:$A$10</c:f>
              <c:strCache>
                <c:ptCount val="9"/>
                <c:pt idx="0">
                  <c:v>Enero 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 </c:v>
                </c:pt>
                <c:pt idx="8">
                  <c:v>Septiembre</c:v>
                </c:pt>
              </c:strCache>
            </c:strRef>
          </c:cat>
          <c:val>
            <c:numRef>
              <c:f>Hoja1!$C$2:$C$10</c:f>
              <c:numCache>
                <c:formatCode>General</c:formatCode>
                <c:ptCount val="9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6</c:v>
                </c:pt>
                <c:pt idx="7">
                  <c:v>4</c:v>
                </c:pt>
                <c:pt idx="8">
                  <c:v>0</c:v>
                </c:pt>
              </c:numCache>
            </c:numRef>
          </c:val>
        </c:ser>
        <c:shape val="box"/>
        <c:axId val="47867776"/>
        <c:axId val="47976448"/>
        <c:axId val="0"/>
      </c:bar3DChart>
      <c:catAx>
        <c:axId val="47867776"/>
        <c:scaling>
          <c:orientation val="minMax"/>
        </c:scaling>
        <c:axPos val="b"/>
        <c:tickLblPos val="nextTo"/>
        <c:crossAx val="47976448"/>
        <c:crosses val="autoZero"/>
        <c:auto val="1"/>
        <c:lblAlgn val="ctr"/>
        <c:lblOffset val="100"/>
      </c:catAx>
      <c:valAx>
        <c:axId val="47976448"/>
        <c:scaling>
          <c:orientation val="minMax"/>
        </c:scaling>
        <c:axPos val="l"/>
        <c:majorGridlines/>
        <c:numFmt formatCode="General" sourceLinked="1"/>
        <c:tickLblPos val="nextTo"/>
        <c:crossAx val="4786777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32"/>
  <c:chart>
    <c:title>
      <c:tx>
        <c:rich>
          <a:bodyPr/>
          <a:lstStyle/>
          <a:p>
            <a:pPr>
              <a:defRPr/>
            </a:pPr>
            <a:r>
              <a:rPr lang="en-US"/>
              <a:t>Participación en Reuniones Ordinarias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6.05109014498975E-2"/>
          <c:y val="0.14519066091971511"/>
          <c:w val="0.76924834070050896"/>
          <c:h val="0.58937657910315255"/>
        </c:manualLayout>
      </c:layout>
      <c:barChart>
        <c:barDir val="col"/>
        <c:grouping val="stacked"/>
        <c:ser>
          <c:idx val="0"/>
          <c:order val="0"/>
          <c:tx>
            <c:strRef>
              <c:f>Hoja1!$B$1</c:f>
              <c:strCache>
                <c:ptCount val="1"/>
                <c:pt idx="0">
                  <c:v>2012</c:v>
                </c:pt>
              </c:strCache>
            </c:strRef>
          </c:tx>
          <c:cat>
            <c:strRef>
              <c:f>Hoja1!$A$2:$A$14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Hoja1!$B$2:$B$14</c:f>
              <c:numCache>
                <c:formatCode>General</c:formatCode>
                <c:ptCount val="13"/>
                <c:pt idx="0">
                  <c:v>34</c:v>
                </c:pt>
                <c:pt idx="1">
                  <c:v>24</c:v>
                </c:pt>
                <c:pt idx="2">
                  <c:v>29</c:v>
                </c:pt>
                <c:pt idx="3">
                  <c:v>25</c:v>
                </c:pt>
                <c:pt idx="4">
                  <c:v>35</c:v>
                </c:pt>
                <c:pt idx="5">
                  <c:v>34</c:v>
                </c:pt>
                <c:pt idx="6">
                  <c:v>28</c:v>
                </c:pt>
                <c:pt idx="7">
                  <c:v>30</c:v>
                </c:pt>
                <c:pt idx="8">
                  <c:v>36</c:v>
                </c:pt>
                <c:pt idx="9">
                  <c:v>34</c:v>
                </c:pt>
                <c:pt idx="10">
                  <c:v>32</c:v>
                </c:pt>
                <c:pt idx="11">
                  <c:v>33</c:v>
                </c:pt>
                <c:pt idx="12">
                  <c:v>0</c:v>
                </c:pt>
              </c:numCache>
            </c:numRef>
          </c:val>
        </c:ser>
        <c:overlap val="100"/>
        <c:axId val="47845376"/>
        <c:axId val="46087552"/>
      </c:barChart>
      <c:catAx>
        <c:axId val="47845376"/>
        <c:scaling>
          <c:orientation val="minMax"/>
        </c:scaling>
        <c:axPos val="b"/>
        <c:tickLblPos val="nextTo"/>
        <c:crossAx val="46087552"/>
        <c:crosses val="autoZero"/>
        <c:auto val="1"/>
        <c:lblAlgn val="ctr"/>
        <c:lblOffset val="100"/>
      </c:catAx>
      <c:valAx>
        <c:axId val="46087552"/>
        <c:scaling>
          <c:orientation val="minMax"/>
        </c:scaling>
        <c:axPos val="l"/>
        <c:majorGridlines/>
        <c:numFmt formatCode="General" sourceLinked="1"/>
        <c:tickLblPos val="nextTo"/>
        <c:crossAx val="47845376"/>
        <c:crosses val="autoZero"/>
        <c:crossBetween val="between"/>
      </c:valAx>
    </c:plotArea>
    <c:legend>
      <c:legendPos val="r"/>
      <c:layout/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10"/>
  <c:chart>
    <c:autoTitleDeleted val="1"/>
    <c:view3D>
      <c:rotX val="75"/>
      <c:perspective val="30"/>
    </c:view3D>
    <c:plotArea>
      <c:layout/>
      <c:pie3DChart>
        <c:varyColors val="1"/>
        <c:ser>
          <c:idx val="0"/>
          <c:order val="0"/>
          <c:tx>
            <c:strRef>
              <c:f>Hoja1!$B$1</c:f>
              <c:strCache>
                <c:ptCount val="1"/>
                <c:pt idx="0">
                  <c:v>Participación en Reuniones Ordinarias 2013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Hoja1!$B$2:$B$13</c:f>
              <c:numCache>
                <c:formatCode>General</c:formatCode>
                <c:ptCount val="12"/>
                <c:pt idx="0">
                  <c:v>36</c:v>
                </c:pt>
                <c:pt idx="1">
                  <c:v>33</c:v>
                </c:pt>
                <c:pt idx="2">
                  <c:v>38</c:v>
                </c:pt>
                <c:pt idx="3">
                  <c:v>39</c:v>
                </c:pt>
                <c:pt idx="4">
                  <c:v>36</c:v>
                </c:pt>
                <c:pt idx="5">
                  <c:v>42</c:v>
                </c:pt>
                <c:pt idx="6">
                  <c:v>39</c:v>
                </c:pt>
                <c:pt idx="7">
                  <c:v>33</c:v>
                </c:pt>
                <c:pt idx="8">
                  <c:v>31</c:v>
                </c:pt>
                <c:pt idx="9">
                  <c:v>37</c:v>
                </c:pt>
                <c:pt idx="10">
                  <c:v>30</c:v>
                </c:pt>
                <c:pt idx="11">
                  <c:v>28</c:v>
                </c:pt>
              </c:numCache>
            </c:numRef>
          </c:val>
        </c:ser>
        <c:dLbls>
          <c:showVal val="1"/>
          <c:showCatName val="1"/>
        </c:dLbls>
      </c:pie3DChart>
    </c:plotArea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s-SV"/>
  <c:style val="28"/>
  <c:chart>
    <c:title>
      <c:layout/>
    </c:title>
    <c:plotArea>
      <c:layout>
        <c:manualLayout>
          <c:layoutTarget val="inner"/>
          <c:xMode val="edge"/>
          <c:yMode val="edge"/>
          <c:x val="0.15888159429621956"/>
          <c:y val="9.7324267636549069E-2"/>
          <c:w val="0.65756786770812914"/>
          <c:h val="0.765834061643487"/>
        </c:manualLayout>
      </c:layout>
      <c:barChart>
        <c:barDir val="bar"/>
        <c:grouping val="clustered"/>
        <c:ser>
          <c:idx val="0"/>
          <c:order val="0"/>
          <c:tx>
            <c:strRef>
              <c:f>Hoja1!$B$1</c:f>
              <c:strCache>
                <c:ptCount val="1"/>
                <c:pt idx="0">
                  <c:v>Participación en Reuniones Ordinarias 2014 (hasta agosto)</c:v>
                </c:pt>
              </c:strCache>
            </c:strRef>
          </c:tx>
          <c:cat>
            <c:strRef>
              <c:f>Hoja1!$A$2:$A$13</c:f>
              <c:strCache>
                <c:ptCount val="12"/>
                <c:pt idx="0">
                  <c:v>Enero</c:v>
                </c:pt>
                <c:pt idx="1">
                  <c:v>Febrero</c:v>
                </c:pt>
                <c:pt idx="2">
                  <c:v>Marzo</c:v>
                </c:pt>
                <c:pt idx="3">
                  <c:v>Abril</c:v>
                </c:pt>
                <c:pt idx="4">
                  <c:v>Mayo </c:v>
                </c:pt>
                <c:pt idx="5">
                  <c:v>Junio</c:v>
                </c:pt>
                <c:pt idx="6">
                  <c:v>Julio</c:v>
                </c:pt>
                <c:pt idx="7">
                  <c:v>Agosto</c:v>
                </c:pt>
                <c:pt idx="8">
                  <c:v>Septiembre</c:v>
                </c:pt>
                <c:pt idx="9">
                  <c:v>Octubre</c:v>
                </c:pt>
                <c:pt idx="10">
                  <c:v>Noviembre</c:v>
                </c:pt>
                <c:pt idx="11">
                  <c:v>Diciembre</c:v>
                </c:pt>
              </c:strCache>
            </c:strRef>
          </c:cat>
          <c:val>
            <c:numRef>
              <c:f>Hoja1!$B$2:$B$13</c:f>
              <c:numCache>
                <c:formatCode>General</c:formatCode>
                <c:ptCount val="12"/>
                <c:pt idx="0">
                  <c:v>31</c:v>
                </c:pt>
                <c:pt idx="1">
                  <c:v>30</c:v>
                </c:pt>
                <c:pt idx="2">
                  <c:v>32</c:v>
                </c:pt>
                <c:pt idx="3">
                  <c:v>33</c:v>
                </c:pt>
                <c:pt idx="4">
                  <c:v>34</c:v>
                </c:pt>
                <c:pt idx="5">
                  <c:v>0</c:v>
                </c:pt>
                <c:pt idx="6">
                  <c:v>0</c:v>
                </c:pt>
                <c:pt idx="7">
                  <c:v>40</c:v>
                </c:pt>
              </c:numCache>
            </c:numRef>
          </c:val>
        </c:ser>
        <c:axId val="68811776"/>
        <c:axId val="69290624"/>
      </c:barChart>
      <c:catAx>
        <c:axId val="68811776"/>
        <c:scaling>
          <c:orientation val="minMax"/>
        </c:scaling>
        <c:axPos val="l"/>
        <c:tickLblPos val="nextTo"/>
        <c:crossAx val="69290624"/>
        <c:crosses val="autoZero"/>
        <c:auto val="1"/>
        <c:lblAlgn val="ctr"/>
        <c:lblOffset val="100"/>
      </c:catAx>
      <c:valAx>
        <c:axId val="69290624"/>
        <c:scaling>
          <c:orientation val="minMax"/>
        </c:scaling>
        <c:axPos val="b"/>
        <c:majorGridlines/>
        <c:numFmt formatCode="General" sourceLinked="1"/>
        <c:tickLblPos val="nextTo"/>
        <c:crossAx val="6881177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0396942442307295"/>
          <c:y val="0.25328017631736444"/>
          <c:w val="0.19287645697434605"/>
          <c:h val="0.56332997047244093"/>
        </c:manualLayout>
      </c:layout>
    </c:legend>
    <c:plotVisOnly val="1"/>
  </c:chart>
  <c:txPr>
    <a:bodyPr/>
    <a:lstStyle/>
    <a:p>
      <a:pPr>
        <a:defRPr sz="1800"/>
      </a:pPr>
      <a:endParaRPr lang="es-SV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1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1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D9C07-C573-4A15-808E-6B39AF8CE325}" type="datetimeFigureOut">
              <a:rPr lang="es-SV" smtClean="0"/>
              <a:pPr/>
              <a:t>17/09/2014</a:t>
            </a:fld>
            <a:endParaRPr lang="es-SV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FE9C3D-7E8D-4986-8A18-18DA385C7F4A}" type="slidenum">
              <a:rPr lang="es-SV" smtClean="0"/>
              <a:pPr/>
              <a:t>‹Nº›</a:t>
            </a:fld>
            <a:endParaRPr lang="es-SV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2844" y="1214422"/>
            <a:ext cx="8501123" cy="500066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Diligencias para Autorización de Correteros</a:t>
            </a:r>
            <a:br>
              <a:rPr lang="es-SV" sz="3200" dirty="0" smtClean="0"/>
            </a:br>
            <a:endParaRPr lang="es-SV" sz="3200" dirty="0"/>
          </a:p>
        </p:txBody>
      </p:sp>
      <p:graphicFrame>
        <p:nvGraphicFramePr>
          <p:cNvPr id="4" name="3 Gráfico"/>
          <p:cNvGraphicFramePr/>
          <p:nvPr/>
        </p:nvGraphicFramePr>
        <p:xfrm>
          <a:off x="642909" y="1397000"/>
          <a:ext cx="7929619" cy="474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026" name="Picture 2" descr="C:\Users\oir.santaana\Desktop\M_GOBERNACION LOGO 201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86644" y="357167"/>
            <a:ext cx="1542656" cy="571504"/>
          </a:xfrm>
          <a:prstGeom prst="rect">
            <a:avLst/>
          </a:prstGeom>
          <a:noFill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295244" y="500043"/>
            <a:ext cx="8501123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Gobernación Política Departamental de</a:t>
            </a:r>
            <a:r>
              <a:rPr kumimoji="0" lang="es-SV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Santa Ana.</a:t>
            </a: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SV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oir.santaana\Desktop\índice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57224" y="214291"/>
            <a:ext cx="857256" cy="7929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2844" y="1214422"/>
            <a:ext cx="8501123" cy="500066"/>
          </a:xfrm>
        </p:spPr>
        <p:txBody>
          <a:bodyPr>
            <a:normAutofit fontScale="90000"/>
          </a:bodyPr>
          <a:lstStyle/>
          <a:p>
            <a:r>
              <a:rPr lang="es-SV" sz="3200" dirty="0" smtClean="0"/>
              <a:t>Diligencias para Autorización de Correteros</a:t>
            </a:r>
            <a:br>
              <a:rPr lang="es-SV" sz="3200" dirty="0" smtClean="0"/>
            </a:br>
            <a:endParaRPr lang="es-SV" sz="3200" dirty="0"/>
          </a:p>
        </p:txBody>
      </p:sp>
      <p:pic>
        <p:nvPicPr>
          <p:cNvPr id="1026" name="Picture 2" descr="C:\Users\oir.santaana\Desktop\M_GOBERNACION LOGO 2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357167"/>
            <a:ext cx="1542656" cy="571504"/>
          </a:xfrm>
          <a:prstGeom prst="rect">
            <a:avLst/>
          </a:prstGeom>
          <a:noFill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295244" y="500043"/>
            <a:ext cx="8501123" cy="50006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Gobernación Política Departamental de</a:t>
            </a:r>
            <a:r>
              <a:rPr kumimoji="0" lang="es-SV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Santa Ana.</a:t>
            </a: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SV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oir.santaana\Desktop\índi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214291"/>
            <a:ext cx="857256" cy="792963"/>
          </a:xfrm>
          <a:prstGeom prst="rect">
            <a:avLst/>
          </a:prstGeom>
          <a:noFill/>
        </p:spPr>
      </p:pic>
      <p:graphicFrame>
        <p:nvGraphicFramePr>
          <p:cNvPr id="7" name="6 Gráfico"/>
          <p:cNvGraphicFramePr/>
          <p:nvPr/>
        </p:nvGraphicFramePr>
        <p:xfrm>
          <a:off x="785785" y="1785927"/>
          <a:ext cx="7929619" cy="36750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ir.santaana\Desktop\M_GOBERNACION LOGO 2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142852"/>
            <a:ext cx="1542656" cy="571504"/>
          </a:xfrm>
          <a:prstGeom prst="rect">
            <a:avLst/>
          </a:prstGeom>
          <a:noFill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295244" y="214290"/>
            <a:ext cx="8501123" cy="6429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Gobernación Política Departamental de</a:t>
            </a:r>
            <a:r>
              <a:rPr kumimoji="0" lang="es-SV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Santa Ana</a:t>
            </a:r>
            <a:r>
              <a:rPr kumimoji="0" lang="es-SV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sz="3200" baseline="0" dirty="0" smtClean="0">
                <a:latin typeface="+mj-lt"/>
                <a:ea typeface="+mj-ea"/>
                <a:cs typeface="+mj-cs"/>
              </a:rPr>
              <a:t>Audiencias</a:t>
            </a: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SV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oir.santaana\Desktop\índi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71415"/>
            <a:ext cx="857256" cy="571504"/>
          </a:xfrm>
          <a:prstGeom prst="rect">
            <a:avLst/>
          </a:prstGeom>
          <a:noFill/>
        </p:spPr>
      </p:pic>
      <p:graphicFrame>
        <p:nvGraphicFramePr>
          <p:cNvPr id="8" name="7 Gráfico"/>
          <p:cNvGraphicFramePr/>
          <p:nvPr/>
        </p:nvGraphicFramePr>
        <p:xfrm>
          <a:off x="214282" y="1000108"/>
          <a:ext cx="8429684" cy="58578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ir.santaana\Desktop\M_GOBERNACION LOGO 2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142852"/>
            <a:ext cx="1542656" cy="571504"/>
          </a:xfrm>
          <a:prstGeom prst="rect">
            <a:avLst/>
          </a:prstGeom>
          <a:noFill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295244" y="214290"/>
            <a:ext cx="8501123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4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Gobernación Política Departamental de</a:t>
            </a:r>
            <a:r>
              <a:rPr kumimoji="0" lang="es-SV" sz="4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Santa Ana</a:t>
            </a:r>
            <a:r>
              <a:rPr kumimoji="0" lang="es-SV" sz="4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SV" sz="4700" b="0" i="0" u="none" strike="noStrike" kern="1200" cap="none" spc="0" normalizeH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sz="4700" baseline="0" dirty="0" smtClean="0">
                <a:latin typeface="+mj-lt"/>
                <a:ea typeface="+mj-ea"/>
                <a:cs typeface="+mj-cs"/>
              </a:rPr>
              <a:t>Audiencias por Genero</a:t>
            </a: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SV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oir.santaana\Desktop\índi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71415"/>
            <a:ext cx="857256" cy="571504"/>
          </a:xfrm>
          <a:prstGeom prst="rect">
            <a:avLst/>
          </a:prstGeom>
          <a:noFill/>
        </p:spPr>
      </p:pic>
      <p:graphicFrame>
        <p:nvGraphicFramePr>
          <p:cNvPr id="7" name="6 Gráfico"/>
          <p:cNvGraphicFramePr/>
          <p:nvPr/>
        </p:nvGraphicFramePr>
        <p:xfrm>
          <a:off x="785786" y="1214422"/>
          <a:ext cx="7667636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ir.santaana\Desktop\M_GOBERNACION LOGO 2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142852"/>
            <a:ext cx="1542656" cy="571504"/>
          </a:xfrm>
          <a:prstGeom prst="rect">
            <a:avLst/>
          </a:prstGeom>
          <a:noFill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295244" y="214290"/>
            <a:ext cx="8501123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4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Gobernación Política Departamental de</a:t>
            </a:r>
            <a:r>
              <a:rPr kumimoji="0" lang="es-SV" sz="4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Santa Ana</a:t>
            </a:r>
            <a:r>
              <a:rPr kumimoji="0" lang="es-SV" sz="4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sz="6400" baseline="0" dirty="0" smtClean="0">
                <a:latin typeface="+mj-lt"/>
                <a:ea typeface="+mj-ea"/>
                <a:cs typeface="+mj-cs"/>
              </a:rPr>
              <a:t>Gabinete de Gestión Departamental de Santa Ana</a:t>
            </a: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SV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oir.santaana\Desktop\índi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71415"/>
            <a:ext cx="857256" cy="571504"/>
          </a:xfrm>
          <a:prstGeom prst="rect">
            <a:avLst/>
          </a:prstGeom>
          <a:noFill/>
        </p:spPr>
      </p:pic>
      <p:graphicFrame>
        <p:nvGraphicFramePr>
          <p:cNvPr id="8" name="7 Gráfico"/>
          <p:cNvGraphicFramePr/>
          <p:nvPr/>
        </p:nvGraphicFramePr>
        <p:xfrm>
          <a:off x="428596" y="857232"/>
          <a:ext cx="8715404" cy="60007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ir.santaana\Desktop\M_GOBERNACION LOGO 2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142852"/>
            <a:ext cx="1542656" cy="571504"/>
          </a:xfrm>
          <a:prstGeom prst="rect">
            <a:avLst/>
          </a:prstGeom>
          <a:noFill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295244" y="428604"/>
            <a:ext cx="8501123" cy="8572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4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Gobernación Política Departamental de</a:t>
            </a:r>
            <a:r>
              <a:rPr kumimoji="0" lang="es-SV" sz="4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Santa Ana</a:t>
            </a:r>
            <a:r>
              <a:rPr kumimoji="0" lang="es-SV" sz="4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sz="6400" baseline="0" dirty="0" smtClean="0">
                <a:latin typeface="+mj-lt"/>
                <a:ea typeface="+mj-ea"/>
                <a:cs typeface="+mj-cs"/>
              </a:rPr>
              <a:t>Gabinete de Gestión Departamental de Santa Ana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SV" sz="64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sz="6400" dirty="0" smtClean="0">
                <a:latin typeface="+mj-lt"/>
                <a:ea typeface="+mj-ea"/>
                <a:cs typeface="+mj-cs"/>
              </a:rPr>
              <a:t>Participación en Reuniones Ordinarias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sz="6400" baseline="0" dirty="0" smtClean="0">
                <a:latin typeface="+mj-lt"/>
                <a:ea typeface="+mj-ea"/>
                <a:cs typeface="+mj-cs"/>
              </a:rPr>
              <a:t>2013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SV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oir.santaana\Desktop\índi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71415"/>
            <a:ext cx="857256" cy="571504"/>
          </a:xfrm>
          <a:prstGeom prst="rect">
            <a:avLst/>
          </a:prstGeom>
          <a:noFill/>
        </p:spPr>
      </p:pic>
      <p:graphicFrame>
        <p:nvGraphicFramePr>
          <p:cNvPr id="9" name="8 Gráfico"/>
          <p:cNvGraphicFramePr/>
          <p:nvPr/>
        </p:nvGraphicFramePr>
        <p:xfrm>
          <a:off x="571472" y="1142984"/>
          <a:ext cx="8358246" cy="5429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oir.santaana\Desktop\M_GOBERNACION LOGO 201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86644" y="142852"/>
            <a:ext cx="1542656" cy="571504"/>
          </a:xfrm>
          <a:prstGeom prst="rect">
            <a:avLst/>
          </a:prstGeom>
          <a:noFill/>
        </p:spPr>
      </p:pic>
      <p:sp>
        <p:nvSpPr>
          <p:cNvPr id="6" name="1 Título"/>
          <p:cNvSpPr txBox="1">
            <a:spLocks/>
          </p:cNvSpPr>
          <p:nvPr/>
        </p:nvSpPr>
        <p:spPr>
          <a:xfrm>
            <a:off x="295244" y="428604"/>
            <a:ext cx="8501123" cy="5715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2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4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Gobernación Política Departamental de</a:t>
            </a:r>
            <a:r>
              <a:rPr kumimoji="0" lang="es-SV" sz="4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Santa Ana</a:t>
            </a:r>
            <a:r>
              <a:rPr kumimoji="0" lang="es-SV" sz="47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SV" sz="6400" baseline="0" dirty="0" smtClean="0">
                <a:latin typeface="+mj-lt"/>
                <a:ea typeface="+mj-ea"/>
                <a:cs typeface="+mj-cs"/>
              </a:rPr>
              <a:t>Gabinete de Gestión Departamental de Santa Ana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SV" sz="6400" dirty="0" smtClean="0">
              <a:latin typeface="+mj-lt"/>
              <a:ea typeface="+mj-ea"/>
              <a:cs typeface="+mj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es-SV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027" name="Picture 3" descr="C:\Users\oir.santaana\Desktop\índice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71415"/>
            <a:ext cx="857256" cy="571504"/>
          </a:xfrm>
          <a:prstGeom prst="rect">
            <a:avLst/>
          </a:prstGeom>
          <a:noFill/>
        </p:spPr>
      </p:pic>
      <p:graphicFrame>
        <p:nvGraphicFramePr>
          <p:cNvPr id="7" name="6 Gráfico"/>
          <p:cNvGraphicFramePr/>
          <p:nvPr/>
        </p:nvGraphicFramePr>
        <p:xfrm>
          <a:off x="142844" y="857232"/>
          <a:ext cx="8858312" cy="496095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</TotalTime>
  <Words>103</Words>
  <Application>Microsoft Office PowerPoint</Application>
  <PresentationFormat>Presentación en pantalla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Diligencias para Autorización de Correteros </vt:lpstr>
      <vt:lpstr>Diligencias para Autorización de Correteros </vt:lpstr>
      <vt:lpstr>Diapositiva 3</vt:lpstr>
      <vt:lpstr>Diapositiva 4</vt:lpstr>
      <vt:lpstr>Diapositiva 5</vt:lpstr>
      <vt:lpstr>Diapositiva 6</vt:lpstr>
      <vt:lpstr>Diapositiva 7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oir.santaana</dc:creator>
  <cp:lastModifiedBy>oir.santaana</cp:lastModifiedBy>
  <cp:revision>9</cp:revision>
  <dcterms:created xsi:type="dcterms:W3CDTF">2014-09-17T15:46:17Z</dcterms:created>
  <dcterms:modified xsi:type="dcterms:W3CDTF">2014-09-17T18:01:40Z</dcterms:modified>
</cp:coreProperties>
</file>