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8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9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10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1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12.xml" ContentType="application/vnd.openxmlformats-officedocument.themeOverr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3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4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Override15.xml" ContentType="application/vnd.openxmlformats-officedocument.themeOverr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Override16.xml" ContentType="application/vnd.openxmlformats-officedocument.themeOverr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heme/themeOverride17.xml" ContentType="application/vnd.openxmlformats-officedocument.themeOverr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heme/themeOverride18.xml" ContentType="application/vnd.openxmlformats-officedocument.themeOverr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19.xml" ContentType="application/vnd.openxmlformats-officedocument.themeOverr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heme/themeOverride20.xml" ContentType="application/vnd.openxmlformats-officedocument.themeOverr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heme/themeOverride21.xml" ContentType="application/vnd.openxmlformats-officedocument.themeOverr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heme/themeOverride22.xml" ContentType="application/vnd.openxmlformats-officedocument.themeOverr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theme/themeOverride23.xml" ContentType="application/vnd.openxmlformats-officedocument.themeOverr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theme/themeOverride24.xml" ContentType="application/vnd.openxmlformats-officedocument.themeOverr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theme/themeOverride25.xml" ContentType="application/vnd.openxmlformats-officedocument.themeOverr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heme/themeOverride26.xml" ContentType="application/vnd.openxmlformats-officedocument.themeOverr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theme/themeOverride27.xml" ContentType="application/vnd.openxmlformats-officedocument.themeOverr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theme/themeOverride28.xml" ContentType="application/vnd.openxmlformats-officedocument.themeOverr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heme/themeOverride29.xml" ContentType="application/vnd.openxmlformats-officedocument.themeOverr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theme/themeOverride30.xml" ContentType="application/vnd.openxmlformats-officedocument.themeOverr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theme/themeOverride31.xml" ContentType="application/vnd.openxmlformats-officedocument.themeOverr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theme/themeOverride32.xml" ContentType="application/vnd.openxmlformats-officedocument.themeOverr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theme/themeOverride33.xml" ContentType="application/vnd.openxmlformats-officedocument.themeOverr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theme/themeOverride34.xml" ContentType="application/vnd.openxmlformats-officedocument.themeOverr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theme/themeOverride35.xml" ContentType="application/vnd.openxmlformats-officedocument.themeOverr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theme/themeOverride36.xml" ContentType="application/vnd.openxmlformats-officedocument.themeOverr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theme/themeOverride37.xml" ContentType="application/vnd.openxmlformats-officedocument.themeOverr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theme/themeOverride38.xml" ContentType="application/vnd.openxmlformats-officedocument.themeOverr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theme/themeOverride39.xml" ContentType="application/vnd.openxmlformats-officedocument.themeOverr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theme/themeOverride40.xml" ContentType="application/vnd.openxmlformats-officedocument.themeOverr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theme/themeOverride41.xml" ContentType="application/vnd.openxmlformats-officedocument.themeOverr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theme/themeOverride42.xml" ContentType="application/vnd.openxmlformats-officedocument.themeOverr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theme/themeOverride43.xml" ContentType="application/vnd.openxmlformats-officedocument.themeOverr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theme/themeOverride44.xml" ContentType="application/vnd.openxmlformats-officedocument.themeOverr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theme/themeOverride45.xml" ContentType="application/vnd.openxmlformats-officedocument.themeOverr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theme/themeOverride46.xml" ContentType="application/vnd.openxmlformats-officedocument.themeOverr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theme/themeOverride47.xml" ContentType="application/vnd.openxmlformats-officedocument.themeOverr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theme/themeOverride48.xml" ContentType="application/vnd.openxmlformats-officedocument.themeOverride+xml"/>
  <Override PartName="/ppt/notesSlides/notesSlide2.xml" ContentType="application/vnd.openxmlformats-officedocument.presentationml.notesSl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theme/themeOverride49.xml" ContentType="application/vnd.openxmlformats-officedocument.themeOverr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theme/themeOverride50.xml" ContentType="application/vnd.openxmlformats-officedocument.themeOverr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theme/themeOverride51.xml" ContentType="application/vnd.openxmlformats-officedocument.themeOverr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theme/themeOverride52.xml" ContentType="application/vnd.openxmlformats-officedocument.themeOverr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theme/themeOverride53.xml" ContentType="application/vnd.openxmlformats-officedocument.themeOverr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theme/themeOverride54.xml" ContentType="application/vnd.openxmlformats-officedocument.themeOverr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theme/themeOverride55.xml" ContentType="application/vnd.openxmlformats-officedocument.themeOverride+xml"/>
  <Override PartName="/ppt/diagrams/data53.xml" ContentType="application/vnd.openxmlformats-officedocument.drawingml.diagramData+xml"/>
  <Override PartName="/ppt/diagrams/layout53.xml" ContentType="application/vnd.openxmlformats-officedocument.drawingml.diagramLayout+xml"/>
  <Override PartName="/ppt/diagrams/quickStyle53.xml" ContentType="application/vnd.openxmlformats-officedocument.drawingml.diagramStyle+xml"/>
  <Override PartName="/ppt/diagrams/colors53.xml" ContentType="application/vnd.openxmlformats-officedocument.drawingml.diagramColors+xml"/>
  <Override PartName="/ppt/diagrams/drawing5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58"/>
  </p:notesMasterIdLst>
  <p:sldIdLst>
    <p:sldId id="256" r:id="rId2"/>
    <p:sldId id="257" r:id="rId3"/>
    <p:sldId id="308" r:id="rId4"/>
    <p:sldId id="259" r:id="rId5"/>
    <p:sldId id="340" r:id="rId6"/>
    <p:sldId id="351" r:id="rId7"/>
    <p:sldId id="260" r:id="rId8"/>
    <p:sldId id="261" r:id="rId9"/>
    <p:sldId id="262" r:id="rId10"/>
    <p:sldId id="263" r:id="rId11"/>
    <p:sldId id="350" r:id="rId12"/>
    <p:sldId id="264" r:id="rId13"/>
    <p:sldId id="265" r:id="rId14"/>
    <p:sldId id="266" r:id="rId15"/>
    <p:sldId id="267" r:id="rId16"/>
    <p:sldId id="349" r:id="rId17"/>
    <p:sldId id="268" r:id="rId18"/>
    <p:sldId id="309" r:id="rId19"/>
    <p:sldId id="348" r:id="rId20"/>
    <p:sldId id="310" r:id="rId21"/>
    <p:sldId id="311" r:id="rId22"/>
    <p:sldId id="312" r:id="rId23"/>
    <p:sldId id="346" r:id="rId24"/>
    <p:sldId id="269" r:id="rId25"/>
    <p:sldId id="313" r:id="rId26"/>
    <p:sldId id="314" r:id="rId27"/>
    <p:sldId id="315" r:id="rId28"/>
    <p:sldId id="316" r:id="rId29"/>
    <p:sldId id="270" r:id="rId30"/>
    <p:sldId id="317" r:id="rId31"/>
    <p:sldId id="318" r:id="rId32"/>
    <p:sldId id="319" r:id="rId33"/>
    <p:sldId id="271" r:id="rId34"/>
    <p:sldId id="320" r:id="rId35"/>
    <p:sldId id="321" r:id="rId36"/>
    <p:sldId id="322" r:id="rId37"/>
    <p:sldId id="323" r:id="rId38"/>
    <p:sldId id="272" r:id="rId39"/>
    <p:sldId id="324" r:id="rId40"/>
    <p:sldId id="325" r:id="rId41"/>
    <p:sldId id="326" r:id="rId42"/>
    <p:sldId id="327" r:id="rId43"/>
    <p:sldId id="273" r:id="rId44"/>
    <p:sldId id="329" r:id="rId45"/>
    <p:sldId id="330" r:id="rId46"/>
    <p:sldId id="274" r:id="rId47"/>
    <p:sldId id="347" r:id="rId48"/>
    <p:sldId id="332" r:id="rId49"/>
    <p:sldId id="333" r:id="rId50"/>
    <p:sldId id="334" r:id="rId51"/>
    <p:sldId id="335" r:id="rId52"/>
    <p:sldId id="336" r:id="rId53"/>
    <p:sldId id="337" r:id="rId54"/>
    <p:sldId id="275" r:id="rId55"/>
    <p:sldId id="338" r:id="rId56"/>
    <p:sldId id="339" r:id="rId57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5FA"/>
    <a:srgbClr val="4571ED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85" autoAdjust="0"/>
    <p:restoredTop sz="98452" autoAdjust="0"/>
  </p:normalViewPr>
  <p:slideViewPr>
    <p:cSldViewPr>
      <p:cViewPr varScale="1">
        <p:scale>
          <a:sx n="69" d="100"/>
          <a:sy n="69" d="100"/>
        </p:scale>
        <p:origin x="1590" y="60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2345" custLinFactNeighborY="19497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5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 custLinFactNeighborY="1827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 Empleada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7FFCAD96-D201-444C-892D-888661D09C5E}">
      <dgm:prSet phldrT="[Texto]" custT="1"/>
      <dgm:spPr>
        <a:solidFill>
          <a:srgbClr val="76B5FA"/>
        </a:solidFill>
        <a:ln>
          <a:noFill/>
        </a:ln>
      </dgm:spPr>
      <dgm:t>
        <a:bodyPr/>
        <a:lstStyle/>
        <a:p>
          <a:r>
            <a:rPr lang="es-ES" sz="1600" kern="1200" dirty="0"/>
            <a:t>1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BABCA26E-99C1-4AD8-9EAD-B2BD7E188AA8}" type="parTrans" cxnId="{752132AC-61A9-4072-8EBF-FDB6176A4616}">
      <dgm:prSet/>
      <dgm:spPr/>
      <dgm:t>
        <a:bodyPr/>
        <a:lstStyle/>
        <a:p>
          <a:endParaRPr lang="es-SV"/>
        </a:p>
      </dgm:t>
    </dgm:pt>
    <dgm:pt modelId="{167F174E-3904-4E68-BBD3-D9963C057EEB}" type="sibTrans" cxnId="{752132AC-61A9-4072-8EBF-FDB6176A4616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530B2AD3-6F15-47D7-A7A5-5323B7EAA805}" type="pres">
      <dgm:prSet presAssocID="{BABCA26E-99C1-4AD8-9EAD-B2BD7E188AA8}" presName="Name37" presStyleLbl="parChTrans1D2" presStyleIdx="1" presStyleCnt="2"/>
      <dgm:spPr/>
    </dgm:pt>
    <dgm:pt modelId="{A43DF1AB-2DB1-49D9-9862-D2E8D9D55C68}" type="pres">
      <dgm:prSet presAssocID="{7FFCAD96-D201-444C-892D-888661D09C5E}" presName="hierRoot2" presStyleCnt="0">
        <dgm:presLayoutVars>
          <dgm:hierBranch val="init"/>
        </dgm:presLayoutVars>
      </dgm:prSet>
      <dgm:spPr/>
    </dgm:pt>
    <dgm:pt modelId="{65443D18-C207-41CE-86BC-63804F07CEEB}" type="pres">
      <dgm:prSet presAssocID="{7FFCAD96-D201-444C-892D-888661D09C5E}" presName="rootComposite" presStyleCnt="0"/>
      <dgm:spPr/>
    </dgm:pt>
    <dgm:pt modelId="{AD20B2C3-B7CC-4B6B-B252-42E7CFE4D9D5}" type="pres">
      <dgm:prSet presAssocID="{7FFCAD96-D201-444C-892D-888661D09C5E}" presName="rootText" presStyleLbl="node2" presStyleIdx="1" presStyleCnt="2">
        <dgm:presLayoutVars>
          <dgm:chPref val="3"/>
        </dgm:presLayoutVars>
      </dgm:prSet>
      <dgm:spPr/>
    </dgm:pt>
    <dgm:pt modelId="{F95682E1-0DC4-4014-90CC-DF80A2492606}" type="pres">
      <dgm:prSet presAssocID="{7FFCAD96-D201-444C-892D-888661D09C5E}" presName="rootConnector" presStyleLbl="node2" presStyleIdx="1" presStyleCnt="2"/>
      <dgm:spPr/>
    </dgm:pt>
    <dgm:pt modelId="{E41F8755-2B21-426A-BC59-48BF18D69F75}" type="pres">
      <dgm:prSet presAssocID="{7FFCAD96-D201-444C-892D-888661D09C5E}" presName="hierChild4" presStyleCnt="0"/>
      <dgm:spPr/>
    </dgm:pt>
    <dgm:pt modelId="{3C5789A6-1A3D-4F3C-A276-453F4DFB6F2E}" type="pres">
      <dgm:prSet presAssocID="{7FFCAD96-D201-444C-892D-888661D09C5E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B3106-7F24-43CB-9500-C6C8745CAAAD}" type="presOf" srcId="{7FFCAD96-D201-444C-892D-888661D09C5E}" destId="{F95682E1-0DC4-4014-90CC-DF80A2492606}" srcOrd="1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752132AC-61A9-4072-8EBF-FDB6176A4616}" srcId="{3DE7A9CF-E6C1-4D6B-8AA6-A71141C774E4}" destId="{7FFCAD96-D201-444C-892D-888661D09C5E}" srcOrd="1" destOrd="0" parTransId="{BABCA26E-99C1-4AD8-9EAD-B2BD7E188AA8}" sibTransId="{167F174E-3904-4E68-BBD3-D9963C057EEB}"/>
    <dgm:cxn modelId="{46994AAC-6B49-4B9F-8901-E333697376B6}" type="presOf" srcId="{7FFCAD96-D201-444C-892D-888661D09C5E}" destId="{AD20B2C3-B7CC-4B6B-B252-42E7CFE4D9D5}" srcOrd="0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02678E6-0AC3-4121-BA0D-9544DAADBC13}" type="presOf" srcId="{BABCA26E-99C1-4AD8-9EAD-B2BD7E188AA8}" destId="{530B2AD3-6F15-47D7-A7A5-5323B7EAA805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2142F403-800B-4F59-A045-959E4D7DD842}" type="presParOf" srcId="{83D2847A-64F1-4E49-B0D4-13B33A530AEE}" destId="{530B2AD3-6F15-47D7-A7A5-5323B7EAA805}" srcOrd="2" destOrd="0" presId="urn:microsoft.com/office/officeart/2005/8/layout/orgChart1"/>
    <dgm:cxn modelId="{DE143649-6F27-4BCF-9886-38CE3101A8FF}" type="presParOf" srcId="{83D2847A-64F1-4E49-B0D4-13B33A530AEE}" destId="{A43DF1AB-2DB1-49D9-9862-D2E8D9D55C68}" srcOrd="3" destOrd="0" presId="urn:microsoft.com/office/officeart/2005/8/layout/orgChart1"/>
    <dgm:cxn modelId="{31988CC9-3B8E-4120-9000-780233FBFB10}" type="presParOf" srcId="{A43DF1AB-2DB1-49D9-9862-D2E8D9D55C68}" destId="{65443D18-C207-41CE-86BC-63804F07CEEB}" srcOrd="0" destOrd="0" presId="urn:microsoft.com/office/officeart/2005/8/layout/orgChart1"/>
    <dgm:cxn modelId="{44288A6E-0266-416F-9121-B1FED105AC9B}" type="presParOf" srcId="{65443D18-C207-41CE-86BC-63804F07CEEB}" destId="{AD20B2C3-B7CC-4B6B-B252-42E7CFE4D9D5}" srcOrd="0" destOrd="0" presId="urn:microsoft.com/office/officeart/2005/8/layout/orgChart1"/>
    <dgm:cxn modelId="{655CAF80-D0F0-414A-9423-2B634D4E833D}" type="presParOf" srcId="{65443D18-C207-41CE-86BC-63804F07CEEB}" destId="{F95682E1-0DC4-4014-90CC-DF80A2492606}" srcOrd="1" destOrd="0" presId="urn:microsoft.com/office/officeart/2005/8/layout/orgChart1"/>
    <dgm:cxn modelId="{532F7044-808D-49E1-93FD-3BE53B1AF25B}" type="presParOf" srcId="{A43DF1AB-2DB1-49D9-9862-D2E8D9D55C68}" destId="{E41F8755-2B21-426A-BC59-48BF18D69F75}" srcOrd="1" destOrd="0" presId="urn:microsoft.com/office/officeart/2005/8/layout/orgChart1"/>
    <dgm:cxn modelId="{D76689BC-CE3F-4D9B-A886-F16C4509FA96}" type="presParOf" srcId="{A43DF1AB-2DB1-49D9-9862-D2E8D9D55C68}" destId="{3C5789A6-1A3D-4F3C-A276-453F4DFB6F2E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4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 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400" dirty="0"/>
            <a:t>24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200" dirty="0"/>
            <a:t>9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3 Empleados</a:t>
          </a:r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9F05A36-6A8D-4E39-9089-10244C8FF879}" type="presParOf" srcId="{83D2847A-64F1-4E49-B0D4-13B33A530AEE}" destId="{7D896AFB-FB0F-4DD6-B9B9-CD8B25556F4E}" srcOrd="0" destOrd="0" presId="urn:microsoft.com/office/officeart/2005/8/layout/orgChart1"/>
    <dgm:cxn modelId="{3AAD6BC2-3770-47D6-8B2D-105FD8A8F7E8}" type="presParOf" srcId="{83D2847A-64F1-4E49-B0D4-13B33A530AEE}" destId="{48E37160-D030-449F-9C26-699CF728A760}" srcOrd="1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21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 Empleado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140067EA-54C7-4A2A-9EF5-847A96E2E96D}" type="presParOf" srcId="{83D2847A-64F1-4E49-B0D4-13B33A530AEE}" destId="{7D896AFB-FB0F-4DD6-B9B9-CD8B25556F4E}" srcOrd="0" destOrd="0" presId="urn:microsoft.com/office/officeart/2005/8/layout/orgChart1"/>
    <dgm:cxn modelId="{15FFE250-194B-42BD-BF35-84A15BBB4201}" type="presParOf" srcId="{83D2847A-64F1-4E49-B0D4-13B33A530AEE}" destId="{48E37160-D030-449F-9C26-699CF728A760}" srcOrd="1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94166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676"/>
              </a:lnTo>
              <a:lnTo>
                <a:pt x="770228" y="133676"/>
              </a:lnTo>
              <a:lnTo>
                <a:pt x="770228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23937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770228" y="0"/>
              </a:moveTo>
              <a:lnTo>
                <a:pt x="770228" y="133676"/>
              </a:lnTo>
              <a:lnTo>
                <a:pt x="0" y="133676"/>
              </a:lnTo>
              <a:lnTo>
                <a:pt x="0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57613" y="954"/>
          <a:ext cx="1273105" cy="63655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Miembros(as)</a:t>
          </a:r>
        </a:p>
      </dsp:txBody>
      <dsp:txXfrm>
        <a:off x="857613" y="954"/>
        <a:ext cx="1273105" cy="636552"/>
      </dsp:txXfrm>
    </dsp:sp>
    <dsp:sp modelId="{BDDD5B13-6C24-454D-90E7-06E80FDCF246}">
      <dsp:nvSpPr>
        <dsp:cNvPr id="0" name=""/>
        <dsp:cNvSpPr/>
      </dsp:nvSpPr>
      <dsp:spPr>
        <a:xfrm>
          <a:off x="87384" y="904859"/>
          <a:ext cx="1273105" cy="636552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Mujeres</a:t>
          </a:r>
        </a:p>
      </dsp:txBody>
      <dsp:txXfrm>
        <a:off x="87384" y="904859"/>
        <a:ext cx="1273105" cy="636552"/>
      </dsp:txXfrm>
    </dsp:sp>
    <dsp:sp modelId="{C2477452-16FE-4718-BF85-9F902B926B6E}">
      <dsp:nvSpPr>
        <dsp:cNvPr id="0" name=""/>
        <dsp:cNvSpPr/>
      </dsp:nvSpPr>
      <dsp:spPr>
        <a:xfrm>
          <a:off x="1627842" y="904859"/>
          <a:ext cx="1273105" cy="6365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Hombres</a:t>
          </a:r>
        </a:p>
      </dsp:txBody>
      <dsp:txXfrm>
        <a:off x="1627842" y="904859"/>
        <a:ext cx="1273105" cy="6365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34788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34788" y="122863"/>
              </a:lnTo>
              <a:lnTo>
                <a:pt x="734788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56182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56182" y="830330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086"/>
              </a:lnTo>
              <a:lnTo>
                <a:pt x="707370" y="112086"/>
              </a:lnTo>
              <a:lnTo>
                <a:pt x="70737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12086"/>
              </a:lnTo>
              <a:lnTo>
                <a:pt x="0" y="112086"/>
              </a:lnTo>
              <a:lnTo>
                <a:pt x="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10777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</a:t>
          </a:r>
          <a:r>
            <a:rPr lang="es-SV" sz="1400" kern="1200" dirty="0"/>
            <a:t> Empleados(as)</a:t>
          </a:r>
        </a:p>
      </dsp:txBody>
      <dsp:txXfrm>
        <a:off x="921394" y="10777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Empleada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92139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43 Hombres</a:t>
          </a:r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B2AD3-6F15-47D7-A7A5-5323B7EAA805}">
      <dsp:nvSpPr>
        <dsp:cNvPr id="0" name=""/>
        <dsp:cNvSpPr/>
      </dsp:nvSpPr>
      <dsp:spPr>
        <a:xfrm>
          <a:off x="1278142" y="520799"/>
          <a:ext cx="629608" cy="218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270"/>
              </a:lnTo>
              <a:lnTo>
                <a:pt x="629608" y="109270"/>
              </a:lnTo>
              <a:lnTo>
                <a:pt x="629608" y="2185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22516" y="520799"/>
          <a:ext cx="655625" cy="219003"/>
        </a:xfrm>
        <a:custGeom>
          <a:avLst/>
          <a:gdLst/>
          <a:ahLst/>
          <a:cxnLst/>
          <a:rect l="0" t="0" r="0" b="0"/>
          <a:pathLst>
            <a:path>
              <a:moveTo>
                <a:pt x="655625" y="0"/>
              </a:moveTo>
              <a:lnTo>
                <a:pt x="655625" y="109732"/>
              </a:lnTo>
              <a:lnTo>
                <a:pt x="0" y="109732"/>
              </a:lnTo>
              <a:lnTo>
                <a:pt x="0" y="21900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7804" y="461"/>
          <a:ext cx="1040674" cy="52033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Miembros(as)</a:t>
          </a:r>
        </a:p>
      </dsp:txBody>
      <dsp:txXfrm>
        <a:off x="757804" y="461"/>
        <a:ext cx="1040674" cy="520337"/>
      </dsp:txXfrm>
    </dsp:sp>
    <dsp:sp modelId="{BDDD5B13-6C24-454D-90E7-06E80FDCF246}">
      <dsp:nvSpPr>
        <dsp:cNvPr id="0" name=""/>
        <dsp:cNvSpPr/>
      </dsp:nvSpPr>
      <dsp:spPr>
        <a:xfrm>
          <a:off x="102179" y="739802"/>
          <a:ext cx="1040674" cy="5203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102179" y="739802"/>
        <a:ext cx="1040674" cy="520337"/>
      </dsp:txXfrm>
    </dsp:sp>
    <dsp:sp modelId="{AD20B2C3-B7CC-4B6B-B252-42E7CFE4D9D5}">
      <dsp:nvSpPr>
        <dsp:cNvPr id="0" name=""/>
        <dsp:cNvSpPr/>
      </dsp:nvSpPr>
      <dsp:spPr>
        <a:xfrm>
          <a:off x="1387412" y="739340"/>
          <a:ext cx="1040674" cy="520337"/>
        </a:xfrm>
        <a:prstGeom prst="rect">
          <a:avLst/>
        </a:prstGeom>
        <a:solidFill>
          <a:srgbClr val="76B5FA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1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1387412" y="739340"/>
        <a:ext cx="1040674" cy="5203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7 Hombres</a:t>
          </a:r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 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11 Hombres</a:t>
          </a:r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11 Hombres</a:t>
          </a:r>
        </a:p>
      </dsp:txBody>
      <dsp:txXfrm>
        <a:off x="162876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51246" y="462588"/>
          <a:ext cx="559448" cy="194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94"/>
              </a:lnTo>
              <a:lnTo>
                <a:pt x="559448" y="97094"/>
              </a:lnTo>
              <a:lnTo>
                <a:pt x="559448" y="19418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68681" y="462588"/>
          <a:ext cx="582565" cy="194422"/>
        </a:xfrm>
        <a:custGeom>
          <a:avLst/>
          <a:gdLst/>
          <a:ahLst/>
          <a:cxnLst/>
          <a:rect l="0" t="0" r="0" b="0"/>
          <a:pathLst>
            <a:path>
              <a:moveTo>
                <a:pt x="582565" y="0"/>
              </a:moveTo>
              <a:lnTo>
                <a:pt x="582565" y="97328"/>
              </a:lnTo>
              <a:lnTo>
                <a:pt x="0" y="97328"/>
              </a:lnTo>
              <a:lnTo>
                <a:pt x="0" y="19442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88893" y="234"/>
          <a:ext cx="924707" cy="46235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/>
            <a:t>9 Miembros(as)</a:t>
          </a:r>
        </a:p>
      </dsp:txBody>
      <dsp:txXfrm>
        <a:off x="688893" y="234"/>
        <a:ext cx="924707" cy="462353"/>
      </dsp:txXfrm>
    </dsp:sp>
    <dsp:sp modelId="{BDDD5B13-6C24-454D-90E7-06E80FDCF246}">
      <dsp:nvSpPr>
        <dsp:cNvPr id="0" name=""/>
        <dsp:cNvSpPr/>
      </dsp:nvSpPr>
      <dsp:spPr>
        <a:xfrm>
          <a:off x="106327" y="657011"/>
          <a:ext cx="924707" cy="46235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 Mujer</a:t>
          </a:r>
        </a:p>
      </dsp:txBody>
      <dsp:txXfrm>
        <a:off x="106327" y="657011"/>
        <a:ext cx="924707" cy="462353"/>
      </dsp:txXfrm>
    </dsp:sp>
    <dsp:sp modelId="{C2477452-16FE-4718-BF85-9F902B926B6E}">
      <dsp:nvSpPr>
        <dsp:cNvPr id="0" name=""/>
        <dsp:cNvSpPr/>
      </dsp:nvSpPr>
      <dsp:spPr>
        <a:xfrm>
          <a:off x="1248341" y="656776"/>
          <a:ext cx="924707" cy="4623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Hombres</a:t>
          </a:r>
        </a:p>
      </dsp:txBody>
      <dsp:txXfrm>
        <a:off x="1248341" y="656776"/>
        <a:ext cx="924707" cy="46235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7 Hombres</a:t>
          </a:r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Hombres</a:t>
          </a:r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Hombres</a:t>
          </a:r>
        </a:p>
      </dsp:txBody>
      <dsp:txXfrm>
        <a:off x="92139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92139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75112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21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16 Hombres</a:t>
          </a:r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15 Hombres</a:t>
          </a:r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Hombres</a:t>
          </a:r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75112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65185" y="830330"/>
        <a:ext cx="1169207" cy="584603"/>
      </dsp:txXfrm>
    </dsp:sp>
  </dsp:spTree>
</dsp:drawing>
</file>

<file path=ppt/diagrams/drawing5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 Empleado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11/3/2025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49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3F52E0-C932-4CBF-AA4E-23E97D3B9062}" type="datetime1">
              <a:rPr lang="es-ES" smtClean="0"/>
              <a:t>11/03/2025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405851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78EDFA-1F37-4BED-AB01-473BD35D673B}" type="datetime1">
              <a:rPr lang="es-ES" smtClean="0"/>
              <a:t>11/03/2025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99139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28BB1D7-B562-47C5-B455-56E58FE00EFB}" type="datetime1">
              <a:rPr lang="es-ES" smtClean="0"/>
              <a:t>11/03/2025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6707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C6D27D5-0954-4A96-84F8-58A57EF50EB4}" type="datetime1">
              <a:rPr lang="es-ES" smtClean="0"/>
              <a:t>11/03/2025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932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ABFD27-F4C7-4BEF-95DD-137CED21DB16}" type="datetime1">
              <a:rPr lang="es-ES" smtClean="0"/>
              <a:t>11/03/2025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1494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E53B910-69BB-4A4E-9E4A-18EF56BF2B2C}" type="datetime1">
              <a:rPr lang="es-ES" smtClean="0"/>
              <a:t>11/03/2025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9554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B3B1E0C-C213-4AA8-A40C-7ECD13350BF7}" type="datetime1">
              <a:rPr lang="es-ES" smtClean="0"/>
              <a:t>11/03/2025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11354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8E75659-A95A-4E9B-9B74-02CED7EA813B}" type="datetime1">
              <a:rPr lang="es-ES" smtClean="0"/>
              <a:t>11/03/2025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7814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312FA8-A4D2-450F-81AA-297F7AF30855}" type="datetime1">
              <a:rPr lang="es-ES" smtClean="0"/>
              <a:t>11/03/2025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26624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4E72E83-2392-4D7A-9D5B-A4502B17A45A}" type="datetime1">
              <a:rPr lang="es-ES" smtClean="0"/>
              <a:t>11/03/2025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4959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8E0453-34A5-40BB-8F40-6ECFA6AA389A}" type="datetime1">
              <a:rPr lang="es-ES" smtClean="0"/>
              <a:t>11/03/2025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7266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68C9694-5754-40E3-A1E4-E018C99C9402}" type="datetime1">
              <a:rPr lang="es-ES" smtClean="0"/>
              <a:t>11/03/2025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300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6.xml"/><Relationship Id="rId18" Type="http://schemas.openxmlformats.org/officeDocument/2006/relationships/slide" Target="slide48.xml"/><Relationship Id="rId26" Type="http://schemas.openxmlformats.org/officeDocument/2006/relationships/slide" Target="slide38.xml"/><Relationship Id="rId39" Type="http://schemas.openxmlformats.org/officeDocument/2006/relationships/slide" Target="slide56.xml"/><Relationship Id="rId21" Type="http://schemas.openxmlformats.org/officeDocument/2006/relationships/slide" Target="slide33.xml"/><Relationship Id="rId34" Type="http://schemas.openxmlformats.org/officeDocument/2006/relationships/slide" Target="slide43.xml"/><Relationship Id="rId42" Type="http://schemas.openxmlformats.org/officeDocument/2006/relationships/slide" Target="slide10.xml"/><Relationship Id="rId47" Type="http://schemas.openxmlformats.org/officeDocument/2006/relationships/slide" Target="slide12.xml"/><Relationship Id="rId50" Type="http://schemas.openxmlformats.org/officeDocument/2006/relationships/slide" Target="slide13.xml"/><Relationship Id="rId55" Type="http://schemas.openxmlformats.org/officeDocument/2006/relationships/slide" Target="slide23.xml"/><Relationship Id="rId7" Type="http://schemas.openxmlformats.org/officeDocument/2006/relationships/slide" Target="slide7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25.xml"/><Relationship Id="rId29" Type="http://schemas.openxmlformats.org/officeDocument/2006/relationships/slide" Target="slide41.xml"/><Relationship Id="rId11" Type="http://schemas.openxmlformats.org/officeDocument/2006/relationships/slide" Target="slide21.xml"/><Relationship Id="rId24" Type="http://schemas.openxmlformats.org/officeDocument/2006/relationships/slide" Target="slide37.xml"/><Relationship Id="rId32" Type="http://schemas.openxmlformats.org/officeDocument/2006/relationships/slide" Target="slide32.xml"/><Relationship Id="rId37" Type="http://schemas.openxmlformats.org/officeDocument/2006/relationships/slide" Target="slide54.xml"/><Relationship Id="rId40" Type="http://schemas.openxmlformats.org/officeDocument/2006/relationships/slide" Target="slide15.xml"/><Relationship Id="rId45" Type="http://schemas.openxmlformats.org/officeDocument/2006/relationships/slide" Target="slide52.xml"/><Relationship Id="rId53" Type="http://schemas.openxmlformats.org/officeDocument/2006/relationships/slide" Target="slide9.xml"/><Relationship Id="rId58" Type="http://schemas.openxmlformats.org/officeDocument/2006/relationships/image" Target="../media/image3.png"/><Relationship Id="rId5" Type="http://schemas.openxmlformats.org/officeDocument/2006/relationships/slide" Target="slide2.xml"/><Relationship Id="rId61" Type="http://schemas.openxmlformats.org/officeDocument/2006/relationships/slide" Target="slide19.xml"/><Relationship Id="rId19" Type="http://schemas.openxmlformats.org/officeDocument/2006/relationships/slide" Target="slide49.xml"/><Relationship Id="rId14" Type="http://schemas.openxmlformats.org/officeDocument/2006/relationships/slide" Target="slide27.xml"/><Relationship Id="rId22" Type="http://schemas.openxmlformats.org/officeDocument/2006/relationships/slide" Target="slide35.xml"/><Relationship Id="rId27" Type="http://schemas.openxmlformats.org/officeDocument/2006/relationships/slide" Target="slide39.xml"/><Relationship Id="rId30" Type="http://schemas.openxmlformats.org/officeDocument/2006/relationships/slide" Target="slide29.xml"/><Relationship Id="rId35" Type="http://schemas.openxmlformats.org/officeDocument/2006/relationships/slide" Target="slide44.xml"/><Relationship Id="rId43" Type="http://schemas.openxmlformats.org/officeDocument/2006/relationships/slide" Target="slide5.xml"/><Relationship Id="rId48" Type="http://schemas.openxmlformats.org/officeDocument/2006/relationships/slide" Target="slide47.xml"/><Relationship Id="rId56" Type="http://schemas.openxmlformats.org/officeDocument/2006/relationships/slide" Target="slide8.xml"/><Relationship Id="rId8" Type="http://schemas.openxmlformats.org/officeDocument/2006/relationships/slide" Target="slide17.xml"/><Relationship Id="rId51" Type="http://schemas.openxmlformats.org/officeDocument/2006/relationships/slide" Target="slide22.xml"/><Relationship Id="rId3" Type="http://schemas.openxmlformats.org/officeDocument/2006/relationships/notesSlide" Target="../notesSlides/notesSlide1.xml"/><Relationship Id="rId12" Type="http://schemas.openxmlformats.org/officeDocument/2006/relationships/slide" Target="slide24.xml"/><Relationship Id="rId17" Type="http://schemas.openxmlformats.org/officeDocument/2006/relationships/slide" Target="slide46.xml"/><Relationship Id="rId25" Type="http://schemas.openxmlformats.org/officeDocument/2006/relationships/slide" Target="slide34.xml"/><Relationship Id="rId33" Type="http://schemas.openxmlformats.org/officeDocument/2006/relationships/slide" Target="slide30.xml"/><Relationship Id="rId38" Type="http://schemas.openxmlformats.org/officeDocument/2006/relationships/slide" Target="slide55.xml"/><Relationship Id="rId46" Type="http://schemas.openxmlformats.org/officeDocument/2006/relationships/slide" Target="slide51.xml"/><Relationship Id="rId59" Type="http://schemas.openxmlformats.org/officeDocument/2006/relationships/slide" Target="slide6.xml"/><Relationship Id="rId20" Type="http://schemas.openxmlformats.org/officeDocument/2006/relationships/slide" Target="slide50.xml"/><Relationship Id="rId41" Type="http://schemas.openxmlformats.org/officeDocument/2006/relationships/slide" Target="slide14.xml"/><Relationship Id="rId54" Type="http://schemas.openxmlformats.org/officeDocument/2006/relationships/slide" Target="slide11.xml"/><Relationship Id="rId1" Type="http://schemas.openxmlformats.org/officeDocument/2006/relationships/themeOverride" Target="../theme/themeOverride1.xml"/><Relationship Id="rId6" Type="http://schemas.openxmlformats.org/officeDocument/2006/relationships/slide" Target="slide4.xml"/><Relationship Id="rId15" Type="http://schemas.openxmlformats.org/officeDocument/2006/relationships/slide" Target="slide28.xml"/><Relationship Id="rId23" Type="http://schemas.openxmlformats.org/officeDocument/2006/relationships/slide" Target="slide36.xml"/><Relationship Id="rId28" Type="http://schemas.openxmlformats.org/officeDocument/2006/relationships/slide" Target="slide40.xml"/><Relationship Id="rId36" Type="http://schemas.openxmlformats.org/officeDocument/2006/relationships/slide" Target="slide45.xml"/><Relationship Id="rId49" Type="http://schemas.openxmlformats.org/officeDocument/2006/relationships/slide" Target="slide42.xml"/><Relationship Id="rId57" Type="http://schemas.openxmlformats.org/officeDocument/2006/relationships/image" Target="../media/image2.png"/><Relationship Id="rId10" Type="http://schemas.openxmlformats.org/officeDocument/2006/relationships/slide" Target="slide20.xml"/><Relationship Id="rId31" Type="http://schemas.openxmlformats.org/officeDocument/2006/relationships/slide" Target="slide31.xml"/><Relationship Id="rId44" Type="http://schemas.openxmlformats.org/officeDocument/2006/relationships/slide" Target="slide3.xml"/><Relationship Id="rId52" Type="http://schemas.openxmlformats.org/officeDocument/2006/relationships/slide" Target="slide53.xml"/><Relationship Id="rId60" Type="http://schemas.openxmlformats.org/officeDocument/2006/relationships/slide" Target="slide16.xml"/><Relationship Id="rId4" Type="http://schemas.openxmlformats.org/officeDocument/2006/relationships/image" Target="../media/image1.jpg"/><Relationship Id="rId9" Type="http://schemas.openxmlformats.org/officeDocument/2006/relationships/slide" Target="slide18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slide" Target="slide1.xml"/><Relationship Id="rId9" Type="http://schemas.microsoft.com/office/2007/relationships/diagramDrawing" Target="../diagrams/drawing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slide" Target="slide1.xml"/><Relationship Id="rId9" Type="http://schemas.microsoft.com/office/2007/relationships/diagramDrawing" Target="../diagrams/drawing8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6" Type="http://schemas.openxmlformats.org/officeDocument/2006/relationships/diagramLayout" Target="../diagrams/layout9.xml"/><Relationship Id="rId5" Type="http://schemas.openxmlformats.org/officeDocument/2006/relationships/diagramData" Target="../diagrams/data9.xml"/><Relationship Id="rId4" Type="http://schemas.openxmlformats.org/officeDocument/2006/relationships/slide" Target="slide1.xml"/><Relationship Id="rId9" Type="http://schemas.microsoft.com/office/2007/relationships/diagramDrawing" Target="../diagrams/drawing9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openxmlformats.org/officeDocument/2006/relationships/slide" Target="slide1.xml"/><Relationship Id="rId9" Type="http://schemas.microsoft.com/office/2007/relationships/diagramDrawing" Target="../diagrams/drawing10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6" Type="http://schemas.openxmlformats.org/officeDocument/2006/relationships/diagramLayout" Target="../diagrams/layout11.xml"/><Relationship Id="rId5" Type="http://schemas.openxmlformats.org/officeDocument/2006/relationships/diagramData" Target="../diagrams/data11.xml"/><Relationship Id="rId4" Type="http://schemas.openxmlformats.org/officeDocument/2006/relationships/slide" Target="slide1.xml"/><Relationship Id="rId9" Type="http://schemas.microsoft.com/office/2007/relationships/diagramDrawing" Target="../diagrams/drawing11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Relationship Id="rId6" Type="http://schemas.openxmlformats.org/officeDocument/2006/relationships/diagramLayout" Target="../diagrams/layout12.xml"/><Relationship Id="rId5" Type="http://schemas.openxmlformats.org/officeDocument/2006/relationships/diagramData" Target="../diagrams/data12.xml"/><Relationship Id="rId4" Type="http://schemas.openxmlformats.org/officeDocument/2006/relationships/slide" Target="slide1.xml"/><Relationship Id="rId9" Type="http://schemas.microsoft.com/office/2007/relationships/diagramDrawing" Target="../diagrams/drawing1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Relationship Id="rId6" Type="http://schemas.openxmlformats.org/officeDocument/2006/relationships/diagramLayout" Target="../diagrams/layout13.xml"/><Relationship Id="rId5" Type="http://schemas.openxmlformats.org/officeDocument/2006/relationships/diagramData" Target="../diagrams/data13.xml"/><Relationship Id="rId4" Type="http://schemas.openxmlformats.org/officeDocument/2006/relationships/slide" Target="slide1.xml"/><Relationship Id="rId9" Type="http://schemas.microsoft.com/office/2007/relationships/diagramDrawing" Target="../diagrams/drawing13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Relationship Id="rId6" Type="http://schemas.openxmlformats.org/officeDocument/2006/relationships/diagramLayout" Target="../diagrams/layout14.xml"/><Relationship Id="rId5" Type="http://schemas.openxmlformats.org/officeDocument/2006/relationships/diagramData" Target="../diagrams/data14.xml"/><Relationship Id="rId4" Type="http://schemas.openxmlformats.org/officeDocument/2006/relationships/slide" Target="slide1.xml"/><Relationship Id="rId9" Type="http://schemas.microsoft.com/office/2007/relationships/diagramDrawing" Target="../diagrams/drawing14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Relationship Id="rId6" Type="http://schemas.openxmlformats.org/officeDocument/2006/relationships/diagramLayout" Target="../diagrams/layout15.xml"/><Relationship Id="rId5" Type="http://schemas.openxmlformats.org/officeDocument/2006/relationships/diagramData" Target="../diagrams/data15.xml"/><Relationship Id="rId4" Type="http://schemas.openxmlformats.org/officeDocument/2006/relationships/slide" Target="slide1.xml"/><Relationship Id="rId9" Type="http://schemas.microsoft.com/office/2007/relationships/diagramDrawing" Target="../diagrams/drawing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" Target="slide1.xml"/><Relationship Id="rId9" Type="http://schemas.microsoft.com/office/2007/relationships/diagramDrawing" Target="../diagrams/drawing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6" Type="http://schemas.openxmlformats.org/officeDocument/2006/relationships/diagramLayout" Target="../diagrams/layout17.xml"/><Relationship Id="rId5" Type="http://schemas.openxmlformats.org/officeDocument/2006/relationships/diagramData" Target="../diagrams/data17.xml"/><Relationship Id="rId4" Type="http://schemas.openxmlformats.org/officeDocument/2006/relationships/slide" Target="slide1.xml"/><Relationship Id="rId9" Type="http://schemas.microsoft.com/office/2007/relationships/diagramDrawing" Target="../diagrams/drawing17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Relationship Id="rId6" Type="http://schemas.openxmlformats.org/officeDocument/2006/relationships/diagramLayout" Target="../diagrams/layout18.xml"/><Relationship Id="rId5" Type="http://schemas.openxmlformats.org/officeDocument/2006/relationships/diagramData" Target="../diagrams/data18.xml"/><Relationship Id="rId4" Type="http://schemas.openxmlformats.org/officeDocument/2006/relationships/slide" Target="slide1.xml"/><Relationship Id="rId9" Type="http://schemas.microsoft.com/office/2007/relationships/diagramDrawing" Target="../diagrams/drawing18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Relationship Id="rId6" Type="http://schemas.openxmlformats.org/officeDocument/2006/relationships/diagramLayout" Target="../diagrams/layout19.xml"/><Relationship Id="rId5" Type="http://schemas.openxmlformats.org/officeDocument/2006/relationships/diagramData" Target="../diagrams/data19.xml"/><Relationship Id="rId4" Type="http://schemas.openxmlformats.org/officeDocument/2006/relationships/slide" Target="slide1.xml"/><Relationship Id="rId9" Type="http://schemas.microsoft.com/office/2007/relationships/diagramDrawing" Target="../diagrams/drawing19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Relationship Id="rId6" Type="http://schemas.openxmlformats.org/officeDocument/2006/relationships/diagramLayout" Target="../diagrams/layout20.xml"/><Relationship Id="rId5" Type="http://schemas.openxmlformats.org/officeDocument/2006/relationships/diagramData" Target="../diagrams/data20.xml"/><Relationship Id="rId4" Type="http://schemas.openxmlformats.org/officeDocument/2006/relationships/slide" Target="slide1.xml"/><Relationship Id="rId9" Type="http://schemas.microsoft.com/office/2007/relationships/diagramDrawing" Target="../diagrams/drawing20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Relationship Id="rId6" Type="http://schemas.openxmlformats.org/officeDocument/2006/relationships/diagramLayout" Target="../diagrams/layout21.xml"/><Relationship Id="rId5" Type="http://schemas.openxmlformats.org/officeDocument/2006/relationships/diagramData" Target="../diagrams/data21.xml"/><Relationship Id="rId4" Type="http://schemas.openxmlformats.org/officeDocument/2006/relationships/slide" Target="slide1.xml"/><Relationship Id="rId9" Type="http://schemas.microsoft.com/office/2007/relationships/diagramDrawing" Target="../diagrams/drawing21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Relationship Id="rId6" Type="http://schemas.openxmlformats.org/officeDocument/2006/relationships/diagramLayout" Target="../diagrams/layout22.xml"/><Relationship Id="rId5" Type="http://schemas.openxmlformats.org/officeDocument/2006/relationships/diagramData" Target="../diagrams/data22.xml"/><Relationship Id="rId4" Type="http://schemas.openxmlformats.org/officeDocument/2006/relationships/slide" Target="slide1.xml"/><Relationship Id="rId9" Type="http://schemas.microsoft.com/office/2007/relationships/diagramDrawing" Target="../diagrams/drawing2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Relationship Id="rId6" Type="http://schemas.openxmlformats.org/officeDocument/2006/relationships/diagramLayout" Target="../diagrams/layout23.xml"/><Relationship Id="rId5" Type="http://schemas.openxmlformats.org/officeDocument/2006/relationships/diagramData" Target="../diagrams/data23.xml"/><Relationship Id="rId4" Type="http://schemas.openxmlformats.org/officeDocument/2006/relationships/slide" Target="slide1.xml"/><Relationship Id="rId9" Type="http://schemas.microsoft.com/office/2007/relationships/diagramDrawing" Target="../diagrams/drawing23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Relationship Id="rId6" Type="http://schemas.openxmlformats.org/officeDocument/2006/relationships/diagramLayout" Target="../diagrams/layout24.xml"/><Relationship Id="rId5" Type="http://schemas.openxmlformats.org/officeDocument/2006/relationships/diagramData" Target="../diagrams/data24.xml"/><Relationship Id="rId4" Type="http://schemas.openxmlformats.org/officeDocument/2006/relationships/slide" Target="slide1.xml"/><Relationship Id="rId9" Type="http://schemas.microsoft.com/office/2007/relationships/diagramDrawing" Target="../diagrams/drawing24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Relationship Id="rId6" Type="http://schemas.openxmlformats.org/officeDocument/2006/relationships/diagramLayout" Target="../diagrams/layout25.xml"/><Relationship Id="rId5" Type="http://schemas.openxmlformats.org/officeDocument/2006/relationships/diagramData" Target="../diagrams/data25.xml"/><Relationship Id="rId4" Type="http://schemas.openxmlformats.org/officeDocument/2006/relationships/slide" Target="slide1.xml"/><Relationship Id="rId9" Type="http://schemas.microsoft.com/office/2007/relationships/diagramDrawing" Target="../diagrams/drawing25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Relationship Id="rId6" Type="http://schemas.openxmlformats.org/officeDocument/2006/relationships/diagramLayout" Target="../diagrams/layout26.xml"/><Relationship Id="rId5" Type="http://schemas.openxmlformats.org/officeDocument/2006/relationships/diagramData" Target="../diagrams/data26.xml"/><Relationship Id="rId4" Type="http://schemas.openxmlformats.org/officeDocument/2006/relationships/slide" Target="slide1.xml"/><Relationship Id="rId9" Type="http://schemas.microsoft.com/office/2007/relationships/diagramDrawing" Target="../diagrams/drawing2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slide" Target="slide1.xml"/><Relationship Id="rId9" Type="http://schemas.microsoft.com/office/2007/relationships/diagramDrawing" Target="../diagrams/drawing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Relationship Id="rId6" Type="http://schemas.openxmlformats.org/officeDocument/2006/relationships/diagramLayout" Target="../diagrams/layout27.xml"/><Relationship Id="rId5" Type="http://schemas.openxmlformats.org/officeDocument/2006/relationships/diagramData" Target="../diagrams/data27.xml"/><Relationship Id="rId4" Type="http://schemas.openxmlformats.org/officeDocument/2006/relationships/slide" Target="slide1.xml"/><Relationship Id="rId9" Type="http://schemas.microsoft.com/office/2007/relationships/diagramDrawing" Target="../diagrams/drawing27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Relationship Id="rId6" Type="http://schemas.openxmlformats.org/officeDocument/2006/relationships/diagramLayout" Target="../diagrams/layout28.xml"/><Relationship Id="rId5" Type="http://schemas.openxmlformats.org/officeDocument/2006/relationships/diagramData" Target="../diagrams/data28.xml"/><Relationship Id="rId4" Type="http://schemas.openxmlformats.org/officeDocument/2006/relationships/slide" Target="slide1.xml"/><Relationship Id="rId9" Type="http://schemas.microsoft.com/office/2007/relationships/diagramDrawing" Target="../diagrams/drawing28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Relationship Id="rId6" Type="http://schemas.openxmlformats.org/officeDocument/2006/relationships/diagramLayout" Target="../diagrams/layout29.xml"/><Relationship Id="rId5" Type="http://schemas.openxmlformats.org/officeDocument/2006/relationships/diagramData" Target="../diagrams/data29.xml"/><Relationship Id="rId4" Type="http://schemas.openxmlformats.org/officeDocument/2006/relationships/slide" Target="slide1.xml"/><Relationship Id="rId9" Type="http://schemas.microsoft.com/office/2007/relationships/diagramDrawing" Target="../diagrams/drawing29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Relationship Id="rId6" Type="http://schemas.openxmlformats.org/officeDocument/2006/relationships/diagramLayout" Target="../diagrams/layout30.xml"/><Relationship Id="rId5" Type="http://schemas.openxmlformats.org/officeDocument/2006/relationships/diagramData" Target="../diagrams/data30.xml"/><Relationship Id="rId4" Type="http://schemas.openxmlformats.org/officeDocument/2006/relationships/slide" Target="slide1.xml"/><Relationship Id="rId9" Type="http://schemas.microsoft.com/office/2007/relationships/diagramDrawing" Target="../diagrams/drawing30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Relationship Id="rId6" Type="http://schemas.openxmlformats.org/officeDocument/2006/relationships/diagramLayout" Target="../diagrams/layout31.xml"/><Relationship Id="rId5" Type="http://schemas.openxmlformats.org/officeDocument/2006/relationships/diagramData" Target="../diagrams/data31.xml"/><Relationship Id="rId4" Type="http://schemas.openxmlformats.org/officeDocument/2006/relationships/slide" Target="slide1.xml"/><Relationship Id="rId9" Type="http://schemas.microsoft.com/office/2007/relationships/diagramDrawing" Target="../diagrams/drawing31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Relationship Id="rId6" Type="http://schemas.openxmlformats.org/officeDocument/2006/relationships/diagramLayout" Target="../diagrams/layout32.xml"/><Relationship Id="rId5" Type="http://schemas.openxmlformats.org/officeDocument/2006/relationships/diagramData" Target="../diagrams/data32.xml"/><Relationship Id="rId4" Type="http://schemas.openxmlformats.org/officeDocument/2006/relationships/slide" Target="slide1.xml"/><Relationship Id="rId9" Type="http://schemas.microsoft.com/office/2007/relationships/diagramDrawing" Target="../diagrams/drawing32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Relationship Id="rId6" Type="http://schemas.openxmlformats.org/officeDocument/2006/relationships/diagramLayout" Target="../diagrams/layout33.xml"/><Relationship Id="rId5" Type="http://schemas.openxmlformats.org/officeDocument/2006/relationships/diagramData" Target="../diagrams/data33.xml"/><Relationship Id="rId4" Type="http://schemas.openxmlformats.org/officeDocument/2006/relationships/slide" Target="slide1.xml"/><Relationship Id="rId9" Type="http://schemas.microsoft.com/office/2007/relationships/diagramDrawing" Target="../diagrams/drawing33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Relationship Id="rId6" Type="http://schemas.openxmlformats.org/officeDocument/2006/relationships/diagramLayout" Target="../diagrams/layout34.xml"/><Relationship Id="rId5" Type="http://schemas.openxmlformats.org/officeDocument/2006/relationships/diagramData" Target="../diagrams/data34.xml"/><Relationship Id="rId4" Type="http://schemas.openxmlformats.org/officeDocument/2006/relationships/slide" Target="slide1.xml"/><Relationship Id="rId9" Type="http://schemas.microsoft.com/office/2007/relationships/diagramDrawing" Target="../diagrams/drawing34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7.xml"/><Relationship Id="rId6" Type="http://schemas.openxmlformats.org/officeDocument/2006/relationships/diagramLayout" Target="../diagrams/layout35.xml"/><Relationship Id="rId5" Type="http://schemas.openxmlformats.org/officeDocument/2006/relationships/diagramData" Target="../diagrams/data35.xml"/><Relationship Id="rId4" Type="http://schemas.openxmlformats.org/officeDocument/2006/relationships/slide" Target="slide1.xml"/><Relationship Id="rId9" Type="http://schemas.microsoft.com/office/2007/relationships/diagramDrawing" Target="../diagrams/drawing35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8.xml"/><Relationship Id="rId6" Type="http://schemas.openxmlformats.org/officeDocument/2006/relationships/diagramLayout" Target="../diagrams/layout36.xml"/><Relationship Id="rId5" Type="http://schemas.openxmlformats.org/officeDocument/2006/relationships/diagramData" Target="../diagrams/data36.xml"/><Relationship Id="rId4" Type="http://schemas.openxmlformats.org/officeDocument/2006/relationships/slide" Target="slide1.xml"/><Relationship Id="rId9" Type="http://schemas.microsoft.com/office/2007/relationships/diagramDrawing" Target="../diagrams/drawing3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slide" Target="slide1.xml"/><Relationship Id="rId9" Type="http://schemas.microsoft.com/office/2007/relationships/diagramDrawing" Target="../diagrams/drawing3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9.xml"/><Relationship Id="rId6" Type="http://schemas.openxmlformats.org/officeDocument/2006/relationships/diagramLayout" Target="../diagrams/layout37.xml"/><Relationship Id="rId5" Type="http://schemas.openxmlformats.org/officeDocument/2006/relationships/diagramData" Target="../diagrams/data37.xml"/><Relationship Id="rId4" Type="http://schemas.openxmlformats.org/officeDocument/2006/relationships/slide" Target="slide1.xml"/><Relationship Id="rId9" Type="http://schemas.microsoft.com/office/2007/relationships/diagramDrawing" Target="../diagrams/drawing37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0.xml"/><Relationship Id="rId6" Type="http://schemas.openxmlformats.org/officeDocument/2006/relationships/diagramLayout" Target="../diagrams/layout38.xml"/><Relationship Id="rId5" Type="http://schemas.openxmlformats.org/officeDocument/2006/relationships/diagramData" Target="../diagrams/data38.xml"/><Relationship Id="rId4" Type="http://schemas.openxmlformats.org/officeDocument/2006/relationships/slide" Target="slide1.xml"/><Relationship Id="rId9" Type="http://schemas.microsoft.com/office/2007/relationships/diagramDrawing" Target="../diagrams/drawing38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1.xml"/><Relationship Id="rId6" Type="http://schemas.openxmlformats.org/officeDocument/2006/relationships/diagramLayout" Target="../diagrams/layout39.xml"/><Relationship Id="rId5" Type="http://schemas.openxmlformats.org/officeDocument/2006/relationships/diagramData" Target="../diagrams/data39.xml"/><Relationship Id="rId4" Type="http://schemas.openxmlformats.org/officeDocument/2006/relationships/slide" Target="slide1.xml"/><Relationship Id="rId9" Type="http://schemas.microsoft.com/office/2007/relationships/diagramDrawing" Target="../diagrams/drawing39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2.xml"/><Relationship Id="rId6" Type="http://schemas.openxmlformats.org/officeDocument/2006/relationships/diagramLayout" Target="../diagrams/layout40.xml"/><Relationship Id="rId5" Type="http://schemas.openxmlformats.org/officeDocument/2006/relationships/diagramData" Target="../diagrams/data40.xml"/><Relationship Id="rId4" Type="http://schemas.openxmlformats.org/officeDocument/2006/relationships/slide" Target="slide1.xml"/><Relationship Id="rId9" Type="http://schemas.microsoft.com/office/2007/relationships/diagramDrawing" Target="../diagrams/drawing40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3.xml"/><Relationship Id="rId6" Type="http://schemas.openxmlformats.org/officeDocument/2006/relationships/diagramLayout" Target="../diagrams/layout41.xml"/><Relationship Id="rId5" Type="http://schemas.openxmlformats.org/officeDocument/2006/relationships/diagramData" Target="../diagrams/data41.xml"/><Relationship Id="rId4" Type="http://schemas.openxmlformats.org/officeDocument/2006/relationships/slide" Target="slide1.xml"/><Relationship Id="rId9" Type="http://schemas.microsoft.com/office/2007/relationships/diagramDrawing" Target="../diagrams/drawing41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4.xml"/><Relationship Id="rId6" Type="http://schemas.openxmlformats.org/officeDocument/2006/relationships/diagramLayout" Target="../diagrams/layout42.xml"/><Relationship Id="rId5" Type="http://schemas.openxmlformats.org/officeDocument/2006/relationships/diagramData" Target="../diagrams/data42.xml"/><Relationship Id="rId4" Type="http://schemas.openxmlformats.org/officeDocument/2006/relationships/slide" Target="slide1.xml"/><Relationship Id="rId9" Type="http://schemas.microsoft.com/office/2007/relationships/diagramDrawing" Target="../diagrams/drawing42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5.xml"/><Relationship Id="rId6" Type="http://schemas.openxmlformats.org/officeDocument/2006/relationships/diagramLayout" Target="../diagrams/layout43.xml"/><Relationship Id="rId5" Type="http://schemas.openxmlformats.org/officeDocument/2006/relationships/diagramData" Target="../diagrams/data43.xml"/><Relationship Id="rId4" Type="http://schemas.openxmlformats.org/officeDocument/2006/relationships/slide" Target="slide1.xml"/><Relationship Id="rId9" Type="http://schemas.microsoft.com/office/2007/relationships/diagramDrawing" Target="../diagrams/drawing43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6.xml"/><Relationship Id="rId6" Type="http://schemas.openxmlformats.org/officeDocument/2006/relationships/diagramLayout" Target="../diagrams/layout44.xml"/><Relationship Id="rId5" Type="http://schemas.openxmlformats.org/officeDocument/2006/relationships/diagramData" Target="../diagrams/data44.xml"/><Relationship Id="rId4" Type="http://schemas.openxmlformats.org/officeDocument/2006/relationships/slide" Target="slide1.xml"/><Relationship Id="rId9" Type="http://schemas.microsoft.com/office/2007/relationships/diagramDrawing" Target="../diagrams/drawing44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7.xml"/><Relationship Id="rId6" Type="http://schemas.openxmlformats.org/officeDocument/2006/relationships/diagramLayout" Target="../diagrams/layout45.xml"/><Relationship Id="rId5" Type="http://schemas.openxmlformats.org/officeDocument/2006/relationships/diagramData" Target="../diagrams/data45.xml"/><Relationship Id="rId4" Type="http://schemas.openxmlformats.org/officeDocument/2006/relationships/slide" Target="slide1.xml"/><Relationship Id="rId9" Type="http://schemas.microsoft.com/office/2007/relationships/diagramDrawing" Target="../diagrams/drawing45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6.xml"/><Relationship Id="rId3" Type="http://schemas.openxmlformats.org/officeDocument/2006/relationships/notesSlide" Target="../notesSlides/notesSlide2.xml"/><Relationship Id="rId7" Type="http://schemas.openxmlformats.org/officeDocument/2006/relationships/diagramLayout" Target="../diagrams/layout4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8.xml"/><Relationship Id="rId6" Type="http://schemas.openxmlformats.org/officeDocument/2006/relationships/diagramData" Target="../diagrams/data46.xml"/><Relationship Id="rId5" Type="http://schemas.openxmlformats.org/officeDocument/2006/relationships/slide" Target="slide1.xml"/><Relationship Id="rId10" Type="http://schemas.microsoft.com/office/2007/relationships/diagramDrawing" Target="../diagrams/drawing46.xml"/><Relationship Id="rId4" Type="http://schemas.openxmlformats.org/officeDocument/2006/relationships/image" Target="../media/image1.jpg"/><Relationship Id="rId9" Type="http://schemas.openxmlformats.org/officeDocument/2006/relationships/diagramColors" Target="../diagrams/colors4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slide" Target="slide1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9.xml"/><Relationship Id="rId6" Type="http://schemas.openxmlformats.org/officeDocument/2006/relationships/diagramLayout" Target="../diagrams/layout47.xml"/><Relationship Id="rId5" Type="http://schemas.openxmlformats.org/officeDocument/2006/relationships/diagramData" Target="../diagrams/data47.xml"/><Relationship Id="rId4" Type="http://schemas.openxmlformats.org/officeDocument/2006/relationships/slide" Target="slide1.xml"/><Relationship Id="rId9" Type="http://schemas.microsoft.com/office/2007/relationships/diagramDrawing" Target="../diagrams/drawing47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0.xml"/><Relationship Id="rId6" Type="http://schemas.openxmlformats.org/officeDocument/2006/relationships/diagramLayout" Target="../diagrams/layout48.xml"/><Relationship Id="rId5" Type="http://schemas.openxmlformats.org/officeDocument/2006/relationships/diagramData" Target="../diagrams/data48.xml"/><Relationship Id="rId4" Type="http://schemas.openxmlformats.org/officeDocument/2006/relationships/slide" Target="slide1.xml"/><Relationship Id="rId9" Type="http://schemas.microsoft.com/office/2007/relationships/diagramDrawing" Target="../diagrams/drawing48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1.xml"/><Relationship Id="rId6" Type="http://schemas.openxmlformats.org/officeDocument/2006/relationships/diagramLayout" Target="../diagrams/layout49.xml"/><Relationship Id="rId5" Type="http://schemas.openxmlformats.org/officeDocument/2006/relationships/diagramData" Target="../diagrams/data49.xml"/><Relationship Id="rId4" Type="http://schemas.openxmlformats.org/officeDocument/2006/relationships/slide" Target="slide1.xml"/><Relationship Id="rId9" Type="http://schemas.microsoft.com/office/2007/relationships/diagramDrawing" Target="../diagrams/drawing49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2.xml"/><Relationship Id="rId6" Type="http://schemas.openxmlformats.org/officeDocument/2006/relationships/diagramLayout" Target="../diagrams/layout50.xml"/><Relationship Id="rId5" Type="http://schemas.openxmlformats.org/officeDocument/2006/relationships/diagramData" Target="../diagrams/data50.xml"/><Relationship Id="rId4" Type="http://schemas.openxmlformats.org/officeDocument/2006/relationships/slide" Target="slide1.xml"/><Relationship Id="rId9" Type="http://schemas.microsoft.com/office/2007/relationships/diagramDrawing" Target="../diagrams/drawing50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3.xml"/><Relationship Id="rId6" Type="http://schemas.openxmlformats.org/officeDocument/2006/relationships/diagramLayout" Target="../diagrams/layout51.xml"/><Relationship Id="rId5" Type="http://schemas.openxmlformats.org/officeDocument/2006/relationships/diagramData" Target="../diagrams/data51.xml"/><Relationship Id="rId4" Type="http://schemas.openxmlformats.org/officeDocument/2006/relationships/slide" Target="slide1.xml"/><Relationship Id="rId9" Type="http://schemas.microsoft.com/office/2007/relationships/diagramDrawing" Target="../diagrams/drawing51.xml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4.xml"/><Relationship Id="rId6" Type="http://schemas.openxmlformats.org/officeDocument/2006/relationships/diagramLayout" Target="../diagrams/layout52.xml"/><Relationship Id="rId5" Type="http://schemas.openxmlformats.org/officeDocument/2006/relationships/diagramData" Target="../diagrams/data52.xml"/><Relationship Id="rId4" Type="http://schemas.openxmlformats.org/officeDocument/2006/relationships/slide" Target="slide1.xml"/><Relationship Id="rId9" Type="http://schemas.microsoft.com/office/2007/relationships/diagramDrawing" Target="../diagrams/drawing52.xml"/></Relationships>
</file>

<file path=ppt/slides/_rels/slide5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5.xml"/><Relationship Id="rId6" Type="http://schemas.openxmlformats.org/officeDocument/2006/relationships/diagramLayout" Target="../diagrams/layout53.xml"/><Relationship Id="rId5" Type="http://schemas.openxmlformats.org/officeDocument/2006/relationships/diagramData" Target="../diagrams/data53.xml"/><Relationship Id="rId4" Type="http://schemas.openxmlformats.org/officeDocument/2006/relationships/slide" Target="slide1.xml"/><Relationship Id="rId9" Type="http://schemas.microsoft.com/office/2007/relationships/diagramDrawing" Target="../diagrams/drawing5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4" Type="http://schemas.openxmlformats.org/officeDocument/2006/relationships/slide" Target="slide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slide" Target="slide1.xml"/><Relationship Id="rId9" Type="http://schemas.microsoft.com/office/2007/relationships/diagramDrawing" Target="../diagrams/drawing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slide" Target="slide1.xml"/><Relationship Id="rId9" Type="http://schemas.microsoft.com/office/2007/relationships/diagramDrawing" Target="../diagrams/drawing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slide" Target="slide1.xml"/><Relationship Id="rId9" Type="http://schemas.microsoft.com/office/2007/relationships/diagramDrawing" Target="../diagrams/drawin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1" y="296652"/>
            <a:ext cx="8411621" cy="6350778"/>
            <a:chOff x="564177" y="504013"/>
            <a:chExt cx="8466618" cy="6654134"/>
          </a:xfrm>
        </p:grpSpPr>
        <p:sp>
          <p:nvSpPr>
            <p:cNvPr id="67" name="66 Forma libre">
              <a:hlinkClick r:id="rId5" action="ppaction://hlinksldjump"/>
            </p:cNvPr>
            <p:cNvSpPr/>
            <p:nvPr/>
          </p:nvSpPr>
          <p:spPr>
            <a:xfrm>
              <a:off x="4242710" y="504013"/>
              <a:ext cx="708141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Gobernadores(as)</a:t>
              </a:r>
            </a:p>
          </p:txBody>
        </p:sp>
        <p:sp>
          <p:nvSpPr>
            <p:cNvPr id="68" name="67 Forma libre">
              <a:hlinkClick r:id="rId6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7" action="ppaction://hlinksldjump"/>
            </p:cNvPr>
            <p:cNvSpPr/>
            <p:nvPr/>
          </p:nvSpPr>
          <p:spPr>
            <a:xfrm>
              <a:off x="4235968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8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9" action="ppaction://hlinksldjump"/>
            </p:cNvPr>
            <p:cNvSpPr/>
            <p:nvPr/>
          </p:nvSpPr>
          <p:spPr>
            <a:xfrm>
              <a:off x="99150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10" action="ppaction://hlinksldjump"/>
            </p:cNvPr>
            <p:cNvSpPr/>
            <p:nvPr/>
          </p:nvSpPr>
          <p:spPr>
            <a:xfrm>
              <a:off x="99150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Recursos Logísticos</a:t>
              </a:r>
            </a:p>
          </p:txBody>
        </p:sp>
        <p:sp>
          <p:nvSpPr>
            <p:cNvPr id="74" name="73 Forma libre">
              <a:hlinkClick r:id="rId11" action="ppaction://hlinksldjump"/>
            </p:cNvPr>
            <p:cNvSpPr/>
            <p:nvPr/>
          </p:nvSpPr>
          <p:spPr>
            <a:xfrm>
              <a:off x="991501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2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3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4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5" action="ppaction://hlinksldjump"/>
            </p:cNvPr>
            <p:cNvSpPr/>
            <p:nvPr/>
          </p:nvSpPr>
          <p:spPr>
            <a:xfrm>
              <a:off x="2151162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6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7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8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9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20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de Atención Digital</a:t>
              </a:r>
            </a:p>
          </p:txBody>
        </p:sp>
        <p:sp>
          <p:nvSpPr>
            <p:cNvPr id="84" name="83 Forma libre">
              <a:hlinkClick r:id="rId21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2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3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4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5" action="ppaction://hlinksldjump"/>
            </p:cNvPr>
            <p:cNvSpPr/>
            <p:nvPr/>
          </p:nvSpPr>
          <p:spPr>
            <a:xfrm>
              <a:off x="3347062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6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7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8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9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30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31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2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3" action="ppaction://hlinksldjump"/>
            </p:cNvPr>
            <p:cNvSpPr/>
            <p:nvPr/>
          </p:nvSpPr>
          <p:spPr>
            <a:xfrm>
              <a:off x="2254027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4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5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6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1" name="100 Forma libre">
              <a:hlinkClick r:id="rId37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8" action="ppaction://hlinksldjump"/>
            </p:cNvPr>
            <p:cNvSpPr/>
            <p:nvPr/>
          </p:nvSpPr>
          <p:spPr>
            <a:xfrm>
              <a:off x="8348100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39" action="ppaction://hlinksldjump"/>
            </p:cNvPr>
            <p:cNvSpPr/>
            <p:nvPr/>
          </p:nvSpPr>
          <p:spPr>
            <a:xfrm>
              <a:off x="8348099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0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Sistemas Integrados</a:t>
              </a:r>
            </a:p>
          </p:txBody>
        </p:sp>
        <p:sp>
          <p:nvSpPr>
            <p:cNvPr id="105" name="104 Forma libre">
              <a:hlinkClick r:id="rId41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7" name="106 Forma libre">
              <a:hlinkClick r:id="rId42" action="ppaction://hlinksldjump"/>
            </p:cNvPr>
            <p:cNvSpPr/>
            <p:nvPr/>
          </p:nvSpPr>
          <p:spPr>
            <a:xfrm>
              <a:off x="4971290" y="2394106"/>
              <a:ext cx="636548" cy="2739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3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4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5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6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7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137989" y="908720"/>
            <a:ext cx="221054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 </a:t>
            </a:r>
            <a:r>
              <a:rPr lang="es-MX" altLang="es-SV" sz="1200" b="1" dirty="0">
                <a:latin typeface="+mn-lt"/>
                <a:cs typeface="Times New Roman" panose="02020603050405020304" pitchFamily="18" charset="0"/>
              </a:rPr>
              <a:t>(V27)</a:t>
            </a:r>
            <a:endParaRPr lang="es-ES" altLang="es-SV" sz="12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sp>
        <p:nvSpPr>
          <p:cNvPr id="114" name="113 Forma libre">
            <a:hlinkClick r:id="rId48" action="ppaction://hlinksldjump"/>
          </p:cNvPr>
          <p:cNvSpPr/>
          <p:nvPr/>
        </p:nvSpPr>
        <p:spPr bwMode="auto">
          <a:xfrm>
            <a:off x="7409668" y="4157576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49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>
            <a:cxnSpLocks/>
          </p:cNvCxnSpPr>
          <p:nvPr/>
        </p:nvCxnSpPr>
        <p:spPr>
          <a:xfrm>
            <a:off x="863588" y="472514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0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>
            <a:cxnSpLocks/>
          </p:cNvCxnSpPr>
          <p:nvPr/>
        </p:nvCxnSpPr>
        <p:spPr>
          <a:xfrm>
            <a:off x="4211960" y="3249613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5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64704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>
            <a:cxnSpLocks/>
          </p:cNvCxnSpPr>
          <p:nvPr/>
        </p:nvCxnSpPr>
        <p:spPr>
          <a:xfrm>
            <a:off x="4560888" y="1265151"/>
            <a:ext cx="1587" cy="16437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1" action="ppaction://hlinksldjump"/>
          </p:cNvPr>
          <p:cNvSpPr/>
          <p:nvPr/>
        </p:nvSpPr>
        <p:spPr bwMode="auto">
          <a:xfrm>
            <a:off x="1008941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>
            <a:cxnSpLocks/>
          </p:cNvCxnSpPr>
          <p:nvPr/>
        </p:nvCxnSpPr>
        <p:spPr>
          <a:xfrm>
            <a:off x="863588" y="6048287"/>
            <a:ext cx="14535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>
            <a:cxnSpLocks/>
          </p:cNvCxnSpPr>
          <p:nvPr/>
        </p:nvCxnSpPr>
        <p:spPr>
          <a:xfrm>
            <a:off x="1998315" y="4725144"/>
            <a:ext cx="161419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>
            <a:cxnSpLocks/>
          </p:cNvCxnSpPr>
          <p:nvPr/>
        </p:nvCxnSpPr>
        <p:spPr>
          <a:xfrm>
            <a:off x="1993553" y="5119601"/>
            <a:ext cx="15335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>
            <a:cxnSpLocks/>
          </p:cNvCxnSpPr>
          <p:nvPr/>
        </p:nvCxnSpPr>
        <p:spPr>
          <a:xfrm>
            <a:off x="4177605" y="5049180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>
            <a:cxnSpLocks/>
          </p:cNvCxnSpPr>
          <p:nvPr/>
        </p:nvCxnSpPr>
        <p:spPr>
          <a:xfrm>
            <a:off x="2946004" y="4206875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4031493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>
            <a:cxnSpLocks/>
          </p:cNvCxnSpPr>
          <p:nvPr/>
        </p:nvCxnSpPr>
        <p:spPr>
          <a:xfrm>
            <a:off x="5112060" y="4653136"/>
            <a:ext cx="14401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>
            <a:cxnSpLocks/>
          </p:cNvCxnSpPr>
          <p:nvPr/>
        </p:nvCxnSpPr>
        <p:spPr>
          <a:xfrm>
            <a:off x="5094659" y="5094288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>
            <a:cxnSpLocks/>
          </p:cNvCxnSpPr>
          <p:nvPr/>
        </p:nvCxnSpPr>
        <p:spPr>
          <a:xfrm>
            <a:off x="5094659" y="5537200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>
            <a:cxnSpLocks/>
          </p:cNvCxnSpPr>
          <p:nvPr/>
        </p:nvCxnSpPr>
        <p:spPr>
          <a:xfrm>
            <a:off x="5094659" y="5984875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>
            <a:cxnSpLocks/>
          </p:cNvCxnSpPr>
          <p:nvPr/>
        </p:nvCxnSpPr>
        <p:spPr>
          <a:xfrm>
            <a:off x="4177606" y="4617132"/>
            <a:ext cx="128135" cy="155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>
            <a:cxnSpLocks/>
          </p:cNvCxnSpPr>
          <p:nvPr/>
        </p:nvCxnSpPr>
        <p:spPr>
          <a:xfrm>
            <a:off x="4177605" y="5445224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>
            <a:cxnSpLocks/>
          </p:cNvCxnSpPr>
          <p:nvPr/>
        </p:nvCxnSpPr>
        <p:spPr>
          <a:xfrm>
            <a:off x="863588" y="5553236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>
            <a:cxnSpLocks/>
          </p:cNvCxnSpPr>
          <p:nvPr/>
        </p:nvCxnSpPr>
        <p:spPr>
          <a:xfrm>
            <a:off x="1979712" y="5553236"/>
            <a:ext cx="18002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89316" y="43291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>
            <a:cxnSpLocks/>
          </p:cNvCxnSpPr>
          <p:nvPr/>
        </p:nvCxnSpPr>
        <p:spPr>
          <a:xfrm>
            <a:off x="7259662" y="4797425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>
            <a:cxnSpLocks/>
          </p:cNvCxnSpPr>
          <p:nvPr/>
        </p:nvCxnSpPr>
        <p:spPr>
          <a:xfrm>
            <a:off x="7264425" y="5769260"/>
            <a:ext cx="14524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2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129668" y="1193211"/>
            <a:ext cx="276275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>
                <a:latin typeface="+mn-lt"/>
              </a:rPr>
              <a:t>(Datos actualizados al 28 de febrero de 2025)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7F833FAC-39BB-4014-9E17-00508B1D55A1}"/>
              </a:ext>
            </a:extLst>
          </p:cNvPr>
          <p:cNvSpPr/>
          <p:nvPr/>
        </p:nvSpPr>
        <p:spPr>
          <a:xfrm>
            <a:off x="4305741" y="3321278"/>
            <a:ext cx="53251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" b="1" dirty="0">
                <a:solidFill>
                  <a:schemeClr val="bg1"/>
                </a:solidFill>
              </a:rPr>
              <a:t>Unidad</a:t>
            </a:r>
            <a:endParaRPr lang="es-SV" dirty="0"/>
          </a:p>
        </p:txBody>
      </p:sp>
      <p:sp>
        <p:nvSpPr>
          <p:cNvPr id="136" name="67 Forma libre">
            <a:hlinkClick r:id="rId53" action="ppaction://hlinksldjump"/>
            <a:extLst>
              <a:ext uri="{FF2B5EF4-FFF2-40B4-BE49-F238E27FC236}">
                <a16:creationId xmlns:a16="http://schemas.microsoft.com/office/drawing/2014/main" id="{C93F0E30-F3F9-4F6E-B71D-23C435CFAB0B}"/>
              </a:ext>
            </a:extLst>
          </p:cNvPr>
          <p:cNvSpPr/>
          <p:nvPr/>
        </p:nvSpPr>
        <p:spPr bwMode="auto">
          <a:xfrm>
            <a:off x="3535640" y="1740338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Auditoría Interna</a:t>
            </a:r>
          </a:p>
        </p:txBody>
      </p:sp>
      <p:sp>
        <p:nvSpPr>
          <p:cNvPr id="137" name="67 Forma libre">
            <a:hlinkClick r:id="rId54" action="ppaction://hlinksldjump"/>
            <a:extLst>
              <a:ext uri="{FF2B5EF4-FFF2-40B4-BE49-F238E27FC236}">
                <a16:creationId xmlns:a16="http://schemas.microsoft.com/office/drawing/2014/main" id="{92B58260-1DC1-42EE-BC24-FEA57AC169AF}"/>
              </a:ext>
            </a:extLst>
          </p:cNvPr>
          <p:cNvSpPr/>
          <p:nvPr/>
        </p:nvSpPr>
        <p:spPr bwMode="auto">
          <a:xfrm>
            <a:off x="3543977" y="2096852"/>
            <a:ext cx="656069" cy="29987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Función de Cumplimiento Antisoborno</a:t>
            </a:r>
          </a:p>
        </p:txBody>
      </p:sp>
      <p:sp>
        <p:nvSpPr>
          <p:cNvPr id="141" name="87 Forma libre">
            <a:hlinkClick r:id="rId55" action="ppaction://hlinksldjump"/>
            <a:extLst>
              <a:ext uri="{FF2B5EF4-FFF2-40B4-BE49-F238E27FC236}">
                <a16:creationId xmlns:a16="http://schemas.microsoft.com/office/drawing/2014/main" id="{0970ACFE-F8EC-4F9A-83EF-B9F58AC3DCCC}"/>
              </a:ext>
            </a:extLst>
          </p:cNvPr>
          <p:cNvSpPr/>
          <p:nvPr/>
        </p:nvSpPr>
        <p:spPr bwMode="auto">
          <a:xfrm>
            <a:off x="62590" y="3992597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</a:t>
            </a:r>
            <a:r>
              <a:rPr lang="es-ES" sz="700" u="sng" dirty="0"/>
              <a:t> </a:t>
            </a:r>
          </a:p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Ambiental</a:t>
            </a:r>
          </a:p>
        </p:txBody>
      </p:sp>
      <p:sp>
        <p:nvSpPr>
          <p:cNvPr id="6" name="67 Forma libre">
            <a:hlinkClick r:id="rId56" action="ppaction://hlinksldjump"/>
            <a:extLst>
              <a:ext uri="{FF2B5EF4-FFF2-40B4-BE49-F238E27FC236}">
                <a16:creationId xmlns:a16="http://schemas.microsoft.com/office/drawing/2014/main" id="{2C58EE30-8A02-4BDA-B027-ABCBB5E862D5}"/>
              </a:ext>
            </a:extLst>
          </p:cNvPr>
          <p:cNvSpPr/>
          <p:nvPr/>
        </p:nvSpPr>
        <p:spPr bwMode="auto">
          <a:xfrm>
            <a:off x="4964113" y="1733921"/>
            <a:ext cx="656069" cy="28631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Comunicaciones y Publicidad</a:t>
            </a:r>
          </a:p>
        </p:txBody>
      </p:sp>
      <p:pic>
        <p:nvPicPr>
          <p:cNvPr id="127" name="10 Imagen" descr="logo azul sin fondo.PNG">
            <a:extLst>
              <a:ext uri="{FF2B5EF4-FFF2-40B4-BE49-F238E27FC236}">
                <a16:creationId xmlns:a16="http://schemas.microsoft.com/office/drawing/2014/main" id="{1CC2D646-D931-4563-97AC-C08F43DFB58F}"/>
              </a:ext>
            </a:extLst>
          </p:cNvPr>
          <p:cNvPicPr>
            <a:picLocks noChangeAspect="1"/>
          </p:cNvPicPr>
          <p:nvPr/>
        </p:nvPicPr>
        <p:blipFill>
          <a:blip r:embed="rId5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8" y="66145"/>
            <a:ext cx="703541" cy="554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" name="Imagen 130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0EB3F825-6AA6-441C-9869-BB86BB728C6B}"/>
              </a:ext>
            </a:extLst>
          </p:cNvPr>
          <p:cNvPicPr>
            <a:picLocks noChangeAspect="1"/>
          </p:cNvPicPr>
          <p:nvPr/>
        </p:nvPicPr>
        <p:blipFill>
          <a:blip r:embed="rId5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1277" y="116632"/>
            <a:ext cx="1479215" cy="613874"/>
          </a:xfrm>
          <a:prstGeom prst="rect">
            <a:avLst/>
          </a:prstGeom>
        </p:spPr>
      </p:pic>
      <p:cxnSp>
        <p:nvCxnSpPr>
          <p:cNvPr id="142" name="294 Conector recto">
            <a:extLst>
              <a:ext uri="{FF2B5EF4-FFF2-40B4-BE49-F238E27FC236}">
                <a16:creationId xmlns:a16="http://schemas.microsoft.com/office/drawing/2014/main" id="{DC6C7B0C-8B7F-4611-B469-F8B1A94419A8}"/>
              </a:ext>
            </a:extLst>
          </p:cNvPr>
          <p:cNvCxnSpPr>
            <a:cxnSpLocks/>
          </p:cNvCxnSpPr>
          <p:nvPr/>
        </p:nvCxnSpPr>
        <p:spPr>
          <a:xfrm>
            <a:off x="7272300" y="5265204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186 Conector recto">
            <a:extLst>
              <a:ext uri="{FF2B5EF4-FFF2-40B4-BE49-F238E27FC236}">
                <a16:creationId xmlns:a16="http://schemas.microsoft.com/office/drawing/2014/main" id="{23B38403-7771-42AC-AF2B-EC52FC6843AB}"/>
              </a:ext>
            </a:extLst>
          </p:cNvPr>
          <p:cNvCxnSpPr>
            <a:cxnSpLocks/>
          </p:cNvCxnSpPr>
          <p:nvPr/>
        </p:nvCxnSpPr>
        <p:spPr>
          <a:xfrm>
            <a:off x="1835696" y="418508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181 Conector recto">
            <a:extLst>
              <a:ext uri="{FF2B5EF4-FFF2-40B4-BE49-F238E27FC236}">
                <a16:creationId xmlns:a16="http://schemas.microsoft.com/office/drawing/2014/main" id="{6E8E378C-3AAC-48C1-A08A-C36C1DC8F7BE}"/>
              </a:ext>
            </a:extLst>
          </p:cNvPr>
          <p:cNvCxnSpPr>
            <a:cxnSpLocks/>
          </p:cNvCxnSpPr>
          <p:nvPr/>
        </p:nvCxnSpPr>
        <p:spPr>
          <a:xfrm>
            <a:off x="863588" y="5157192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87 Forma libre">
            <a:extLst>
              <a:ext uri="{FF2B5EF4-FFF2-40B4-BE49-F238E27FC236}">
                <a16:creationId xmlns:a16="http://schemas.microsoft.com/office/drawing/2014/main" id="{97968C10-B813-F88D-AD4A-5B425495CC43}"/>
              </a:ext>
            </a:extLst>
          </p:cNvPr>
          <p:cNvSpPr/>
          <p:nvPr/>
        </p:nvSpPr>
        <p:spPr bwMode="auto">
          <a:xfrm>
            <a:off x="76323" y="4577056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 de la Mujer y Grupos Vulnerables</a:t>
            </a:r>
          </a:p>
        </p:txBody>
      </p:sp>
      <p:cxnSp>
        <p:nvCxnSpPr>
          <p:cNvPr id="9" name="127 Conector recto">
            <a:extLst>
              <a:ext uri="{FF2B5EF4-FFF2-40B4-BE49-F238E27FC236}">
                <a16:creationId xmlns:a16="http://schemas.microsoft.com/office/drawing/2014/main" id="{AA87F7E0-38C0-C7F3-F599-2BC51881F446}"/>
              </a:ext>
            </a:extLst>
          </p:cNvPr>
          <p:cNvCxnSpPr/>
          <p:nvPr/>
        </p:nvCxnSpPr>
        <p:spPr>
          <a:xfrm>
            <a:off x="745889" y="4722922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290 Conector recto">
            <a:extLst>
              <a:ext uri="{FF2B5EF4-FFF2-40B4-BE49-F238E27FC236}">
                <a16:creationId xmlns:a16="http://schemas.microsoft.com/office/drawing/2014/main" id="{5BFDA5A9-8AF3-E2A5-C20B-1D3DECCAE320}"/>
              </a:ext>
            </a:extLst>
          </p:cNvPr>
          <p:cNvCxnSpPr/>
          <p:nvPr/>
        </p:nvCxnSpPr>
        <p:spPr>
          <a:xfrm>
            <a:off x="3755299" y="1339364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9 Forma libre">
            <a:extLst>
              <a:ext uri="{FF2B5EF4-FFF2-40B4-BE49-F238E27FC236}">
                <a16:creationId xmlns:a16="http://schemas.microsoft.com/office/drawing/2014/main" id="{B77E74D7-76FF-BC7C-21FB-CDAE4B0AC599}"/>
              </a:ext>
            </a:extLst>
          </p:cNvPr>
          <p:cNvSpPr/>
          <p:nvPr/>
        </p:nvSpPr>
        <p:spPr bwMode="auto">
          <a:xfrm>
            <a:off x="3094996" y="1213211"/>
            <a:ext cx="660303" cy="231989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tx1"/>
                </a:solidFill>
              </a:rPr>
              <a:t>Comités</a:t>
            </a:r>
          </a:p>
        </p:txBody>
      </p:sp>
      <p:sp>
        <p:nvSpPr>
          <p:cNvPr id="177" name="69 Forma libre">
            <a:hlinkClick r:id="rId47" action="ppaction://hlinksldjump"/>
            <a:extLst>
              <a:ext uri="{FF2B5EF4-FFF2-40B4-BE49-F238E27FC236}">
                <a16:creationId xmlns:a16="http://schemas.microsoft.com/office/drawing/2014/main" id="{CDFC0001-E3EE-1227-B47C-CBFB608FB0FA}"/>
              </a:ext>
            </a:extLst>
          </p:cNvPr>
          <p:cNvSpPr/>
          <p:nvPr/>
        </p:nvSpPr>
        <p:spPr bwMode="auto">
          <a:xfrm>
            <a:off x="3521897" y="2699770"/>
            <a:ext cx="678149" cy="325832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 cmpd="sng">
            <a:solidFill>
              <a:schemeClr val="tx1"/>
            </a:solidFill>
            <a:prstDash val="solid"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Compras Públicas</a:t>
            </a:r>
          </a:p>
        </p:txBody>
      </p:sp>
      <p:cxnSp>
        <p:nvCxnSpPr>
          <p:cNvPr id="178" name="273 Conector recto">
            <a:extLst>
              <a:ext uri="{FF2B5EF4-FFF2-40B4-BE49-F238E27FC236}">
                <a16:creationId xmlns:a16="http://schemas.microsoft.com/office/drawing/2014/main" id="{9C09701D-CC90-2FFF-57C7-E8DFCF434CE9}"/>
              </a:ext>
            </a:extLst>
          </p:cNvPr>
          <p:cNvCxnSpPr>
            <a:cxnSpLocks/>
          </p:cNvCxnSpPr>
          <p:nvPr/>
        </p:nvCxnSpPr>
        <p:spPr>
          <a:xfrm>
            <a:off x="4203641" y="2852936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109 Forma libre">
            <a:hlinkClick r:id="rId59" action="ppaction://hlinksldjump"/>
            <a:extLst>
              <a:ext uri="{FF2B5EF4-FFF2-40B4-BE49-F238E27FC236}">
                <a16:creationId xmlns:a16="http://schemas.microsoft.com/office/drawing/2014/main" id="{A5EF3EE5-30E2-DB63-8645-57608ACB11CB}"/>
              </a:ext>
            </a:extLst>
          </p:cNvPr>
          <p:cNvSpPr/>
          <p:nvPr/>
        </p:nvSpPr>
        <p:spPr bwMode="auto">
          <a:xfrm>
            <a:off x="3091016" y="1208066"/>
            <a:ext cx="660303" cy="231989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endParaRPr lang="es-ES" sz="700" b="1" dirty="0">
              <a:solidFill>
                <a:schemeClr val="tx1"/>
              </a:solidFill>
            </a:endParaRPr>
          </a:p>
        </p:txBody>
      </p:sp>
      <p:sp>
        <p:nvSpPr>
          <p:cNvPr id="7" name="67 Forma libre">
            <a:extLst>
              <a:ext uri="{FF2B5EF4-FFF2-40B4-BE49-F238E27FC236}">
                <a16:creationId xmlns:a16="http://schemas.microsoft.com/office/drawing/2014/main" id="{A8F03A26-548A-5038-4841-165A8D1AA4A4}"/>
              </a:ext>
            </a:extLst>
          </p:cNvPr>
          <p:cNvSpPr/>
          <p:nvPr/>
        </p:nvSpPr>
        <p:spPr bwMode="auto">
          <a:xfrm>
            <a:off x="3543977" y="2087384"/>
            <a:ext cx="656069" cy="29987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endParaRPr lang="es-ES" sz="700" b="1" dirty="0">
              <a:solidFill>
                <a:schemeClr val="bg1"/>
              </a:solidFill>
            </a:endParaRPr>
          </a:p>
        </p:txBody>
      </p:sp>
      <p:sp>
        <p:nvSpPr>
          <p:cNvPr id="12" name="69 Forma libre">
            <a:hlinkClick r:id="rId40" action="ppaction://hlinksldjump"/>
            <a:extLst>
              <a:ext uri="{FF2B5EF4-FFF2-40B4-BE49-F238E27FC236}">
                <a16:creationId xmlns:a16="http://schemas.microsoft.com/office/drawing/2014/main" id="{ADE1C8E9-42AB-BC8A-5EFE-888B4D950950}"/>
              </a:ext>
            </a:extLst>
          </p:cNvPr>
          <p:cNvSpPr/>
          <p:nvPr/>
        </p:nvSpPr>
        <p:spPr bwMode="auto">
          <a:xfrm>
            <a:off x="3518717" y="2697884"/>
            <a:ext cx="678149" cy="325832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 cmpd="sng">
            <a:noFill/>
            <a:prstDash val="solid"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endParaRPr lang="es-ES" sz="700" b="1" dirty="0">
              <a:solidFill>
                <a:schemeClr val="bg1"/>
              </a:solidFill>
            </a:endParaRPr>
          </a:p>
        </p:txBody>
      </p:sp>
      <p:sp>
        <p:nvSpPr>
          <p:cNvPr id="16" name="103 Forma libre">
            <a:hlinkClick r:id="rId60" action="ppaction://hlinksldjump"/>
            <a:extLst>
              <a:ext uri="{FF2B5EF4-FFF2-40B4-BE49-F238E27FC236}">
                <a16:creationId xmlns:a16="http://schemas.microsoft.com/office/drawing/2014/main" id="{81DAC4D8-ECA9-4AE8-1F90-99FD7A60CE24}"/>
              </a:ext>
            </a:extLst>
          </p:cNvPr>
          <p:cNvSpPr/>
          <p:nvPr/>
        </p:nvSpPr>
        <p:spPr bwMode="auto">
          <a:xfrm>
            <a:off x="3525934" y="3125289"/>
            <a:ext cx="678149" cy="322815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endParaRPr lang="es-ES" sz="700" b="1" dirty="0">
              <a:solidFill>
                <a:schemeClr val="bg1"/>
              </a:solidFill>
            </a:endParaRPr>
          </a:p>
        </p:txBody>
      </p:sp>
      <p:sp>
        <p:nvSpPr>
          <p:cNvPr id="18" name="103 Forma libre">
            <a:hlinkClick r:id="rId61" action="ppaction://hlinksldjump"/>
            <a:extLst>
              <a:ext uri="{FF2B5EF4-FFF2-40B4-BE49-F238E27FC236}">
                <a16:creationId xmlns:a16="http://schemas.microsoft.com/office/drawing/2014/main" id="{E0CC860D-C394-6C48-9CFE-E26629F3104A}"/>
              </a:ext>
            </a:extLst>
          </p:cNvPr>
          <p:cNvSpPr/>
          <p:nvPr/>
        </p:nvSpPr>
        <p:spPr bwMode="auto">
          <a:xfrm>
            <a:off x="74519" y="4587464"/>
            <a:ext cx="678149" cy="322815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endParaRPr lang="es-ES" sz="700" b="1" dirty="0">
              <a:solidFill>
                <a:schemeClr val="bg1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9512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 Oficial de Cumplimiento:</a:t>
            </a:r>
          </a:p>
          <a:p>
            <a:pPr algn="ctr"/>
            <a:r>
              <a:rPr lang="es-SV" dirty="0">
                <a:latin typeface="+mn-lt"/>
              </a:rPr>
              <a:t>Ing. José Andrés Hernández Martínez.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704402098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Coordinar, implementar, velar y dar estricto cumplimiento al marco legal y normativo, relacionado con regulaciones aplicables a lavado de dinero, de activos y de financiamiento al terrorismo para identificar e investigar operaciones irregulares o sospechosas que pongan en riesgo la Institución; con independencia y autoridad plena y suficiente a todo nivel organizacional.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03DA118-5DAA-8B10-E41D-892D76141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FUNCIÓN DE CUMPLIMIENTO ANTISOBORNO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555612345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MX" dirty="0">
                <a:latin typeface="+mn-lt"/>
              </a:rPr>
              <a:t>Administrar, gestionar y ejecutar el seguimiento de los planes, procesos, informes y acciones derivadas del Sistemas Integrados de Gestión de la calidad, ambiental y antisoborno, así como fomentar y facilitar la cultura de los sistemas de gestión y la mejora continua de la Institución.</a:t>
            </a:r>
          </a:p>
        </p:txBody>
      </p:sp>
      <p:sp>
        <p:nvSpPr>
          <p:cNvPr id="3" name="9 CuadroTexto">
            <a:extLst>
              <a:ext uri="{FF2B5EF4-FFF2-40B4-BE49-F238E27FC236}">
                <a16:creationId xmlns:a16="http://schemas.microsoft.com/office/drawing/2014/main" id="{FB4CE6A3-1362-7CA1-4C96-9E76EF467833}"/>
              </a:ext>
            </a:extLst>
          </p:cNvPr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Responsable:</a:t>
            </a:r>
          </a:p>
          <a:p>
            <a:pPr algn="ctr"/>
            <a:r>
              <a:rPr lang="es-SV" dirty="0">
                <a:latin typeface="+mn-lt"/>
              </a:rPr>
              <a:t>  Lic. Jairo Felipe Alonso Damas Cruz.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58361CED-3257-6E43-2157-38081B009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453953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76772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Planear, organizar, dirigir, controlar, evaluar y coordinar el adecuado funcionamiento del Fondo, facilitando el desarrollo de las actividades y garantizando con ello, el logro eficiente de los objetivos y metas institucionales, en el marco de la Ley del Fondo Social para la Vivienda y Reglamento Básico de la Ley del Fondo Social para la Vivienda.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Gerente General:</a:t>
            </a:r>
          </a:p>
          <a:p>
            <a:pPr algn="ctr"/>
            <a:r>
              <a:rPr lang="es-SV" dirty="0">
                <a:latin typeface="+mn-lt"/>
              </a:rPr>
              <a:t>Lic. Luis Josué Ventura Hernández.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88453897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287A799-11B5-5476-8E7A-01187E712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3857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40768"/>
            <a:ext cx="817290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gestionar y monitorear las acciones para asegurar y facilitar el acceso a la información institucional a la ciudadanía, en cumplimiento a la Ley de Acceso a la Información Pública y demás normativa relacionada, propiciando los mecanismos adecuados para proveer dicha información de manera oportuna y veraz.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03548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Unidad de Acceso a la Información:     </a:t>
            </a:r>
          </a:p>
          <a:p>
            <a:r>
              <a:rPr lang="es-SV" dirty="0">
                <a:latin typeface="+mn-lt"/>
              </a:rPr>
              <a:t>Licda. Evelin Janeth Soler de Torres.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4027995134"/>
              </p:ext>
            </p:extLst>
          </p:nvPr>
        </p:nvGraphicFramePr>
        <p:xfrm>
          <a:off x="3144180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DB08389C-05B6-196F-0CB7-44AEDD0AC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1233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RIESGO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39552" y="270892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Riesgo:    </a:t>
            </a:r>
          </a:p>
          <a:p>
            <a:r>
              <a:rPr lang="es-SV" dirty="0">
                <a:latin typeface="+mn-lt"/>
              </a:rPr>
              <a:t>Lic. René Antonio Arias Chile.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41902266"/>
              </p:ext>
            </p:extLst>
          </p:nvPr>
        </p:nvGraphicFramePr>
        <p:xfrm>
          <a:off x="3203848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45875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Identificar, medir, controlar y divulgar los riesgos que enfrenta la Institución en el desarrollo de sus operaciones.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9D49565-1372-C74D-B233-B25437A92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6" name="5 Rectángulo"/>
          <p:cNvSpPr/>
          <p:nvPr/>
        </p:nvSpPr>
        <p:spPr>
          <a:xfrm>
            <a:off x="1619672" y="44624"/>
            <a:ext cx="5976664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COMPRAS PÚBLICAS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03548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Compras Públicas:     </a:t>
            </a:r>
          </a:p>
          <a:p>
            <a:r>
              <a:rPr lang="es-SV" dirty="0">
                <a:latin typeface="+mn-lt"/>
              </a:rPr>
              <a:t>Ing. Julio Tarcicio Rivas García.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635760094"/>
              </p:ext>
            </p:extLst>
          </p:nvPr>
        </p:nvGraphicFramePr>
        <p:xfrm>
          <a:off x="2987824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45875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ejecutar, evaluar y controlar las adquisiciones y contrataciones de la Institución, cumpliendo con las políticas, lineamientos y disposiciones técnicas que sean establecidas para adquisiciones y contrataciones de la administración pública.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49FDE69E-E93E-21D5-9979-1A02CC8EE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6" name="5 Rectángulo"/>
          <p:cNvSpPr/>
          <p:nvPr/>
        </p:nvSpPr>
        <p:spPr>
          <a:xfrm>
            <a:off x="1619672" y="44624"/>
            <a:ext cx="5976664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SISTEMAS INTEGRADOS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467544" y="1445875"/>
            <a:ext cx="82809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MX" dirty="0">
                <a:latin typeface="+mn-lt"/>
              </a:rPr>
              <a:t>Dar cumplimiento a las responsabilidades establecidas en el Reglamento de la Ley de Compras Públicas y participar en el diseño e implementación del Sistema de Gestión Antisoborno y sus controles.</a:t>
            </a:r>
          </a:p>
        </p:txBody>
      </p:sp>
      <p:sp>
        <p:nvSpPr>
          <p:cNvPr id="3" name="8 CuadroTexto">
            <a:extLst>
              <a:ext uri="{FF2B5EF4-FFF2-40B4-BE49-F238E27FC236}">
                <a16:creationId xmlns:a16="http://schemas.microsoft.com/office/drawing/2014/main" id="{126B9308-72ED-339B-96ED-BC1AC784B1D4}"/>
              </a:ext>
            </a:extLst>
          </p:cNvPr>
          <p:cNvSpPr txBox="1"/>
          <p:nvPr/>
        </p:nvSpPr>
        <p:spPr>
          <a:xfrm>
            <a:off x="539552" y="292494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Sistemas Integrados:</a:t>
            </a:r>
            <a:endParaRPr lang="es-SV" dirty="0">
              <a:latin typeface="+mn-lt"/>
            </a:endParaRPr>
          </a:p>
          <a:p>
            <a:r>
              <a:rPr lang="es-SV" dirty="0">
                <a:latin typeface="+mn-lt"/>
              </a:rPr>
              <a:t>Lic. Wilfredo Antonio Corea González. </a:t>
            </a:r>
          </a:p>
          <a:p>
            <a:pPr algn="ctr"/>
            <a:endParaRPr lang="es-SV" dirty="0">
              <a:latin typeface="+mn-lt"/>
            </a:endParaRPr>
          </a:p>
        </p:txBody>
      </p:sp>
      <p:graphicFrame>
        <p:nvGraphicFramePr>
          <p:cNvPr id="7" name="7 Diagrama">
            <a:extLst>
              <a:ext uri="{FF2B5EF4-FFF2-40B4-BE49-F238E27FC236}">
                <a16:creationId xmlns:a16="http://schemas.microsoft.com/office/drawing/2014/main" id="{15935A8A-7BDD-3E9C-8BD8-BA019DCDE6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41215679"/>
              </p:ext>
            </p:extLst>
          </p:nvPr>
        </p:nvGraphicFramePr>
        <p:xfrm>
          <a:off x="314418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BA2F80E8-7E0E-3B58-08E0-86681F897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232424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448780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03295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Administrativo:     </a:t>
            </a:r>
          </a:p>
          <a:p>
            <a:r>
              <a:rPr lang="es-SV" dirty="0">
                <a:latin typeface="+mn-lt"/>
              </a:rPr>
              <a:t> Ing. Hugo Armando Ruíz Pérez.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03454112"/>
              </p:ext>
            </p:extLst>
          </p:nvPr>
        </p:nvGraphicFramePr>
        <p:xfrm>
          <a:off x="302382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D41F639B-474E-763E-8B75-2BB09DED6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6815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y Desarrollo Humano:</a:t>
            </a:r>
          </a:p>
          <a:p>
            <a:r>
              <a:rPr lang="es-SV" dirty="0">
                <a:latin typeface="+mn-lt"/>
              </a:rPr>
              <a:t>Licda. Marta Eugenia Aguilar de Dada.</a:t>
            </a:r>
          </a:p>
          <a:p>
            <a:r>
              <a:rPr lang="es-SV" b="1" dirty="0">
                <a:latin typeface="+mn-lt"/>
              </a:rPr>
              <a:t>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33512592"/>
              </p:ext>
            </p:extLst>
          </p:nvPr>
        </p:nvGraphicFramePr>
        <p:xfrm>
          <a:off x="3180184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y Desarrollo Humano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467544" y="1808820"/>
            <a:ext cx="84249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 </a:t>
            </a:r>
          </a:p>
          <a:p>
            <a:pPr algn="just"/>
            <a:r>
              <a:rPr lang="es-ES" sz="1600" dirty="0">
                <a:latin typeface="+mn-lt"/>
              </a:rPr>
              <a:t>Proporcionar el recurso humano idóneo a la Institución, así como implantar y cumplir con las políticas, programas y procedimientos en materia de desarrollo del talento humano y administración de compensaciones.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304CECF-CA4E-7563-615D-9947E6CCB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6984268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2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/>
        </p:nvGraphicFramePr>
        <p:xfrm>
          <a:off x="291581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12776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0" y="2960948"/>
            <a:ext cx="4326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Jefa Unidad de la Mujer y Grupos </a:t>
            </a:r>
            <a:r>
              <a:rPr kumimoji="0" lang="es-SV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Vulnerabl</a:t>
            </a:r>
            <a:r>
              <a:rPr lang="es-SV" b="1" dirty="0">
                <a:solidFill>
                  <a:prstClr val="black"/>
                </a:solidFill>
                <a:latin typeface="Calibri"/>
              </a:rPr>
              <a:t>es</a:t>
            </a:r>
            <a:endParaRPr kumimoji="0" lang="es-SV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Jennifer Marilin Girón </a:t>
            </a:r>
            <a:r>
              <a:rPr kumimoji="0" lang="es-SV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Girón</a:t>
            </a: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" name="6 Rectángulo">
            <a:extLst>
              <a:ext uri="{FF2B5EF4-FFF2-40B4-BE49-F238E27FC236}">
                <a16:creationId xmlns:a16="http://schemas.microsoft.com/office/drawing/2014/main" id="{FEDC6106-87D6-AB0D-C5F1-C73E323FE175}"/>
              </a:ext>
            </a:extLst>
          </p:cNvPr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5" name="10 Rectángulo">
            <a:extLst>
              <a:ext uri="{FF2B5EF4-FFF2-40B4-BE49-F238E27FC236}">
                <a16:creationId xmlns:a16="http://schemas.microsoft.com/office/drawing/2014/main" id="{5374BBF1-7B8F-91A8-1AF3-2A3B47DCACE6}"/>
              </a:ext>
            </a:extLst>
          </p:cNvPr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1"/>
                </a:solidFill>
              </a:rPr>
              <a:t>U</a:t>
            </a:r>
            <a:r>
              <a:rPr lang="es-SV" b="1" dirty="0">
                <a:solidFill>
                  <a:schemeClr val="tx1"/>
                </a:solidFill>
              </a:rPr>
              <a:t>nidad de la Mujer y Grupos Vulnerables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62ED9A42-774A-8584-524E-C2FEA6937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85944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>
            <a:hlinkClick r:id="rId4" action="ppaction://hlinksldjump"/>
          </p:cNvPr>
          <p:cNvSpPr txBox="1"/>
          <p:nvPr/>
        </p:nvSpPr>
        <p:spPr>
          <a:xfrm>
            <a:off x="6912260" y="639758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ASAMBLEA DE GOBERNADORES(AS)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7524" y="908720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>
                <a:latin typeface="+mn-lt"/>
              </a:rPr>
              <a:t>Autoridad suprema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47564" y="2164792"/>
            <a:ext cx="36364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SECTOR PÚBLICO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Licda. Michelle Sol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Vivienda (Presidenta)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Lic. Edgar Romeo Rodríguez Herrera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María Luisa </a:t>
            </a:r>
            <a:r>
              <a:rPr lang="es-SV" sz="1400" dirty="0" err="1">
                <a:latin typeface="+mn-lt"/>
              </a:rPr>
              <a:t>Hayem</a:t>
            </a:r>
            <a:r>
              <a:rPr lang="es-SV" sz="1400" dirty="0">
                <a:latin typeface="+mn-lt"/>
              </a:rPr>
              <a:t> </a:t>
            </a:r>
            <a:r>
              <a:rPr lang="es-SV" sz="1400" dirty="0" err="1">
                <a:latin typeface="+mn-lt"/>
              </a:rPr>
              <a:t>Brevé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Economía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Oscar Rolando Castro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</a:t>
            </a:r>
            <a:r>
              <a:rPr lang="es-SV" sz="1400">
                <a:latin typeface="+mn-lt"/>
              </a:rPr>
              <a:t>Jerson Rogelio Posada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36096" y="2087555"/>
            <a:ext cx="338488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Herbert Danilo Alvarado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José Antonio Velásquez Montoya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Jaime Ernesto Ávalos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Edgar Vásquez Ramos</a:t>
            </a:r>
          </a:p>
          <a:p>
            <a:r>
              <a:rPr lang="es-SV" sz="1200" b="1" dirty="0">
                <a:latin typeface="+mn-lt"/>
              </a:rPr>
              <a:t>        Sector Laboral</a:t>
            </a:r>
          </a:p>
          <a:p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Juan Enrique Castro Pereira 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Roberto Díaz Aguilar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Carlos Alberto Pérez González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Amílcar Calderón Martínez          </a:t>
            </a:r>
            <a:r>
              <a:rPr lang="es-SV" sz="1200" b="1" dirty="0">
                <a:latin typeface="+mn-lt"/>
              </a:rPr>
              <a:t>Sector Laboral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150836773"/>
              </p:ext>
            </p:extLst>
          </p:nvPr>
        </p:nvGraphicFramePr>
        <p:xfrm>
          <a:off x="719572" y="4653136"/>
          <a:ext cx="2988332" cy="1542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E08D4E-7D4A-4B40-A96E-4F2BEBDB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7653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212976"/>
            <a:ext cx="52205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/>
              <a:t> </a:t>
            </a:r>
            <a:r>
              <a:rPr lang="es-SV" b="1" dirty="0">
                <a:latin typeface="+mn-lt"/>
              </a:rPr>
              <a:t>Jefe Área de Recursos Logísticos:   </a:t>
            </a:r>
          </a:p>
          <a:p>
            <a:r>
              <a:rPr lang="es-SV" dirty="0">
                <a:latin typeface="+mn-lt"/>
              </a:rPr>
              <a:t> Inga. Isis Arnolda Juárez de Amaya. </a:t>
            </a:r>
          </a:p>
          <a:p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125403660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Recursos Logísticos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1369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Garantizar un servicio ágil y oportuno de apoyo logístico, intendencia, transporte y mantenimiento para el buen funcionamiento de las diferentes unidades organizativas de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86C619F9-7680-BBF2-C460-28A59FFE9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48980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Jefe Área de Seguros:</a:t>
            </a:r>
          </a:p>
          <a:p>
            <a:r>
              <a:rPr lang="es-SV" dirty="0">
                <a:latin typeface="+mn-lt"/>
              </a:rPr>
              <a:t> Lic. Jesús Nelson Escamilla.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233779332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Seguros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85546" y="1808820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 eficientemente las pólizas de seguros de clientes(as) e institucionales; agilizar el trámite, pago de reclamos, gestionar los pagos de primas de las diferentes pólizas y mantener actualizados los registros correspondientes.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064380E-75EF-791C-C2BF-02F059C6B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068960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Documental y Archivos: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Navarrete.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4145678145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los sistemas de archivos, garantizando un servicio ágil, seguro y oportuno de resguardo, ordenamiento, conservación, digitalización, consulta y eliminación de documentos y correspondencia.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FE308262-FECC-8F61-E233-C7033B1A8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49528521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503548" y="1880828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 Institución la transversalidad de la gestión ambiental; supervisar, coordinar y dar seguimiento a las políticas, planes, programas, proyectos y acciones ambientales dentro del Fondo. 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39552" y="3118917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6782857-4AF8-BF5B-81BA-D651BB692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304764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eficientemente los recursos financieros con los que cuenta la Institución, manteniendo un sistema de información exacta y ágil que permita la presentación oportuna de la situación financiera con su respectivo análisis financiero, la proyección financiera institucional, la gestión de fondos; así como la eficiente tramitación y pago de los distintos egresos del Fondo.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Finanzas:        </a:t>
            </a:r>
          </a:p>
          <a:p>
            <a:r>
              <a:rPr lang="es-SV" dirty="0">
                <a:latin typeface="+mn-lt"/>
              </a:rPr>
              <a:t>Lic. René Cuéllar Marenco.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265885108"/>
              </p:ext>
            </p:extLst>
          </p:nvPr>
        </p:nvGraphicFramePr>
        <p:xfrm>
          <a:off x="3131840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49E1A56-EB20-C3B9-C3AF-F1D4C9316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6207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23528" y="3176972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Recursos Financieros:   </a:t>
            </a:r>
          </a:p>
          <a:p>
            <a:pPr algn="ctr"/>
            <a:r>
              <a:rPr lang="es-SV" dirty="0">
                <a:latin typeface="+mn-lt"/>
              </a:rPr>
              <a:t> Inga. Claudia Lissette Varela de Soriano.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797440230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33044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Recursos Financieros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Captar los recursos financieros necesarios para cumplir con los compromisos adquiridos por la Institución a través de diversas fuentes,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C1AF4316-0D34-B1E9-1BE8-36B622885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12976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Contabilidad:</a:t>
            </a:r>
          </a:p>
          <a:p>
            <a:r>
              <a:rPr lang="es-SV" dirty="0">
                <a:latin typeface="+mn-lt"/>
              </a:rPr>
              <a:t>Lic. Orlando Alexander Menjívar Arana.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000663821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Contabilidad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4491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porque todas las transacciones que representan variaciones en la composición de recursos u obligaciones sean registradas en el sistema de contabilidad de la Institución, así como mantener sistemas y procedimientos contables que faciliten la aplicación y consulta de las operaciones diarias.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024D994-0D6C-AF4D-8761-917EC9DB1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Presupuesto y Cotizaciones:         </a:t>
            </a:r>
          </a:p>
          <a:p>
            <a:r>
              <a:rPr lang="es-SV" dirty="0">
                <a:latin typeface="+mn-lt"/>
              </a:rPr>
              <a:t>Licda. Alba Alicia Coto de Rivas.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513206405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Presupuesto y Cotizaciones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35292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la formulación del presupuesto institucional y el control de su ejecución por centro de costos; así mismo administrar eficientemente la cuenta individual de depósitos por cotizaciones de trabajadores(as) y hacer una oportuna devolución de los saldos solicitados por el cumplimiento de cualquiera de las causales normadas.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84CAF271-B0CB-D113-A6EF-AFD0027AB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4096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Tesorería y Custodia:        </a:t>
            </a:r>
          </a:p>
          <a:p>
            <a:r>
              <a:rPr lang="es-SV" dirty="0">
                <a:latin typeface="+mn-lt"/>
              </a:rPr>
              <a:t> Lic. Jesús Antonio Mejía Cruz.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962049932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Tesorería y Custodia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36812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efectivo; así como también velar por la custodia adecuada de los documentos ingresados a la bóveda.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7B44BB12-2C60-6238-98AA-008474353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396514"/>
            <a:ext cx="846094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250721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Créditos:         </a:t>
            </a:r>
          </a:p>
          <a:p>
            <a:r>
              <a:rPr lang="es-SV" dirty="0">
                <a:latin typeface="+mn-lt"/>
              </a:rPr>
              <a:t>Ing. Luis Gilberto </a:t>
            </a:r>
            <a:r>
              <a:rPr lang="es-SV" dirty="0" err="1">
                <a:latin typeface="+mn-lt"/>
              </a:rPr>
              <a:t>Baraona</a:t>
            </a:r>
            <a:r>
              <a:rPr lang="es-SV" dirty="0">
                <a:latin typeface="+mn-lt"/>
              </a:rPr>
              <a:t> Delgado.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18021061"/>
              </p:ext>
            </p:extLst>
          </p:nvPr>
        </p:nvGraphicFramePr>
        <p:xfrm>
          <a:off x="3203848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18FE5F7-1E40-CCD0-D453-1B7734B4F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9732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5635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41350" y="1102675"/>
            <a:ext cx="78190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Tiene a su cargo la supervisión de la correcta aplicación de la Ley del Fondo Social para la Vivienda, su Reglamento y los acuerdos o resoluciones de la Asamblea de Gobernadores y de la Junta Directiva.</a:t>
            </a: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27687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Bertha Alicia Santacruz de Escobar 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Vivienda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</a:t>
            </a:r>
            <a:r>
              <a:rPr lang="es-SV" sz="1600" dirty="0" err="1">
                <a:latin typeface="+mn-lt"/>
              </a:rPr>
              <a:t>Yasmine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err="1">
                <a:latin typeface="+mn-lt"/>
              </a:rPr>
              <a:t>Roxveni</a:t>
            </a:r>
            <a:r>
              <a:rPr lang="es-SV" sz="1600" dirty="0">
                <a:latin typeface="+mn-lt"/>
              </a:rPr>
              <a:t> Calderón González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Rosa María Lara Urrutia</a:t>
            </a:r>
          </a:p>
          <a:p>
            <a:r>
              <a:rPr lang="es-SV" sz="1400" b="1" dirty="0">
                <a:latin typeface="+mn-lt"/>
              </a:rPr>
              <a:t>        Sector Patronal</a:t>
            </a:r>
          </a:p>
          <a:p>
            <a:pPr marL="285750" indent="-285750">
              <a:buFont typeface="Wingdings" pitchFamily="2" charset="2"/>
              <a:buChar char="§"/>
            </a:pPr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Sr. Alejandro Hernández Castro       </a:t>
            </a:r>
            <a:r>
              <a:rPr lang="es-SV" sz="1400" b="1" dirty="0">
                <a:latin typeface="+mn-lt"/>
              </a:rPr>
              <a:t>Sector Laboral</a:t>
            </a: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3017021478"/>
              </p:ext>
            </p:extLst>
          </p:nvPr>
        </p:nvGraphicFramePr>
        <p:xfrm>
          <a:off x="3419872" y="4761148"/>
          <a:ext cx="2556284" cy="1260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54AB679-80A2-5622-1F22-F76FB5FE0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6871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392996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Administración de Cartera             </a:t>
            </a:r>
          </a:p>
          <a:p>
            <a:r>
              <a:rPr lang="es-SV" dirty="0">
                <a:latin typeface="+mn-lt"/>
              </a:rPr>
              <a:t>Ing. Jaime Arístides Choto Galán.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819937620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Administración de Cartera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72816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ternos, con el propósito de mantener el control de la cartera hipotecaria, así como también la oportuna activación de las órdenes de descuento.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C70FF374-5655-172B-5A1C-B619C9C2E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7697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Aprobación de Créditos:      </a:t>
            </a:r>
          </a:p>
          <a:p>
            <a:r>
              <a:rPr lang="es-SV" dirty="0">
                <a:latin typeface="+mn-lt"/>
              </a:rPr>
              <a:t>Licda. Sandra Dinora Huezo Gutiérrez.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029324936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Aprobación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772816"/>
            <a:ext cx="85329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F8785435-ADA6-F105-3786-AD70BC7BD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9532" y="3032956"/>
            <a:ext cx="42124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Préstamos      </a:t>
            </a:r>
          </a:p>
          <a:p>
            <a:r>
              <a:rPr lang="es-SV" dirty="0">
                <a:latin typeface="+mn-lt"/>
              </a:rPr>
              <a:t>Licda. Emma Margarita Reina de Martínez.</a:t>
            </a:r>
          </a:p>
          <a:p>
            <a:r>
              <a:rPr lang="es-SV" b="1" dirty="0">
                <a:latin typeface="+mn-lt"/>
              </a:rPr>
              <a:t>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34741546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Préstamos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95536" y="1736812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de préstamos y cuotas pendientes de amortizar.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4EAC638-2EC2-2CF1-9506-D8CB7451C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95536" y="2492896"/>
            <a:ext cx="4284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Legal:         </a:t>
            </a:r>
          </a:p>
          <a:p>
            <a:r>
              <a:rPr lang="es-SV" dirty="0">
                <a:latin typeface="+mn-lt"/>
              </a:rPr>
              <a:t>Lic. Inocente Milciades Valdivieso Suárez.</a:t>
            </a:r>
          </a:p>
          <a:p>
            <a:r>
              <a:rPr lang="es-SV" b="1" dirty="0">
                <a:latin typeface="+mn-lt"/>
              </a:rPr>
              <a:t>                       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630086702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412776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5624559-5C07-F406-368D-692A57DEA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40968"/>
            <a:ext cx="4356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Técnica Legal:    </a:t>
            </a:r>
          </a:p>
          <a:p>
            <a:r>
              <a:rPr lang="es-SV" dirty="0">
                <a:latin typeface="+mn-lt"/>
              </a:rPr>
              <a:t>Licda. Thelma Margarita Villalta Viscarra.</a:t>
            </a:r>
          </a:p>
          <a:p>
            <a:r>
              <a:rPr lang="es-SV" b="1" dirty="0">
                <a:latin typeface="+mn-lt"/>
              </a:rPr>
              <a:t>            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0571255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Técnica Legal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3B996C4-5C83-4399-5B16-C1330A148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Escrituración:    </a:t>
            </a:r>
          </a:p>
          <a:p>
            <a:r>
              <a:rPr lang="es-SV" dirty="0">
                <a:latin typeface="+mn-lt"/>
              </a:rPr>
              <a:t>Lic. José Ernesto Orellana Juárez.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Escrituración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50520742"/>
              </p:ext>
            </p:extLst>
          </p:nvPr>
        </p:nvGraphicFramePr>
        <p:xfrm>
          <a:off x="3095836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Formalizar todos los créditos, daciones en pago, refinanciamientos, rectificaciones, cancelaciones, desgravaciones y cualquier otro instrumento en los que el FSV tenga interés por sus operaciones de crédito y que le corresponda formalizar.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C4A2498B-2199-1A76-2567-9A37DB4AF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Registro de Documentos:    </a:t>
            </a:r>
          </a:p>
          <a:p>
            <a:r>
              <a:rPr lang="es-ES" dirty="0">
                <a:latin typeface="+mn-lt"/>
              </a:rPr>
              <a:t>Licda. Paola Michelle Guerrero de González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Registro de Documentos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796409525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00808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FSV tenga interés.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FB875C73-D088-2642-B7C6-B21410866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Recuperación Judicial:     </a:t>
            </a:r>
          </a:p>
          <a:p>
            <a:r>
              <a:rPr lang="es-SV" dirty="0">
                <a:latin typeface="+mn-lt"/>
              </a:rPr>
              <a:t>Licda. Ingrid Beatriz Munguía Paz.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Recuperación Judicial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983246227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772816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1E02194-92A1-1C26-7954-740E96ABA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4677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Tecnología de la Información:           </a:t>
            </a:r>
          </a:p>
          <a:p>
            <a:r>
              <a:rPr lang="es-SV" dirty="0">
                <a:latin typeface="+mn-lt"/>
              </a:rPr>
              <a:t>Ing. Salvador Enrique Bendeck Jiménez.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191254542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00579"/>
            <a:ext cx="83169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6CB30C5E-3B59-942D-7516-69818B2DF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84280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Infraestructura:   </a:t>
            </a:r>
          </a:p>
          <a:p>
            <a:r>
              <a:rPr lang="es-SV" dirty="0">
                <a:latin typeface="+mn-lt"/>
              </a:rPr>
              <a:t>Lic. Wilfredo Antonio Sánchez Chinchilla.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Infraestructura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12587017"/>
              </p:ext>
            </p:extLst>
          </p:nvPr>
        </p:nvGraphicFramePr>
        <p:xfrm>
          <a:off x="2987824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388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continuidad y disponibilidad eficiente de la operación del centro de datos.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26F069F-8375-15F3-1899-37E422702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81328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977712"/>
            <a:ext cx="82809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Le corresponde cumplir y hacer cumplir la Ley del Fondo Social para la Vivienda y su Reglamento, los acuerdos o resoluciones de la Asamblea de Gobernadores y sus propias disposiciones, así como resolver sobre las operaciones del FSV que no sean competencia de la Asamblea de Gobernadores,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Oscar Armando Morales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Presidente y Director Ejecutivo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DIRECTORES(AS) PROPIETARIOS(AS)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Roberto Eduardo Calderón López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Javier Antonio Mejía Cortez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Tanya Elizabeth Cortez Ruíz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Fredis Vásquez </a:t>
            </a:r>
            <a:r>
              <a:rPr lang="es-SV" sz="1400" dirty="0" err="1">
                <a:latin typeface="+mn-lt"/>
              </a:rPr>
              <a:t>Jovel</a:t>
            </a:r>
            <a:r>
              <a:rPr lang="es-SV" sz="1400" dirty="0">
                <a:latin typeface="+mn-lt"/>
              </a:rPr>
              <a:t>                     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672408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Erick Enrique Montoya Villacorta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Juan Neftalí Murillo Ruíz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Rafael Enrique Cuéllar Renderos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José Alfredo Cartagena Tobías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1489889625"/>
              </p:ext>
            </p:extLst>
          </p:nvPr>
        </p:nvGraphicFramePr>
        <p:xfrm>
          <a:off x="4067944" y="5229200"/>
          <a:ext cx="2302494" cy="111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231390A3-3453-C34E-A52E-DAED53E2A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8813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Sistemas de Información:             </a:t>
            </a:r>
          </a:p>
          <a:p>
            <a:r>
              <a:rPr lang="es-SV" dirty="0">
                <a:latin typeface="+mn-lt"/>
              </a:rPr>
              <a:t>Ing. Amílcar Huezo Cardona</a:t>
            </a:r>
            <a:r>
              <a:rPr lang="es-SV" b="1" dirty="0">
                <a:latin typeface="+mn-lt"/>
              </a:rPr>
              <a:t>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Sistemas de Información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43965426"/>
              </p:ext>
            </p:extLst>
          </p:nvPr>
        </p:nvGraphicFramePr>
        <p:xfrm>
          <a:off x="320384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Analizar, diseñar y desarrollar la solución técnica de solicitudes/requerimientos de los sistemas de información.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3019FF2-E49F-AA76-A35E-D5422FB68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8693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Producción y Soporte:      </a:t>
            </a:r>
          </a:p>
          <a:p>
            <a:r>
              <a:rPr lang="es-SV" dirty="0">
                <a:latin typeface="+mn-lt"/>
              </a:rPr>
              <a:t>Ing. Walter Alí Maldonado Rodríguez.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Producción y Soporte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389083747"/>
              </p:ext>
            </p:extLst>
          </p:nvPr>
        </p:nvGraphicFramePr>
        <p:xfrm>
          <a:off x="309583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72816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portando los datos.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7CF2244A-D551-3229-671A-4AD782E41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Servicios TI:           </a:t>
            </a:r>
          </a:p>
          <a:p>
            <a:r>
              <a:rPr lang="es-SV" dirty="0">
                <a:latin typeface="+mn-lt"/>
              </a:rPr>
              <a:t>Lic. Carlos Alberto Chávez.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Servicios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02713459"/>
              </p:ext>
            </p:extLst>
          </p:nvPr>
        </p:nvGraphicFramePr>
        <p:xfrm>
          <a:off x="3036168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913927"/>
            <a:ext cx="8388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3FA157C1-660A-525E-55CA-E43FA3D41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996952"/>
            <a:ext cx="5148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Planificación:     </a:t>
            </a:r>
          </a:p>
          <a:p>
            <a:r>
              <a:rPr lang="es-SV" dirty="0">
                <a:latin typeface="+mn-lt"/>
              </a:rPr>
              <a:t>Licda. Roxana Martínez de Flores.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194425291"/>
              </p:ext>
            </p:extLst>
          </p:nvPr>
        </p:nvGraphicFramePr>
        <p:xfrm>
          <a:off x="292815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268760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y facilitar la gestión de planeamiento institucional, desarrollo organizacional, proyectos y el Sistema de Gestión de Calidad; velando por la aplicación de metodologías adecuadas para la formulación, seguimiento y evaluación de estos, así como la mejora continua de los procesos de trabajo y la estructura organizativa.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23FCE63-A18D-274B-0D4C-D695153F3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2888940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Planeación:</a:t>
            </a:r>
          </a:p>
          <a:p>
            <a:r>
              <a:rPr lang="es-SV" dirty="0">
                <a:latin typeface="+mn-lt"/>
              </a:rPr>
              <a:t>Inga. Diana Eunice Castro de Ábrego.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Planeación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772417337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A82716E-00A2-8B37-45C8-0C8FB8BCB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888940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Desarrollo Organizacional:     </a:t>
            </a:r>
          </a:p>
          <a:p>
            <a:r>
              <a:rPr lang="es-SV" dirty="0">
                <a:latin typeface="+mn-lt"/>
              </a:rPr>
              <a:t>Licda. Ana Elsy Benítez Henríquez.</a:t>
            </a:r>
          </a:p>
          <a:p>
            <a:r>
              <a:rPr lang="es-SV" b="1" dirty="0">
                <a:latin typeface="+mn-lt"/>
              </a:rPr>
              <a:t>           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Desarrollo Organizacional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36187268"/>
              </p:ext>
            </p:extLst>
          </p:nvPr>
        </p:nvGraphicFramePr>
        <p:xfrm>
          <a:off x="321618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2089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EFD34BE9-241E-5858-75BE-9D266E55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67544" y="285293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Servicio al Cliente:     </a:t>
            </a:r>
          </a:p>
          <a:p>
            <a:r>
              <a:rPr lang="es-SV" dirty="0">
                <a:latin typeface="+mn-lt"/>
              </a:rPr>
              <a:t>Lic. Rogelio Castro Reyes.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888291149"/>
              </p:ext>
            </p:extLst>
          </p:nvPr>
        </p:nvGraphicFramePr>
        <p:xfrm>
          <a:off x="303616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569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5109740D-457F-7AFB-06F9-FD0DE5622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852936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Activos Extraordinarios:</a:t>
            </a:r>
          </a:p>
          <a:p>
            <a:r>
              <a:rPr lang="es-SV" dirty="0">
                <a:latin typeface="+mn-lt"/>
              </a:rPr>
              <a:t>Lic. Ricardo Antulio Bonilla Viera.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Activos Extraordinarios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53380022"/>
              </p:ext>
            </p:extLst>
          </p:nvPr>
        </p:nvGraphicFramePr>
        <p:xfrm>
          <a:off x="314418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316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eficientemente el inventario </a:t>
            </a:r>
            <a:r>
              <a:rPr lang="es-SV">
                <a:latin typeface="+mn-lt"/>
              </a:rPr>
              <a:t>de Activos </a:t>
            </a:r>
            <a:r>
              <a:rPr lang="es-SV" dirty="0">
                <a:latin typeface="+mn-lt"/>
              </a:rPr>
              <a:t>E</a:t>
            </a:r>
            <a:r>
              <a:rPr lang="es-ES" dirty="0">
                <a:latin typeface="+mn-lt"/>
              </a:rPr>
              <a:t>x</a:t>
            </a:r>
            <a:r>
              <a:rPr lang="es-SV" dirty="0" err="1">
                <a:latin typeface="+mn-lt"/>
              </a:rPr>
              <a:t>traordinarios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6975834F-486A-FCFA-0A00-2B7A56E79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81837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Ventas: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Orellana.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Ventas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148006789"/>
              </p:ext>
            </p:extLst>
          </p:nvPr>
        </p:nvGraphicFramePr>
        <p:xfrm>
          <a:off x="3131840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08820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F815BAF-B730-FA73-BD08-9CC10D690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5" action="ppaction://hlinksldjump"/>
          </p:cNvPr>
          <p:cNvSpPr txBox="1"/>
          <p:nvPr/>
        </p:nvSpPr>
        <p:spPr>
          <a:xfrm>
            <a:off x="7020272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5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75556" y="3176972"/>
            <a:ext cx="4212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Atención al Cliente:</a:t>
            </a:r>
          </a:p>
          <a:p>
            <a:r>
              <a:rPr lang="es-SV" dirty="0">
                <a:latin typeface="+mn-lt"/>
              </a:rPr>
              <a:t>Licda. Geisy Díaz de Valencia.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Atención al Cliente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68552257"/>
              </p:ext>
            </p:extLst>
          </p:nvPr>
        </p:nvGraphicFramePr>
        <p:xfrm>
          <a:off x="3095836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44824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Atender y facilitar los servicios a clientes(as) de la Institución, a través de diferentes medios, brindando la información sobre los trámites y requisitos.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6A40905-5352-2059-6F59-1B55062DC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583668" y="2704852"/>
            <a:ext cx="612068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>
                <a:latin typeface="+mn-lt"/>
              </a:rPr>
              <a:t>terno:</a:t>
            </a:r>
          </a:p>
          <a:p>
            <a:pPr algn="ctr"/>
            <a:r>
              <a:rPr lang="es-SV" dirty="0">
                <a:latin typeface="+mn-lt"/>
              </a:rPr>
              <a:t>Velásquez Granados, S.A de C.V.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Representante Legal:</a:t>
            </a:r>
          </a:p>
          <a:p>
            <a:pPr algn="ctr"/>
            <a:r>
              <a:rPr lang="es-SV" dirty="0">
                <a:latin typeface="+mn-lt"/>
              </a:rPr>
              <a:t>Lic. David Velásquez Gómez.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Contrato suscrito el 09 de enero de 2025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755576" y="1276179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+mn-lt"/>
              </a:rPr>
              <a:t>Persona jurídica ajena al FSV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terna.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A0873F43-900E-27FD-BD21-37190BA37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Servicios de Atención Digital:   </a:t>
            </a:r>
          </a:p>
          <a:p>
            <a:r>
              <a:rPr lang="es-SV" dirty="0">
                <a:latin typeface="+mn-lt"/>
              </a:rPr>
              <a:t>Licda. Susana Guadalupe Vásquez Méndez.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Servicios de Atención Digital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772816"/>
            <a:ext cx="82449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kern="0" dirty="0">
                <a:latin typeface="+mn-lt"/>
              </a:rPr>
              <a:t>Promover, implementar y facilitar la atención de servicios digitales a los(as) clientes(as) y ciudadanos(as).</a:t>
            </a:r>
            <a:endParaRPr lang="es-SV" dirty="0">
              <a:latin typeface="+mn-lt"/>
            </a:endParaRPr>
          </a:p>
        </p:txBody>
      </p:sp>
      <p:graphicFrame>
        <p:nvGraphicFramePr>
          <p:cNvPr id="2" name="7 Diagrama">
            <a:extLst>
              <a:ext uri="{FF2B5EF4-FFF2-40B4-BE49-F238E27FC236}">
                <a16:creationId xmlns:a16="http://schemas.microsoft.com/office/drawing/2014/main" id="{73648FDF-6BF5-875A-3DFE-A0849753F0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29406514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10C7CC41-2187-0253-BACB-5D4C78029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04964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Agencia Santa Ana:   </a:t>
            </a:r>
          </a:p>
          <a:p>
            <a:r>
              <a:rPr lang="es-SV" dirty="0">
                <a:latin typeface="+mn-lt"/>
              </a:rPr>
              <a:t>Lic. Carlos Alberto Rodríguez Mancía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Santa Ana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515566459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36812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F77EB6CB-24A1-033D-33E5-C7C34B9A1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Agencia San Miguel:   </a:t>
            </a:r>
          </a:p>
          <a:p>
            <a:r>
              <a:rPr lang="es-SV" dirty="0">
                <a:latin typeface="+mn-lt"/>
              </a:rPr>
              <a:t>Lic. Helmut Rigoberto </a:t>
            </a:r>
            <a:r>
              <a:rPr lang="es-SV" dirty="0" err="1">
                <a:latin typeface="+mn-lt"/>
              </a:rPr>
              <a:t>Heske</a:t>
            </a:r>
            <a:r>
              <a:rPr lang="es-SV" dirty="0">
                <a:latin typeface="+mn-lt"/>
              </a:rPr>
              <a:t> Lazo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 Miguel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20368476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852D729-B7E8-0874-565B-BDF7FD123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Coordinadora de Sucursal:</a:t>
            </a:r>
          </a:p>
          <a:p>
            <a:r>
              <a:rPr lang="es-SV" dirty="0">
                <a:latin typeface="+mn-lt"/>
              </a:rPr>
              <a:t>Licda. Ivette Marleny Henríquez Calderón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Sucursal Paseo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632636479"/>
              </p:ext>
            </p:extLst>
          </p:nvPr>
        </p:nvGraphicFramePr>
        <p:xfrm>
          <a:off x="303616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913927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2DFE16F-2249-C831-F4DA-EF9CEA6C7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4025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3104964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Técnico:  </a:t>
            </a:r>
          </a:p>
          <a:p>
            <a:r>
              <a:rPr lang="es-SV" dirty="0">
                <a:latin typeface="+mn-lt"/>
              </a:rPr>
              <a:t>Ing. Carlos Mario Rivas Granados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3334440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48780"/>
            <a:ext cx="842493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organizar y coordinar la elaboración y supervisión de </a:t>
            </a:r>
            <a:r>
              <a:rPr lang="es-ES" sz="1600" dirty="0" err="1">
                <a:latin typeface="+mn-lt"/>
              </a:rPr>
              <a:t>valúos</a:t>
            </a:r>
            <a:r>
              <a:rPr lang="es-ES" sz="1600" dirty="0">
                <a:latin typeface="+mn-lt"/>
              </a:rPr>
              <a:t> de los inmuebles que respaldan los préstamos de la Institución; así como supervisar técnica y administrativamente las actividades relacionadas con la calificación de proyectos habitacionales, para otorgar a los mismos prefactibilidad y factibilidad para el financiamiento de largo plazo en el Fondo.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1B778AD-8192-0B32-A1CC-76644FBED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76256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</a:t>
            </a:r>
            <a:r>
              <a:rPr lang="es-SV" b="1" dirty="0" err="1">
                <a:latin typeface="+mn-lt"/>
              </a:rPr>
              <a:t>Valúos</a:t>
            </a:r>
            <a:r>
              <a:rPr lang="es-SV" b="1" dirty="0">
                <a:latin typeface="+mn-lt"/>
              </a:rPr>
              <a:t> de Garantías:  </a:t>
            </a:r>
          </a:p>
          <a:p>
            <a:r>
              <a:rPr lang="es-SV" dirty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</a:t>
            </a:r>
            <a:r>
              <a:rPr lang="es-SV" b="1" dirty="0" err="1">
                <a:solidFill>
                  <a:schemeClr val="tx1"/>
                </a:solidFill>
              </a:rPr>
              <a:t>Valúos</a:t>
            </a:r>
            <a:r>
              <a:rPr lang="es-SV" b="1" dirty="0">
                <a:solidFill>
                  <a:schemeClr val="tx1"/>
                </a:solidFill>
              </a:rPr>
              <a:t> de Garantías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988387201"/>
              </p:ext>
            </p:extLst>
          </p:nvPr>
        </p:nvGraphicFramePr>
        <p:xfrm>
          <a:off x="2951820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44824"/>
            <a:ext cx="82449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Velar porque la Institución cuente con adecuadas garantías que sirvan de respaldo a los créditos otorgados, así como la actualización de estas de acuerdo con la normativa aplicable.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CC3AC551-DFE5-A6CC-BE03-1991F1B77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76972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Supervisión de Proyectos:</a:t>
            </a:r>
          </a:p>
          <a:p>
            <a:r>
              <a:rPr lang="es-SV" dirty="0">
                <a:latin typeface="+mn-lt"/>
              </a:rPr>
              <a:t>Ing. César Ezequiel Bolaines Velásquez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Supervisión de Proyectos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697392994"/>
              </p:ext>
            </p:extLst>
          </p:nvPr>
        </p:nvGraphicFramePr>
        <p:xfrm>
          <a:off x="2951820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880828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Contribuir al aseguramiento de la inversión de clientes(as) a través de la supervisión directa de proyectos de construcción habitacional seguros y confiables de acuerdo con los lineamientos y normativa establecida.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92FB6C2C-3EE8-59E2-8A24-D56D537D2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COMITÉS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2195736" y="1988840"/>
            <a:ext cx="525658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SV" sz="1800" b="0" i="0" u="none" strike="noStrike" baseline="0" dirty="0">
                <a:latin typeface="Aptos" panose="020B0004020202020204" pitchFamily="34" charset="0"/>
              </a:rPr>
              <a:t>COMITÉ DE AUDITORÍA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s-SV" sz="1800" b="0" i="0" u="none" strike="noStrike" baseline="0" dirty="0">
              <a:latin typeface="Aptos" panose="020B00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SV" sz="1800" b="0" i="0" u="none" strike="noStrike" baseline="0" dirty="0">
                <a:latin typeface="Aptos" panose="020B0004020202020204" pitchFamily="34" charset="0"/>
              </a:rPr>
              <a:t>COMITÉ DE RIESGOS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s-SV" sz="1800" b="0" i="0" u="none" strike="noStrike" baseline="0" dirty="0">
              <a:latin typeface="Aptos" panose="020B00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ES" sz="1800" b="0" i="0" u="none" strike="noStrike" baseline="0" dirty="0">
                <a:latin typeface="Aptos" panose="020B0004020202020204" pitchFamily="34" charset="0"/>
              </a:rPr>
              <a:t>COMITÉ DE LAVADO DE DINERO Y ACTIVOS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s-ES" sz="1800" b="0" i="0" u="none" strike="noStrike" baseline="0" dirty="0">
              <a:latin typeface="Aptos" panose="020B00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SV" sz="1800" b="0" i="0" u="none" strike="noStrike" baseline="0" dirty="0">
                <a:latin typeface="Aptos" panose="020B0004020202020204" pitchFamily="34" charset="0"/>
              </a:rPr>
              <a:t>COMITÉ ANTISOBORNO Y ANTICORRUPCIÓN</a:t>
            </a:r>
            <a:endParaRPr lang="es-SV" b="1" dirty="0">
              <a:latin typeface="+mn-lt"/>
            </a:endParaRP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DD401AC7-D7E5-417B-6D20-A292BD9C1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396931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451682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Ejecutar las disposiciones de Junta Directiva, supervisar y coordinar las actividades del Fondo.</a:t>
            </a:r>
            <a:endParaRPr lang="es-SV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1520" y="2638653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Ejecutivo:</a:t>
            </a:r>
          </a:p>
          <a:p>
            <a:r>
              <a:rPr lang="es-SV" b="1" dirty="0">
                <a:latin typeface="+mn-lt"/>
              </a:rPr>
              <a:t>     </a:t>
            </a:r>
            <a:r>
              <a:rPr lang="es-SV" dirty="0">
                <a:latin typeface="+mn-lt"/>
              </a:rPr>
              <a:t>Lic. Oscar Armando Morales.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4277792393"/>
              </p:ext>
            </p:extLst>
          </p:nvPr>
        </p:nvGraphicFramePr>
        <p:xfrm>
          <a:off x="3072172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ABAE2841-4DC5-71A6-A7AE-734FF1F54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23127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30893"/>
            <a:ext cx="82089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  <a:r>
              <a:rPr lang="es-ES" dirty="0">
                <a:latin typeface="+mn-lt"/>
              </a:rPr>
              <a:t> </a:t>
            </a:r>
          </a:p>
          <a:p>
            <a:pPr algn="just"/>
            <a:r>
              <a:rPr lang="es-ES" sz="1600" dirty="0">
                <a:latin typeface="+mn-lt"/>
              </a:rPr>
              <a:t>Gestionar comunicación interna y externa, facilitando a clientes(as) y otras partes interesadas información veraz y actualizada, a través de diferentes canales de comunicación sobre promoción de servicios y divulgación de temas del quehacer institucional y posicionamiento del Fondo como Institución líder del financiamiento habitacional en condiciones favorables.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Comunicaciones y Publicidad:</a:t>
            </a:r>
          </a:p>
          <a:p>
            <a:r>
              <a:rPr lang="es-SV" dirty="0">
                <a:latin typeface="+mn-lt"/>
              </a:rPr>
              <a:t>  Licda. Gabriela María Sosa Lemus.</a:t>
            </a:r>
          </a:p>
        </p:txBody>
      </p:sp>
      <p:graphicFrame>
        <p:nvGraphicFramePr>
          <p:cNvPr id="2" name="10 Diagrama">
            <a:extLst>
              <a:ext uri="{FF2B5EF4-FFF2-40B4-BE49-F238E27FC236}">
                <a16:creationId xmlns:a16="http://schemas.microsoft.com/office/drawing/2014/main" id="{554CECAF-196D-4BF3-BFD8-0A1962DC85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20114233"/>
              </p:ext>
            </p:extLst>
          </p:nvPr>
        </p:nvGraphicFramePr>
        <p:xfrm>
          <a:off x="302999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A26A3A7-9BEC-024A-9BBB-9C6984167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92317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u="sng" dirty="0">
                <a:hlinkClick r:id="rId4" action="ppaction://hlinksldjump"/>
              </a:rPr>
              <a:t>Regresar a Organigrama</a:t>
            </a:r>
            <a:endParaRPr lang="es-SV" sz="1400" u="sng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5949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Interna:</a:t>
            </a:r>
          </a:p>
          <a:p>
            <a:pPr algn="ctr"/>
            <a:r>
              <a:rPr lang="es-SV" dirty="0">
                <a:latin typeface="+mn-lt"/>
              </a:rPr>
              <a:t>Lic. Ricardo Isaac Aguilar González.</a:t>
            </a:r>
          </a:p>
          <a:p>
            <a:pPr algn="ctr"/>
            <a:r>
              <a:rPr lang="es-SV" b="1" dirty="0">
                <a:latin typeface="+mn-lt"/>
              </a:rPr>
              <a:t>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842330771"/>
              </p:ext>
            </p:extLst>
          </p:nvPr>
        </p:nvGraphicFramePr>
        <p:xfrm>
          <a:off x="296416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611560" y="1330893"/>
            <a:ext cx="79568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1E4F40C-D4CD-6C7C-8A75-141079D71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de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9641</TotalTime>
  <Words>4729</Words>
  <Application>Microsoft Office PowerPoint</Application>
  <PresentationFormat>Presentación en pantalla (4:3)</PresentationFormat>
  <Paragraphs>717</Paragraphs>
  <Slides>56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56</vt:i4>
      </vt:variant>
    </vt:vector>
  </HeadingPairs>
  <TitlesOfParts>
    <vt:vector size="64" baseType="lpstr">
      <vt:lpstr>Aptos</vt:lpstr>
      <vt:lpstr>Arial</vt:lpstr>
      <vt:lpstr>Arial Narrow</vt:lpstr>
      <vt:lpstr>Calibri</vt:lpstr>
      <vt:lpstr>Calibri Light</vt:lpstr>
      <vt:lpstr>Garamond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Evelin Janeth Soler de Torres</cp:lastModifiedBy>
  <cp:revision>1086</cp:revision>
  <cp:lastPrinted>2017-07-31T16:25:48Z</cp:lastPrinted>
  <dcterms:created xsi:type="dcterms:W3CDTF">2007-05-14T18:37:21Z</dcterms:created>
  <dcterms:modified xsi:type="dcterms:W3CDTF">2025-03-11T16:39:25Z</dcterms:modified>
</cp:coreProperties>
</file>