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8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9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10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1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2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3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4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5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6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7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8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8"/>
  </p:notesMasterIdLst>
  <p:sldIdLst>
    <p:sldId id="256" r:id="rId2"/>
    <p:sldId id="257" r:id="rId3"/>
    <p:sldId id="308" r:id="rId4"/>
    <p:sldId id="259" r:id="rId5"/>
    <p:sldId id="340" r:id="rId6"/>
    <p:sldId id="351" r:id="rId7"/>
    <p:sldId id="260" r:id="rId8"/>
    <p:sldId id="261" r:id="rId9"/>
    <p:sldId id="262" r:id="rId10"/>
    <p:sldId id="263" r:id="rId11"/>
    <p:sldId id="350" r:id="rId12"/>
    <p:sldId id="264" r:id="rId13"/>
    <p:sldId id="265" r:id="rId14"/>
    <p:sldId id="266" r:id="rId15"/>
    <p:sldId id="267" r:id="rId16"/>
    <p:sldId id="349" r:id="rId17"/>
    <p:sldId id="268" r:id="rId18"/>
    <p:sldId id="309" r:id="rId19"/>
    <p:sldId id="348" r:id="rId20"/>
    <p:sldId id="310" r:id="rId21"/>
    <p:sldId id="311" r:id="rId22"/>
    <p:sldId id="312" r:id="rId23"/>
    <p:sldId id="346" r:id="rId24"/>
    <p:sldId id="269" r:id="rId25"/>
    <p:sldId id="313" r:id="rId26"/>
    <p:sldId id="314" r:id="rId27"/>
    <p:sldId id="315" r:id="rId28"/>
    <p:sldId id="316" r:id="rId29"/>
    <p:sldId id="270" r:id="rId30"/>
    <p:sldId id="317" r:id="rId31"/>
    <p:sldId id="318" r:id="rId32"/>
    <p:sldId id="319" r:id="rId33"/>
    <p:sldId id="271" r:id="rId34"/>
    <p:sldId id="320" r:id="rId35"/>
    <p:sldId id="321" r:id="rId36"/>
    <p:sldId id="322" r:id="rId37"/>
    <p:sldId id="323" r:id="rId38"/>
    <p:sldId id="272" r:id="rId39"/>
    <p:sldId id="324" r:id="rId40"/>
    <p:sldId id="325" r:id="rId41"/>
    <p:sldId id="326" r:id="rId42"/>
    <p:sldId id="327" r:id="rId43"/>
    <p:sldId id="273" r:id="rId44"/>
    <p:sldId id="329" r:id="rId45"/>
    <p:sldId id="330" r:id="rId46"/>
    <p:sldId id="274" r:id="rId47"/>
    <p:sldId id="347" r:id="rId48"/>
    <p:sldId id="332" r:id="rId49"/>
    <p:sldId id="333" r:id="rId50"/>
    <p:sldId id="334" r:id="rId51"/>
    <p:sldId id="335" r:id="rId52"/>
    <p:sldId id="336" r:id="rId53"/>
    <p:sldId id="337" r:id="rId54"/>
    <p:sldId id="275" r:id="rId55"/>
    <p:sldId id="338" r:id="rId56"/>
    <p:sldId id="339" r:id="rId57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 varScale="1">
        <p:scale>
          <a:sx n="69" d="100"/>
          <a:sy n="69" d="100"/>
        </p:scale>
        <p:origin x="1590" y="60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9F05A36-6A8D-4E39-9089-10244C8FF879}" type="presParOf" srcId="{83D2847A-64F1-4E49-B0D4-13B33A530AEE}" destId="{7D896AFB-FB0F-4DD6-B9B9-CD8B25556F4E}" srcOrd="0" destOrd="0" presId="urn:microsoft.com/office/officeart/2005/8/layout/orgChart1"/>
    <dgm:cxn modelId="{3AAD6BC2-3770-47D6-8B2D-105FD8A8F7E8}" type="presParOf" srcId="{83D2847A-64F1-4E49-B0D4-13B33A530AEE}" destId="{48E37160-D030-449F-9C26-699CF728A760}" srcOrd="1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25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 Empleado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140067EA-54C7-4A2A-9EF5-847A96E2E96D}" type="presParOf" srcId="{83D2847A-64F1-4E49-B0D4-13B33A530AEE}" destId="{7D896AFB-FB0F-4DD6-B9B9-CD8B25556F4E}" srcOrd="0" destOrd="0" presId="urn:microsoft.com/office/officeart/2005/8/layout/orgChart1"/>
    <dgm:cxn modelId="{15FFE250-194B-42BD-BF35-84A15BBB4201}" type="presParOf" srcId="{83D2847A-64F1-4E49-B0D4-13B33A530AEE}" destId="{48E37160-D030-449F-9C26-699CF728A760}" srcOrd="1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44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Hombres</a:t>
          </a:r>
        </a:p>
      </dsp:txBody>
      <dsp:txXfrm>
        <a:off x="162876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92139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92139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25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Empleado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28/2/2025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49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F0A273-481F-45F9-8CFD-9371A296A307}" type="datetime1">
              <a:rPr lang="es-ES" smtClean="0"/>
              <a:t>28/02/2025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F29AAE-EDD7-4785-95C7-C93C72F81495}" type="datetime1">
              <a:rPr lang="es-ES" smtClean="0"/>
              <a:t>28/02/2025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7A75D3-B33B-4516-8162-3CDFF79A2CE0}" type="datetime1">
              <a:rPr lang="es-ES" smtClean="0"/>
              <a:t>28/02/2025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E44240-D4F7-4840-95AC-F09685EB6CDE}" type="datetime1">
              <a:rPr lang="es-ES" smtClean="0"/>
              <a:t>28/02/2025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271115-3342-4363-B8C4-9516129DBBC1}" type="datetime1">
              <a:rPr lang="es-ES" smtClean="0"/>
              <a:t>28/02/2025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CB172A-F282-4685-9D05-BE9E070B95AD}" type="datetime1">
              <a:rPr lang="es-ES" smtClean="0"/>
              <a:t>28/02/2025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5D0D76-D75C-4979-8F5E-789733CAA0F6}" type="datetime1">
              <a:rPr lang="es-ES" smtClean="0"/>
              <a:t>28/02/2025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095BB4-6269-4F71-B76C-76F5F32BAF22}" type="datetime1">
              <a:rPr lang="es-ES" smtClean="0"/>
              <a:t>28/02/2025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26F2CD-10D2-4631-843A-F35C25E4D52B}" type="datetime1">
              <a:rPr lang="es-ES" smtClean="0"/>
              <a:t>28/02/2025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66168D-BB81-4AF7-8DCB-17FDC698BD6D}" type="datetime1">
              <a:rPr lang="es-ES" smtClean="0"/>
              <a:t>28/02/2025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656EBC-D042-4E58-9A99-4A10123D91ED}" type="datetime1">
              <a:rPr lang="es-ES" smtClean="0"/>
              <a:t>28/02/2025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43A445C-4B71-438C-B1F0-01FF902A5005}" type="datetime1">
              <a:rPr lang="es-ES" smtClean="0"/>
              <a:t>28/02/2025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6.xml"/><Relationship Id="rId18" Type="http://schemas.openxmlformats.org/officeDocument/2006/relationships/slide" Target="slide48.xml"/><Relationship Id="rId26" Type="http://schemas.openxmlformats.org/officeDocument/2006/relationships/slide" Target="slide38.xml"/><Relationship Id="rId39" Type="http://schemas.openxmlformats.org/officeDocument/2006/relationships/slide" Target="slide56.xml"/><Relationship Id="rId21" Type="http://schemas.openxmlformats.org/officeDocument/2006/relationships/slide" Target="slide33.xml"/><Relationship Id="rId34" Type="http://schemas.openxmlformats.org/officeDocument/2006/relationships/slide" Target="slide43.xml"/><Relationship Id="rId42" Type="http://schemas.openxmlformats.org/officeDocument/2006/relationships/slide" Target="slide10.xml"/><Relationship Id="rId47" Type="http://schemas.openxmlformats.org/officeDocument/2006/relationships/slide" Target="slide12.xml"/><Relationship Id="rId50" Type="http://schemas.openxmlformats.org/officeDocument/2006/relationships/slide" Target="slide13.xml"/><Relationship Id="rId55" Type="http://schemas.openxmlformats.org/officeDocument/2006/relationships/slide" Target="slide23.xml"/><Relationship Id="rId7" Type="http://schemas.openxmlformats.org/officeDocument/2006/relationships/slide" Target="slide7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5.xml"/><Relationship Id="rId29" Type="http://schemas.openxmlformats.org/officeDocument/2006/relationships/slide" Target="slide41.xml"/><Relationship Id="rId11" Type="http://schemas.openxmlformats.org/officeDocument/2006/relationships/slide" Target="slide21.xml"/><Relationship Id="rId24" Type="http://schemas.openxmlformats.org/officeDocument/2006/relationships/slide" Target="slide37.xml"/><Relationship Id="rId32" Type="http://schemas.openxmlformats.org/officeDocument/2006/relationships/slide" Target="slide32.xml"/><Relationship Id="rId37" Type="http://schemas.openxmlformats.org/officeDocument/2006/relationships/slide" Target="slide54.xml"/><Relationship Id="rId40" Type="http://schemas.openxmlformats.org/officeDocument/2006/relationships/slide" Target="slide15.xml"/><Relationship Id="rId45" Type="http://schemas.openxmlformats.org/officeDocument/2006/relationships/slide" Target="slide52.xml"/><Relationship Id="rId53" Type="http://schemas.openxmlformats.org/officeDocument/2006/relationships/slide" Target="slide9.xml"/><Relationship Id="rId58" Type="http://schemas.openxmlformats.org/officeDocument/2006/relationships/image" Target="../media/image3.png"/><Relationship Id="rId5" Type="http://schemas.openxmlformats.org/officeDocument/2006/relationships/slide" Target="slide2.xml"/><Relationship Id="rId61" Type="http://schemas.openxmlformats.org/officeDocument/2006/relationships/slide" Target="slide19.xml"/><Relationship Id="rId19" Type="http://schemas.openxmlformats.org/officeDocument/2006/relationships/slide" Target="slide49.xml"/><Relationship Id="rId14" Type="http://schemas.openxmlformats.org/officeDocument/2006/relationships/slide" Target="slide27.xml"/><Relationship Id="rId22" Type="http://schemas.openxmlformats.org/officeDocument/2006/relationships/slide" Target="slide35.xml"/><Relationship Id="rId27" Type="http://schemas.openxmlformats.org/officeDocument/2006/relationships/slide" Target="slide39.xml"/><Relationship Id="rId30" Type="http://schemas.openxmlformats.org/officeDocument/2006/relationships/slide" Target="slide29.xml"/><Relationship Id="rId35" Type="http://schemas.openxmlformats.org/officeDocument/2006/relationships/slide" Target="slide44.xml"/><Relationship Id="rId43" Type="http://schemas.openxmlformats.org/officeDocument/2006/relationships/slide" Target="slide5.xml"/><Relationship Id="rId48" Type="http://schemas.openxmlformats.org/officeDocument/2006/relationships/slide" Target="slide47.xml"/><Relationship Id="rId56" Type="http://schemas.openxmlformats.org/officeDocument/2006/relationships/slide" Target="slide8.xml"/><Relationship Id="rId8" Type="http://schemas.openxmlformats.org/officeDocument/2006/relationships/slide" Target="slide17.xml"/><Relationship Id="rId51" Type="http://schemas.openxmlformats.org/officeDocument/2006/relationships/slide" Target="slide22.xml"/><Relationship Id="rId3" Type="http://schemas.openxmlformats.org/officeDocument/2006/relationships/notesSlide" Target="../notesSlides/notesSlide1.xml"/><Relationship Id="rId12" Type="http://schemas.openxmlformats.org/officeDocument/2006/relationships/slide" Target="slide24.xml"/><Relationship Id="rId17" Type="http://schemas.openxmlformats.org/officeDocument/2006/relationships/slide" Target="slide46.xml"/><Relationship Id="rId25" Type="http://schemas.openxmlformats.org/officeDocument/2006/relationships/slide" Target="slide34.xml"/><Relationship Id="rId33" Type="http://schemas.openxmlformats.org/officeDocument/2006/relationships/slide" Target="slide30.xml"/><Relationship Id="rId38" Type="http://schemas.openxmlformats.org/officeDocument/2006/relationships/slide" Target="slide55.xml"/><Relationship Id="rId46" Type="http://schemas.openxmlformats.org/officeDocument/2006/relationships/slide" Target="slide51.xml"/><Relationship Id="rId59" Type="http://schemas.openxmlformats.org/officeDocument/2006/relationships/slide" Target="slide6.xml"/><Relationship Id="rId20" Type="http://schemas.openxmlformats.org/officeDocument/2006/relationships/slide" Target="slide50.xml"/><Relationship Id="rId41" Type="http://schemas.openxmlformats.org/officeDocument/2006/relationships/slide" Target="slide14.xml"/><Relationship Id="rId54" Type="http://schemas.openxmlformats.org/officeDocument/2006/relationships/slide" Target="slide11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8.xml"/><Relationship Id="rId23" Type="http://schemas.openxmlformats.org/officeDocument/2006/relationships/slide" Target="slide36.xml"/><Relationship Id="rId28" Type="http://schemas.openxmlformats.org/officeDocument/2006/relationships/slide" Target="slide40.xml"/><Relationship Id="rId36" Type="http://schemas.openxmlformats.org/officeDocument/2006/relationships/slide" Target="slide45.xml"/><Relationship Id="rId49" Type="http://schemas.openxmlformats.org/officeDocument/2006/relationships/slide" Target="slide42.xml"/><Relationship Id="rId57" Type="http://schemas.openxmlformats.org/officeDocument/2006/relationships/image" Target="../media/image2.png"/><Relationship Id="rId10" Type="http://schemas.openxmlformats.org/officeDocument/2006/relationships/slide" Target="slide20.xml"/><Relationship Id="rId31" Type="http://schemas.openxmlformats.org/officeDocument/2006/relationships/slide" Target="slide31.xml"/><Relationship Id="rId44" Type="http://schemas.openxmlformats.org/officeDocument/2006/relationships/slide" Target="slide3.xml"/><Relationship Id="rId52" Type="http://schemas.openxmlformats.org/officeDocument/2006/relationships/slide" Target="slide53.xml"/><Relationship Id="rId60" Type="http://schemas.openxmlformats.org/officeDocument/2006/relationships/slide" Target="slide16.xml"/><Relationship Id="rId4" Type="http://schemas.openxmlformats.org/officeDocument/2006/relationships/image" Target="../media/image1.jpg"/><Relationship Id="rId9" Type="http://schemas.openxmlformats.org/officeDocument/2006/relationships/slide" Target="slide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de Atención Digital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1" name="100 Forma libre">
              <a:hlinkClick r:id="rId37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8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9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0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Sistemas Integrados</a:t>
              </a:r>
            </a:p>
          </p:txBody>
        </p:sp>
        <p:sp>
          <p:nvSpPr>
            <p:cNvPr id="105" name="104 Forma libre">
              <a:hlinkClick r:id="rId41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221054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 </a:t>
            </a:r>
            <a:r>
              <a:rPr lang="es-MX" altLang="es-SV" sz="1200" b="1" dirty="0">
                <a:latin typeface="+mn-lt"/>
                <a:cs typeface="Times New Roman" panose="02020603050405020304" pitchFamily="18" charset="0"/>
              </a:rPr>
              <a:t>(V27)</a:t>
            </a:r>
            <a:endParaRPr lang="es-ES" altLang="es-SV" sz="12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8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49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0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1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2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8" y="1193211"/>
            <a:ext cx="276275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31 de enero de 2025)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3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9987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Función de Cumplimiento Antisoborno</a:t>
            </a:r>
          </a:p>
        </p:txBody>
      </p:sp>
      <p:sp>
        <p:nvSpPr>
          <p:cNvPr id="141" name="8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6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87 Forma libre">
            <a:extLst>
              <a:ext uri="{FF2B5EF4-FFF2-40B4-BE49-F238E27FC236}">
                <a16:creationId xmlns:a16="http://schemas.microsoft.com/office/drawing/2014/main" id="{97968C10-B813-F88D-AD4A-5B425495CC43}"/>
              </a:ext>
            </a:extLst>
          </p:cNvPr>
          <p:cNvSpPr/>
          <p:nvPr/>
        </p:nvSpPr>
        <p:spPr bwMode="auto">
          <a:xfrm>
            <a:off x="76323" y="4577056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 de la Mujer y Grupos Vulnerables</a:t>
            </a:r>
          </a:p>
        </p:txBody>
      </p:sp>
      <p:cxnSp>
        <p:nvCxnSpPr>
          <p:cNvPr id="9" name="127 Conector recto">
            <a:extLst>
              <a:ext uri="{FF2B5EF4-FFF2-40B4-BE49-F238E27FC236}">
                <a16:creationId xmlns:a16="http://schemas.microsoft.com/office/drawing/2014/main" id="{AA87F7E0-38C0-C7F3-F599-2BC51881F446}"/>
              </a:ext>
            </a:extLst>
          </p:cNvPr>
          <p:cNvCxnSpPr/>
          <p:nvPr/>
        </p:nvCxnSpPr>
        <p:spPr>
          <a:xfrm>
            <a:off x="745889" y="4722922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290 Conector recto">
            <a:extLst>
              <a:ext uri="{FF2B5EF4-FFF2-40B4-BE49-F238E27FC236}">
                <a16:creationId xmlns:a16="http://schemas.microsoft.com/office/drawing/2014/main" id="{5BFDA5A9-8AF3-E2A5-C20B-1D3DECCAE320}"/>
              </a:ext>
            </a:extLst>
          </p:cNvPr>
          <p:cNvCxnSpPr/>
          <p:nvPr/>
        </p:nvCxnSpPr>
        <p:spPr>
          <a:xfrm>
            <a:off x="3755299" y="1339364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9 Forma libre">
            <a:extLst>
              <a:ext uri="{FF2B5EF4-FFF2-40B4-BE49-F238E27FC236}">
                <a16:creationId xmlns:a16="http://schemas.microsoft.com/office/drawing/2014/main" id="{B77E74D7-76FF-BC7C-21FB-CDAE4B0AC599}"/>
              </a:ext>
            </a:extLst>
          </p:cNvPr>
          <p:cNvSpPr/>
          <p:nvPr/>
        </p:nvSpPr>
        <p:spPr bwMode="auto">
          <a:xfrm>
            <a:off x="3094996" y="1213211"/>
            <a:ext cx="660303" cy="231989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tx1"/>
                </a:solidFill>
              </a:rPr>
              <a:t>Comités</a:t>
            </a:r>
          </a:p>
        </p:txBody>
      </p:sp>
      <p:sp>
        <p:nvSpPr>
          <p:cNvPr id="177" name="69 Forma libre">
            <a:hlinkClick r:id="rId47" action="ppaction://hlinksldjump"/>
            <a:extLst>
              <a:ext uri="{FF2B5EF4-FFF2-40B4-BE49-F238E27FC236}">
                <a16:creationId xmlns:a16="http://schemas.microsoft.com/office/drawing/2014/main" id="{CDFC0001-E3EE-1227-B47C-CBFB608FB0FA}"/>
              </a:ext>
            </a:extLst>
          </p:cNvPr>
          <p:cNvSpPr/>
          <p:nvPr/>
        </p:nvSpPr>
        <p:spPr bwMode="auto">
          <a:xfrm>
            <a:off x="3521897" y="2699770"/>
            <a:ext cx="678149" cy="325832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cmpd="sng">
            <a:solidFill>
              <a:schemeClr val="tx1"/>
            </a:solidFill>
            <a:prstDash val="soli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Compras Públicas</a:t>
            </a:r>
          </a:p>
        </p:txBody>
      </p:sp>
      <p:cxnSp>
        <p:nvCxnSpPr>
          <p:cNvPr id="178" name="273 Conector recto">
            <a:extLst>
              <a:ext uri="{FF2B5EF4-FFF2-40B4-BE49-F238E27FC236}">
                <a16:creationId xmlns:a16="http://schemas.microsoft.com/office/drawing/2014/main" id="{9C09701D-CC90-2FFF-57C7-E8DFCF434CE9}"/>
              </a:ext>
            </a:extLst>
          </p:cNvPr>
          <p:cNvCxnSpPr>
            <a:cxnSpLocks/>
          </p:cNvCxnSpPr>
          <p:nvPr/>
        </p:nvCxnSpPr>
        <p:spPr>
          <a:xfrm>
            <a:off x="4203641" y="2852936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09 Forma libre">
            <a:hlinkClick r:id="rId59" action="ppaction://hlinksldjump"/>
            <a:extLst>
              <a:ext uri="{FF2B5EF4-FFF2-40B4-BE49-F238E27FC236}">
                <a16:creationId xmlns:a16="http://schemas.microsoft.com/office/drawing/2014/main" id="{A5EF3EE5-30E2-DB63-8645-57608ACB11CB}"/>
              </a:ext>
            </a:extLst>
          </p:cNvPr>
          <p:cNvSpPr/>
          <p:nvPr/>
        </p:nvSpPr>
        <p:spPr bwMode="auto">
          <a:xfrm>
            <a:off x="3091016" y="1208066"/>
            <a:ext cx="660303" cy="231989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endParaRPr lang="es-ES" sz="700" b="1" dirty="0">
              <a:solidFill>
                <a:schemeClr val="tx1"/>
              </a:solidFill>
            </a:endParaRPr>
          </a:p>
        </p:txBody>
      </p:sp>
      <p:sp>
        <p:nvSpPr>
          <p:cNvPr id="7" name="67 Forma libre">
            <a:extLst>
              <a:ext uri="{FF2B5EF4-FFF2-40B4-BE49-F238E27FC236}">
                <a16:creationId xmlns:a16="http://schemas.microsoft.com/office/drawing/2014/main" id="{A8F03A26-548A-5038-4841-165A8D1AA4A4}"/>
              </a:ext>
            </a:extLst>
          </p:cNvPr>
          <p:cNvSpPr/>
          <p:nvPr/>
        </p:nvSpPr>
        <p:spPr bwMode="auto">
          <a:xfrm>
            <a:off x="3543977" y="2087384"/>
            <a:ext cx="656069" cy="29987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2" name="69 Forma libre">
            <a:hlinkClick r:id="rId40" action="ppaction://hlinksldjump"/>
            <a:extLst>
              <a:ext uri="{FF2B5EF4-FFF2-40B4-BE49-F238E27FC236}">
                <a16:creationId xmlns:a16="http://schemas.microsoft.com/office/drawing/2014/main" id="{ADE1C8E9-42AB-BC8A-5EFE-888B4D950950}"/>
              </a:ext>
            </a:extLst>
          </p:cNvPr>
          <p:cNvSpPr/>
          <p:nvPr/>
        </p:nvSpPr>
        <p:spPr bwMode="auto">
          <a:xfrm>
            <a:off x="3518717" y="2697884"/>
            <a:ext cx="678149" cy="325832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cmpd="sng">
            <a:noFill/>
            <a:prstDash val="soli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6" name="103 Forma libre">
            <a:hlinkClick r:id="rId60" action="ppaction://hlinksldjump"/>
            <a:extLst>
              <a:ext uri="{FF2B5EF4-FFF2-40B4-BE49-F238E27FC236}">
                <a16:creationId xmlns:a16="http://schemas.microsoft.com/office/drawing/2014/main" id="{81DAC4D8-ECA9-4AE8-1F90-99FD7A60CE24}"/>
              </a:ext>
            </a:extLst>
          </p:cNvPr>
          <p:cNvSpPr/>
          <p:nvPr/>
        </p:nvSpPr>
        <p:spPr bwMode="auto">
          <a:xfrm>
            <a:off x="3525934" y="3125289"/>
            <a:ext cx="678149" cy="32281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8" name="103 Forma libre">
            <a:hlinkClick r:id="rId61" action="ppaction://hlinksldjump"/>
            <a:extLst>
              <a:ext uri="{FF2B5EF4-FFF2-40B4-BE49-F238E27FC236}">
                <a16:creationId xmlns:a16="http://schemas.microsoft.com/office/drawing/2014/main" id="{E0CC860D-C394-6C48-9CFE-E26629F3104A}"/>
              </a:ext>
            </a:extLst>
          </p:cNvPr>
          <p:cNvSpPr/>
          <p:nvPr/>
        </p:nvSpPr>
        <p:spPr bwMode="auto">
          <a:xfrm>
            <a:off x="74519" y="4587464"/>
            <a:ext cx="678149" cy="32281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03DA118-5DAA-8B10-E41D-892D76141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FUNCIÓN DE CUMPLIMIENTO ANTISOBORNO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555612345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MX" dirty="0">
                <a:latin typeface="+mn-lt"/>
              </a:rPr>
              <a:t>Administrar, gestionar y ejecutar el seguimiento de los planes, procesos, informes y acciones derivadas del Sistemas Integrados de Gestión de la calidad, ambiental y antisoborno, así como fomentar y facilitar la cultura de los sistemas de gestión y la mejora continua de la Institución.</a:t>
            </a:r>
          </a:p>
        </p:txBody>
      </p:sp>
      <p:sp>
        <p:nvSpPr>
          <p:cNvPr id="3" name="9 CuadroTexto">
            <a:extLst>
              <a:ext uri="{FF2B5EF4-FFF2-40B4-BE49-F238E27FC236}">
                <a16:creationId xmlns:a16="http://schemas.microsoft.com/office/drawing/2014/main" id="{FB4CE6A3-1362-7CA1-4C96-9E76EF467833}"/>
              </a:ext>
            </a:extLst>
          </p:cNvPr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Responsable:</a:t>
            </a:r>
          </a:p>
          <a:p>
            <a:pPr algn="ctr"/>
            <a:r>
              <a:rPr lang="es-SV" dirty="0">
                <a:latin typeface="+mn-lt"/>
              </a:rPr>
              <a:t>  Lic. Jairo Felipe Alonso Damas Cruz.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58361CED-3257-6E43-2157-38081B009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453953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287A799-11B5-5476-8E7A-01187E712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B08389C-05B6-196F-0CB7-44AEDD0AC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9D49565-1372-C74D-B233-B25437A92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35760094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9FDE69E-E93E-21D5-9979-1A02CC8EE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SISTEMAS INTEGRADOS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467544" y="1445875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MX" dirty="0">
                <a:latin typeface="+mn-lt"/>
              </a:rPr>
              <a:t>Dar cumplimiento a las responsabilidades establecidas en el Reglamento de la Ley de Compras Públicas y participar en el diseño e implementación del Sistema de Gestión Antisoborno y sus controles.</a:t>
            </a:r>
          </a:p>
        </p:txBody>
      </p:sp>
      <p:sp>
        <p:nvSpPr>
          <p:cNvPr id="3" name="8 CuadroTexto">
            <a:extLst>
              <a:ext uri="{FF2B5EF4-FFF2-40B4-BE49-F238E27FC236}">
                <a16:creationId xmlns:a16="http://schemas.microsoft.com/office/drawing/2014/main" id="{126B9308-72ED-339B-96ED-BC1AC784B1D4}"/>
              </a:ext>
            </a:extLst>
          </p:cNvPr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Sistemas Integrados: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graphicFrame>
        <p:nvGraphicFramePr>
          <p:cNvPr id="7" name="7 Diagrama">
            <a:extLst>
              <a:ext uri="{FF2B5EF4-FFF2-40B4-BE49-F238E27FC236}">
                <a16:creationId xmlns:a16="http://schemas.microsoft.com/office/drawing/2014/main" id="{15935A8A-7BDD-3E9C-8BD8-BA019DCDE6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1215679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A2F80E8-7E0E-3B58-08E0-86681F897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32424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3454112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41F639B-474E-763E-8B75-2BB09DED6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304CECF-CA4E-7563-615D-9947E6CCB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2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/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Jefa Unidad de la Mujer y Grupos </a:t>
            </a:r>
            <a:r>
              <a:rPr kumimoji="0" lang="es-SV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Vulnerabl</a:t>
            </a:r>
            <a:r>
              <a:rPr lang="es-SV" b="1" dirty="0">
                <a:solidFill>
                  <a:prstClr val="black"/>
                </a:solidFill>
                <a:latin typeface="Calibri"/>
              </a:rPr>
              <a:t>es</a:t>
            </a:r>
            <a:endParaRPr kumimoji="0" lang="es-SV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6 Rectángulo">
            <a:extLst>
              <a:ext uri="{FF2B5EF4-FFF2-40B4-BE49-F238E27FC236}">
                <a16:creationId xmlns:a16="http://schemas.microsoft.com/office/drawing/2014/main" id="{FEDC6106-87D6-AB0D-C5F1-C73E323FE175}"/>
              </a:ext>
            </a:extLst>
          </p:cNvPr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5" name="10 Rectángulo">
            <a:extLst>
              <a:ext uri="{FF2B5EF4-FFF2-40B4-BE49-F238E27FC236}">
                <a16:creationId xmlns:a16="http://schemas.microsoft.com/office/drawing/2014/main" id="{5374BBF1-7B8F-91A8-1AF3-2A3B47DCACE6}"/>
              </a:ext>
            </a:extLst>
          </p:cNvPr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U</a:t>
            </a:r>
            <a:r>
              <a:rPr lang="es-SV" b="1" dirty="0">
                <a:solidFill>
                  <a:schemeClr val="tx1"/>
                </a:solidFill>
              </a:rPr>
              <a:t>nidad de la Mujer y Grupos Vulnerables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2ED9A42-774A-8584-524E-C2FEA6937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85944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>
                <a:latin typeface="+mn-lt"/>
              </a:rPr>
              <a:t>Jerson Rogelio Posada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Edgar Vásquez Ramos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Amílcar Calderón Martínez   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99146580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6C619F9-7680-BBF2-C460-28A59FFE9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064380E-75EF-791C-C2BF-02F059C6B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2151783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E308262-FECC-8F61-E233-C7033B1A8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6782857-4AF8-BF5B-81BA-D651BB692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49E1A56-EB20-C3B9-C3AF-F1D4C9316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Inga.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97440230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1AF4316-0D34-B1E9-1BE8-36B622885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00663821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024D994-0D6C-AF4D-8761-917EC9DB1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665886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4CAF271-B0CB-D113-A6EF-AFD0027AB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62049932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B44BB12-2C60-6238-98AA-008474353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18FE5F7-1E40-CCD0-D453-1B7734B4F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Rosa María Lara Urrutia</a:t>
            </a:r>
          </a:p>
          <a:p>
            <a:r>
              <a:rPr lang="es-SV" sz="1400" b="1" dirty="0">
                <a:latin typeface="+mn-lt"/>
              </a:rPr>
              <a:t>        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Alejandro Hernández Castro       </a:t>
            </a:r>
            <a:r>
              <a:rPr lang="es-SV" sz="1400" b="1" dirty="0">
                <a:latin typeface="+mn-lt"/>
              </a:rPr>
              <a:t>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017021478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54AB679-80A2-5622-1F22-F76FB5FE0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819937620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70FF374-5655-172B-5A1C-B619C9C2E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29324936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8785435-ADA6-F105-3786-AD70BC7BD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34741546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4EAC638-2EC2-2CF1-9506-D8CB7451C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630086702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5624559-5C07-F406-368D-692A57DEA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3B996C4-5C83-4399-5B16-C1330A148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50520742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4A2498B-2199-1A76-2567-9A37DB4AF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ES" dirty="0">
                <a:latin typeface="+mn-lt"/>
              </a:rPr>
              <a:t>Licda. Paola Michelle Guerrero de González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12535796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B875C73-D088-2642-B7C6-B21410866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3246227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1E02194-92A1-1C26-7954-740E96ABA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1254542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CB30C5E-3B59-942D-7516-69818B2DF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12587017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26F069F-8375-15F3-1899-37E422702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988962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31390A3-3453-C34E-A52E-DAED53E2A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3019FF2-E49F-AA76-A35E-D5422FB68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389083747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CF2244A-D551-3229-671A-4AD782E41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FA157C1-660A-525E-55CA-E43FA3D41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4425291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23FCE63-A18D-274B-0D4C-D695153F3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A82716E-00A2-8B37-45C8-0C8FB8BCB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FD34BE9-241E-5858-75BE-9D266E55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88291149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109740D-457F-7AFB-06F9-FD0DE5622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23963231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</a:t>
            </a:r>
            <a:r>
              <a:rPr lang="es-SV">
                <a:latin typeface="+mn-lt"/>
              </a:rPr>
              <a:t>de Activos </a:t>
            </a:r>
            <a:r>
              <a:rPr lang="es-SV" dirty="0">
                <a:latin typeface="+mn-lt"/>
              </a:rPr>
              <a:t>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975834F-486A-FCFA-0A00-2B7A56E79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148006789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F815BAF-B730-FA73-BD08-9CC10D690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68552257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6A40905-5352-2059-6F59-1B55062DC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583668" y="2704852"/>
            <a:ext cx="61206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Granados, S.A de C.V.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el 09 de enero de 2025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A0873F43-900E-27FD-BD21-37190BA37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Servicios de Atención Digital:   </a:t>
            </a:r>
          </a:p>
          <a:p>
            <a:r>
              <a:rPr lang="es-SV" dirty="0">
                <a:latin typeface="+mn-lt"/>
              </a:rPr>
              <a:t>Licda. Susana Guadalupe Vásquez Méndez.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de Atención Digital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kern="0" dirty="0">
                <a:latin typeface="+mn-lt"/>
              </a:rPr>
              <a:t>Promover, implementar y facilitar la atención de servicios digitales a los(as) clientes(as) y ciudadanos(as).</a:t>
            </a:r>
            <a:endParaRPr lang="es-SV" dirty="0">
              <a:latin typeface="+mn-lt"/>
            </a:endParaRPr>
          </a:p>
        </p:txBody>
      </p:sp>
      <p:graphicFrame>
        <p:nvGraphicFramePr>
          <p:cNvPr id="2" name="7 Diagrama">
            <a:extLst>
              <a:ext uri="{FF2B5EF4-FFF2-40B4-BE49-F238E27FC236}">
                <a16:creationId xmlns:a16="http://schemas.microsoft.com/office/drawing/2014/main" id="{73648FDF-6BF5-875A-3DFE-A0849753F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406514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10C7CC41-2187-0253-BACB-5D4C78029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15566459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77EB6CB-24A1-033D-33E5-C7C34B9A1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260727493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852D729-B7E8-0874-565B-BDF7FD123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Ivette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2DFE16F-2249-C831-F4DA-EF9CEA6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1B778AD-8192-0B32-A1CC-76644FBED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84163136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C3AC551-DFE5-A6CC-BE03-1991F1B77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Proyectos:</a:t>
            </a:r>
          </a:p>
          <a:p>
            <a:r>
              <a:rPr lang="es-SV" dirty="0">
                <a:latin typeface="+mn-lt"/>
              </a:rPr>
              <a:t>Ing. César Ezequiel Bolaines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97392994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2FB6C2C-3EE8-59E2-8A24-D56D537D2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COMITÉS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2195736" y="1988840"/>
            <a:ext cx="52565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DE AUDITORÍA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SV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DE RIESGOS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SV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sz="1800" b="0" i="0" u="none" strike="noStrike" baseline="0" dirty="0">
                <a:latin typeface="Aptos" panose="020B0004020202020204" pitchFamily="34" charset="0"/>
              </a:rPr>
              <a:t>COMITÉ DE LAVADO DE DINERO Y ACTIVOS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ES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ANTISOBORNO Y ANTICORRUPCIÓN</a:t>
            </a:r>
            <a:endParaRPr lang="es-SV" b="1" dirty="0">
              <a:latin typeface="+mn-lt"/>
            </a:endParaRP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DD401AC7-D7E5-417B-6D20-A292BD9C1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396931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277792393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BAE2841-4DC5-71A6-A7AE-734FF1F5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0114233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A26A3A7-9BEC-024A-9BBB-9C6984167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42330771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1E4F40C-D4CD-6C7C-8A75-141079D71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enero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9573</TotalTime>
  <Words>4729</Words>
  <Application>Microsoft Office PowerPoint</Application>
  <PresentationFormat>Presentación en pantalla (4:3)</PresentationFormat>
  <Paragraphs>717</Paragraphs>
  <Slides>56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56</vt:i4>
      </vt:variant>
    </vt:vector>
  </HeadingPairs>
  <TitlesOfParts>
    <vt:vector size="64" baseType="lpstr">
      <vt:lpstr>Aptos</vt:lpstr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1077</cp:revision>
  <cp:lastPrinted>2017-07-31T16:25:48Z</cp:lastPrinted>
  <dcterms:created xsi:type="dcterms:W3CDTF">2007-05-14T18:37:21Z</dcterms:created>
  <dcterms:modified xsi:type="dcterms:W3CDTF">2025-02-28T23:13:35Z</dcterms:modified>
</cp:coreProperties>
</file>