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notesSlides/notesSlide2.xml" ContentType="application/vnd.openxmlformats-officedocument.presentationml.notesSl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</p:sldMasterIdLst>
  <p:notesMasterIdLst>
    <p:notesMasterId r:id="rId58"/>
  </p:notesMasterIdLst>
  <p:sldIdLst>
    <p:sldId id="256" r:id="rId4"/>
    <p:sldId id="257" r:id="rId5"/>
    <p:sldId id="308" r:id="rId6"/>
    <p:sldId id="259" r:id="rId7"/>
    <p:sldId id="340" r:id="rId8"/>
    <p:sldId id="260" r:id="rId9"/>
    <p:sldId id="261" r:id="rId10"/>
    <p:sldId id="262" r:id="rId11"/>
    <p:sldId id="263" r:id="rId12"/>
    <p:sldId id="344" r:id="rId13"/>
    <p:sldId id="264" r:id="rId14"/>
    <p:sldId id="265" r:id="rId15"/>
    <p:sldId id="266" r:id="rId16"/>
    <p:sldId id="267" r:id="rId17"/>
    <p:sldId id="268" r:id="rId18"/>
    <p:sldId id="309" r:id="rId19"/>
    <p:sldId id="310" r:id="rId20"/>
    <p:sldId id="311" r:id="rId21"/>
    <p:sldId id="312" r:id="rId22"/>
    <p:sldId id="346" r:id="rId23"/>
    <p:sldId id="269" r:id="rId24"/>
    <p:sldId id="313" r:id="rId25"/>
    <p:sldId id="314" r:id="rId26"/>
    <p:sldId id="315" r:id="rId27"/>
    <p:sldId id="316" r:id="rId28"/>
    <p:sldId id="270" r:id="rId29"/>
    <p:sldId id="317" r:id="rId30"/>
    <p:sldId id="318" r:id="rId31"/>
    <p:sldId id="319" r:id="rId32"/>
    <p:sldId id="271" r:id="rId33"/>
    <p:sldId id="320" r:id="rId34"/>
    <p:sldId id="321" r:id="rId35"/>
    <p:sldId id="322" r:id="rId36"/>
    <p:sldId id="323" r:id="rId37"/>
    <p:sldId id="272" r:id="rId38"/>
    <p:sldId id="324" r:id="rId39"/>
    <p:sldId id="325" r:id="rId40"/>
    <p:sldId id="326" r:id="rId41"/>
    <p:sldId id="327" r:id="rId42"/>
    <p:sldId id="273" r:id="rId43"/>
    <p:sldId id="328" r:id="rId44"/>
    <p:sldId id="329" r:id="rId45"/>
    <p:sldId id="330" r:id="rId46"/>
    <p:sldId id="274" r:id="rId47"/>
    <p:sldId id="331" r:id="rId48"/>
    <p:sldId id="332" r:id="rId49"/>
    <p:sldId id="333" r:id="rId50"/>
    <p:sldId id="334" r:id="rId51"/>
    <p:sldId id="335" r:id="rId52"/>
    <p:sldId id="336" r:id="rId53"/>
    <p:sldId id="337" r:id="rId54"/>
    <p:sldId id="275" r:id="rId55"/>
    <p:sldId id="338" r:id="rId56"/>
    <p:sldId id="339" r:id="rId57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8452" autoAdjust="0"/>
  </p:normalViewPr>
  <p:slideViewPr>
    <p:cSldViewPr>
      <p:cViewPr varScale="1">
        <p:scale>
          <a:sx n="72" d="100"/>
          <a:sy n="72" d="100"/>
        </p:scale>
        <p:origin x="1314" y="54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61" Type="http://schemas.openxmlformats.org/officeDocument/2006/relationships/theme" Target="theme/theme1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presProps" Target="presProps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</a:t>
          </a:r>
        </a:p>
        <a:p>
          <a:r>
            <a:rPr lang="es-SV" sz="1100" dirty="0"/>
            <a:t>(Actualmente se tienen dos vacancias)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77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16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9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600" dirty="0"/>
            <a:t>20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20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17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8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6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8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22</a:t>
          </a:r>
        </a:p>
        <a:p>
          <a:r>
            <a:rPr lang="es-SV" sz="1600" dirty="0"/>
            <a:t>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38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28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19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11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10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Empleado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100" kern="1200" dirty="0"/>
            <a:t>(Actualmente se tienen dos vacancias)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77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58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Miembros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Miembros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17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Miembros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22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Hombres</a:t>
          </a:r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38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14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28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19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11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65185" y="830330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Empleado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1/8/2020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47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77F7C8-DA0A-4266-AA96-72DDB71FAE2B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6421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E5FA30-69D9-4B64-8BD2-B34FADEFE4E4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80024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BF68B2-85A6-41C5-9640-7569CD908334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237278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812DB8-747C-4301-8CBE-9B7D60D36C2C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033625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CA94E0-E4C3-444A-B96D-B42F3CE02419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4262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4F67F1-83CC-403C-9606-CA1F33EEB7A4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574181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D250A0-D343-41E9-90AC-23C8ADAB9357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06587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76A26D-0CE5-4D1D-AA75-49EEE2E4C4D9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2154559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6642497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4356E2-C7C1-4BDF-8CF0-E215CC4873F9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245169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5805EC-C625-4360-9523-6135D14CE053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0316304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357A2A-F0F5-472A-9F37-E7B7028C4933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99871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798985-1C24-4C07-A803-CDBE11810F60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6188768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B11309-9D96-47F1-975B-3AEEF6014547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0617968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B1F3B8-6FC4-4499-88AF-37E2549C00A5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762853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544C2F-19A1-4BDB-97FC-3AB7644C1308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879047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B820EF-910B-420A-BC87-963C647473D4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492622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725A69-839A-44DE-9C65-887947E185A0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786495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CCDB85-3FB9-4A7C-9C5B-39D1946CBABA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676739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3A34388-4707-4CD1-AFCC-EB3D28D3539A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932494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9E925D-AAE5-4A3A-8F3A-15248F9DA3A4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48357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6642497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F1B827-DB5B-42F2-B94D-CC3D19B0D3C3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8315692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C9DA09-7D5D-4000-9F99-8D835591D826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283417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A346F7-6DCD-4374-9C6E-DCB44EFA2282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4020557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97DA52-2010-4B16-93C3-BABB53A2144D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3710442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EDB9C0-75E9-4A19-B248-F0A9EB2B642A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0911520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E6796D-53B2-4542-AB4F-2BAFA4F81533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438099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7957A5-F075-44B9-8550-660D8D5296B3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2980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3A0358-7DFD-4EAD-AF6B-09E256F81AC9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67826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6EE628-E340-4DFA-9164-36036E801609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63788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6642497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D16442-F6D2-430C-AB68-5842C9BD5B2E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22120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1CE3C8-F843-47EA-AF02-066B6D19D6FD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0919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4F0BB7-E6B0-4CFD-AF2E-530A326727E1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865972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A764FB-9AF8-4887-894B-70D818CD4A50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5231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6436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3A91CCE-F38A-469D-A72E-D995A1417CD2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  <p:sp>
        <p:nvSpPr>
          <p:cNvPr id="7" name="Rectángulo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979" y="16272"/>
            <a:ext cx="1871733" cy="18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413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6436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9E30E2D-2FF1-4EED-8B9F-2D27F331FC23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  <p:sp>
        <p:nvSpPr>
          <p:cNvPr id="7" name="Rectángulo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979" y="16272"/>
            <a:ext cx="1871733" cy="18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935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6436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398531-02B2-492C-B9E6-94D52390716B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  <p:sp>
        <p:nvSpPr>
          <p:cNvPr id="7" name="Rectángulo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979" y="16272"/>
            <a:ext cx="1871733" cy="18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726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4.xml"/><Relationship Id="rId18" Type="http://schemas.openxmlformats.org/officeDocument/2006/relationships/slide" Target="slide47.xml"/><Relationship Id="rId26" Type="http://schemas.openxmlformats.org/officeDocument/2006/relationships/slide" Target="slide36.xml"/><Relationship Id="rId39" Type="http://schemas.openxmlformats.org/officeDocument/2006/relationships/slide" Target="slide54.xml"/><Relationship Id="rId21" Type="http://schemas.openxmlformats.org/officeDocument/2006/relationships/slide" Target="slide32.xml"/><Relationship Id="rId34" Type="http://schemas.openxmlformats.org/officeDocument/2006/relationships/slide" Target="slide42.xml"/><Relationship Id="rId42" Type="http://schemas.openxmlformats.org/officeDocument/2006/relationships/slide" Target="slide9.xml"/><Relationship Id="rId47" Type="http://schemas.openxmlformats.org/officeDocument/2006/relationships/slide" Target="slide11.xml"/><Relationship Id="rId50" Type="http://schemas.openxmlformats.org/officeDocument/2006/relationships/slide" Target="slide12.xml"/><Relationship Id="rId55" Type="http://schemas.openxmlformats.org/officeDocument/2006/relationships/slide" Target="slide8.xml"/><Relationship Id="rId7" Type="http://schemas.openxmlformats.org/officeDocument/2006/relationships/slide" Target="slide15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44.xml"/><Relationship Id="rId29" Type="http://schemas.openxmlformats.org/officeDocument/2006/relationships/slide" Target="slide26.xml"/><Relationship Id="rId11" Type="http://schemas.openxmlformats.org/officeDocument/2006/relationships/slide" Target="slide21.xml"/><Relationship Id="rId24" Type="http://schemas.openxmlformats.org/officeDocument/2006/relationships/slide" Target="slide31.xml"/><Relationship Id="rId32" Type="http://schemas.openxmlformats.org/officeDocument/2006/relationships/slide" Target="slide27.xml"/><Relationship Id="rId37" Type="http://schemas.openxmlformats.org/officeDocument/2006/relationships/slide" Target="slide52.xml"/><Relationship Id="rId40" Type="http://schemas.openxmlformats.org/officeDocument/2006/relationships/slide" Target="slide14.xml"/><Relationship Id="rId45" Type="http://schemas.openxmlformats.org/officeDocument/2006/relationships/slide" Target="slide50.xml"/><Relationship Id="rId53" Type="http://schemas.openxmlformats.org/officeDocument/2006/relationships/slide" Target="slide7.xml"/><Relationship Id="rId5" Type="http://schemas.openxmlformats.org/officeDocument/2006/relationships/slide" Target="slide4.xml"/><Relationship Id="rId19" Type="http://schemas.openxmlformats.org/officeDocument/2006/relationships/slide" Target="slide48.xml"/><Relationship Id="rId4" Type="http://schemas.openxmlformats.org/officeDocument/2006/relationships/slide" Target="slide2.xml"/><Relationship Id="rId9" Type="http://schemas.openxmlformats.org/officeDocument/2006/relationships/slide" Target="slide17.xml"/><Relationship Id="rId14" Type="http://schemas.openxmlformats.org/officeDocument/2006/relationships/slide" Target="slide25.xml"/><Relationship Id="rId22" Type="http://schemas.openxmlformats.org/officeDocument/2006/relationships/slide" Target="slide33.xml"/><Relationship Id="rId27" Type="http://schemas.openxmlformats.org/officeDocument/2006/relationships/slide" Target="slide37.xml"/><Relationship Id="rId30" Type="http://schemas.openxmlformats.org/officeDocument/2006/relationships/slide" Target="slide28.xml"/><Relationship Id="rId35" Type="http://schemas.openxmlformats.org/officeDocument/2006/relationships/slide" Target="slide43.xml"/><Relationship Id="rId43" Type="http://schemas.openxmlformats.org/officeDocument/2006/relationships/slide" Target="slide5.xml"/><Relationship Id="rId48" Type="http://schemas.openxmlformats.org/officeDocument/2006/relationships/slide" Target="slide45.xml"/><Relationship Id="rId56" Type="http://schemas.openxmlformats.org/officeDocument/2006/relationships/slide" Target="slide10.xml"/><Relationship Id="rId8" Type="http://schemas.openxmlformats.org/officeDocument/2006/relationships/slide" Target="slide16.xml"/><Relationship Id="rId51" Type="http://schemas.openxmlformats.org/officeDocument/2006/relationships/slide" Target="slide19.xml"/><Relationship Id="rId3" Type="http://schemas.openxmlformats.org/officeDocument/2006/relationships/notesSlide" Target="../notesSlides/notesSlide1.xml"/><Relationship Id="rId12" Type="http://schemas.openxmlformats.org/officeDocument/2006/relationships/slide" Target="slide23.xml"/><Relationship Id="rId17" Type="http://schemas.openxmlformats.org/officeDocument/2006/relationships/slide" Target="slide46.xml"/><Relationship Id="rId25" Type="http://schemas.openxmlformats.org/officeDocument/2006/relationships/slide" Target="slide35.xml"/><Relationship Id="rId33" Type="http://schemas.openxmlformats.org/officeDocument/2006/relationships/slide" Target="slide40.xml"/><Relationship Id="rId38" Type="http://schemas.openxmlformats.org/officeDocument/2006/relationships/slide" Target="slide53.xml"/><Relationship Id="rId46" Type="http://schemas.openxmlformats.org/officeDocument/2006/relationships/slide" Target="slide49.xml"/><Relationship Id="rId20" Type="http://schemas.openxmlformats.org/officeDocument/2006/relationships/slide" Target="slide30.xml"/><Relationship Id="rId41" Type="http://schemas.openxmlformats.org/officeDocument/2006/relationships/slide" Target="slide13.xml"/><Relationship Id="rId54" Type="http://schemas.openxmlformats.org/officeDocument/2006/relationships/image" Target="../media/image2.png"/><Relationship Id="rId1" Type="http://schemas.openxmlformats.org/officeDocument/2006/relationships/themeOverride" Target="../theme/themeOverride1.xml"/><Relationship Id="rId6" Type="http://schemas.openxmlformats.org/officeDocument/2006/relationships/slide" Target="slide6.xml"/><Relationship Id="rId15" Type="http://schemas.openxmlformats.org/officeDocument/2006/relationships/slide" Target="slide22.xml"/><Relationship Id="rId23" Type="http://schemas.openxmlformats.org/officeDocument/2006/relationships/slide" Target="slide34.xml"/><Relationship Id="rId28" Type="http://schemas.openxmlformats.org/officeDocument/2006/relationships/slide" Target="slide38.xml"/><Relationship Id="rId36" Type="http://schemas.openxmlformats.org/officeDocument/2006/relationships/slide" Target="slide41.xml"/><Relationship Id="rId49" Type="http://schemas.openxmlformats.org/officeDocument/2006/relationships/slide" Target="slide39.xml"/><Relationship Id="rId57" Type="http://schemas.openxmlformats.org/officeDocument/2006/relationships/slide" Target="slide20.xml"/><Relationship Id="rId10" Type="http://schemas.openxmlformats.org/officeDocument/2006/relationships/slide" Target="slide18.xml"/><Relationship Id="rId31" Type="http://schemas.openxmlformats.org/officeDocument/2006/relationships/slide" Target="slide29.xml"/><Relationship Id="rId44" Type="http://schemas.openxmlformats.org/officeDocument/2006/relationships/slide" Target="slide3.xml"/><Relationship Id="rId52" Type="http://schemas.openxmlformats.org/officeDocument/2006/relationships/slide" Target="slide5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slide" Target="slide1.xml"/><Relationship Id="rId7" Type="http://schemas.openxmlformats.org/officeDocument/2006/relationships/diagramColors" Target="../diagrams/colors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0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slide" Target="slide1.xml"/><Relationship Id="rId7" Type="http://schemas.openxmlformats.org/officeDocument/2006/relationships/diagramColors" Target="../diagrams/colors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1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slide" Target="slide1.xml"/><Relationship Id="rId7" Type="http://schemas.openxmlformats.org/officeDocument/2006/relationships/diagramColors" Target="../diagrams/colors1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slide" Target="slide1.xml"/><Relationship Id="rId7" Type="http://schemas.openxmlformats.org/officeDocument/2006/relationships/diagramColors" Target="../diagrams/colors1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3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slide" Target="slide1.xml"/><Relationship Id="rId7" Type="http://schemas.openxmlformats.org/officeDocument/2006/relationships/diagramColors" Target="../diagrams/colors1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4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slide" Target="slide1.xml"/><Relationship Id="rId7" Type="http://schemas.openxmlformats.org/officeDocument/2006/relationships/diagramColors" Target="../diagrams/colors1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5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slide" Target="slide1.xml"/><Relationship Id="rId7" Type="http://schemas.openxmlformats.org/officeDocument/2006/relationships/diagramColors" Target="../diagrams/colors1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6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slide" Target="slide1.xml"/><Relationship Id="rId7" Type="http://schemas.openxmlformats.org/officeDocument/2006/relationships/diagramColors" Target="../diagrams/colors1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7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slide" Target="slide1.xml"/><Relationship Id="rId7" Type="http://schemas.openxmlformats.org/officeDocument/2006/relationships/diagramColors" Target="../diagrams/colors1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8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slide" Target="slide1.xml"/><Relationship Id="rId7" Type="http://schemas.openxmlformats.org/officeDocument/2006/relationships/diagramColors" Target="../diagrams/colors1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9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" Target="slide1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3" Type="http://schemas.openxmlformats.org/officeDocument/2006/relationships/slide" Target="slide1.xml"/><Relationship Id="rId7" Type="http://schemas.openxmlformats.org/officeDocument/2006/relationships/diagramColors" Target="../diagrams/colors1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0.xml"/><Relationship Id="rId6" Type="http://schemas.openxmlformats.org/officeDocument/2006/relationships/diagramQuickStyle" Target="../diagrams/quickStyle18.xml"/><Relationship Id="rId5" Type="http://schemas.openxmlformats.org/officeDocument/2006/relationships/diagramLayout" Target="../diagrams/layout18.xml"/><Relationship Id="rId4" Type="http://schemas.openxmlformats.org/officeDocument/2006/relationships/diagramData" Target="../diagrams/data18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9.xml"/><Relationship Id="rId3" Type="http://schemas.openxmlformats.org/officeDocument/2006/relationships/slide" Target="slide1.xml"/><Relationship Id="rId7" Type="http://schemas.openxmlformats.org/officeDocument/2006/relationships/diagramColors" Target="../diagrams/colors1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1.xml"/><Relationship Id="rId6" Type="http://schemas.openxmlformats.org/officeDocument/2006/relationships/diagramQuickStyle" Target="../diagrams/quickStyle19.xml"/><Relationship Id="rId5" Type="http://schemas.openxmlformats.org/officeDocument/2006/relationships/diagramLayout" Target="../diagrams/layout19.xml"/><Relationship Id="rId4" Type="http://schemas.openxmlformats.org/officeDocument/2006/relationships/diagramData" Target="../diagrams/data19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0.xml"/><Relationship Id="rId3" Type="http://schemas.openxmlformats.org/officeDocument/2006/relationships/slide" Target="slide1.xml"/><Relationship Id="rId7" Type="http://schemas.openxmlformats.org/officeDocument/2006/relationships/diagramColors" Target="../diagrams/colors2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2.xml"/><Relationship Id="rId6" Type="http://schemas.openxmlformats.org/officeDocument/2006/relationships/diagramQuickStyle" Target="../diagrams/quickStyle20.xml"/><Relationship Id="rId5" Type="http://schemas.openxmlformats.org/officeDocument/2006/relationships/diagramLayout" Target="../diagrams/layout20.xml"/><Relationship Id="rId4" Type="http://schemas.openxmlformats.org/officeDocument/2006/relationships/diagramData" Target="../diagrams/data20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1.xml"/><Relationship Id="rId3" Type="http://schemas.openxmlformats.org/officeDocument/2006/relationships/slide" Target="slide1.xml"/><Relationship Id="rId7" Type="http://schemas.openxmlformats.org/officeDocument/2006/relationships/diagramColors" Target="../diagrams/colors2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3.xml"/><Relationship Id="rId6" Type="http://schemas.openxmlformats.org/officeDocument/2006/relationships/diagramQuickStyle" Target="../diagrams/quickStyle21.xml"/><Relationship Id="rId5" Type="http://schemas.openxmlformats.org/officeDocument/2006/relationships/diagramLayout" Target="../diagrams/layout21.xml"/><Relationship Id="rId4" Type="http://schemas.openxmlformats.org/officeDocument/2006/relationships/diagramData" Target="../diagrams/data21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2.xml"/><Relationship Id="rId3" Type="http://schemas.openxmlformats.org/officeDocument/2006/relationships/slide" Target="slide1.xml"/><Relationship Id="rId7" Type="http://schemas.openxmlformats.org/officeDocument/2006/relationships/diagramColors" Target="../diagrams/colors2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4.xml"/><Relationship Id="rId6" Type="http://schemas.openxmlformats.org/officeDocument/2006/relationships/diagramQuickStyle" Target="../diagrams/quickStyle22.xml"/><Relationship Id="rId5" Type="http://schemas.openxmlformats.org/officeDocument/2006/relationships/diagramLayout" Target="../diagrams/layout22.xml"/><Relationship Id="rId4" Type="http://schemas.openxmlformats.org/officeDocument/2006/relationships/diagramData" Target="../diagrams/data22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3.xml"/><Relationship Id="rId3" Type="http://schemas.openxmlformats.org/officeDocument/2006/relationships/slide" Target="slide1.xml"/><Relationship Id="rId7" Type="http://schemas.openxmlformats.org/officeDocument/2006/relationships/diagramColors" Target="../diagrams/colors2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5.xml"/><Relationship Id="rId6" Type="http://schemas.openxmlformats.org/officeDocument/2006/relationships/diagramQuickStyle" Target="../diagrams/quickStyle23.xml"/><Relationship Id="rId5" Type="http://schemas.openxmlformats.org/officeDocument/2006/relationships/diagramLayout" Target="../diagrams/layout23.xml"/><Relationship Id="rId4" Type="http://schemas.openxmlformats.org/officeDocument/2006/relationships/diagramData" Target="../diagrams/data23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4.xml"/><Relationship Id="rId3" Type="http://schemas.openxmlformats.org/officeDocument/2006/relationships/slide" Target="slide1.xml"/><Relationship Id="rId7" Type="http://schemas.openxmlformats.org/officeDocument/2006/relationships/diagramColors" Target="../diagrams/colors2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6.xml"/><Relationship Id="rId6" Type="http://schemas.openxmlformats.org/officeDocument/2006/relationships/diagramQuickStyle" Target="../diagrams/quickStyle24.xml"/><Relationship Id="rId5" Type="http://schemas.openxmlformats.org/officeDocument/2006/relationships/diagramLayout" Target="../diagrams/layout24.xml"/><Relationship Id="rId4" Type="http://schemas.openxmlformats.org/officeDocument/2006/relationships/diagramData" Target="../diagrams/data24.xml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5.xml"/><Relationship Id="rId3" Type="http://schemas.openxmlformats.org/officeDocument/2006/relationships/slide" Target="slide1.xml"/><Relationship Id="rId7" Type="http://schemas.openxmlformats.org/officeDocument/2006/relationships/diagramColors" Target="../diagrams/colors2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7.xml"/><Relationship Id="rId6" Type="http://schemas.openxmlformats.org/officeDocument/2006/relationships/diagramQuickStyle" Target="../diagrams/quickStyle25.xml"/><Relationship Id="rId5" Type="http://schemas.openxmlformats.org/officeDocument/2006/relationships/diagramLayout" Target="../diagrams/layout25.xml"/><Relationship Id="rId4" Type="http://schemas.openxmlformats.org/officeDocument/2006/relationships/diagramData" Target="../diagrams/data25.xml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6.xml"/><Relationship Id="rId3" Type="http://schemas.openxmlformats.org/officeDocument/2006/relationships/slide" Target="slide1.xml"/><Relationship Id="rId7" Type="http://schemas.openxmlformats.org/officeDocument/2006/relationships/diagramColors" Target="../diagrams/colors2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8.xml"/><Relationship Id="rId6" Type="http://schemas.openxmlformats.org/officeDocument/2006/relationships/diagramQuickStyle" Target="../diagrams/quickStyle26.xml"/><Relationship Id="rId5" Type="http://schemas.openxmlformats.org/officeDocument/2006/relationships/diagramLayout" Target="../diagrams/layout26.xml"/><Relationship Id="rId4" Type="http://schemas.openxmlformats.org/officeDocument/2006/relationships/diagramData" Target="../diagrams/data26.xml"/></Relationships>
</file>

<file path=ppt/slides/_rels/slide2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7.xml"/><Relationship Id="rId3" Type="http://schemas.openxmlformats.org/officeDocument/2006/relationships/slide" Target="slide1.xml"/><Relationship Id="rId7" Type="http://schemas.openxmlformats.org/officeDocument/2006/relationships/diagramColors" Target="../diagrams/colors2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9.xml"/><Relationship Id="rId6" Type="http://schemas.openxmlformats.org/officeDocument/2006/relationships/diagramQuickStyle" Target="../diagrams/quickStyle27.xml"/><Relationship Id="rId5" Type="http://schemas.openxmlformats.org/officeDocument/2006/relationships/diagramLayout" Target="../diagrams/layout27.xml"/><Relationship Id="rId4" Type="http://schemas.openxmlformats.org/officeDocument/2006/relationships/diagramData" Target="../diagrams/data2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slide" Target="slide1.xml"/><Relationship Id="rId7" Type="http://schemas.openxmlformats.org/officeDocument/2006/relationships/diagramColors" Target="../diagrams/colors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8.xml"/><Relationship Id="rId3" Type="http://schemas.openxmlformats.org/officeDocument/2006/relationships/slide" Target="slide1.xml"/><Relationship Id="rId7" Type="http://schemas.openxmlformats.org/officeDocument/2006/relationships/diagramColors" Target="../diagrams/colors2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0.xml"/><Relationship Id="rId6" Type="http://schemas.openxmlformats.org/officeDocument/2006/relationships/diagramQuickStyle" Target="../diagrams/quickStyle28.xml"/><Relationship Id="rId5" Type="http://schemas.openxmlformats.org/officeDocument/2006/relationships/diagramLayout" Target="../diagrams/layout28.xml"/><Relationship Id="rId4" Type="http://schemas.openxmlformats.org/officeDocument/2006/relationships/diagramData" Target="../diagrams/data28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9.xml"/><Relationship Id="rId3" Type="http://schemas.openxmlformats.org/officeDocument/2006/relationships/slide" Target="slide1.xml"/><Relationship Id="rId7" Type="http://schemas.openxmlformats.org/officeDocument/2006/relationships/diagramColors" Target="../diagrams/colors2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1.xml"/><Relationship Id="rId6" Type="http://schemas.openxmlformats.org/officeDocument/2006/relationships/diagramQuickStyle" Target="../diagrams/quickStyle29.xml"/><Relationship Id="rId5" Type="http://schemas.openxmlformats.org/officeDocument/2006/relationships/diagramLayout" Target="../diagrams/layout29.xml"/><Relationship Id="rId4" Type="http://schemas.openxmlformats.org/officeDocument/2006/relationships/diagramData" Target="../diagrams/data29.xml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0.xml"/><Relationship Id="rId3" Type="http://schemas.openxmlformats.org/officeDocument/2006/relationships/slide" Target="slide1.xml"/><Relationship Id="rId7" Type="http://schemas.openxmlformats.org/officeDocument/2006/relationships/diagramColors" Target="../diagrams/colors3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2.xml"/><Relationship Id="rId6" Type="http://schemas.openxmlformats.org/officeDocument/2006/relationships/diagramQuickStyle" Target="../diagrams/quickStyle30.xml"/><Relationship Id="rId5" Type="http://schemas.openxmlformats.org/officeDocument/2006/relationships/diagramLayout" Target="../diagrams/layout30.xml"/><Relationship Id="rId4" Type="http://schemas.openxmlformats.org/officeDocument/2006/relationships/diagramData" Target="../diagrams/data30.xml"/></Relationships>
</file>

<file path=ppt/slides/_rels/slide3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1.xml"/><Relationship Id="rId3" Type="http://schemas.openxmlformats.org/officeDocument/2006/relationships/slide" Target="slide1.xml"/><Relationship Id="rId7" Type="http://schemas.openxmlformats.org/officeDocument/2006/relationships/diagramColors" Target="../diagrams/colors3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3.xml"/><Relationship Id="rId6" Type="http://schemas.openxmlformats.org/officeDocument/2006/relationships/diagramQuickStyle" Target="../diagrams/quickStyle31.xml"/><Relationship Id="rId5" Type="http://schemas.openxmlformats.org/officeDocument/2006/relationships/diagramLayout" Target="../diagrams/layout31.xml"/><Relationship Id="rId4" Type="http://schemas.openxmlformats.org/officeDocument/2006/relationships/diagramData" Target="../diagrams/data31.xml"/></Relationships>
</file>

<file path=ppt/slides/_rels/slide3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2.xml"/><Relationship Id="rId3" Type="http://schemas.openxmlformats.org/officeDocument/2006/relationships/slide" Target="slide1.xml"/><Relationship Id="rId7" Type="http://schemas.openxmlformats.org/officeDocument/2006/relationships/diagramColors" Target="../diagrams/colors3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4.xml"/><Relationship Id="rId6" Type="http://schemas.openxmlformats.org/officeDocument/2006/relationships/diagramQuickStyle" Target="../diagrams/quickStyle32.xml"/><Relationship Id="rId5" Type="http://schemas.openxmlformats.org/officeDocument/2006/relationships/diagramLayout" Target="../diagrams/layout32.xml"/><Relationship Id="rId4" Type="http://schemas.openxmlformats.org/officeDocument/2006/relationships/diagramData" Target="../diagrams/data32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3.xml"/><Relationship Id="rId3" Type="http://schemas.openxmlformats.org/officeDocument/2006/relationships/slide" Target="slide1.xml"/><Relationship Id="rId7" Type="http://schemas.openxmlformats.org/officeDocument/2006/relationships/diagramColors" Target="../diagrams/colors3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5.xml"/><Relationship Id="rId6" Type="http://schemas.openxmlformats.org/officeDocument/2006/relationships/diagramQuickStyle" Target="../diagrams/quickStyle33.xml"/><Relationship Id="rId5" Type="http://schemas.openxmlformats.org/officeDocument/2006/relationships/diagramLayout" Target="../diagrams/layout33.xml"/><Relationship Id="rId4" Type="http://schemas.openxmlformats.org/officeDocument/2006/relationships/diagramData" Target="../diagrams/data33.xml"/></Relationships>
</file>

<file path=ppt/slides/_rels/slide3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4.xml"/><Relationship Id="rId3" Type="http://schemas.openxmlformats.org/officeDocument/2006/relationships/slide" Target="slide1.xml"/><Relationship Id="rId7" Type="http://schemas.openxmlformats.org/officeDocument/2006/relationships/diagramColors" Target="../diagrams/colors3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6.xml"/><Relationship Id="rId6" Type="http://schemas.openxmlformats.org/officeDocument/2006/relationships/diagramQuickStyle" Target="../diagrams/quickStyle34.xml"/><Relationship Id="rId5" Type="http://schemas.openxmlformats.org/officeDocument/2006/relationships/diagramLayout" Target="../diagrams/layout34.xml"/><Relationship Id="rId4" Type="http://schemas.openxmlformats.org/officeDocument/2006/relationships/diagramData" Target="../diagrams/data34.xml"/></Relationships>
</file>

<file path=ppt/slides/_rels/slide3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5.xml"/><Relationship Id="rId3" Type="http://schemas.openxmlformats.org/officeDocument/2006/relationships/slide" Target="slide1.xml"/><Relationship Id="rId7" Type="http://schemas.openxmlformats.org/officeDocument/2006/relationships/diagramColors" Target="../diagrams/colors3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7.xml"/><Relationship Id="rId6" Type="http://schemas.openxmlformats.org/officeDocument/2006/relationships/diagramQuickStyle" Target="../diagrams/quickStyle35.xml"/><Relationship Id="rId5" Type="http://schemas.openxmlformats.org/officeDocument/2006/relationships/diagramLayout" Target="../diagrams/layout35.xml"/><Relationship Id="rId4" Type="http://schemas.openxmlformats.org/officeDocument/2006/relationships/diagramData" Target="../diagrams/data35.xml"/></Relationships>
</file>

<file path=ppt/slides/_rels/slide3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6.xml"/><Relationship Id="rId3" Type="http://schemas.openxmlformats.org/officeDocument/2006/relationships/slide" Target="slide1.xml"/><Relationship Id="rId7" Type="http://schemas.openxmlformats.org/officeDocument/2006/relationships/diagramColors" Target="../diagrams/colors3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8.xml"/><Relationship Id="rId6" Type="http://schemas.openxmlformats.org/officeDocument/2006/relationships/diagramQuickStyle" Target="../diagrams/quickStyle36.xml"/><Relationship Id="rId5" Type="http://schemas.openxmlformats.org/officeDocument/2006/relationships/diagramLayout" Target="../diagrams/layout36.xml"/><Relationship Id="rId4" Type="http://schemas.openxmlformats.org/officeDocument/2006/relationships/diagramData" Target="../diagrams/data36.xml"/></Relationships>
</file>

<file path=ppt/slides/_rels/slide3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7.xml"/><Relationship Id="rId3" Type="http://schemas.openxmlformats.org/officeDocument/2006/relationships/slide" Target="slide1.xml"/><Relationship Id="rId7" Type="http://schemas.openxmlformats.org/officeDocument/2006/relationships/diagramColors" Target="../diagrams/colors3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9.xml"/><Relationship Id="rId6" Type="http://schemas.openxmlformats.org/officeDocument/2006/relationships/diagramQuickStyle" Target="../diagrams/quickStyle37.xml"/><Relationship Id="rId5" Type="http://schemas.openxmlformats.org/officeDocument/2006/relationships/diagramLayout" Target="../diagrams/layout37.xml"/><Relationship Id="rId4" Type="http://schemas.openxmlformats.org/officeDocument/2006/relationships/diagramData" Target="../diagrams/data3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slide" Target="slide1.xml"/><Relationship Id="rId7" Type="http://schemas.openxmlformats.org/officeDocument/2006/relationships/diagramColors" Target="../diagrams/colors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4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8.xml"/><Relationship Id="rId3" Type="http://schemas.openxmlformats.org/officeDocument/2006/relationships/slide" Target="slide1.xml"/><Relationship Id="rId7" Type="http://schemas.openxmlformats.org/officeDocument/2006/relationships/diagramColors" Target="../diagrams/colors3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0.xml"/><Relationship Id="rId6" Type="http://schemas.openxmlformats.org/officeDocument/2006/relationships/diagramQuickStyle" Target="../diagrams/quickStyle38.xml"/><Relationship Id="rId5" Type="http://schemas.openxmlformats.org/officeDocument/2006/relationships/diagramLayout" Target="../diagrams/layout38.xml"/><Relationship Id="rId4" Type="http://schemas.openxmlformats.org/officeDocument/2006/relationships/diagramData" Target="../diagrams/data38.xml"/></Relationships>
</file>

<file path=ppt/slides/_rels/slide4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9.xml"/><Relationship Id="rId3" Type="http://schemas.openxmlformats.org/officeDocument/2006/relationships/slide" Target="slide1.xml"/><Relationship Id="rId7" Type="http://schemas.openxmlformats.org/officeDocument/2006/relationships/diagramColors" Target="../diagrams/colors3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1.xml"/><Relationship Id="rId6" Type="http://schemas.openxmlformats.org/officeDocument/2006/relationships/diagramQuickStyle" Target="../diagrams/quickStyle39.xml"/><Relationship Id="rId5" Type="http://schemas.openxmlformats.org/officeDocument/2006/relationships/diagramLayout" Target="../diagrams/layout39.xml"/><Relationship Id="rId4" Type="http://schemas.openxmlformats.org/officeDocument/2006/relationships/diagramData" Target="../diagrams/data39.xml"/></Relationships>
</file>

<file path=ppt/slides/_rels/slide4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0.xml"/><Relationship Id="rId3" Type="http://schemas.openxmlformats.org/officeDocument/2006/relationships/slide" Target="slide1.xml"/><Relationship Id="rId7" Type="http://schemas.openxmlformats.org/officeDocument/2006/relationships/diagramColors" Target="../diagrams/colors4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2.xml"/><Relationship Id="rId6" Type="http://schemas.openxmlformats.org/officeDocument/2006/relationships/diagramQuickStyle" Target="../diagrams/quickStyle40.xml"/><Relationship Id="rId5" Type="http://schemas.openxmlformats.org/officeDocument/2006/relationships/diagramLayout" Target="../diagrams/layout40.xml"/><Relationship Id="rId4" Type="http://schemas.openxmlformats.org/officeDocument/2006/relationships/diagramData" Target="../diagrams/data40.xml"/></Relationships>
</file>

<file path=ppt/slides/_rels/slide4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1.xml"/><Relationship Id="rId3" Type="http://schemas.openxmlformats.org/officeDocument/2006/relationships/slide" Target="slide1.xml"/><Relationship Id="rId7" Type="http://schemas.openxmlformats.org/officeDocument/2006/relationships/diagramColors" Target="../diagrams/colors4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3.xml"/><Relationship Id="rId6" Type="http://schemas.openxmlformats.org/officeDocument/2006/relationships/diagramQuickStyle" Target="../diagrams/quickStyle41.xml"/><Relationship Id="rId5" Type="http://schemas.openxmlformats.org/officeDocument/2006/relationships/diagramLayout" Target="../diagrams/layout41.xml"/><Relationship Id="rId4" Type="http://schemas.openxmlformats.org/officeDocument/2006/relationships/diagramData" Target="../diagrams/data41.xml"/></Relationships>
</file>

<file path=ppt/slides/_rels/slide4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2.xml"/><Relationship Id="rId3" Type="http://schemas.openxmlformats.org/officeDocument/2006/relationships/slide" Target="slide1.xml"/><Relationship Id="rId7" Type="http://schemas.openxmlformats.org/officeDocument/2006/relationships/diagramColors" Target="../diagrams/colors4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4.xml"/><Relationship Id="rId6" Type="http://schemas.openxmlformats.org/officeDocument/2006/relationships/diagramQuickStyle" Target="../diagrams/quickStyle42.xml"/><Relationship Id="rId5" Type="http://schemas.openxmlformats.org/officeDocument/2006/relationships/diagramLayout" Target="../diagrams/layout42.xml"/><Relationship Id="rId4" Type="http://schemas.openxmlformats.org/officeDocument/2006/relationships/diagramData" Target="../diagrams/data42.xml"/></Relationships>
</file>

<file path=ppt/slides/_rels/slide4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3.xml"/><Relationship Id="rId3" Type="http://schemas.openxmlformats.org/officeDocument/2006/relationships/slide" Target="slide1.xml"/><Relationship Id="rId7" Type="http://schemas.openxmlformats.org/officeDocument/2006/relationships/diagramColors" Target="../diagrams/colors4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5.xml"/><Relationship Id="rId6" Type="http://schemas.openxmlformats.org/officeDocument/2006/relationships/diagramQuickStyle" Target="../diagrams/quickStyle43.xml"/><Relationship Id="rId5" Type="http://schemas.openxmlformats.org/officeDocument/2006/relationships/diagramLayout" Target="../diagrams/layout43.xml"/><Relationship Id="rId4" Type="http://schemas.openxmlformats.org/officeDocument/2006/relationships/diagramData" Target="../diagrams/data43.xml"/></Relationships>
</file>

<file path=ppt/slides/_rels/slide4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4.xml"/><Relationship Id="rId3" Type="http://schemas.openxmlformats.org/officeDocument/2006/relationships/slide" Target="slide1.xml"/><Relationship Id="rId7" Type="http://schemas.openxmlformats.org/officeDocument/2006/relationships/diagramColors" Target="../diagrams/colors4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6.xml"/><Relationship Id="rId6" Type="http://schemas.openxmlformats.org/officeDocument/2006/relationships/diagramQuickStyle" Target="../diagrams/quickStyle44.xml"/><Relationship Id="rId5" Type="http://schemas.openxmlformats.org/officeDocument/2006/relationships/diagramLayout" Target="../diagrams/layout44.xml"/><Relationship Id="rId4" Type="http://schemas.openxmlformats.org/officeDocument/2006/relationships/diagramData" Target="../diagrams/data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notesSlide" Target="../notesSlides/notesSlide2.xml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6.xml"/><Relationship Id="rId3" Type="http://schemas.openxmlformats.org/officeDocument/2006/relationships/slide" Target="slide1.xml"/><Relationship Id="rId7" Type="http://schemas.openxmlformats.org/officeDocument/2006/relationships/diagramColors" Target="../diagrams/colors4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8.xml"/><Relationship Id="rId6" Type="http://schemas.openxmlformats.org/officeDocument/2006/relationships/diagramQuickStyle" Target="../diagrams/quickStyle46.xml"/><Relationship Id="rId5" Type="http://schemas.openxmlformats.org/officeDocument/2006/relationships/diagramLayout" Target="../diagrams/layout46.xml"/><Relationship Id="rId4" Type="http://schemas.openxmlformats.org/officeDocument/2006/relationships/diagramData" Target="../diagrams/data46.xml"/></Relationships>
</file>

<file path=ppt/slides/_rels/slide4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7.xml"/><Relationship Id="rId3" Type="http://schemas.openxmlformats.org/officeDocument/2006/relationships/slide" Target="slide1.xml"/><Relationship Id="rId7" Type="http://schemas.openxmlformats.org/officeDocument/2006/relationships/diagramColors" Target="../diagrams/colors4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9.xml"/><Relationship Id="rId6" Type="http://schemas.openxmlformats.org/officeDocument/2006/relationships/diagramQuickStyle" Target="../diagrams/quickStyle47.xml"/><Relationship Id="rId5" Type="http://schemas.openxmlformats.org/officeDocument/2006/relationships/diagramLayout" Target="../diagrams/layout47.xml"/><Relationship Id="rId4" Type="http://schemas.openxmlformats.org/officeDocument/2006/relationships/diagramData" Target="../diagrams/data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.xml"/></Relationships>
</file>

<file path=ppt/slides/_rels/slide5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8.xml"/><Relationship Id="rId3" Type="http://schemas.openxmlformats.org/officeDocument/2006/relationships/slide" Target="slide1.xml"/><Relationship Id="rId7" Type="http://schemas.openxmlformats.org/officeDocument/2006/relationships/diagramColors" Target="../diagrams/colors4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0.xml"/><Relationship Id="rId6" Type="http://schemas.openxmlformats.org/officeDocument/2006/relationships/diagramQuickStyle" Target="../diagrams/quickStyle48.xml"/><Relationship Id="rId5" Type="http://schemas.openxmlformats.org/officeDocument/2006/relationships/diagramLayout" Target="../diagrams/layout48.xml"/><Relationship Id="rId4" Type="http://schemas.openxmlformats.org/officeDocument/2006/relationships/diagramData" Target="../diagrams/data48.xml"/></Relationships>
</file>

<file path=ppt/slides/_rels/slide5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9.xml"/><Relationship Id="rId3" Type="http://schemas.openxmlformats.org/officeDocument/2006/relationships/slide" Target="slide1.xml"/><Relationship Id="rId7" Type="http://schemas.openxmlformats.org/officeDocument/2006/relationships/diagramColors" Target="../diagrams/colors4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1.xml"/><Relationship Id="rId6" Type="http://schemas.openxmlformats.org/officeDocument/2006/relationships/diagramQuickStyle" Target="../diagrams/quickStyle49.xml"/><Relationship Id="rId5" Type="http://schemas.openxmlformats.org/officeDocument/2006/relationships/diagramLayout" Target="../diagrams/layout49.xml"/><Relationship Id="rId4" Type="http://schemas.openxmlformats.org/officeDocument/2006/relationships/diagramData" Target="../diagrams/data49.xml"/></Relationships>
</file>

<file path=ppt/slides/_rels/slide5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0.xml"/><Relationship Id="rId3" Type="http://schemas.openxmlformats.org/officeDocument/2006/relationships/slide" Target="slide1.xml"/><Relationship Id="rId7" Type="http://schemas.openxmlformats.org/officeDocument/2006/relationships/diagramColors" Target="../diagrams/colors5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2.xml"/><Relationship Id="rId6" Type="http://schemas.openxmlformats.org/officeDocument/2006/relationships/diagramQuickStyle" Target="../diagrams/quickStyle50.xml"/><Relationship Id="rId5" Type="http://schemas.openxmlformats.org/officeDocument/2006/relationships/diagramLayout" Target="../diagrams/layout50.xml"/><Relationship Id="rId4" Type="http://schemas.openxmlformats.org/officeDocument/2006/relationships/diagramData" Target="../diagrams/data50.xml"/></Relationships>
</file>

<file path=ppt/slides/_rels/slide5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1.xml"/><Relationship Id="rId3" Type="http://schemas.openxmlformats.org/officeDocument/2006/relationships/slide" Target="slide1.xml"/><Relationship Id="rId7" Type="http://schemas.openxmlformats.org/officeDocument/2006/relationships/diagramColors" Target="../diagrams/colors5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3.xml"/><Relationship Id="rId6" Type="http://schemas.openxmlformats.org/officeDocument/2006/relationships/diagramQuickStyle" Target="../diagrams/quickStyle51.xml"/><Relationship Id="rId5" Type="http://schemas.openxmlformats.org/officeDocument/2006/relationships/diagramLayout" Target="../diagrams/layout51.xml"/><Relationship Id="rId4" Type="http://schemas.openxmlformats.org/officeDocument/2006/relationships/diagramData" Target="../diagrams/data51.xml"/></Relationships>
</file>

<file path=ppt/slides/_rels/slide5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2.xml"/><Relationship Id="rId3" Type="http://schemas.openxmlformats.org/officeDocument/2006/relationships/slide" Target="slide1.xml"/><Relationship Id="rId7" Type="http://schemas.openxmlformats.org/officeDocument/2006/relationships/diagramColors" Target="../diagrams/colors5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4.xml"/><Relationship Id="rId6" Type="http://schemas.openxmlformats.org/officeDocument/2006/relationships/diagramQuickStyle" Target="../diagrams/quickStyle52.xml"/><Relationship Id="rId5" Type="http://schemas.openxmlformats.org/officeDocument/2006/relationships/diagramLayout" Target="../diagrams/layout52.xml"/><Relationship Id="rId4" Type="http://schemas.openxmlformats.org/officeDocument/2006/relationships/diagramData" Target="../diagrams/data5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slide" Target="slide1.xml"/><Relationship Id="rId7" Type="http://schemas.openxmlformats.org/officeDocument/2006/relationships/diagramColors" Target="../diagrams/colors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6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slide" Target="slide1.xml"/><Relationship Id="rId7" Type="http://schemas.openxmlformats.org/officeDocument/2006/relationships/diagramColors" Target="../diagrams/colors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7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slide" Target="slide1.xml"/><Relationship Id="rId7" Type="http://schemas.openxmlformats.org/officeDocument/2006/relationships/diagramColors" Target="../diagrams/colors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8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slide" Target="slide1.xml"/><Relationship Id="rId7" Type="http://schemas.openxmlformats.org/officeDocument/2006/relationships/diagramColors" Target="../diagrams/colors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9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2" y="283450"/>
            <a:ext cx="8379603" cy="6350778"/>
            <a:chOff x="564177" y="504013"/>
            <a:chExt cx="8434391" cy="6654134"/>
          </a:xfrm>
        </p:grpSpPr>
        <p:sp>
          <p:nvSpPr>
            <p:cNvPr id="67" name="66 Forma libre">
              <a:hlinkClick r:id="rId4" action="ppaction://hlinksldjump"/>
            </p:cNvPr>
            <p:cNvSpPr/>
            <p:nvPr/>
          </p:nvSpPr>
          <p:spPr>
            <a:xfrm>
              <a:off x="4215725" y="504013"/>
              <a:ext cx="669884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</a:t>
              </a:r>
            </a:p>
          </p:txBody>
        </p:sp>
        <p:sp>
          <p:nvSpPr>
            <p:cNvPr id="68" name="67 Forma libre">
              <a:hlinkClick r:id="rId5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6" action="ppaction://hlinksldjump"/>
            </p:cNvPr>
            <p:cNvSpPr/>
            <p:nvPr/>
          </p:nvSpPr>
          <p:spPr>
            <a:xfrm>
              <a:off x="4215725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7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8" action="ppaction://hlinksldjump"/>
            </p:cNvPr>
            <p:cNvSpPr/>
            <p:nvPr/>
          </p:nvSpPr>
          <p:spPr>
            <a:xfrm>
              <a:off x="95526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9" action="ppaction://hlinksldjump"/>
            </p:cNvPr>
            <p:cNvSpPr/>
            <p:nvPr/>
          </p:nvSpPr>
          <p:spPr>
            <a:xfrm>
              <a:off x="95526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0" action="ppaction://hlinksldjump"/>
            </p:cNvPr>
            <p:cNvSpPr/>
            <p:nvPr/>
          </p:nvSpPr>
          <p:spPr>
            <a:xfrm>
              <a:off x="955263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1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2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3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4" action="ppaction://hlinksldjump"/>
            </p:cNvPr>
            <p:cNvSpPr/>
            <p:nvPr/>
          </p:nvSpPr>
          <p:spPr>
            <a:xfrm>
              <a:off x="2114924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5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6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7" action="ppaction://hlinksldjump"/>
            </p:cNvPr>
            <p:cNvSpPr/>
            <p:nvPr/>
          </p:nvSpPr>
          <p:spPr>
            <a:xfrm>
              <a:off x="7442114" y="5194682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8" action="ppaction://hlinksldjump"/>
            </p:cNvPr>
            <p:cNvSpPr/>
            <p:nvPr/>
          </p:nvSpPr>
          <p:spPr>
            <a:xfrm>
              <a:off x="7442114" y="5681673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19" action="ppaction://hlinksldjump"/>
            </p:cNvPr>
            <p:cNvSpPr/>
            <p:nvPr/>
          </p:nvSpPr>
          <p:spPr>
            <a:xfrm>
              <a:off x="7442114" y="6166285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0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1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2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3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4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5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6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7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8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29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0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1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2" action="ppaction://hlinksldjump"/>
            </p:cNvPr>
            <p:cNvSpPr/>
            <p:nvPr/>
          </p:nvSpPr>
          <p:spPr>
            <a:xfrm>
              <a:off x="2296121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3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4" action="ppaction://hlinksldjump"/>
            </p:cNvPr>
            <p:cNvSpPr/>
            <p:nvPr/>
          </p:nvSpPr>
          <p:spPr>
            <a:xfrm>
              <a:off x="6494037" y="5082425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5" action="ppaction://hlinksldjump"/>
            </p:cNvPr>
            <p:cNvSpPr/>
            <p:nvPr/>
          </p:nvSpPr>
          <p:spPr>
            <a:xfrm>
              <a:off x="6494037" y="5535110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6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7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8" action="ppaction://hlinksldjump"/>
            </p:cNvPr>
            <p:cNvSpPr/>
            <p:nvPr/>
          </p:nvSpPr>
          <p:spPr>
            <a:xfrm>
              <a:off x="8307586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9" action="ppaction://hlinksldjump"/>
            </p:cNvPr>
            <p:cNvSpPr/>
            <p:nvPr/>
          </p:nvSpPr>
          <p:spPr>
            <a:xfrm>
              <a:off x="8315873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0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1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2" action="ppaction://hlinksldjump"/>
            </p:cNvPr>
            <p:cNvSpPr/>
            <p:nvPr/>
          </p:nvSpPr>
          <p:spPr>
            <a:xfrm>
              <a:off x="4990377" y="2370625"/>
              <a:ext cx="636548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3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4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5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6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7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575556" y="523114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8" action="ppaction://hlinksldjump"/>
          </p:cNvPr>
          <p:cNvSpPr/>
          <p:nvPr/>
        </p:nvSpPr>
        <p:spPr bwMode="auto">
          <a:xfrm>
            <a:off x="7409668" y="4301592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49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/>
          <p:nvPr/>
        </p:nvCxnSpPr>
        <p:spPr>
          <a:xfrm>
            <a:off x="863588" y="4725144"/>
            <a:ext cx="81471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>
            <a:cxnSpLocks/>
          </p:cNvCxnSpPr>
          <p:nvPr/>
        </p:nvCxnSpPr>
        <p:spPr>
          <a:xfrm>
            <a:off x="6336196" y="3933825"/>
            <a:ext cx="0" cy="129124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0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/>
          <p:nvPr/>
        </p:nvCxnSpPr>
        <p:spPr>
          <a:xfrm>
            <a:off x="4253099" y="3249613"/>
            <a:ext cx="642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/>
          <p:nvPr/>
        </p:nvCxnSpPr>
        <p:spPr>
          <a:xfrm>
            <a:off x="4556125" y="2843213"/>
            <a:ext cx="3238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4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33338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/>
          <p:nvPr/>
        </p:nvCxnSpPr>
        <p:spPr>
          <a:xfrm>
            <a:off x="4560888" y="1265151"/>
            <a:ext cx="6350" cy="1746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>
            <a:off x="872096" y="5085184"/>
            <a:ext cx="7137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1" action="ppaction://hlinksldjump"/>
          </p:cNvPr>
          <p:cNvSpPr/>
          <p:nvPr/>
        </p:nvSpPr>
        <p:spPr bwMode="auto">
          <a:xfrm>
            <a:off x="972937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/>
          <p:nvPr/>
        </p:nvCxnSpPr>
        <p:spPr>
          <a:xfrm>
            <a:off x="863588" y="6048287"/>
            <a:ext cx="72008" cy="900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1998315" y="472514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/>
          <p:nvPr/>
        </p:nvCxnSpPr>
        <p:spPr>
          <a:xfrm>
            <a:off x="1993553" y="5119601"/>
            <a:ext cx="130175" cy="158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/>
          <p:nvPr/>
        </p:nvCxnSpPr>
        <p:spPr>
          <a:xfrm>
            <a:off x="4177605" y="5013176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797152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Conector recto"/>
          <p:cNvCxnSpPr/>
          <p:nvPr/>
        </p:nvCxnSpPr>
        <p:spPr>
          <a:xfrm>
            <a:off x="1854299" y="4192588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/>
          <p:nvPr/>
        </p:nvCxnSpPr>
        <p:spPr>
          <a:xfrm>
            <a:off x="2991061" y="4206875"/>
            <a:ext cx="104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5229200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/>
          <p:nvPr/>
        </p:nvCxnSpPr>
        <p:spPr>
          <a:xfrm flipV="1">
            <a:off x="5112060" y="4653136"/>
            <a:ext cx="1190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/>
          <p:nvPr/>
        </p:nvCxnSpPr>
        <p:spPr>
          <a:xfrm>
            <a:off x="5133838" y="5094288"/>
            <a:ext cx="1222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/>
          <p:nvPr/>
        </p:nvCxnSpPr>
        <p:spPr>
          <a:xfrm>
            <a:off x="5121138" y="5537200"/>
            <a:ext cx="1349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/>
          <p:nvPr/>
        </p:nvCxnSpPr>
        <p:spPr>
          <a:xfrm>
            <a:off x="5094659" y="5984875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/>
          <p:nvPr/>
        </p:nvCxnSpPr>
        <p:spPr>
          <a:xfrm>
            <a:off x="4177606" y="4662488"/>
            <a:ext cx="1063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/>
          <p:nvPr/>
        </p:nvCxnSpPr>
        <p:spPr>
          <a:xfrm>
            <a:off x="4177605" y="5445224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/>
          <p:nvPr/>
        </p:nvCxnSpPr>
        <p:spPr>
          <a:xfrm>
            <a:off x="863588" y="5553236"/>
            <a:ext cx="798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/>
          <p:nvPr/>
        </p:nvCxnSpPr>
        <p:spPr>
          <a:xfrm>
            <a:off x="2007841" y="5553236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53312" y="4437112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/>
          <p:nvPr/>
        </p:nvCxnSpPr>
        <p:spPr>
          <a:xfrm>
            <a:off x="7259662" y="4905164"/>
            <a:ext cx="1206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295 Conector recto"/>
          <p:cNvCxnSpPr/>
          <p:nvPr/>
        </p:nvCxnSpPr>
        <p:spPr>
          <a:xfrm>
            <a:off x="7253312" y="5373216"/>
            <a:ext cx="1270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/>
          <p:nvPr/>
        </p:nvCxnSpPr>
        <p:spPr>
          <a:xfrm>
            <a:off x="7264425" y="5841268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2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0" name="Picture 133">
            <a:hlinkClick r:id="rId53" action="ppaction://hlinksldjump"/>
          </p:cNvPr>
          <p:cNvPicPr>
            <a:picLocks noChangeAspect="1" noChangeArrowheads="1"/>
          </p:cNvPicPr>
          <p:nvPr/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0" y="1674726"/>
            <a:ext cx="754063" cy="37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323528" y="1376772"/>
            <a:ext cx="20034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Actualización a julio 2020            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177347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hlinkClick r:id="rId57" action="ppaction://hlinksldjump"/>
              </a:rPr>
              <a:t>Unidad</a:t>
            </a:r>
            <a:r>
              <a:rPr lang="es-ES" sz="700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EBB02F09-5B42-442D-BEC5-2923C5A819FF}"/>
              </a:ext>
            </a:extLst>
          </p:cNvPr>
          <p:cNvSpPr txBox="1"/>
          <p:nvPr/>
        </p:nvSpPr>
        <p:spPr>
          <a:xfrm>
            <a:off x="323528" y="872716"/>
            <a:ext cx="27234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>
                <a:latin typeface="+mn-lt"/>
              </a:rPr>
              <a:t>Fecha de vigencia</a:t>
            </a:r>
            <a:r>
              <a:rPr lang="es-ES" sz="1000" dirty="0">
                <a:latin typeface="+mn-lt"/>
              </a:rPr>
              <a:t>:   02 de julio de 2020</a:t>
            </a:r>
          </a:p>
          <a:p>
            <a:r>
              <a:rPr lang="es-ES" sz="1000" b="1" dirty="0">
                <a:latin typeface="+mn-lt"/>
              </a:rPr>
              <a:t>Autorización:</a:t>
            </a:r>
            <a:r>
              <a:rPr lang="es-ES" sz="1000" dirty="0">
                <a:latin typeface="+mn-lt"/>
              </a:rPr>
              <a:t>            JD </a:t>
            </a:r>
            <a:r>
              <a:rPr lang="es-ES" sz="1000" dirty="0" err="1">
                <a:latin typeface="+mn-lt"/>
              </a:rPr>
              <a:t>N°</a:t>
            </a:r>
            <a:r>
              <a:rPr lang="es-ES" sz="1000" dirty="0">
                <a:latin typeface="+mn-lt"/>
              </a:rPr>
              <a:t> 102/2020 punto XIV</a:t>
            </a:r>
          </a:p>
          <a:p>
            <a:r>
              <a:rPr lang="es-ES" sz="1000" b="1" dirty="0">
                <a:latin typeface="+mn-lt"/>
              </a:rPr>
              <a:t>Versión:</a:t>
            </a:r>
            <a:r>
              <a:rPr lang="es-ES" sz="1000" dirty="0">
                <a:latin typeface="+mn-lt"/>
              </a:rPr>
              <a:t>                      23</a:t>
            </a:r>
            <a:endParaRPr lang="es-SV" sz="1000" dirty="0">
              <a:latin typeface="+mn-lt"/>
            </a:endParaRPr>
          </a:p>
        </p:txBody>
      </p:sp>
      <p:cxnSp>
        <p:nvCxnSpPr>
          <p:cNvPr id="125" name="293 Conector recto">
            <a:extLst>
              <a:ext uri="{FF2B5EF4-FFF2-40B4-BE49-F238E27FC236}">
                <a16:creationId xmlns:a16="http://schemas.microsoft.com/office/drawing/2014/main" id="{29FC769A-DCFC-43E6-9B8B-112DB0CF4702}"/>
              </a:ext>
            </a:extLst>
          </p:cNvPr>
          <p:cNvCxnSpPr/>
          <p:nvPr/>
        </p:nvCxnSpPr>
        <p:spPr>
          <a:xfrm>
            <a:off x="7405712" y="4378325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99 Forma libre">
            <a:hlinkClick r:id="rId36" action="ppaction://hlinksldjump"/>
            <a:extLst>
              <a:ext uri="{FF2B5EF4-FFF2-40B4-BE49-F238E27FC236}">
                <a16:creationId xmlns:a16="http://schemas.microsoft.com/office/drawing/2014/main" id="{63B477DB-43B0-4924-A554-152693AAA960}"/>
              </a:ext>
            </a:extLst>
          </p:cNvPr>
          <p:cNvSpPr/>
          <p:nvPr/>
        </p:nvSpPr>
        <p:spPr bwMode="auto">
          <a:xfrm>
            <a:off x="6491664" y="4015279"/>
            <a:ext cx="686192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Unidad de                        Canales Digitales</a:t>
            </a:r>
          </a:p>
        </p:txBody>
      </p:sp>
      <p:cxnSp>
        <p:nvCxnSpPr>
          <p:cNvPr id="130" name="179 Conector recto">
            <a:extLst>
              <a:ext uri="{FF2B5EF4-FFF2-40B4-BE49-F238E27FC236}">
                <a16:creationId xmlns:a16="http://schemas.microsoft.com/office/drawing/2014/main" id="{0592B350-A4DC-4278-9BF4-F28047746AE8}"/>
              </a:ext>
            </a:extLst>
          </p:cNvPr>
          <p:cNvCxnSpPr>
            <a:cxnSpLocks/>
          </p:cNvCxnSpPr>
          <p:nvPr/>
        </p:nvCxnSpPr>
        <p:spPr>
          <a:xfrm>
            <a:off x="7164288" y="4185084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3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37052210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971600" y="1736812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todas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2411760" y="303295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Karla Milady Romero Reyes 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29B2DCE-1FD3-44F6-971F-3C1A99CCA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Corresponde al Gerente General, velar por el eficiente y correcto funcionamiento del Fondo Social para la Vivienda. Para tales efectos, le corresponde planear, organizar, dirigir, planear, controlar, evaluar y coordinar las actividades necesarias, garantizando con ello el logro eficiente de los objetivos y metas institucionales.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663788" y="306896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General:</a:t>
            </a:r>
          </a:p>
          <a:p>
            <a:pPr algn="ctr"/>
            <a:r>
              <a:rPr lang="es-SV" dirty="0">
                <a:latin typeface="+mn-lt"/>
              </a:rPr>
              <a:t>Lic. Mariano Arístides Bonilla </a:t>
            </a:r>
            <a:r>
              <a:rPr lang="es-SV" dirty="0" err="1">
                <a:latin typeface="+mn-lt"/>
              </a:rPr>
              <a:t>Bonilla</a:t>
            </a:r>
            <a:endParaRPr lang="es-SV" dirty="0">
              <a:latin typeface="+mn-lt"/>
            </a:endParaRP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38181072"/>
              </p:ext>
            </p:extLst>
          </p:nvPr>
        </p:nvGraphicFramePr>
        <p:xfrm>
          <a:off x="3036168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5DC88DF-E42B-4480-B1CB-27CDDBED6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Planificar, coordinar, gestionar y monitorear todas las acciones para asegurar el acceso a la información institucional, así como el desarrollo y ejecución de la Política de Participación Ciudadana.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66378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Acceso a la Información:     </a:t>
            </a:r>
          </a:p>
          <a:p>
            <a:pPr algn="ctr"/>
            <a:r>
              <a:rPr lang="es-SV" dirty="0">
                <a:latin typeface="+mn-lt"/>
              </a:rPr>
              <a:t>Licda. Evelin Janeth Soler de Torres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2787282039"/>
              </p:ext>
            </p:extLst>
          </p:nvPr>
        </p:nvGraphicFramePr>
        <p:xfrm>
          <a:off x="3144180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07EA8D-0412-4C67-B692-24B85C9BA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591780" y="2819182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Riesgos:    </a:t>
            </a:r>
          </a:p>
          <a:p>
            <a:pPr algn="ctr"/>
            <a:r>
              <a:rPr lang="es-SV" dirty="0">
                <a:latin typeface="+mn-lt"/>
              </a:rPr>
              <a:t> Lic. René Antonio Arias Chile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940305210"/>
              </p:ext>
            </p:extLst>
          </p:nvPr>
        </p:nvGraphicFramePr>
        <p:xfrm>
          <a:off x="3203848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Identificar, medir, controlar y divulgar todos los riesgos que enfrenta la Institución en sus operaciones.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BF99036-0709-419B-B096-4D39CB93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59732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Compras y Adquisiciones (</a:t>
            </a:r>
            <a:r>
              <a:rPr lang="es-SV" b="1" dirty="0" err="1">
                <a:latin typeface="+mn-lt"/>
              </a:rPr>
              <a:t>UACI</a:t>
            </a:r>
            <a:r>
              <a:rPr lang="es-SV" b="1" dirty="0">
                <a:latin typeface="+mn-lt"/>
              </a:rPr>
              <a:t>):     </a:t>
            </a:r>
          </a:p>
          <a:p>
            <a:pPr algn="ctr"/>
            <a:r>
              <a:rPr lang="es-SV" dirty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40704594"/>
              </p:ext>
            </p:extLst>
          </p:nvPr>
        </p:nvGraphicFramePr>
        <p:xfrm>
          <a:off x="2987824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Planificar, organizar, ejecutar, evaluar y controlar el proceso de Adquisiciones y Contrataciones de la Institución, cumpliendo las políticas, lineamientos y disposiciones técnicas que sean establecidas para adquisiciones y contrataciones de la administración pública.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D3C157E-77F6-49DE-B9DE-74B522A4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11760" y="3070701"/>
            <a:ext cx="44284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Administrativo:     </a:t>
            </a:r>
          </a:p>
          <a:p>
            <a:pPr algn="ctr"/>
            <a:r>
              <a:rPr lang="es-SV" dirty="0">
                <a:latin typeface="+mn-lt"/>
              </a:rPr>
              <a:t> Ing. Alberto Orlando Brizuela </a:t>
            </a:r>
            <a:r>
              <a:rPr lang="es-SV" sz="1600" dirty="0">
                <a:latin typeface="+mn-lt"/>
              </a:rPr>
              <a:t>conocido por </a:t>
            </a:r>
            <a:r>
              <a:rPr lang="es-SV" dirty="0">
                <a:latin typeface="+mn-lt"/>
              </a:rPr>
              <a:t>Rolando Roberto Brizuela Ramos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835682660"/>
              </p:ext>
            </p:extLst>
          </p:nvPr>
        </p:nvGraphicFramePr>
        <p:xfrm>
          <a:off x="3023828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210D67B-44B2-4C80-BC77-9991148A3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339752" y="3284984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Gestión y Desarrollo Humano:</a:t>
            </a:r>
          </a:p>
          <a:p>
            <a:pPr algn="ctr"/>
            <a:r>
              <a:rPr lang="es-SV" dirty="0">
                <a:latin typeface="+mn-lt"/>
              </a:rPr>
              <a:t>Licda. Marta Eugenia Aguilar de Dada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3847474"/>
              </p:ext>
            </p:extLst>
          </p:nvPr>
        </p:nvGraphicFramePr>
        <p:xfrm>
          <a:off x="3059832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971600" y="1949931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Proporcionar el recurso humano idóneo a la Institución, así como implementar y cumplir las políticas, programas y procedimientos en materia de desarrollo del talento humano y administración de compensaciones.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D8CA7BD-7971-4B6A-BBEF-6D83D8F15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99792" y="3466745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pPr algn="ctr"/>
            <a:r>
              <a:rPr lang="es-SV" dirty="0">
                <a:latin typeface="+mn-lt"/>
              </a:rPr>
              <a:t> Lic. Wilson Armando Romero Estrada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29695609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35596" y="1949931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Garantizar un servicio ágil y oportuno del apoyo logístico, para el buen funcionamiento de las diferentes unidades organizativas de la Institución, así como la implementación de acciones de gestión ambiental dirigidas a la ejecución de medidas de eco eficiencia.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CCBE0F-D1A0-40F4-AC9A-F56FA20E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167844" y="3320988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 Jefe Área de Seguros:</a:t>
            </a:r>
          </a:p>
          <a:p>
            <a:pPr algn="ctr"/>
            <a:r>
              <a:rPr lang="es-SV" dirty="0">
                <a:latin typeface="+mn-lt"/>
              </a:rPr>
              <a:t>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74823046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Administrar eficientemente las pólizas de seguros de clientes de préstamos e institucionales; agilizar el trámite y pago de reclamos, gestionar los pagos de primas de las diferentes pólizas y mantener actualizados los registros correspondientes.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A805F9B-EF35-4F9F-B9AE-673268EB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339752" y="317697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Área de Gestión Documental y Archivos:</a:t>
            </a:r>
          </a:p>
          <a:p>
            <a:pPr algn="ctr"/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914681595"/>
              </p:ext>
            </p:extLst>
          </p:nvPr>
        </p:nvGraphicFramePr>
        <p:xfrm>
          <a:off x="291581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 los sistemas de archivos garantizando un servicio ágil, seguro y oportuno de resguardo, conservación, digitalización, consulta, eliminación de documentos y correspondencia.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5818D5B-D6E6-4478-99D5-9FD82D57A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2224" y="908720"/>
            <a:ext cx="55086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Nelson Eduardo Fuentes </a:t>
            </a:r>
            <a:r>
              <a:rPr lang="es-SV" sz="1400" dirty="0" err="1">
                <a:latin typeface="+mn-lt"/>
              </a:rPr>
              <a:t>Menjívar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Arq. Gladys Esmeralda Manzanares Valiente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Ernesto Marroquín Alegría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Pedro Alberto Sánchez </a:t>
            </a:r>
            <a:r>
              <a:rPr lang="es-SV" sz="1400" dirty="0" err="1">
                <a:latin typeface="+mn-lt"/>
              </a:rPr>
              <a:t>Sansivirini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Sr. Julio César Flores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913167598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3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11307172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Rectángulo"/>
          <p:cNvSpPr/>
          <p:nvPr/>
        </p:nvSpPr>
        <p:spPr>
          <a:xfrm>
            <a:off x="971600" y="2021939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Velar por el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cumplimiento de normas ambientales en los programas, proyectos y acciones que la Institución desarrolla.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411760" y="3106705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FFC14D0-2EAB-4853-B82E-E321F48C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35596" y="1606731"/>
            <a:ext cx="73088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Administrar eficientemente los recursos financieros con los que cuenta la Institución, manteniendo un sistema de información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acta y ágil que permita la presentación oportuna de su situación financiera con su respectivo análisis financiero, la proyección financiera institucional, la gestión de fondos, así como la eficiente tramitación y pago de los distintos egresos del Fondo Social para la Vivienda.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825806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de Finanzas:        </a:t>
            </a:r>
          </a:p>
          <a:p>
            <a:pPr algn="ctr"/>
            <a:r>
              <a:rPr lang="es-SV" dirty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994387411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212566F-B174-4993-9964-46B7F2427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63106" y="3212976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6249162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49931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Captar los recursos financieros necesarios a través de diversas fuentes, para cumplir con los compromisos adquiridos por la Institución; así como controlar la cartera de préstamos hipotecarios que garantizan los títulos valores emitidos por la Institución.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26B1EF9-A005-45DA-9BAD-13ACD07E0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56992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Contabilidad:</a:t>
            </a:r>
          </a:p>
          <a:p>
            <a:pPr algn="ctr"/>
            <a:r>
              <a:rPr lang="es-SV" dirty="0">
                <a:latin typeface="+mn-lt"/>
              </a:rPr>
              <a:t>Lic. José Misael Castillo Martínez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883685438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69803FE0-0D91-4727-9CB7-C7C5D008A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55776" y="335699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Presupuesto y Cotizaciones:         </a:t>
            </a:r>
          </a:p>
          <a:p>
            <a:pPr algn="ctr"/>
            <a:r>
              <a:rPr lang="es-SV" dirty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355548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 la formulación del presupuesto institucional y el control de su ejecución por centro de costos; asimismo, administrar eficientemente la cuenta individual de depósitos por cotizaciones de los trabajadores y hacer una oportuna devolución de los saldos solicitados por el cumplimiento de cualquiera de las causales normadas.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A6127E6-0099-4BC7-AA2D-26D1C198C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Tesorería y Custodia:        </a:t>
            </a:r>
          </a:p>
          <a:p>
            <a:pPr algn="ctr"/>
            <a:r>
              <a:rPr lang="es-SV" dirty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95027693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efectivo, así como velar por la custodia adecuada de los documentos ingresados a la bóveda.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97E76FA7-6178-4796-831B-14C55B431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484784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de Créditos:         </a:t>
            </a:r>
          </a:p>
          <a:p>
            <a:pPr algn="ctr"/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43509727"/>
              </p:ext>
            </p:extLst>
          </p:nvPr>
        </p:nvGraphicFramePr>
        <p:xfrm>
          <a:off x="320384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085198D-45C1-465C-8652-8E86D872C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91780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pPr algn="ctr"/>
            <a:r>
              <a:rPr lang="es-SV" dirty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776615"/>
              </p:ext>
            </p:extLst>
          </p:nvPr>
        </p:nvGraphicFramePr>
        <p:xfrm>
          <a:off x="328819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1C33A17-D754-483A-94D2-97C81D8C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19772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Aprobación de Créditos:      </a:t>
            </a:r>
          </a:p>
          <a:p>
            <a:pPr algn="ctr"/>
            <a:r>
              <a:rPr lang="es-SV" dirty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490033087"/>
              </p:ext>
            </p:extLst>
          </p:nvPr>
        </p:nvGraphicFramePr>
        <p:xfrm>
          <a:off x="325219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BEF22B2-BB21-42F0-8F95-32393055B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771800" y="3176972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Préstamos      </a:t>
            </a:r>
          </a:p>
          <a:p>
            <a:pPr algn="ctr"/>
            <a:r>
              <a:rPr lang="es-SV" dirty="0">
                <a:latin typeface="+mn-lt"/>
              </a:rPr>
              <a:t>Sr. Carlos Alfredo Ortiz Bonilla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84515181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35596" y="1913927"/>
            <a:ext cx="73088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F078728-484E-4D48-8FB2-A1357208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871700" y="1102675"/>
            <a:ext cx="536459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Tendrá a su cargo la supervisión de la correcta aplicación de la Ley del Fondo Social para la Vivienda, sus reglamentos y los acuerdos o resoluciones de la Asamblea de Gobernadores y de la Junta Directiva.</a:t>
            </a:r>
            <a:endParaRPr lang="es-SV" dirty="0">
              <a:latin typeface="+mn-lt"/>
            </a:endParaRP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 </a:t>
            </a:r>
            <a:r>
              <a:rPr lang="pt-BR" sz="1600" dirty="0">
                <a:latin typeface="+mn-lt"/>
              </a:rPr>
              <a:t>Sr. Jefry Alexander Caishpal López </a:t>
            </a:r>
            <a:r>
              <a:rPr lang="es-SV" sz="1600" dirty="0">
                <a:latin typeface="+mn-lt"/>
              </a:rPr>
              <a:t>(Presidente)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Obras Públicas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Dra. Luz Estrella Rodríguez López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Ing. Enrique Oñate </a:t>
            </a:r>
            <a:r>
              <a:rPr lang="es-SV" sz="1600" dirty="0" err="1">
                <a:latin typeface="+mn-lt"/>
              </a:rPr>
              <a:t>Muyshondt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Sra. </a:t>
            </a:r>
            <a:r>
              <a:rPr lang="es-SV" sz="1600" dirty="0" err="1">
                <a:latin typeface="+mn-lt"/>
              </a:rPr>
              <a:t>Lyz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Milizen</a:t>
            </a:r>
            <a:r>
              <a:rPr lang="es-SV" sz="1600" dirty="0">
                <a:latin typeface="+mn-lt"/>
              </a:rPr>
              <a:t> Carla </a:t>
            </a:r>
            <a:r>
              <a:rPr lang="es-SV" sz="1600" dirty="0" err="1">
                <a:latin typeface="+mn-lt"/>
              </a:rPr>
              <a:t>Samantha</a:t>
            </a:r>
            <a:r>
              <a:rPr lang="es-SV" sz="1600" dirty="0">
                <a:latin typeface="+mn-lt"/>
              </a:rPr>
              <a:t> Cerna de Gallegos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198812890"/>
              </p:ext>
            </p:extLst>
          </p:nvPr>
        </p:nvGraphicFramePr>
        <p:xfrm>
          <a:off x="3419872" y="458112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7E49EEE-67C5-4EE8-B1B2-C7C955710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303748" y="3104964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Legal:         </a:t>
            </a:r>
          </a:p>
          <a:p>
            <a:pPr algn="ctr"/>
            <a:r>
              <a:rPr lang="es-SV" dirty="0">
                <a:latin typeface="+mn-lt"/>
              </a:rPr>
              <a:t>Lic. Inocente Milciades Valdivieso Suárez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222779492"/>
              </p:ext>
            </p:extLst>
          </p:nvPr>
        </p:nvGraphicFramePr>
        <p:xfrm>
          <a:off x="3059832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736812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D50605D-CCB8-4AFD-99E6-99DEB0CB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303748" y="3248980"/>
            <a:ext cx="4500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Técnica Legal     </a:t>
            </a:r>
          </a:p>
          <a:p>
            <a:pPr algn="ctr"/>
            <a:r>
              <a:rPr lang="es-SV" dirty="0">
                <a:latin typeface="+mn-lt"/>
              </a:rPr>
              <a:t>Licda. </a:t>
            </a:r>
            <a:r>
              <a:rPr lang="es-SV" dirty="0" err="1">
                <a:latin typeface="+mn-lt"/>
              </a:rPr>
              <a:t>Thelma</a:t>
            </a:r>
            <a:r>
              <a:rPr lang="es-SV" dirty="0">
                <a:latin typeface="+mn-lt"/>
              </a:rPr>
              <a:t> Margarita Villalta </a:t>
            </a:r>
            <a:r>
              <a:rPr lang="es-SV" dirty="0" err="1">
                <a:latin typeface="+mn-lt"/>
              </a:rPr>
              <a:t>Viscarra</a:t>
            </a:r>
            <a:endParaRPr lang="es-SV" dirty="0">
              <a:latin typeface="+mn-lt"/>
            </a:endParaRP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555867891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88AD10BF-94D5-46D6-8B76-7BB4C49B8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84984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Escrituración:    </a:t>
            </a:r>
          </a:p>
          <a:p>
            <a:pPr algn="ctr"/>
            <a:r>
              <a:rPr lang="es-SV" dirty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18865278"/>
              </p:ext>
            </p:extLst>
          </p:nvPr>
        </p:nvGraphicFramePr>
        <p:xfrm>
          <a:off x="309583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tenga interés por sus operaciones de crédito y que le corresponda formalizar.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DA71BB0-D123-440E-A533-63CDFAE8A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19772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Registro de Documentos:    </a:t>
            </a:r>
          </a:p>
          <a:p>
            <a:pPr algn="ctr"/>
            <a:r>
              <a:rPr lang="es-SV" dirty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62032723"/>
              </p:ext>
            </p:extLst>
          </p:nvPr>
        </p:nvGraphicFramePr>
        <p:xfrm>
          <a:off x="309583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tenga interés.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94C890-D66C-482C-AEC0-67BE6A6AF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321297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Recuperación Judicial:     </a:t>
            </a:r>
          </a:p>
          <a:p>
            <a:pPr algn="ctr"/>
            <a:r>
              <a:rPr lang="es-SV" dirty="0">
                <a:latin typeface="+mn-lt"/>
              </a:rPr>
              <a:t>Lic. Gregorio René Torres González</a:t>
            </a:r>
            <a:r>
              <a:rPr lang="es-SV" b="1" dirty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39901801"/>
              </p:ext>
            </p:extLst>
          </p:nvPr>
        </p:nvGraphicFramePr>
        <p:xfrm>
          <a:off x="3059832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8FF4623-E8DF-4497-8021-3F7420187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483768" y="2960948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pPr algn="ctr"/>
            <a:r>
              <a:rPr lang="es-SV" dirty="0">
                <a:latin typeface="+mn-lt"/>
              </a:rPr>
              <a:t> Ing. Salvador Enrique </a:t>
            </a:r>
            <a:r>
              <a:rPr lang="es-SV" dirty="0" err="1">
                <a:latin typeface="+mn-lt"/>
              </a:rPr>
              <a:t>Bendek</a:t>
            </a:r>
            <a:r>
              <a:rPr lang="es-SV" dirty="0">
                <a:latin typeface="+mn-lt"/>
              </a:rPr>
              <a:t> Jiménez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577135411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1007604" y="1628800"/>
            <a:ext cx="71647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106326-9823-4FB7-9A5B-62A6A8E0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281693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Gestión de Infraestructura:   </a:t>
            </a:r>
          </a:p>
          <a:p>
            <a:pPr algn="ctr"/>
            <a:r>
              <a:rPr lang="es-SV" dirty="0">
                <a:latin typeface="+mn-lt"/>
              </a:rPr>
              <a:t> 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0767063"/>
              </p:ext>
            </p:extLst>
          </p:nvPr>
        </p:nvGraphicFramePr>
        <p:xfrm>
          <a:off x="2987824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9D93033-B364-4498-AA55-D8B69167B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03295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pPr algn="ctr"/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03248853"/>
              </p:ext>
            </p:extLst>
          </p:nvPr>
        </p:nvGraphicFramePr>
        <p:xfrm>
          <a:off x="320384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913927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317BAC6-AEA6-4CBC-A8BA-1AB338C84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296094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Producción y Soporte:      </a:t>
            </a:r>
          </a:p>
          <a:p>
            <a:pPr algn="ctr"/>
            <a:r>
              <a:rPr lang="es-SV" dirty="0">
                <a:latin typeface="+mn-lt"/>
              </a:rPr>
              <a:t>Ing. Walter </a:t>
            </a:r>
            <a:r>
              <a:rPr lang="es-SV" dirty="0" err="1">
                <a:latin typeface="+mn-lt"/>
              </a:rPr>
              <a:t>Alí</a:t>
            </a:r>
            <a:r>
              <a:rPr lang="es-SV" dirty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57030786"/>
              </p:ext>
            </p:extLst>
          </p:nvPr>
        </p:nvGraphicFramePr>
        <p:xfrm>
          <a:off x="3095836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3088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C1708B6-2723-4DA4-AC70-45B02A874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47764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pPr algn="ctr"/>
            <a:r>
              <a:rPr lang="es-SV" dirty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33370293"/>
              </p:ext>
            </p:extLst>
          </p:nvPr>
        </p:nvGraphicFramePr>
        <p:xfrm>
          <a:off x="295182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7EC4038D-B224-4EFA-9350-36749FAD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1871700" y="977712"/>
            <a:ext cx="536459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Le corresponde cumplir y hacer cumplir la Ley del Fondo Social para la Vivienda y sus reglamentos, los acuerdos o resoluciones de la Asamblea de Gobernadores y sus propias disposiciones, así como resolver sobre las operaciones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Calderón López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Ernesto Escobar Canales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Profa. Concepción Idalia Zúñiga </a:t>
            </a:r>
            <a:r>
              <a:rPr lang="es-SV" sz="1400" dirty="0" err="1">
                <a:latin typeface="+mn-lt"/>
              </a:rPr>
              <a:t>vda.</a:t>
            </a:r>
            <a:r>
              <a:rPr lang="es-SV" sz="1400" dirty="0">
                <a:latin typeface="+mn-lt"/>
              </a:rPr>
              <a:t> de Cristales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Ing. Carlos Roberto Alvarado Celis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Licda. Angela </a:t>
            </a:r>
            <a:r>
              <a:rPr lang="es-ES" sz="1400" dirty="0" err="1">
                <a:latin typeface="+mn-lt"/>
              </a:rPr>
              <a:t>Lelany</a:t>
            </a:r>
            <a:r>
              <a:rPr lang="es-ES" sz="1400" dirty="0">
                <a:latin typeface="+mn-lt"/>
              </a:rPr>
              <a:t> </a:t>
            </a:r>
            <a:r>
              <a:rPr lang="es-ES" sz="1400" dirty="0" err="1">
                <a:latin typeface="+mn-lt"/>
              </a:rPr>
              <a:t>Bigueur</a:t>
            </a:r>
            <a:r>
              <a:rPr lang="es-ES" sz="1400" dirty="0">
                <a:latin typeface="+mn-lt"/>
              </a:rPr>
              <a:t> González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René Pérez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3413540416"/>
              </p:ext>
            </p:extLst>
          </p:nvPr>
        </p:nvGraphicFramePr>
        <p:xfrm>
          <a:off x="6012160" y="5153951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4FE1AEC-E13D-442B-9CA1-2A627B084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663788" y="3176972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de Planificación:     </a:t>
            </a:r>
          </a:p>
          <a:p>
            <a:pPr algn="ctr"/>
            <a:r>
              <a:rPr lang="es-SV" dirty="0">
                <a:latin typeface="+mn-lt"/>
              </a:rPr>
              <a:t>Lic. Luis Josué Ventura Hernández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874927833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520788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Coordinar, planificar, controlar y facilitar los procesos de planeamiento institucional, desarrollo organizacional de los procesos de trabajo y proyectos, así como la administración del Sistema de Calidad, velando por la aplicación de metodologías adecuadas para la formulación, seguimiento y evaluación de los mismos, así como la mejora a los procesos de trabajo y la estructura organizativa.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F875B43-D691-4C36-80FE-3E4C8695C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0496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pPr algn="ctr"/>
            <a:r>
              <a:rPr lang="es-SV" dirty="0">
                <a:latin typeface="+mn-lt"/>
              </a:rPr>
              <a:t> 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59853044"/>
              </p:ext>
            </p:extLst>
          </p:nvPr>
        </p:nvGraphicFramePr>
        <p:xfrm>
          <a:off x="314418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27F78AD-3580-4161-8188-B53ACF3C4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91780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Planeación:</a:t>
            </a:r>
          </a:p>
          <a:p>
            <a:pPr algn="ctr"/>
            <a:r>
              <a:rPr lang="es-SV" dirty="0">
                <a:latin typeface="+mn-lt"/>
              </a:rPr>
              <a:t>Ing. Diana Eunice Castro de Ábrego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0158814"/>
              </p:ext>
            </p:extLst>
          </p:nvPr>
        </p:nvGraphicFramePr>
        <p:xfrm>
          <a:off x="313184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F0C93BA-80C5-4D65-9C2B-5A4DE5560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63788" y="314096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Desarrollo Organizacional:     </a:t>
            </a:r>
          </a:p>
          <a:p>
            <a:pPr algn="ctr"/>
            <a:r>
              <a:rPr lang="es-SV" dirty="0">
                <a:latin typeface="+mn-lt"/>
              </a:rPr>
              <a:t>Licda. Ana Elsy Benítez Henrríquez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55259950"/>
              </p:ext>
            </p:extLst>
          </p:nvPr>
        </p:nvGraphicFramePr>
        <p:xfrm>
          <a:off x="3216188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C43F64-8E86-4320-B891-F63640C55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659026" y="303295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de Servicio al Cliente:     </a:t>
            </a:r>
          </a:p>
          <a:p>
            <a:pPr algn="ctr"/>
            <a:r>
              <a:rPr lang="es-SV" dirty="0">
                <a:latin typeface="+mn-lt"/>
              </a:rPr>
              <a:t>Lic. Rogelio Castro Reyes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245310443"/>
              </p:ext>
            </p:extLst>
          </p:nvPr>
        </p:nvGraphicFramePr>
        <p:xfrm>
          <a:off x="303616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B5073E6-8BCD-4634-927F-D9345DA0B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735796" y="2924944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pPr algn="ctr"/>
            <a:r>
              <a:rPr lang="es-SV" b="1" dirty="0">
                <a:latin typeface="+mn-lt"/>
              </a:rPr>
              <a:t>       </a:t>
            </a:r>
            <a:r>
              <a:rPr lang="es-SV" dirty="0">
                <a:latin typeface="+mn-lt"/>
              </a:rPr>
              <a:t>Lic. Ricardo Bonilla Viera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787782385"/>
              </p:ext>
            </p:extLst>
          </p:nvPr>
        </p:nvGraphicFramePr>
        <p:xfrm>
          <a:off x="3144180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600" dirty="0">
                <a:latin typeface="+mn-lt"/>
              </a:rPr>
              <a:t>Administrar eficientemente el inventario de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9979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Área de Ventas:</a:t>
            </a:r>
          </a:p>
          <a:p>
            <a:pPr algn="ctr"/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629232622"/>
              </p:ext>
            </p:extLst>
          </p:nvPr>
        </p:nvGraphicFramePr>
        <p:xfrm>
          <a:off x="313184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E59EE2A-4588-49F1-99BB-5B7837AE4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11760" y="3320988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Atención al Cliente:</a:t>
            </a:r>
          </a:p>
          <a:p>
            <a:pPr algn="ctr"/>
            <a:r>
              <a:rPr lang="es-SV" dirty="0">
                <a:latin typeface="+mn-lt"/>
              </a:rPr>
              <a:t>Licda. Geisy Díaz de Valencia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393243587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Atender y facilitar los diferentes servicios a los clientes de la Institución a través de diferentes medios, apoyando la labor de venta, brindando la información sobre las diferentes líneas de crédito.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0405D6B-393F-4A68-9733-1582F601A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63788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Servicios en Línea   </a:t>
            </a:r>
          </a:p>
          <a:p>
            <a:pPr algn="ctr"/>
            <a:r>
              <a:rPr lang="es-SV" dirty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295923393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Promover, implementar y mantener la disponibilidad de los servicios del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a clientes y ciudadanos, a través de los canales electrónicos que la Institución defina.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ED3BEF-43A9-4685-8D8E-C46E70133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63788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Agencia Santa Ana:   </a:t>
            </a:r>
          </a:p>
          <a:p>
            <a:pPr algn="ctr"/>
            <a:r>
              <a:rPr lang="es-SV" dirty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665175159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B5B3C37-F581-4834-B334-220CBD384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14" name="13 Forma libre">
            <a:hlinkClick r:id="rId3" action="ppaction://hlinksldjump"/>
          </p:cNvPr>
          <p:cNvSpPr/>
          <p:nvPr/>
        </p:nvSpPr>
        <p:spPr bwMode="auto">
          <a:xfrm>
            <a:off x="2627784" y="199199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2411760" y="2704852"/>
            <a:ext cx="39964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 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Fecha de vigencia de contrato:</a:t>
            </a:r>
          </a:p>
          <a:p>
            <a:pPr algn="ctr"/>
            <a:r>
              <a:rPr lang="es-SV" dirty="0">
                <a:latin typeface="+mn-lt"/>
              </a:rPr>
              <a:t>10 enero 2019 – 30 marzo 2020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641350" y="1479368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</a:t>
            </a:r>
            <a:r>
              <a:rPr lang="es-SV" dirty="0" err="1">
                <a:latin typeface="+mn-lt"/>
              </a:rPr>
              <a:t>FSV</a:t>
            </a:r>
            <a:r>
              <a:rPr lang="es-SV" dirty="0">
                <a:latin typeface="+mn-lt"/>
              </a:rPr>
              <a:t>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6C1ED0-C098-4486-8383-1EDF3E579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Agencia San Miguel:   </a:t>
            </a:r>
          </a:p>
          <a:p>
            <a:pPr algn="ctr"/>
            <a:r>
              <a:rPr lang="es-SV" dirty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24095862"/>
              </p:ext>
            </p:extLst>
          </p:nvPr>
        </p:nvGraphicFramePr>
        <p:xfrm>
          <a:off x="302382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0E153A1-C0A3-45C1-803F-DF4B2B4E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Coordinador de Sucursal:</a:t>
            </a:r>
          </a:p>
          <a:p>
            <a:pPr algn="ctr"/>
            <a:r>
              <a:rPr lang="es-SV" dirty="0">
                <a:latin typeface="+mn-lt"/>
              </a:rPr>
              <a:t>Licda. Iveth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152710759"/>
              </p:ext>
            </p:extLst>
          </p:nvPr>
        </p:nvGraphicFramePr>
        <p:xfrm>
          <a:off x="2915816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 los productos y servicios que ofrece la Institución; dirigir y supervisar las actividades operativas y administrativas de la Sucursal, así como proporcionar a todos los clientes un servicio ágil y oportuno.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D9FA35-B626-4D92-9FC9-A24B94D9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03042" y="3320988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Técnico:  </a:t>
            </a:r>
          </a:p>
          <a:p>
            <a:pPr algn="ctr"/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12345048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Planificar, organizar y coordinar la elaboración y supervisión de </a:t>
            </a:r>
            <a:r>
              <a:rPr lang="es-SV" sz="1600" dirty="0" err="1">
                <a:latin typeface="+mn-lt"/>
              </a:rPr>
              <a:t>valúos</a:t>
            </a:r>
            <a:r>
              <a:rPr lang="es-SV" sz="1600" dirty="0">
                <a:latin typeface="+mn-lt"/>
              </a:rPr>
              <a:t> de los inmuebles que respaldan los préstamos de la Institución, así como supervisar técnica y administrativamente las actividades relacionadas con la calificación de proyectos habitacionales, para otorgar a los mismos, pre factibilidad y factibilidad para el financiamiento de largo plazo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1457646-7890-4C9B-B6A2-C4643E457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861810" y="3104964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pPr algn="ctr"/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89554875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Velar porque la Institución cuente con adecuadas garantías que sirvan de respaldo a los créditos otorgados, así como la actualización de las mismas conforme a la normativa aplicable.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E9B057E-C557-4E44-A87D-7FD457E74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Regresar a Organigrama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Supervisión de Proyectos</a:t>
            </a:r>
          </a:p>
          <a:p>
            <a:pPr algn="ctr"/>
            <a:r>
              <a:rPr lang="es-SV" dirty="0">
                <a:latin typeface="+mn-lt"/>
              </a:rPr>
              <a:t>Ing. César Ezequiel </a:t>
            </a:r>
            <a:r>
              <a:rPr lang="es-SV" dirty="0" err="1">
                <a:latin typeface="+mn-lt"/>
              </a:rPr>
              <a:t>Bolainez</a:t>
            </a:r>
            <a:r>
              <a:rPr lang="es-SV" dirty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71252789"/>
              </p:ext>
            </p:extLst>
          </p:nvPr>
        </p:nvGraphicFramePr>
        <p:xfrm>
          <a:off x="3144180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Contribuir al aseguramiento de la inversión de los clientes, a través de la supervisión directa de proyectos de construcción habitacional seguros y confiables, de acuerdo con los lineamientos y normativa establecida.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C534F42-3B31-4A39-9CA7-2BE5FCD1D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La Dirección Ejecutiva y la representación legal del Fondo Social para la Vivienda corresponde al  Presidente y Director Ejecutivo, quien, además, tiene a su cargo la ejecución de las disposiciones de la Junta Directiva y la supervisión y coordinación de todas las actividades  del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, entre otras atribuciones.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789671" y="2916490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pPr algn="ctr"/>
            <a:r>
              <a:rPr lang="es-SV" dirty="0">
                <a:latin typeface="+mn-lt"/>
              </a:rPr>
              <a:t>Lic. Oscar Armando Morales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2836115165"/>
              </p:ext>
            </p:extLst>
          </p:nvPr>
        </p:nvGraphicFramePr>
        <p:xfrm>
          <a:off x="3036168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8B1EC34-6E62-41EB-84FB-321CA08D4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35596" y="1330893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Gestionar la comunicación interna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terna que posicione al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como institución comprometida en ser líder del financiamiento habitacional en condiciones favorables, satisfaciendo las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pectativas</a:t>
            </a:r>
            <a:r>
              <a:rPr lang="es-SV" sz="1600" dirty="0">
                <a:latin typeface="+mn-lt"/>
              </a:rPr>
              <a:t> de los clientes con servicios financieros de alta calidad.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2888940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Comunicaciones y Publicidad</a:t>
            </a:r>
          </a:p>
          <a:p>
            <a:pPr algn="ctr"/>
            <a:r>
              <a:rPr lang="es-SV" dirty="0">
                <a:latin typeface="+mn-lt"/>
              </a:rPr>
              <a:t>Sr. William Edgardo Cuéllar Chinchilla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CD9A80-A3CE-4AD7-9B9A-D209E5832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  <p:graphicFrame>
        <p:nvGraphicFramePr>
          <p:cNvPr id="11" name="8 Diagrama">
            <a:extLst>
              <a:ext uri="{FF2B5EF4-FFF2-40B4-BE49-F238E27FC236}">
                <a16:creationId xmlns:a16="http://schemas.microsoft.com/office/drawing/2014/main" id="{DAC5FD61-D329-43EF-8BB6-E1D698FAD1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0769573"/>
              </p:ext>
            </p:extLst>
          </p:nvPr>
        </p:nvGraphicFramePr>
        <p:xfrm>
          <a:off x="3000164" y="378904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Regresar a Organigrama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717794" y="2744924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550630384"/>
              </p:ext>
            </p:extLst>
          </p:nvPr>
        </p:nvGraphicFramePr>
        <p:xfrm>
          <a:off x="2964160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380631-FEA0-41BA-802E-2B90132C7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303748" y="2962689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80253701"/>
              </p:ext>
            </p:extLst>
          </p:nvPr>
        </p:nvGraphicFramePr>
        <p:xfrm>
          <a:off x="3036168" y="410229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dirty="0">
                <a:latin typeface="+mn-lt"/>
              </a:rPr>
              <a:t>Coordinar, implementar, velar y dar estricto cumplimiento al marco legal y normativo, relacionado con las regulaciones aplicables al lavado de dinero, de activos y de financiamiento al terrorismo para identificar e investigar las operaciones irregulares o sospechosas que pongan en riesgo a la Institución; con independencia y autoridad plena y suficiente a todo nivel organizacional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743F36-CF01-422E-B531-EB149ECBE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julio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6078</TotalTime>
  <Words>4185</Words>
  <Application>Microsoft Office PowerPoint</Application>
  <PresentationFormat>Presentación en pantalla (4:3)</PresentationFormat>
  <Paragraphs>655</Paragraphs>
  <Slides>54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54</vt:i4>
      </vt:variant>
    </vt:vector>
  </HeadingPairs>
  <TitlesOfParts>
    <vt:vector size="63" baseType="lpstr">
      <vt:lpstr>Arial</vt:lpstr>
      <vt:lpstr>Arial Narrow</vt:lpstr>
      <vt:lpstr>Calibri</vt:lpstr>
      <vt:lpstr>Calibri Light</vt:lpstr>
      <vt:lpstr>Garamond</vt:lpstr>
      <vt:lpstr>Wingdings</vt:lpstr>
      <vt:lpstr>1_Tema de Office</vt:lpstr>
      <vt:lpstr>2_Tema de Office</vt:lpstr>
      <vt:lpstr>3_Tema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767</cp:revision>
  <cp:lastPrinted>2017-07-31T16:25:48Z</cp:lastPrinted>
  <dcterms:created xsi:type="dcterms:W3CDTF">2007-05-14T18:37:21Z</dcterms:created>
  <dcterms:modified xsi:type="dcterms:W3CDTF">2020-08-01T17:56:29Z</dcterms:modified>
</cp:coreProperties>
</file>