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sldIdLst>
    <p:sldId id="256" r:id="rId4"/>
    <p:sldId id="257" r:id="rId5"/>
    <p:sldId id="308" r:id="rId6"/>
    <p:sldId id="259" r:id="rId7"/>
    <p:sldId id="340" r:id="rId8"/>
    <p:sldId id="260" r:id="rId9"/>
    <p:sldId id="261" r:id="rId10"/>
    <p:sldId id="262" r:id="rId11"/>
    <p:sldId id="263" r:id="rId12"/>
    <p:sldId id="344" r:id="rId13"/>
    <p:sldId id="264" r:id="rId14"/>
    <p:sldId id="265" r:id="rId15"/>
    <p:sldId id="266" r:id="rId16"/>
    <p:sldId id="267" r:id="rId17"/>
    <p:sldId id="268" r:id="rId18"/>
    <p:sldId id="309" r:id="rId19"/>
    <p:sldId id="310" r:id="rId20"/>
    <p:sldId id="311" r:id="rId21"/>
    <p:sldId id="312" r:id="rId22"/>
    <p:sldId id="346" r:id="rId23"/>
    <p:sldId id="269" r:id="rId24"/>
    <p:sldId id="313" r:id="rId25"/>
    <p:sldId id="314" r:id="rId26"/>
    <p:sldId id="315" r:id="rId27"/>
    <p:sldId id="316" r:id="rId28"/>
    <p:sldId id="270" r:id="rId29"/>
    <p:sldId id="317" r:id="rId30"/>
    <p:sldId id="318" r:id="rId31"/>
    <p:sldId id="319" r:id="rId32"/>
    <p:sldId id="271" r:id="rId33"/>
    <p:sldId id="320" r:id="rId34"/>
    <p:sldId id="321" r:id="rId35"/>
    <p:sldId id="322" r:id="rId36"/>
    <p:sldId id="323" r:id="rId37"/>
    <p:sldId id="272" r:id="rId38"/>
    <p:sldId id="324" r:id="rId39"/>
    <p:sldId id="325" r:id="rId40"/>
    <p:sldId id="326" r:id="rId41"/>
    <p:sldId id="327" r:id="rId42"/>
    <p:sldId id="273" r:id="rId43"/>
    <p:sldId id="328" r:id="rId44"/>
    <p:sldId id="329" r:id="rId45"/>
    <p:sldId id="330" r:id="rId46"/>
    <p:sldId id="274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2" d="100"/>
          <a:sy n="72" d="100"/>
        </p:scale>
        <p:origin x="1314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</a:t>
          </a:r>
        </a:p>
        <a:p>
          <a:r>
            <a:rPr lang="es-SV" sz="1100" dirty="0"/>
            <a:t>(Actualmente se tienen dos vacancias)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/>
            <a:t>(Actualmente se tienen dos vacancias)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1/8/2020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CA0B89-A4CF-4762-9B83-40C6C4ADE4AC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642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F70B52-8312-4912-B2E0-2A6F1FBFFB7F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800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DAAAE4-3046-483F-B161-882289C41601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727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23508A-F5E1-45D0-A0F7-7366198CE432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2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279B21-00FD-4B8D-BFE7-E0F0A534A25E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426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28CA01-F8C7-4313-BD4B-B53D299BD645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7418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38975-F78B-4307-B8F9-8A5E7A36E7A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065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B0C825-1200-4D9C-9A3D-9FFBA8F3BF06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15455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1F13E0-1430-413D-8719-80A04FD54795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2451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B20D61-7F4A-4F87-A2BC-1DA8258E869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31630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49E73E-28C2-4414-88A6-FFA95FE1A4F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98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96FC05-F077-4AA3-89F0-EE902AAE23BF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1887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6C5425-8594-408B-BEEE-04FB7BDE873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61796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BB7BB5-D909-42BB-92D3-7BE0D5C4F232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7628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5028E9-72CB-44A2-97AC-BD0EADE7C36A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87904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EA5E47-50B5-44D4-8A05-580732332FA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4926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72C215-C8F0-4E05-8B82-7D8B26C4C1B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78649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330F45-B14A-4B0B-8355-1E8B85D3530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67673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521255-7778-4E03-97A0-D758A371D35F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93249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11362-C461-40B0-AB1D-5D1BE249619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4835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F02A7-364D-4D8B-86A0-4553E6A8AF58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831569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084DA-AAAD-49E6-BAAF-252B3BC577DC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8341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10F915-32E6-471D-8CAC-297DFB77AB05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0205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FD7112-DCA2-4F73-8B74-0D4E59C2A550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3710442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0E6419-CB07-4E67-9D04-6A36C4FD8EDD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91152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105AE9-558F-4ADB-8184-435885C43FFD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380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04C1FD-9D59-46B4-B64B-1194665BE55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2980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7A45E3-0917-4D3D-9C4C-5EB2BEC61D4C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67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C5BC24-0CCB-4C33-96EF-5EA6CCCA45B6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37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B391EE-6470-45F3-8F74-C1D9B8591695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22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964016-85AA-42CC-8401-2DAD232E997B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0919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99C30B-B1EA-4AEC-AF2F-79A3ED40F9FA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86597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3A26A4-EB7B-4FCF-9323-AD06EAE3D9A3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523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9188B72-1944-47A3-811E-C96AB2612245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9FB9EC-780A-4CDA-8BCA-3C0BF9D982CA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3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ACBB41-816D-4838-A3DA-514C18696C54}" type="datetime1">
              <a:rPr lang="es-ES" smtClean="0"/>
              <a:t>01/08/2020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12.xml"/><Relationship Id="rId55" Type="http://schemas.openxmlformats.org/officeDocument/2006/relationships/image" Target="../media/image3.png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50.xml"/><Relationship Id="rId53" Type="http://schemas.openxmlformats.org/officeDocument/2006/relationships/slide" Target="slide7.xml"/><Relationship Id="rId58" Type="http://schemas.openxmlformats.org/officeDocument/2006/relationships/slide" Target="slide20.xml"/><Relationship Id="rId5" Type="http://schemas.openxmlformats.org/officeDocument/2006/relationships/slide" Target="slide4.xml"/><Relationship Id="rId19" Type="http://schemas.openxmlformats.org/officeDocument/2006/relationships/slide" Target="slide48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5.xml"/><Relationship Id="rId48" Type="http://schemas.openxmlformats.org/officeDocument/2006/relationships/slide" Target="slide45.xml"/><Relationship Id="rId56" Type="http://schemas.openxmlformats.org/officeDocument/2006/relationships/slide" Target="slide8.xml"/><Relationship Id="rId8" Type="http://schemas.openxmlformats.org/officeDocument/2006/relationships/slide" Target="slide16.xml"/><Relationship Id="rId51" Type="http://schemas.openxmlformats.org/officeDocument/2006/relationships/slide" Target="slide19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49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39.xml"/><Relationship Id="rId57" Type="http://schemas.openxmlformats.org/officeDocument/2006/relationships/slide" Target="slide10.xml"/><Relationship Id="rId10" Type="http://schemas.openxmlformats.org/officeDocument/2006/relationships/slide" Target="slide18.xml"/><Relationship Id="rId31" Type="http://schemas.openxmlformats.org/officeDocument/2006/relationships/slide" Target="slide29.xml"/><Relationship Id="rId44" Type="http://schemas.openxmlformats.org/officeDocument/2006/relationships/slide" Target="slide3.xml"/><Relationship Id="rId52" Type="http://schemas.openxmlformats.org/officeDocument/2006/relationships/slide" Target="slide5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3" action="ppaction://hlinksldjump"/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95536" y="1880828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 junio 2020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177347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hlinkClick r:id="rId58" action="ppaction://hlinksldjump"/>
              </a:rPr>
              <a:t>Unidad</a:t>
            </a:r>
            <a:r>
              <a:rPr lang="es-ES" sz="700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General:</a:t>
            </a:r>
          </a:p>
          <a:p>
            <a:pPr algn="ctr"/>
            <a:r>
              <a:rPr lang="es-SV" dirty="0">
                <a:latin typeface="+mn-lt"/>
              </a:rPr>
              <a:t>Lic. Mariano Arístides Bonilla </a:t>
            </a:r>
            <a:r>
              <a:rPr lang="es-SV" dirty="0" err="1">
                <a:latin typeface="+mn-lt"/>
              </a:rPr>
              <a:t>Bonilla</a:t>
            </a:r>
            <a:endParaRPr lang="es-SV" dirty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03264165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110867246"/>
              </p:ext>
            </p:extLst>
          </p:nvPr>
        </p:nvGraphicFramePr>
        <p:xfrm>
          <a:off x="3144180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918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Riesgos:    </a:t>
            </a:r>
          </a:p>
          <a:p>
            <a:pPr algn="ctr"/>
            <a:r>
              <a:rPr lang="es-SV" dirty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35717349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Identificar, medir, controlar y divulgar todos los riesgos que enfrenta la Institución en sus operaciones.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pPr algn="ctr"/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11760" y="3070701"/>
            <a:ext cx="442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Administrativo:     </a:t>
            </a:r>
          </a:p>
          <a:p>
            <a:pPr algn="ctr"/>
            <a:r>
              <a:rPr lang="es-SV" dirty="0">
                <a:latin typeface="+mn-lt"/>
              </a:rPr>
              <a:t> Ing. Alberto Orlando Brizuela </a:t>
            </a:r>
            <a:r>
              <a:rPr lang="es-SV" sz="1600" dirty="0">
                <a:latin typeface="+mn-lt"/>
              </a:rPr>
              <a:t>conocido por </a:t>
            </a:r>
            <a:r>
              <a:rPr lang="es-SV" dirty="0">
                <a:latin typeface="+mn-lt"/>
              </a:rPr>
              <a:t>Rolando Roberto Brizuela Ramos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87703842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y Desarrollo Humano:</a:t>
            </a:r>
          </a:p>
          <a:p>
            <a:pPr algn="ctr"/>
            <a:r>
              <a:rPr lang="es-SV" dirty="0">
                <a:latin typeface="+mn-lt"/>
              </a:rPr>
              <a:t>Lic. Rogelio Castro Reyes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pPr algn="ctr"/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713743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14681595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2224" y="908720"/>
            <a:ext cx="5508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Nelson Eduardo Fuentes </a:t>
            </a:r>
            <a:r>
              <a:rPr lang="es-SV" sz="1400" dirty="0" err="1">
                <a:latin typeface="+mn-lt"/>
              </a:rPr>
              <a:t>Menjívar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Arq. Gladys Esmeralda Manzanares Valiente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913167598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el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de normas ambientales en los programas, proyectos y acciones que la Institución desarrolla.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proyección financiera institucional, la gestión de fondos, así como la eficiente tramitación y pago de los distintos egresos del Fondo Social para la Vivienda.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Finanzas:        </a:t>
            </a:r>
          </a:p>
          <a:p>
            <a:pPr algn="ctr"/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Contabilidad:</a:t>
            </a:r>
          </a:p>
          <a:p>
            <a:pPr algn="ctr"/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7185686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Créditos:         </a:t>
            </a:r>
          </a:p>
          <a:p>
            <a:pPr algn="ctr"/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96908907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Préstamos      </a:t>
            </a:r>
          </a:p>
          <a:p>
            <a:pPr algn="ctr"/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71700" y="1102675"/>
            <a:ext cx="53645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 </a:t>
            </a:r>
            <a:r>
              <a:rPr lang="pt-BR" sz="1600" dirty="0">
                <a:latin typeface="+mn-lt"/>
              </a:rPr>
              <a:t>Sr. Jefry Alexander Caishpal López </a:t>
            </a:r>
            <a:r>
              <a:rPr lang="es-SV" sz="1600" dirty="0">
                <a:latin typeface="+mn-lt"/>
              </a:rPr>
              <a:t>(Presidente)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Obras 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>
                <a:latin typeface="+mn-lt"/>
              </a:rPr>
              <a:t>Lyz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Milizen</a:t>
            </a:r>
            <a:r>
              <a:rPr lang="es-SV" sz="1600" dirty="0">
                <a:latin typeface="+mn-lt"/>
              </a:rPr>
              <a:t> Carla </a:t>
            </a:r>
            <a:r>
              <a:rPr lang="es-SV" sz="1600" dirty="0" err="1">
                <a:latin typeface="+mn-lt"/>
              </a:rPr>
              <a:t>Samantha</a:t>
            </a:r>
            <a:r>
              <a:rPr lang="es-SV" sz="1600" dirty="0">
                <a:latin typeface="+mn-lt"/>
              </a:rPr>
              <a:t> Cerna de Gallegos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198812890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3104964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Legal:         </a:t>
            </a:r>
          </a:p>
          <a:p>
            <a:pPr algn="ctr"/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83834749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Técnica Legal     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42250620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Escrituración:    </a:t>
            </a:r>
          </a:p>
          <a:p>
            <a:pPr algn="ctr"/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>
                <a:latin typeface="+mn-lt"/>
              </a:rPr>
              <a:t>Lic. Gregorio René Torres González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>
                <a:latin typeface="+mn-lt"/>
              </a:rPr>
              <a:t> Ing. Salvador Enrique </a:t>
            </a:r>
            <a:r>
              <a:rPr lang="es-SV" dirty="0" err="1">
                <a:latin typeface="+mn-lt"/>
              </a:rPr>
              <a:t>Bendek</a:t>
            </a:r>
            <a:r>
              <a:rPr lang="es-SV" dirty="0">
                <a:latin typeface="+mn-lt"/>
              </a:rPr>
              <a:t>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6770918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977712"/>
            <a:ext cx="53645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Ing. Carlos Roberto Alvarado Celis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Licda. Angela </a:t>
            </a:r>
            <a:r>
              <a:rPr lang="es-ES" sz="1400" dirty="0" err="1">
                <a:latin typeface="+mn-lt"/>
              </a:rPr>
              <a:t>Lelany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Bigueur</a:t>
            </a:r>
            <a:r>
              <a:rPr lang="es-ES" sz="1400" dirty="0">
                <a:latin typeface="+mn-lt"/>
              </a:rPr>
              <a:t> González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13540416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Planificación:     </a:t>
            </a:r>
          </a:p>
          <a:p>
            <a:pPr algn="ctr"/>
            <a:r>
              <a:rPr lang="es-SV" dirty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>
                <a:latin typeface="+mn-lt"/>
              </a:rPr>
              <a:t> 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Planeación:</a:t>
            </a:r>
          </a:p>
          <a:p>
            <a:pPr algn="ctr"/>
            <a:r>
              <a:rPr lang="es-SV" dirty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12939567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pPr algn="ctr"/>
            <a:r>
              <a:rPr lang="es-SV" b="1" dirty="0">
                <a:latin typeface="+mn-lt"/>
              </a:rPr>
              <a:t>       </a:t>
            </a:r>
            <a:r>
              <a:rPr lang="es-SV" dirty="0">
                <a:latin typeface="+mn-lt"/>
              </a:rPr>
              <a:t>Lic. Ricardo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87782385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>
                <a:latin typeface="+mn-lt"/>
              </a:rPr>
              <a:t>Administrar eficientemente el inventario de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29232622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86638375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95923393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Promover, implementar y mantener la disponibilidad de los servicios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Santa Ana:   </a:t>
            </a:r>
          </a:p>
          <a:p>
            <a:pPr algn="ctr"/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49355243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Fecha de vigencia de contrato:</a:t>
            </a:r>
          </a:p>
          <a:p>
            <a:pPr algn="ctr"/>
            <a:r>
              <a:rPr lang="es-SV" dirty="0">
                <a:latin typeface="+mn-lt"/>
              </a:rPr>
              <a:t>10 enero 2019 – 30 marzo 2020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</a:t>
            </a:r>
            <a:r>
              <a:rPr lang="es-SV" dirty="0" err="1">
                <a:latin typeface="+mn-lt"/>
              </a:rPr>
              <a:t>FSV</a:t>
            </a:r>
            <a:r>
              <a:rPr lang="es-SV" dirty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 Miguel:   </a:t>
            </a:r>
          </a:p>
          <a:p>
            <a:pPr algn="ctr"/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35278566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Coordinador de Sucursal:</a:t>
            </a:r>
          </a:p>
          <a:p>
            <a:pPr algn="ctr"/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75713457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Técnico:  </a:t>
            </a:r>
          </a:p>
          <a:p>
            <a:pPr algn="ctr"/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 y coordinar la elaboración y supervisión de </a:t>
            </a:r>
            <a:r>
              <a:rPr lang="es-SV" sz="1600" dirty="0" err="1">
                <a:latin typeface="+mn-lt"/>
              </a:rPr>
              <a:t>valúos</a:t>
            </a:r>
            <a:r>
              <a:rPr lang="es-SV" sz="1600" dirty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pPr algn="ctr"/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83157634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, entre otras atribuciones.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pPr algn="ctr"/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351106755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Gestionar la comunicación interna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que posicione al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de los clientes con servicios financieros de alta calidad.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Comunicaciones y Publicidad</a:t>
            </a:r>
          </a:p>
          <a:p>
            <a:pPr algn="ctr"/>
            <a:r>
              <a:rPr lang="es-SV" dirty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14486"/>
              </p:ext>
            </p:extLst>
          </p:nvPr>
        </p:nvGraphicFramePr>
        <p:xfrm>
          <a:off x="3180184" y="407707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507911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45476834"/>
              </p:ext>
            </p:extLst>
          </p:nvPr>
        </p:nvGraphicFramePr>
        <p:xfrm>
          <a:off x="3036168" y="393305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 junio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6065</TotalTime>
  <Words>4157</Words>
  <Application>Microsoft Office PowerPoint</Application>
  <PresentationFormat>Presentación en pantalla (4:3)</PresentationFormat>
  <Paragraphs>650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54</vt:i4>
      </vt:variant>
    </vt:vector>
  </HeadingPairs>
  <TitlesOfParts>
    <vt:vector size="63" baseType="lpstr">
      <vt:lpstr>Arial</vt:lpstr>
      <vt:lpstr>Arial Narrow</vt:lpstr>
      <vt:lpstr>Calibri</vt:lpstr>
      <vt:lpstr>Calibri Light</vt:lpstr>
      <vt:lpstr>Garamond</vt:lpstr>
      <vt:lpstr>Wingdings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759</cp:revision>
  <cp:lastPrinted>2017-07-31T16:25:48Z</cp:lastPrinted>
  <dcterms:created xsi:type="dcterms:W3CDTF">2007-05-14T18:37:21Z</dcterms:created>
  <dcterms:modified xsi:type="dcterms:W3CDTF">2020-08-01T17:46:43Z</dcterms:modified>
</cp:coreProperties>
</file>