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100" d="100"/>
          <a:sy n="100" d="100"/>
        </p:scale>
        <p:origin x="216" y="8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21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86154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9"/>
              </a:lnTo>
              <a:lnTo>
                <a:pt x="575324" y="99849"/>
              </a:lnTo>
              <a:lnTo>
                <a:pt x="575324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810829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575324" y="0"/>
              </a:moveTo>
              <a:lnTo>
                <a:pt x="575324" y="99849"/>
              </a:lnTo>
              <a:lnTo>
                <a:pt x="0" y="99849"/>
              </a:lnTo>
              <a:lnTo>
                <a:pt x="0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0678" y="739"/>
          <a:ext cx="950950" cy="475475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Miembros</a:t>
          </a:r>
        </a:p>
      </dsp:txBody>
      <dsp:txXfrm>
        <a:off x="910678" y="739"/>
        <a:ext cx="950950" cy="475475"/>
      </dsp:txXfrm>
    </dsp:sp>
    <dsp:sp modelId="{BDDD5B13-6C24-454D-90E7-06E80FDCF246}">
      <dsp:nvSpPr>
        <dsp:cNvPr id="0" name=""/>
        <dsp:cNvSpPr/>
      </dsp:nvSpPr>
      <dsp:spPr>
        <a:xfrm>
          <a:off x="335353" y="675913"/>
          <a:ext cx="950950" cy="4754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335353" y="675913"/>
        <a:ext cx="950950" cy="475475"/>
      </dsp:txXfrm>
    </dsp:sp>
    <dsp:sp modelId="{C2477452-16FE-4718-BF85-9F902B926B6E}">
      <dsp:nvSpPr>
        <dsp:cNvPr id="0" name=""/>
        <dsp:cNvSpPr/>
      </dsp:nvSpPr>
      <dsp:spPr>
        <a:xfrm>
          <a:off x="1486003" y="675913"/>
          <a:ext cx="950950" cy="475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486003" y="675913"/>
        <a:ext cx="950950" cy="4754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56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206405" y="520799"/>
          <a:ext cx="91440" cy="219003"/>
        </a:xfrm>
        <a:custGeom>
          <a:avLst/>
          <a:gdLst/>
          <a:ahLst/>
          <a:cxnLst/>
          <a:rect l="0" t="0" r="0" b="0"/>
          <a:pathLst>
            <a:path>
              <a:moveTo>
                <a:pt x="71736" y="0"/>
              </a:moveTo>
              <a:lnTo>
                <a:pt x="71736" y="109732"/>
              </a:lnTo>
              <a:lnTo>
                <a:pt x="45720" y="109732"/>
              </a:lnTo>
              <a:lnTo>
                <a:pt x="4572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731787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731787" y="739802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31/10/2019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42D82-C0D2-48B1-AE30-194CD837BF1D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7EB01D-C637-4982-8E05-F2EB01CB9FA5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E6D293-0419-43F6-A882-63B379AE09E3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CC13E-A84D-4F84-A1ED-BC6E032E72D9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C307F8-C8EC-4264-97D3-76B4661BECCE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CD1112-E439-462A-BD37-3016FBB705B3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695E4F-B4DB-48EE-91FB-BB571FD8A551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1F82A1-2F0E-45D8-A1EF-04DD38F6D53D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A70EFB-62F4-42F8-A13C-34659655DCDB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49AD3-EFEB-4F0E-8AD9-0CED25EB5228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2ED7A-237D-4B85-A948-92BD03BA6E6A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C3D8D-2A1A-49CA-8D8C-A858DAE07487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CBFD95-94F7-4DCE-BCE1-EEB030D36757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A919BA-3E2E-4CD3-A888-66FB69AA6042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A2D02C-0F25-4FCB-A2E3-FD8D6AE5F8BE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2D9AB-2232-41A3-9E60-02D867A28744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4408E6-DC63-4847-99AC-B8F2DB6D695F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6FD233-A01A-49C7-8559-2C7861EF99AF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1F5C67-BEEB-4C62-BD63-84A727A52BF8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2E827-F473-4CB7-AD56-3849E4E5F0AB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59D30-603E-4233-BCA0-CC573B342A44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32916B-DDCC-4844-9E41-79EFEBE930E3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71093E-B643-47F1-837D-BD7A01AD4D7E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A23884-F1CA-4564-87C1-D381A4552E2E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5B49B-C295-4995-B55E-016275D3DEDF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8BCDF2-CE39-4AC0-A829-EEF92EA867AA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E35827-602A-4AB8-B7B7-E07A32A58CD3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10F02F-61E5-43F0-8A0E-DA10E4451670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CD4070-0965-4921-B856-DF3A5D2E6F08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C8AC2A-797F-47AD-BA98-2EC01A4B3368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37488D-4B95-4FFE-8CDE-C18122B5310A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F8DFA-DF43-4DF0-90B2-F8C52A67DB3C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A519AC-2AC7-4920-ADFB-05B44EE0D745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A366B9-0E1A-4AF8-B8B7-C77E601FF591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41E06A-00A4-4435-B0D1-E29A4354C0C1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CB492A-D9EE-43B2-AEEC-D94953F8AD15}" type="datetime1">
              <a:rPr lang="es-ES" smtClean="0"/>
              <a:t>31/10/2019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12.xml"/><Relationship Id="rId55" Type="http://schemas.openxmlformats.org/officeDocument/2006/relationships/image" Target="../media/image3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50.xml"/><Relationship Id="rId53" Type="http://schemas.openxmlformats.org/officeDocument/2006/relationships/slide" Target="slide7.xml"/><Relationship Id="rId58" Type="http://schemas.openxmlformats.org/officeDocument/2006/relationships/slide" Target="slide20.xml"/><Relationship Id="rId5" Type="http://schemas.openxmlformats.org/officeDocument/2006/relationships/slide" Target="slide4.xml"/><Relationship Id="rId19" Type="http://schemas.openxmlformats.org/officeDocument/2006/relationships/slide" Target="slide48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5.xml"/><Relationship Id="rId48" Type="http://schemas.openxmlformats.org/officeDocument/2006/relationships/slide" Target="slide45.xml"/><Relationship Id="rId56" Type="http://schemas.openxmlformats.org/officeDocument/2006/relationships/slide" Target="slide8.xml"/><Relationship Id="rId8" Type="http://schemas.openxmlformats.org/officeDocument/2006/relationships/slide" Target="slide16.xml"/><Relationship Id="rId51" Type="http://schemas.openxmlformats.org/officeDocument/2006/relationships/slide" Target="slide19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49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39.xml"/><Relationship Id="rId57" Type="http://schemas.openxmlformats.org/officeDocument/2006/relationships/slide" Target="slide10.xml"/><Relationship Id="rId10" Type="http://schemas.openxmlformats.org/officeDocument/2006/relationships/slide" Target="slide18.xml"/><Relationship Id="rId31" Type="http://schemas.openxmlformats.org/officeDocument/2006/relationships/slide" Target="slide29.xml"/><Relationship Id="rId44" Type="http://schemas.openxmlformats.org/officeDocument/2006/relationships/slide" Target="slide3.xml"/><Relationship Id="rId52" Type="http://schemas.openxmlformats.org/officeDocument/2006/relationships/slide" Target="slide5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80828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septiembre 2019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177347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hlinkClick r:id="rId58" action="ppaction://hlinksldjump"/>
              </a:rPr>
              <a:t>Unidad</a:t>
            </a:r>
            <a:r>
              <a:rPr lang="es-ES" sz="700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C3AA000-5C25-49B6-A236-CA9C1AE0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Organigrama vigente a septiembre de 2019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General:</a:t>
            </a:r>
          </a:p>
          <a:p>
            <a:pPr algn="ctr"/>
            <a:r>
              <a:rPr lang="es-SV" dirty="0">
                <a:latin typeface="+mn-lt"/>
              </a:rPr>
              <a:t>Lic. Mariano Arístides Bonilla </a:t>
            </a:r>
            <a:r>
              <a:rPr lang="es-SV" dirty="0" err="1">
                <a:latin typeface="+mn-lt"/>
              </a:rPr>
              <a:t>Bonilla</a:t>
            </a:r>
            <a:endParaRPr lang="es-SV" dirty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03F2273-96BA-4E6A-BD60-7D32E16A2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110867246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E7605AF-907D-45AC-8D8A-E2E0C449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Riesgos:    </a:t>
            </a:r>
          </a:p>
          <a:p>
            <a:pPr algn="ctr"/>
            <a:r>
              <a:rPr lang="es-SV" dirty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54558638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Identificar, medir, controlar y divulgar todos los riesgos que enfrenta la Institución en sus operaciones.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pPr algn="ctr"/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Administrativo:     </a:t>
            </a:r>
          </a:p>
          <a:p>
            <a:pPr algn="ctr"/>
            <a:r>
              <a:rPr lang="es-SV" dirty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35355948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y Desarrollo Humano:</a:t>
            </a:r>
          </a:p>
          <a:p>
            <a:pPr algn="ctr"/>
            <a:r>
              <a:rPr lang="es-SV" dirty="0">
                <a:latin typeface="+mn-lt"/>
              </a:rPr>
              <a:t>Licda. Gladys Margarita Menéndez de Cárcamo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pPr algn="ctr"/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5528073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21945675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Lic. Edgar Romeo Rodríguez Herrera (Presidente)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Nelson Eduardo Fuentes </a:t>
            </a:r>
            <a:r>
              <a:rPr lang="es-SV" sz="1400" dirty="0" err="1">
                <a:latin typeface="+mn-lt"/>
              </a:rPr>
              <a:t>Menjívar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William Omar Pereira Bolaños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Ricardo Salvador Hernández Quirós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Junior Alejandro Ayala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28178511"/>
              </p:ext>
            </p:extLst>
          </p:nvPr>
        </p:nvGraphicFramePr>
        <p:xfrm>
          <a:off x="935596" y="4653136"/>
          <a:ext cx="277230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19CF53-7D33-41D1-B122-11A27DDC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el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de normas ambientales en los programas, proyectos y acciones que la Institución desarrolla.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Organigrama vigente a septiembre de 2019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proyección financiera institucional, la gestión de fondos, así como la eficiente tramitación y pago de los distintos egresos del Fondo Social para la Vivienda.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Finanzas:        </a:t>
            </a:r>
          </a:p>
          <a:p>
            <a:pPr algn="ctr"/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Contabilidad:</a:t>
            </a:r>
          </a:p>
          <a:p>
            <a:pPr algn="ctr"/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Créditos:         </a:t>
            </a:r>
          </a:p>
          <a:p>
            <a:pPr algn="ctr"/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Préstamos      </a:t>
            </a:r>
          </a:p>
          <a:p>
            <a:pPr algn="ctr"/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Verónica Elizabeth Gil de Martínez (Presidenta)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Obras 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Vacante a septiembre 2019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>
                <a:latin typeface="+mn-lt"/>
              </a:rPr>
              <a:t>Lyz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Milizen</a:t>
            </a:r>
            <a:r>
              <a:rPr lang="es-SV" sz="1600" dirty="0">
                <a:latin typeface="+mn-lt"/>
              </a:rPr>
              <a:t> Carla </a:t>
            </a:r>
            <a:r>
              <a:rPr lang="es-SV" sz="1600" dirty="0" err="1">
                <a:latin typeface="+mn-lt"/>
              </a:rPr>
              <a:t>Samantha</a:t>
            </a:r>
            <a:r>
              <a:rPr lang="es-SV" sz="1600" dirty="0">
                <a:latin typeface="+mn-lt"/>
              </a:rPr>
              <a:t> Cerna de Gallegos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088272752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D714D59-BA02-407E-87DA-B74B865BE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Legal:         </a:t>
            </a:r>
          </a:p>
          <a:p>
            <a:pPr algn="ctr"/>
            <a:r>
              <a:rPr lang="es-SV" dirty="0">
                <a:latin typeface="+mn-lt"/>
              </a:rPr>
              <a:t>Lic. Julio César Merino Escobar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Técnica Legal     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Escrituración:    </a:t>
            </a:r>
          </a:p>
          <a:p>
            <a:pPr algn="ctr"/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>
                <a:latin typeface="+mn-lt"/>
              </a:rPr>
              <a:t>Lic. Gregorio René Torres González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Ing. Carlos Roberto Alvarado Celis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Enrique Oñate </a:t>
            </a:r>
            <a:r>
              <a:rPr lang="es-SV" sz="1400" dirty="0" err="1">
                <a:latin typeface="+mn-lt"/>
              </a:rPr>
              <a:t>Muyshondt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49134830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740C643-CB8B-4C86-81A7-7D272FB8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Planificación:     </a:t>
            </a:r>
          </a:p>
          <a:p>
            <a:pPr algn="ctr"/>
            <a:r>
              <a:rPr lang="es-SV" dirty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>
                <a:latin typeface="+mn-lt"/>
              </a:rPr>
              <a:t> 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Planeación:</a:t>
            </a:r>
          </a:p>
          <a:p>
            <a:pPr algn="ctr"/>
            <a:r>
              <a:rPr lang="es-SV" dirty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pPr algn="ctr"/>
            <a:r>
              <a:rPr lang="es-SV" b="1" dirty="0">
                <a:latin typeface="+mn-lt"/>
              </a:rPr>
              <a:t>       </a:t>
            </a:r>
            <a:r>
              <a:rPr lang="es-SV" dirty="0">
                <a:latin typeface="+mn-lt"/>
              </a:rPr>
              <a:t>Lic. José Dario </a:t>
            </a:r>
            <a:r>
              <a:rPr lang="es-SV" dirty="0" err="1">
                <a:latin typeface="+mn-lt"/>
              </a:rPr>
              <a:t>Mayén</a:t>
            </a:r>
            <a:r>
              <a:rPr lang="es-SV" dirty="0">
                <a:latin typeface="+mn-lt"/>
              </a:rPr>
              <a:t> 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89710286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>
                <a:latin typeface="+mn-lt"/>
              </a:rPr>
              <a:t>Administrar eficientemente el inventario de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69179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Geisy</a:t>
            </a:r>
            <a:r>
              <a:rPr lang="es-SV" dirty="0">
                <a:latin typeface="+mn-lt"/>
              </a:rPr>
              <a:t> Diaz de Valencia (En funciones)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7063686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923393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Promover, implementar y mantener la disponibilidad de los servicios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Santa Ana:   </a:t>
            </a:r>
          </a:p>
          <a:p>
            <a:pPr algn="ctr"/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069562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Fecha de vigencia de contrato:</a:t>
            </a:r>
          </a:p>
          <a:p>
            <a:pPr algn="ctr"/>
            <a:r>
              <a:rPr lang="es-SV" dirty="0">
                <a:latin typeface="+mn-lt"/>
              </a:rPr>
              <a:t>10 enero 2019 – 30 marzo 2020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</a:t>
            </a:r>
            <a:r>
              <a:rPr lang="es-SV" dirty="0" err="1">
                <a:latin typeface="+mn-lt"/>
              </a:rPr>
              <a:t>FSV</a:t>
            </a:r>
            <a:r>
              <a:rPr lang="es-SV" dirty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8489C79-F3DB-45E8-88DE-6BA86C6A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 Miguel:   </a:t>
            </a:r>
          </a:p>
          <a:p>
            <a:pPr algn="ctr"/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757346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Coordinador de Sucursal:</a:t>
            </a:r>
          </a:p>
          <a:p>
            <a:pPr algn="ctr"/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83193271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Técnico:  </a:t>
            </a:r>
          </a:p>
          <a:p>
            <a:pPr algn="ctr"/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 y coordinar la elaboración y supervisión de </a:t>
            </a:r>
            <a:r>
              <a:rPr lang="es-SV" sz="1600" dirty="0" err="1">
                <a:latin typeface="+mn-lt"/>
              </a:rPr>
              <a:t>valúos</a:t>
            </a:r>
            <a:r>
              <a:rPr lang="es-SV" sz="1600" dirty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pPr algn="ctr"/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, entre otras atribuciones.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pPr algn="ctr"/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847446118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85EA489-5484-4C8A-A267-A0B37D6F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Gestionar la comunicación interna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que posicione al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de los clientes con servicios financieros de alta calidad.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Comunicaciones y Publicidad</a:t>
            </a:r>
          </a:p>
          <a:p>
            <a:pPr algn="ctr"/>
            <a:r>
              <a:rPr lang="es-SV" dirty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14486"/>
              </p:ext>
            </p:extLst>
          </p:nvPr>
        </p:nvGraphicFramePr>
        <p:xfrm>
          <a:off x="3180184" y="407707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33730F1-4D50-48F7-ACA9-C59C5C69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5038D6D-BF6B-4F3F-9836-93F5A294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45476834"/>
              </p:ext>
            </p:extLst>
          </p:nvPr>
        </p:nvGraphicFramePr>
        <p:xfrm>
          <a:off x="3036168" y="393305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9B0CDA2-B801-4C86-AA9C-C935A2553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septiembre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5335</TotalTime>
  <Words>4201</Words>
  <Application>Microsoft Office PowerPoint</Application>
  <PresentationFormat>Presentación en pantalla (4:3)</PresentationFormat>
  <Paragraphs>646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Calibri Light</vt:lpstr>
      <vt:lpstr>Garamond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Sussethy Yasmin Gamez Leon</cp:lastModifiedBy>
  <cp:revision>730</cp:revision>
  <cp:lastPrinted>2017-07-31T16:25:48Z</cp:lastPrinted>
  <dcterms:created xsi:type="dcterms:W3CDTF">2007-05-14T18:37:21Z</dcterms:created>
  <dcterms:modified xsi:type="dcterms:W3CDTF">2019-10-31T21:55:45Z</dcterms:modified>
</cp:coreProperties>
</file>