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>
        <p:scale>
          <a:sx n="70" d="100"/>
          <a:sy n="70" d="100"/>
        </p:scale>
        <p:origin x="1374" y="144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 smtClean="0"/>
            <a:t>12 Miembros</a:t>
          </a:r>
          <a:endParaRPr lang="es-SV" sz="14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 smtClean="0"/>
            <a:t>1 Mujer</a:t>
          </a:r>
          <a:endParaRPr lang="es-SV" sz="14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 smtClean="0"/>
            <a:t>11 Hombres</a:t>
          </a:r>
          <a:endParaRPr lang="es-SV" sz="14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19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 smtClean="0"/>
            <a:t>4 Miembros</a:t>
          </a:r>
          <a:endParaRPr lang="es-SV" sz="14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 smtClean="0"/>
            <a:t>3 Mujeres</a:t>
          </a:r>
          <a:endParaRPr lang="es-SV" sz="14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 smtClean="0"/>
            <a:t>1 Hombre</a:t>
          </a:r>
          <a:endParaRPr lang="es-SV" sz="14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 smtClean="0"/>
            <a:t>8 Miembros</a:t>
          </a:r>
          <a:endParaRPr lang="es-SV" sz="14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 smtClean="0"/>
            <a:t>1 Mujer</a:t>
          </a:r>
          <a:endParaRPr lang="es-SV" sz="14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 smtClean="0"/>
            <a:t>7 Hombres</a:t>
          </a:r>
          <a:endParaRPr lang="es-SV" sz="14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22</a:t>
          </a:r>
        </a:p>
        <a:p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11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 Empleado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242138" y="488989"/>
          <a:ext cx="590773" cy="205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530"/>
              </a:lnTo>
              <a:lnTo>
                <a:pt x="590773" y="102530"/>
              </a:lnTo>
              <a:lnTo>
                <a:pt x="590773" y="205061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51364" y="488989"/>
          <a:ext cx="590773" cy="205061"/>
        </a:xfrm>
        <a:custGeom>
          <a:avLst/>
          <a:gdLst/>
          <a:ahLst/>
          <a:cxnLst/>
          <a:rect l="0" t="0" r="0" b="0"/>
          <a:pathLst>
            <a:path>
              <a:moveTo>
                <a:pt x="590773" y="0"/>
              </a:moveTo>
              <a:lnTo>
                <a:pt x="590773" y="102530"/>
              </a:lnTo>
              <a:lnTo>
                <a:pt x="0" y="102530"/>
              </a:lnTo>
              <a:lnTo>
                <a:pt x="0" y="205061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3895" y="746"/>
          <a:ext cx="976485" cy="48824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12 Miembros</a:t>
          </a:r>
          <a:endParaRPr lang="es-SV" sz="1400" kern="1200" dirty="0"/>
        </a:p>
      </dsp:txBody>
      <dsp:txXfrm>
        <a:off x="753895" y="746"/>
        <a:ext cx="976485" cy="488242"/>
      </dsp:txXfrm>
    </dsp:sp>
    <dsp:sp modelId="{BDDD5B13-6C24-454D-90E7-06E80FDCF246}">
      <dsp:nvSpPr>
        <dsp:cNvPr id="0" name=""/>
        <dsp:cNvSpPr/>
      </dsp:nvSpPr>
      <dsp:spPr>
        <a:xfrm>
          <a:off x="163121" y="694050"/>
          <a:ext cx="976485" cy="48824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1 Mujer</a:t>
          </a:r>
          <a:endParaRPr lang="es-SV" sz="1400" kern="1200" dirty="0"/>
        </a:p>
      </dsp:txBody>
      <dsp:txXfrm>
        <a:off x="163121" y="694050"/>
        <a:ext cx="976485" cy="488242"/>
      </dsp:txXfrm>
    </dsp:sp>
    <dsp:sp modelId="{C2477452-16FE-4718-BF85-9F902B926B6E}">
      <dsp:nvSpPr>
        <dsp:cNvPr id="0" name=""/>
        <dsp:cNvSpPr/>
      </dsp:nvSpPr>
      <dsp:spPr>
        <a:xfrm>
          <a:off x="1344668" y="694050"/>
          <a:ext cx="976485" cy="4882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11 Hombres</a:t>
          </a:r>
          <a:endParaRPr lang="es-SV" sz="1400" kern="1200" dirty="0"/>
        </a:p>
      </dsp:txBody>
      <dsp:txXfrm>
        <a:off x="1344668" y="694050"/>
        <a:ext cx="976485" cy="48824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235967" y="522186"/>
          <a:ext cx="631653" cy="219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625"/>
              </a:lnTo>
              <a:lnTo>
                <a:pt x="631653" y="109625"/>
              </a:lnTo>
              <a:lnTo>
                <a:pt x="631653" y="219251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78213" y="522186"/>
          <a:ext cx="657754" cy="219410"/>
        </a:xfrm>
        <a:custGeom>
          <a:avLst/>
          <a:gdLst/>
          <a:ahLst/>
          <a:cxnLst/>
          <a:rect l="0" t="0" r="0" b="0"/>
          <a:pathLst>
            <a:path>
              <a:moveTo>
                <a:pt x="657754" y="0"/>
              </a:moveTo>
              <a:lnTo>
                <a:pt x="657754" y="109785"/>
              </a:lnTo>
              <a:lnTo>
                <a:pt x="0" y="109785"/>
              </a:lnTo>
              <a:lnTo>
                <a:pt x="0" y="21941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13940" y="159"/>
          <a:ext cx="1044054" cy="52202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4 Miembros</a:t>
          </a:r>
          <a:endParaRPr lang="es-SV" sz="1400" kern="1200" dirty="0"/>
        </a:p>
      </dsp:txBody>
      <dsp:txXfrm>
        <a:off x="713940" y="159"/>
        <a:ext cx="1044054" cy="522027"/>
      </dsp:txXfrm>
    </dsp:sp>
    <dsp:sp modelId="{BDDD5B13-6C24-454D-90E7-06E80FDCF246}">
      <dsp:nvSpPr>
        <dsp:cNvPr id="0" name=""/>
        <dsp:cNvSpPr/>
      </dsp:nvSpPr>
      <dsp:spPr>
        <a:xfrm>
          <a:off x="56185" y="741597"/>
          <a:ext cx="1044054" cy="52202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3 Mujeres</a:t>
          </a:r>
          <a:endParaRPr lang="es-SV" sz="1400" kern="1200" dirty="0"/>
        </a:p>
      </dsp:txBody>
      <dsp:txXfrm>
        <a:off x="56185" y="741597"/>
        <a:ext cx="1044054" cy="522027"/>
      </dsp:txXfrm>
    </dsp:sp>
    <dsp:sp modelId="{C2477452-16FE-4718-BF85-9F902B926B6E}">
      <dsp:nvSpPr>
        <dsp:cNvPr id="0" name=""/>
        <dsp:cNvSpPr/>
      </dsp:nvSpPr>
      <dsp:spPr>
        <a:xfrm>
          <a:off x="1345593" y="741438"/>
          <a:ext cx="1044054" cy="5220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1 Hombre</a:t>
          </a:r>
          <a:endParaRPr lang="es-SV" sz="1400" kern="1200" dirty="0"/>
        </a:p>
      </dsp:txBody>
      <dsp:txXfrm>
        <a:off x="1345593" y="741438"/>
        <a:ext cx="1044054" cy="52202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70130" y="488575"/>
          <a:ext cx="591092" cy="205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586"/>
              </a:lnTo>
              <a:lnTo>
                <a:pt x="591092" y="102586"/>
              </a:lnTo>
              <a:lnTo>
                <a:pt x="591092" y="20517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54611" y="488575"/>
          <a:ext cx="615518" cy="205241"/>
        </a:xfrm>
        <a:custGeom>
          <a:avLst/>
          <a:gdLst/>
          <a:ahLst/>
          <a:cxnLst/>
          <a:rect l="0" t="0" r="0" b="0"/>
          <a:pathLst>
            <a:path>
              <a:moveTo>
                <a:pt x="615518" y="0"/>
              </a:moveTo>
              <a:lnTo>
                <a:pt x="615518" y="102655"/>
              </a:lnTo>
              <a:lnTo>
                <a:pt x="0" y="102655"/>
              </a:lnTo>
              <a:lnTo>
                <a:pt x="0" y="205241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1623" y="69"/>
          <a:ext cx="977012" cy="488506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8 Miembros</a:t>
          </a:r>
          <a:endParaRPr lang="es-SV" sz="1400" kern="1200" dirty="0"/>
        </a:p>
      </dsp:txBody>
      <dsp:txXfrm>
        <a:off x="681623" y="69"/>
        <a:ext cx="977012" cy="488506"/>
      </dsp:txXfrm>
    </dsp:sp>
    <dsp:sp modelId="{BDDD5B13-6C24-454D-90E7-06E80FDCF246}">
      <dsp:nvSpPr>
        <dsp:cNvPr id="0" name=""/>
        <dsp:cNvSpPr/>
      </dsp:nvSpPr>
      <dsp:spPr>
        <a:xfrm>
          <a:off x="66105" y="693817"/>
          <a:ext cx="977012" cy="488506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1 Mujer</a:t>
          </a:r>
          <a:endParaRPr lang="es-SV" sz="1400" kern="1200" dirty="0"/>
        </a:p>
      </dsp:txBody>
      <dsp:txXfrm>
        <a:off x="66105" y="693817"/>
        <a:ext cx="977012" cy="488506"/>
      </dsp:txXfrm>
    </dsp:sp>
    <dsp:sp modelId="{C2477452-16FE-4718-BF85-9F902B926B6E}">
      <dsp:nvSpPr>
        <dsp:cNvPr id="0" name=""/>
        <dsp:cNvSpPr/>
      </dsp:nvSpPr>
      <dsp:spPr>
        <a:xfrm>
          <a:off x="1272716" y="693748"/>
          <a:ext cx="977012" cy="488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7 Hombres</a:t>
          </a:r>
          <a:endParaRPr lang="es-SV" sz="1400" kern="1200" dirty="0"/>
        </a:p>
      </dsp:txBody>
      <dsp:txXfrm>
        <a:off x="1272716" y="693748"/>
        <a:ext cx="977012" cy="488506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22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Empleado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3/10/2019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A7D10D-4D3E-46F0-B4AD-B2C9B6824AC5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5369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D146FB-F04D-447B-8BA2-AD93DBB5A421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529999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101E0D-F460-42A2-B101-01F1D6CB592C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0665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088750-2707-4374-AF56-209BD58361EB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0662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71783A-514D-477E-AFC2-35DDBCD40159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2884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19B1F7-D28D-4E3B-AD7A-33697ADD5115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6372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891BAF-B8A0-454A-AC5A-D0E462C4C615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89426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7D9B7C-FA09-4CE5-8EFF-AC3FD6BE0A7F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1038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088750-2707-4374-AF56-209BD58361EB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74739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F6C2DD-487F-44D5-80E4-5777D3602F84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0530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CD4C66-085B-4ADE-A332-1086F60F8207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3906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24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4.xml"/><Relationship Id="rId18" Type="http://schemas.openxmlformats.org/officeDocument/2006/relationships/slide" Target="slide47.xml"/><Relationship Id="rId26" Type="http://schemas.openxmlformats.org/officeDocument/2006/relationships/slide" Target="slide36.xml"/><Relationship Id="rId39" Type="http://schemas.openxmlformats.org/officeDocument/2006/relationships/slide" Target="slide54.xml"/><Relationship Id="rId21" Type="http://schemas.openxmlformats.org/officeDocument/2006/relationships/slide" Target="slide32.xml"/><Relationship Id="rId34" Type="http://schemas.openxmlformats.org/officeDocument/2006/relationships/slide" Target="slide42.xml"/><Relationship Id="rId42" Type="http://schemas.openxmlformats.org/officeDocument/2006/relationships/slide" Target="slide8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image" Target="../media/image2.png"/><Relationship Id="rId7" Type="http://schemas.openxmlformats.org/officeDocument/2006/relationships/slide" Target="slide15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44.xml"/><Relationship Id="rId29" Type="http://schemas.openxmlformats.org/officeDocument/2006/relationships/slide" Target="slide26.xml"/><Relationship Id="rId11" Type="http://schemas.openxmlformats.org/officeDocument/2006/relationships/slide" Target="slide21.xml"/><Relationship Id="rId24" Type="http://schemas.openxmlformats.org/officeDocument/2006/relationships/slide" Target="slide31.xml"/><Relationship Id="rId32" Type="http://schemas.openxmlformats.org/officeDocument/2006/relationships/slide" Target="slide27.xml"/><Relationship Id="rId37" Type="http://schemas.openxmlformats.org/officeDocument/2006/relationships/slide" Target="slide52.xml"/><Relationship Id="rId40" Type="http://schemas.openxmlformats.org/officeDocument/2006/relationships/slide" Target="slide1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" Type="http://schemas.openxmlformats.org/officeDocument/2006/relationships/slide" Target="slide4.xml"/><Relationship Id="rId10" Type="http://schemas.openxmlformats.org/officeDocument/2006/relationships/slide" Target="slide18.xml"/><Relationship Id="rId19" Type="http://schemas.openxmlformats.org/officeDocument/2006/relationships/slide" Target="slide48.xml"/><Relationship Id="rId31" Type="http://schemas.openxmlformats.org/officeDocument/2006/relationships/slide" Target="slide29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4" Type="http://schemas.openxmlformats.org/officeDocument/2006/relationships/slide" Target="slide2.xml"/><Relationship Id="rId9" Type="http://schemas.openxmlformats.org/officeDocument/2006/relationships/slide" Target="slide17.xml"/><Relationship Id="rId14" Type="http://schemas.openxmlformats.org/officeDocument/2006/relationships/slide" Target="slide25.xml"/><Relationship Id="rId22" Type="http://schemas.openxmlformats.org/officeDocument/2006/relationships/slide" Target="slide33.xml"/><Relationship Id="rId27" Type="http://schemas.openxmlformats.org/officeDocument/2006/relationships/slide" Target="slide37.xml"/><Relationship Id="rId30" Type="http://schemas.openxmlformats.org/officeDocument/2006/relationships/slide" Target="slide28.xml"/><Relationship Id="rId35" Type="http://schemas.openxmlformats.org/officeDocument/2006/relationships/slide" Target="slide43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image" Target="../media/image3.png"/><Relationship Id="rId8" Type="http://schemas.openxmlformats.org/officeDocument/2006/relationships/slide" Target="slide16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3.xml"/><Relationship Id="rId17" Type="http://schemas.openxmlformats.org/officeDocument/2006/relationships/slide" Target="slide46.xml"/><Relationship Id="rId25" Type="http://schemas.openxmlformats.org/officeDocument/2006/relationships/slide" Target="slide35.xml"/><Relationship Id="rId33" Type="http://schemas.openxmlformats.org/officeDocument/2006/relationships/slide" Target="slide40.xml"/><Relationship Id="rId38" Type="http://schemas.openxmlformats.org/officeDocument/2006/relationships/slide" Target="slide53.xml"/><Relationship Id="rId46" Type="http://schemas.openxmlformats.org/officeDocument/2006/relationships/slide" Target="slide50.xml"/><Relationship Id="rId20" Type="http://schemas.openxmlformats.org/officeDocument/2006/relationships/slide" Target="slide30.xml"/><Relationship Id="rId41" Type="http://schemas.openxmlformats.org/officeDocument/2006/relationships/slide" Target="slide13.xml"/><Relationship Id="rId54" Type="http://schemas.openxmlformats.org/officeDocument/2006/relationships/slide" Target="slide7.xml"/><Relationship Id="rId1" Type="http://schemas.openxmlformats.org/officeDocument/2006/relationships/themeOverride" Target="../theme/themeOverride1.xml"/><Relationship Id="rId6" Type="http://schemas.openxmlformats.org/officeDocument/2006/relationships/slide" Target="slide6.xml"/><Relationship Id="rId15" Type="http://schemas.openxmlformats.org/officeDocument/2006/relationships/slide" Target="slide22.xml"/><Relationship Id="rId23" Type="http://schemas.openxmlformats.org/officeDocument/2006/relationships/slide" Target="slide34.xml"/><Relationship Id="rId28" Type="http://schemas.openxmlformats.org/officeDocument/2006/relationships/slide" Target="slide38.xml"/><Relationship Id="rId36" Type="http://schemas.openxmlformats.org/officeDocument/2006/relationships/slide" Target="slide41.xml"/><Relationship Id="rId49" Type="http://schemas.openxmlformats.org/officeDocument/2006/relationships/slide" Target="slide45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slide" Target="slide1.xml"/><Relationship Id="rId7" Type="http://schemas.openxmlformats.org/officeDocument/2006/relationships/diagramColors" Target="../diagrams/colors8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0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slide" Target="slide1.xml"/><Relationship Id="rId7" Type="http://schemas.openxmlformats.org/officeDocument/2006/relationships/diagramColors" Target="../diagrams/colors9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1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slide" Target="slide1.xml"/><Relationship Id="rId7" Type="http://schemas.openxmlformats.org/officeDocument/2006/relationships/diagramColors" Target="../diagrams/colors10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slide" Target="slide1.xml"/><Relationship Id="rId7" Type="http://schemas.openxmlformats.org/officeDocument/2006/relationships/diagramColors" Target="../diagrams/colors1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3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slide" Target="slide1.xml"/><Relationship Id="rId7" Type="http://schemas.openxmlformats.org/officeDocument/2006/relationships/diagramColors" Target="../diagrams/colors1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4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slide" Target="slide1.xml"/><Relationship Id="rId7" Type="http://schemas.openxmlformats.org/officeDocument/2006/relationships/diagramColors" Target="../diagrams/colors1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5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slide" Target="slide1.xml"/><Relationship Id="rId7" Type="http://schemas.openxmlformats.org/officeDocument/2006/relationships/diagramColors" Target="../diagrams/colors14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6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slide" Target="slide1.xml"/><Relationship Id="rId7" Type="http://schemas.openxmlformats.org/officeDocument/2006/relationships/diagramColors" Target="../diagrams/colors15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7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slide" Target="slide1.xml"/><Relationship Id="rId7" Type="http://schemas.openxmlformats.org/officeDocument/2006/relationships/diagramColors" Target="../diagrams/colors16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8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slide" Target="slide1.xml"/><Relationship Id="rId7" Type="http://schemas.openxmlformats.org/officeDocument/2006/relationships/diagramColors" Target="../diagrams/colors17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9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slide" Target="slide1.xml"/><Relationship Id="rId7" Type="http://schemas.openxmlformats.org/officeDocument/2006/relationships/diagramColors" Target="../diagrams/colors18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0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slide" Target="slide1.xml"/><Relationship Id="rId7" Type="http://schemas.openxmlformats.org/officeDocument/2006/relationships/diagramColors" Target="../diagrams/colors19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1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slide" Target="slide1.xml"/><Relationship Id="rId7" Type="http://schemas.openxmlformats.org/officeDocument/2006/relationships/diagramColors" Target="../diagrams/colors20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slide" Target="slide1.xml"/><Relationship Id="rId7" Type="http://schemas.openxmlformats.org/officeDocument/2006/relationships/diagramColors" Target="../diagrams/colors2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3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slide" Target="slide1.xml"/><Relationship Id="rId7" Type="http://schemas.openxmlformats.org/officeDocument/2006/relationships/diagramColors" Target="../diagrams/colors2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4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slide" Target="slide1.xml"/><Relationship Id="rId7" Type="http://schemas.openxmlformats.org/officeDocument/2006/relationships/diagramColors" Target="../diagrams/colors2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5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slide" Target="slide1.xml"/><Relationship Id="rId7" Type="http://schemas.openxmlformats.org/officeDocument/2006/relationships/diagramColors" Target="../diagrams/colors24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6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slide" Target="slide1.xml"/><Relationship Id="rId7" Type="http://schemas.openxmlformats.org/officeDocument/2006/relationships/diagramColors" Target="../diagrams/colors25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7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slide" Target="slide1.xml"/><Relationship Id="rId7" Type="http://schemas.openxmlformats.org/officeDocument/2006/relationships/diagramColors" Target="../diagrams/colors26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8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slide" Target="slide1.xml"/><Relationship Id="rId7" Type="http://schemas.openxmlformats.org/officeDocument/2006/relationships/diagramColors" Target="../diagrams/colors27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9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slide" Target="slide1.xml"/><Relationship Id="rId7" Type="http://schemas.openxmlformats.org/officeDocument/2006/relationships/diagramColors" Target="../diagrams/colors28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0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slide" Target="slide1.xml"/><Relationship Id="rId7" Type="http://schemas.openxmlformats.org/officeDocument/2006/relationships/diagramColors" Target="../diagrams/colors29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1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slide" Target="slide1.xml"/><Relationship Id="rId7" Type="http://schemas.openxmlformats.org/officeDocument/2006/relationships/diagramColors" Target="../diagrams/colors30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slide" Target="slide1.xml"/><Relationship Id="rId7" Type="http://schemas.openxmlformats.org/officeDocument/2006/relationships/diagramColors" Target="../diagrams/colors3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3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slide" Target="slide1.xml"/><Relationship Id="rId7" Type="http://schemas.openxmlformats.org/officeDocument/2006/relationships/diagramColors" Target="../diagrams/colors3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4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slide" Target="slide1.xml"/><Relationship Id="rId7" Type="http://schemas.openxmlformats.org/officeDocument/2006/relationships/diagramColors" Target="../diagrams/colors3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5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slide" Target="slide1.xml"/><Relationship Id="rId7" Type="http://schemas.openxmlformats.org/officeDocument/2006/relationships/diagramColors" Target="../diagrams/colors34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6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slide" Target="slide1.xml"/><Relationship Id="rId7" Type="http://schemas.openxmlformats.org/officeDocument/2006/relationships/diagramColors" Target="../diagrams/colors35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7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slide" Target="slide1.xml"/><Relationship Id="rId7" Type="http://schemas.openxmlformats.org/officeDocument/2006/relationships/diagramColors" Target="../diagrams/colors36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8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slide" Target="slide1.xml"/><Relationship Id="rId7" Type="http://schemas.openxmlformats.org/officeDocument/2006/relationships/diagramColors" Target="../diagrams/colors37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9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slide" Target="slide1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slide" Target="slide1.xml"/><Relationship Id="rId7" Type="http://schemas.openxmlformats.org/officeDocument/2006/relationships/diagramColors" Target="../diagrams/colors38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0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slide" Target="slide1.xml"/><Relationship Id="rId7" Type="http://schemas.openxmlformats.org/officeDocument/2006/relationships/diagramColors" Target="../diagrams/colors39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1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slide" Target="slide1.xml"/><Relationship Id="rId7" Type="http://schemas.openxmlformats.org/officeDocument/2006/relationships/diagramColors" Target="../diagrams/colors40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slide" Target="slide1.xml"/><Relationship Id="rId7" Type="http://schemas.openxmlformats.org/officeDocument/2006/relationships/diagramColors" Target="../diagrams/colors4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3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slide" Target="slide1.xml"/><Relationship Id="rId7" Type="http://schemas.openxmlformats.org/officeDocument/2006/relationships/diagramColors" Target="../diagrams/colors4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4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slide" Target="slide1.xml"/><Relationship Id="rId7" Type="http://schemas.openxmlformats.org/officeDocument/2006/relationships/diagramColors" Target="../diagrams/colors4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5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slide" Target="slide1.xml"/><Relationship Id="rId7" Type="http://schemas.openxmlformats.org/officeDocument/2006/relationships/diagramColors" Target="../diagrams/colors44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6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notesSlide" Target="../notesSlides/notesSlide2.xml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slide" Target="slide1.xml"/><Relationship Id="rId7" Type="http://schemas.openxmlformats.org/officeDocument/2006/relationships/diagramColors" Target="../diagrams/colors46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8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slide" Target="slide1.xml"/><Relationship Id="rId7" Type="http://schemas.openxmlformats.org/officeDocument/2006/relationships/diagramColors" Target="../diagrams/colors47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9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slide" Target="slide1.xml"/><Relationship Id="rId7" Type="http://schemas.openxmlformats.org/officeDocument/2006/relationships/diagramColors" Target="../diagrams/colors48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0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slide" Target="slide1.xml"/><Relationship Id="rId7" Type="http://schemas.openxmlformats.org/officeDocument/2006/relationships/diagramColors" Target="../diagrams/colors49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1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slide" Target="slide1.xml"/><Relationship Id="rId7" Type="http://schemas.openxmlformats.org/officeDocument/2006/relationships/diagramColors" Target="../diagrams/colors50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slide" Target="slide1.xml"/><Relationship Id="rId7" Type="http://schemas.openxmlformats.org/officeDocument/2006/relationships/diagramColors" Target="../diagrams/colors5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3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2.xml"/><Relationship Id="rId3" Type="http://schemas.openxmlformats.org/officeDocument/2006/relationships/slide" Target="slide1.xml"/><Relationship Id="rId7" Type="http://schemas.openxmlformats.org/officeDocument/2006/relationships/diagramColors" Target="../diagrams/colors5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4.xml"/><Relationship Id="rId6" Type="http://schemas.openxmlformats.org/officeDocument/2006/relationships/diagramQuickStyle" Target="../diagrams/quickStyle52.xml"/><Relationship Id="rId5" Type="http://schemas.openxmlformats.org/officeDocument/2006/relationships/diagramLayout" Target="../diagrams/layout52.xml"/><Relationship Id="rId4" Type="http://schemas.openxmlformats.org/officeDocument/2006/relationships/diagramData" Target="../diagrams/data5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slide" Target="slide1.xml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6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slide" Target="slide1.xml"/><Relationship Id="rId7" Type="http://schemas.openxmlformats.org/officeDocument/2006/relationships/diagramColors" Target="../diagrams/colors5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slide" Target="slide1.xml"/><Relationship Id="rId7" Type="http://schemas.openxmlformats.org/officeDocument/2006/relationships/diagramColors" Target="../diagrams/colors6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8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slide" Target="slide1.xml"/><Relationship Id="rId7" Type="http://schemas.openxmlformats.org/officeDocument/2006/relationships/diagramColors" Target="../diagrams/colors7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9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4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5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6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7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8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9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10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1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2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3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4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5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6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7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8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9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0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1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2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3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4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5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6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7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8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9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0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1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2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3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4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5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6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2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4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4" action="ppaction://hlinksldjump"/>
          </p:cNvPr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129 Forma libre">
            <a:hlinkClick r:id="rId15" action="ppaction://hlinksldjump"/>
          </p:cNvPr>
          <p:cNvSpPr/>
          <p:nvPr/>
        </p:nvSpPr>
        <p:spPr bwMode="auto">
          <a:xfrm>
            <a:off x="124905" y="4005064"/>
            <a:ext cx="630671" cy="32578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 smtClean="0">
                <a:hlinkClick r:id="rId38" action="ppaction://hlinksldjump"/>
              </a:rPr>
              <a:t>Unidad</a:t>
            </a:r>
            <a:r>
              <a:rPr lang="es-ES" sz="700" dirty="0" smtClean="0"/>
              <a:t> Ambiental</a:t>
            </a:r>
            <a:endParaRPr lang="es-ES" sz="700" dirty="0"/>
          </a:p>
        </p:txBody>
      </p:sp>
      <p:sp>
        <p:nvSpPr>
          <p:cNvPr id="131" name="130 Forma libre">
            <a:hlinkClick r:id="rId39" action="ppaction://hlinksldjump"/>
          </p:cNvPr>
          <p:cNvSpPr/>
          <p:nvPr/>
        </p:nvSpPr>
        <p:spPr bwMode="auto">
          <a:xfrm>
            <a:off x="3491880" y="2077354"/>
            <a:ext cx="712845" cy="271526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  <a:hlinkClick r:id="rId39" action="ppaction://hlinksldjump"/>
              </a:rPr>
              <a:t>Unidad</a:t>
            </a:r>
            <a:r>
              <a:rPr lang="es-ES" sz="700" b="1" dirty="0">
                <a:solidFill>
                  <a:schemeClr val="bg1"/>
                </a:solidFill>
              </a:rPr>
              <a:t> de         </a:t>
            </a:r>
            <a:r>
              <a:rPr lang="es-ES" sz="700" b="1" dirty="0">
                <a:solidFill>
                  <a:schemeClr val="bg1"/>
                </a:solidFill>
                <a:hlinkClick r:id="rId39" action="ppaction://hlinksldjump"/>
              </a:rPr>
              <a:t>Género</a:t>
            </a: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395536" y="1844824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 smtClean="0">
                <a:latin typeface="+mn-lt"/>
              </a:rPr>
              <a:t>Actualización a junio 2019</a:t>
            </a:r>
            <a:endParaRPr lang="es-SV" sz="1000" b="1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33" y="1352463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37052210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92681564"/>
              </p:ext>
            </p:extLst>
          </p:nvPr>
        </p:nvGraphicFramePr>
        <p:xfrm>
          <a:off x="298782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954558638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40704594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35355948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</a:t>
            </a:r>
            <a:r>
              <a:rPr lang="es-SV" dirty="0">
                <a:latin typeface="+mn-lt"/>
              </a:rPr>
              <a:t>Lic. Wilson Armando Romero </a:t>
            </a:r>
            <a:r>
              <a:rPr lang="es-SV" dirty="0" smtClean="0">
                <a:latin typeface="+mn-lt"/>
              </a:rPr>
              <a:t>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9255975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7482304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</a:t>
            </a:r>
            <a:r>
              <a:rPr lang="pt-BR" dirty="0" smtClean="0">
                <a:latin typeface="+mn-lt"/>
              </a:rPr>
              <a:t>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1277512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796057" y="897316"/>
            <a:ext cx="55446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SV" sz="1400" dirty="0" smtClean="0">
                <a:latin typeface="+mn-lt"/>
              </a:rPr>
              <a:t>Lic. Edgar Romeo Rodríguez Herrera (Presidente)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Oscar Rolando Castro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María Luisa </a:t>
            </a:r>
            <a:r>
              <a:rPr lang="es-SV" sz="1400" dirty="0" err="1" smtClean="0">
                <a:latin typeface="+mn-lt"/>
              </a:rPr>
              <a:t>Hayem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400" dirty="0" err="1" smtClean="0">
                <a:latin typeface="+mn-lt"/>
              </a:rPr>
              <a:t>Brevé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Ministra de Economía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Nelson Eduardo Fuentes </a:t>
            </a:r>
            <a:r>
              <a:rPr lang="es-SV" sz="1400" dirty="0" err="1" smtClean="0">
                <a:latin typeface="+mn-lt"/>
              </a:rPr>
              <a:t>Menjívar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Ernesto Marroquín Alegría 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400" b="1" dirty="0">
                <a:latin typeface="+mn-lt"/>
              </a:rPr>
              <a:t> </a:t>
            </a:r>
            <a:r>
              <a:rPr lang="es-SV" sz="1400" b="1" dirty="0" smtClean="0">
                <a:latin typeface="+mn-lt"/>
              </a:rPr>
              <a:t> 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Quirós</a:t>
            </a:r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 Sector </a:t>
            </a:r>
            <a:r>
              <a:rPr lang="es-SV" sz="1400" b="1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Pedro Alberto Sánchez </a:t>
            </a:r>
            <a:r>
              <a:rPr lang="es-SV" sz="1400" dirty="0" err="1" smtClean="0">
                <a:latin typeface="+mn-lt"/>
              </a:rPr>
              <a:t>Sansivirini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Sector </a:t>
            </a:r>
            <a:r>
              <a:rPr lang="es-SV" sz="1400" b="1" dirty="0">
                <a:latin typeface="+mn-lt"/>
              </a:rPr>
              <a:t>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 smtClean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</a:t>
            </a:r>
            <a:r>
              <a:rPr lang="es-SV" sz="1400" b="1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400" b="1" dirty="0" smtClean="0">
                <a:latin typeface="+mn-lt"/>
              </a:rPr>
              <a:t>Sector Laboral</a:t>
            </a:r>
            <a:endParaRPr lang="es-SV" sz="1400" b="1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600313039"/>
              </p:ext>
            </p:extLst>
          </p:nvPr>
        </p:nvGraphicFramePr>
        <p:xfrm>
          <a:off x="1115616" y="4617132"/>
          <a:ext cx="2484276" cy="1183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  <a:endParaRPr kumimoji="0" lang="es-SV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11307172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 normas ambientales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los programas, proyectos y acciones que la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Institución desarrolla.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94387411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8368543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5485125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43509727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4515181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745686" y="994663"/>
            <a:ext cx="549061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04864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Verónica Elizabeth Gil 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Obras </a:t>
            </a:r>
            <a:r>
              <a:rPr lang="es-SV" sz="1400" b="1" dirty="0" smtClean="0">
                <a:latin typeface="+mn-lt"/>
              </a:rPr>
              <a:t>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Maritza </a:t>
            </a:r>
            <a:r>
              <a:rPr lang="es-SV" sz="1600" dirty="0" err="1" smtClean="0">
                <a:latin typeface="+mn-lt"/>
              </a:rPr>
              <a:t>Haydeé</a:t>
            </a:r>
            <a:r>
              <a:rPr lang="es-SV" sz="1600" dirty="0" smtClean="0">
                <a:latin typeface="+mn-lt"/>
              </a:rPr>
              <a:t> Calderón de Ríos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Herbert Danilo Alvarado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Sra. </a:t>
            </a:r>
            <a:r>
              <a:rPr lang="es-SV" sz="1600" dirty="0" err="1" smtClean="0">
                <a:latin typeface="+mn-lt"/>
              </a:rPr>
              <a:t>Lyz</a:t>
            </a:r>
            <a:r>
              <a:rPr lang="es-SV" sz="1600" dirty="0" smtClean="0">
                <a:latin typeface="+mn-lt"/>
              </a:rPr>
              <a:t> </a:t>
            </a:r>
            <a:r>
              <a:rPr lang="es-SV" sz="1600" dirty="0" err="1" smtClean="0">
                <a:latin typeface="+mn-lt"/>
              </a:rPr>
              <a:t>Milizen</a:t>
            </a:r>
            <a:r>
              <a:rPr lang="es-SV" sz="1600" dirty="0" smtClean="0">
                <a:latin typeface="+mn-lt"/>
              </a:rPr>
              <a:t> Carla </a:t>
            </a:r>
            <a:r>
              <a:rPr lang="es-SV" sz="1600" dirty="0" err="1" smtClean="0">
                <a:latin typeface="+mn-lt"/>
              </a:rPr>
              <a:t>Samantha</a:t>
            </a:r>
            <a:r>
              <a:rPr lang="es-SV" sz="1600" dirty="0" smtClean="0">
                <a:latin typeface="+mn-lt"/>
              </a:rPr>
              <a:t> Cerna de Gallegos</a:t>
            </a:r>
            <a:endParaRPr lang="es-SV" sz="1600" dirty="0">
              <a:latin typeface="+mn-lt"/>
            </a:endParaRPr>
          </a:p>
          <a:p>
            <a:r>
              <a:rPr lang="es-SV" sz="1400" b="1" dirty="0" smtClean="0">
                <a:latin typeface="+mn-lt"/>
              </a:rPr>
              <a:t>       Sector Laboral</a:t>
            </a:r>
            <a:endParaRPr lang="es-SV" sz="1400" b="1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4164022648"/>
              </p:ext>
            </p:extLst>
          </p:nvPr>
        </p:nvGraphicFramePr>
        <p:xfrm>
          <a:off x="3144180" y="4617132"/>
          <a:ext cx="2471936" cy="126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983834749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2032723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39901801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799692" y="999309"/>
            <a:ext cx="543660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 que no sean competencia de la Asamblea de Gobernadores, entre otras </a:t>
            </a:r>
            <a:r>
              <a:rPr lang="es-SV" sz="1400" dirty="0" smtClean="0">
                <a:latin typeface="+mn-lt"/>
              </a:rPr>
              <a:t>funciones.</a:t>
            </a:r>
            <a:endParaRPr lang="es-SV" sz="14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84884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922039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José Tomás </a:t>
            </a:r>
            <a:r>
              <a:rPr lang="es-SV" sz="1400" dirty="0" err="1" smtClean="0">
                <a:latin typeface="+mn-lt"/>
              </a:rPr>
              <a:t>Chévez</a:t>
            </a:r>
            <a:r>
              <a:rPr lang="es-SV" sz="1400" dirty="0" smtClean="0">
                <a:latin typeface="+mn-lt"/>
              </a:rPr>
              <a:t>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Presidente y Director Ejecutivo</a:t>
            </a:r>
            <a:endParaRPr lang="es-SV" sz="1400" b="1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760581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Roberto Calderón López</a:t>
            </a:r>
          </a:p>
          <a:p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Javier Antonio Mejía Cortez</a:t>
            </a:r>
          </a:p>
          <a:p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Roberto Díaz Aguilar</a:t>
            </a:r>
          </a:p>
          <a:p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Profa. Concepción Idalia Zúñiga </a:t>
            </a:r>
            <a:r>
              <a:rPr lang="es-SV" sz="1400" dirty="0" err="1" smtClean="0">
                <a:latin typeface="+mn-lt"/>
              </a:rPr>
              <a:t>vda.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400" dirty="0">
                <a:latin typeface="+mn-lt"/>
              </a:rPr>
              <a:t>d</a:t>
            </a:r>
            <a:r>
              <a:rPr lang="es-SV" sz="1400" dirty="0" smtClean="0">
                <a:latin typeface="+mn-lt"/>
              </a:rPr>
              <a:t>e Cristales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890679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Erick Enrique Montoya Villacorta</a:t>
            </a:r>
          </a:p>
          <a:p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 smtClean="0">
                <a:latin typeface="+mn-lt"/>
              </a:rPr>
              <a:t>Ing. Carlos Roberto Alvarado Celis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Enrique Oñate </a:t>
            </a:r>
            <a:r>
              <a:rPr lang="es-SV" sz="1400" dirty="0" err="1" smtClean="0">
                <a:latin typeface="+mn-lt"/>
              </a:rPr>
              <a:t>Muyshondt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2812946900"/>
              </p:ext>
            </p:extLst>
          </p:nvPr>
        </p:nvGraphicFramePr>
        <p:xfrm>
          <a:off x="6012160" y="5013176"/>
          <a:ext cx="2340260" cy="1182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874927833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Lic</a:t>
            </a:r>
            <a:r>
              <a:rPr lang="es-SV" dirty="0">
                <a:latin typeface="+mn-lt"/>
              </a:rPr>
              <a:t>. Wilfredo Antonio Corea </a:t>
            </a:r>
            <a:r>
              <a:rPr lang="es-SV" dirty="0" smtClean="0">
                <a:latin typeface="+mn-lt"/>
              </a:rPr>
              <a:t>González. </a:t>
            </a:r>
          </a:p>
          <a:p>
            <a:pPr algn="ctr"/>
            <a:endParaRPr lang="es-SV" dirty="0" smtClean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Henrríquez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39256988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</a:t>
            </a:r>
            <a:r>
              <a:rPr lang="es-SV" dirty="0">
                <a:latin typeface="+mn-lt"/>
              </a:rPr>
              <a:t>Dario </a:t>
            </a:r>
            <a:r>
              <a:rPr lang="es-SV" dirty="0" err="1" smtClean="0">
                <a:latin typeface="+mn-lt"/>
              </a:rPr>
              <a:t>Mayén</a:t>
            </a:r>
            <a:r>
              <a:rPr lang="es-SV" dirty="0" smtClean="0">
                <a:latin typeface="+mn-lt"/>
              </a:rPr>
              <a:t> Padilla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83758508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E</a:t>
            </a:r>
            <a:r>
              <a:rPr lang="es-ES" sz="1600" dirty="0" smtClean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</a:t>
            </a:r>
            <a:r>
              <a:rPr lang="pt-BR" dirty="0" smtClean="0">
                <a:latin typeface="+mn-lt"/>
              </a:rPr>
              <a:t>Orellana</a:t>
            </a:r>
            <a:endParaRPr lang="es-SV" dirty="0" smtClean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5620456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Lic. Guido Ernesto </a:t>
            </a:r>
            <a:r>
              <a:rPr lang="es-SV" dirty="0" smtClean="0">
                <a:latin typeface="+mn-lt"/>
              </a:rPr>
              <a:t>Ortiz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7063686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982493473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3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Velásquez </a:t>
            </a:r>
            <a:r>
              <a:rPr lang="es-SV" dirty="0">
                <a:latin typeface="+mn-lt"/>
              </a:rPr>
              <a:t>Granados y </a:t>
            </a:r>
            <a:r>
              <a:rPr lang="es-SV" dirty="0" smtClean="0">
                <a:latin typeface="+mn-lt"/>
              </a:rPr>
              <a:t>Cía.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smtClean="0">
                <a:latin typeface="+mn-lt"/>
              </a:rPr>
              <a:t>10 enero 2019 – 30 marzo 2020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83548377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14468281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35118665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124779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966074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Oficial de Cumplimiento:</a:t>
            </a:r>
          </a:p>
          <a:p>
            <a:pPr algn="ctr"/>
            <a:r>
              <a:rPr lang="es-SV" dirty="0" smtClean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64298508"/>
              </p:ext>
            </p:extLst>
          </p:nvPr>
        </p:nvGraphicFramePr>
        <p:xfrm>
          <a:off x="2843808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5139</TotalTime>
  <Words>3883</Words>
  <Application>Microsoft Office PowerPoint</Application>
  <PresentationFormat>Presentación en pantalla (4:3)</PresentationFormat>
  <Paragraphs>593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Times New Roman</vt:lpstr>
      <vt:lpstr>Wingdings</vt:lpstr>
      <vt:lpstr>3_Tema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703</cp:revision>
  <cp:lastPrinted>2017-07-31T16:25:48Z</cp:lastPrinted>
  <dcterms:created xsi:type="dcterms:W3CDTF">2007-05-14T18:37:21Z</dcterms:created>
  <dcterms:modified xsi:type="dcterms:W3CDTF">2019-10-03T15:14:07Z</dcterms:modified>
</cp:coreProperties>
</file>