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7" r:id="rId1"/>
    <p:sldMasterId id="2147483992" r:id="rId2"/>
    <p:sldMasterId id="2147484004" r:id="rId3"/>
    <p:sldMasterId id="2147484016" r:id="rId4"/>
    <p:sldMasterId id="2147484028" r:id="rId5"/>
  </p:sldMasterIdLst>
  <p:notesMasterIdLst>
    <p:notesMasterId r:id="rId51"/>
  </p:notesMasterIdLst>
  <p:sldIdLst>
    <p:sldId id="329" r:id="rId6"/>
    <p:sldId id="330" r:id="rId7"/>
    <p:sldId id="336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355" r:id="rId22"/>
    <p:sldId id="356" r:id="rId23"/>
    <p:sldId id="357" r:id="rId24"/>
    <p:sldId id="358" r:id="rId25"/>
    <p:sldId id="359" r:id="rId26"/>
    <p:sldId id="360" r:id="rId27"/>
    <p:sldId id="361" r:id="rId28"/>
    <p:sldId id="362" r:id="rId29"/>
    <p:sldId id="363" r:id="rId30"/>
    <p:sldId id="364" r:id="rId31"/>
    <p:sldId id="365" r:id="rId32"/>
    <p:sldId id="366" r:id="rId33"/>
    <p:sldId id="367" r:id="rId34"/>
    <p:sldId id="368" r:id="rId35"/>
    <p:sldId id="385" r:id="rId36"/>
    <p:sldId id="370" r:id="rId37"/>
    <p:sldId id="386" r:id="rId38"/>
    <p:sldId id="372" r:id="rId39"/>
    <p:sldId id="387" r:id="rId40"/>
    <p:sldId id="374" r:id="rId41"/>
    <p:sldId id="375" r:id="rId42"/>
    <p:sldId id="388" r:id="rId43"/>
    <p:sldId id="377" r:id="rId44"/>
    <p:sldId id="378" r:id="rId45"/>
    <p:sldId id="379" r:id="rId46"/>
    <p:sldId id="381" r:id="rId47"/>
    <p:sldId id="382" r:id="rId48"/>
    <p:sldId id="383" r:id="rId49"/>
    <p:sldId id="341" r:id="rId50"/>
  </p:sldIdLst>
  <p:sldSz cx="9144000" cy="6858000" type="screen4x3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ource Sans Pro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ource Sans Pro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ource Sans Pro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ource Sans Pro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391"/>
    <a:srgbClr val="0066FF"/>
    <a:srgbClr val="000000"/>
    <a:srgbClr val="0165B0"/>
    <a:srgbClr val="99CCFF"/>
    <a:srgbClr val="015EA3"/>
    <a:srgbClr val="0066B1"/>
    <a:srgbClr val="E53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40" autoAdjust="0"/>
    <p:restoredTop sz="90941" autoAdjust="0"/>
  </p:normalViewPr>
  <p:slideViewPr>
    <p:cSldViewPr snapToGrid="0">
      <p:cViewPr varScale="1">
        <p:scale>
          <a:sx n="73" d="100"/>
          <a:sy n="73" d="100"/>
        </p:scale>
        <p:origin x="106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Departamental\buzonplanificacionyproyectos$\AREA%20DE%20PLANEACION\ESTADISTICAS%20INTERNAS\Memorias%20de%20Labores%20e%20IRC\RENDICI&#211;N%20DE%20CUENTAS\2018%20-%20en%20proceso\RESPALDO%20IRC%202017-2018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5.bin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Departamental\buzonplanificacionyproyectos$\AREA%20DE%20PLANEACION\ESTADISTICAS%20INTERNAS\Memorias%20de%20Labores%20e%20IRC\RENDICI&#211;N%20DE%20CUENTAS\2018%20-%20en%20proceso\RESPALDO%20IRC%202017-2018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DEPARTAMENTAL\BuzonPlanificacionyProyectos$\AREA%20DE%20PLANEACION\ESTADISTICAS%20INTERNAS\Memorias%20de%20Labores%20e%20IRC\RENDICI&#211;N%20DE%20CUENTAS\2018%20-%20en%20proceso\RESPALDO%20IRC%202017-2018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\\DEPARTAMENTAL\BuzonPlanificacionyProyectos$\AREA%20DE%20PLANEACION\ESTADISTICAS%20INTERNAS\Memorias%20de%20Labores%20e%20IRC\RENDICI&#211;N%20DE%20CUENTAS\2018%20-%20en%20proceso\RESPALDO%20IRC%202017-2018.xlsx" TargetMode="External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5895514316991786"/>
          <c:y val="0.1780577979304995"/>
          <c:w val="0.58697081206557722"/>
          <c:h val="0.7860516428408932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9485-44E3-986A-78E92C7DFF71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9485-44E3-986A-78E92C7DFF71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50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5-9485-44E3-986A-78E92C7DFF71}"/>
              </c:ext>
            </c:extLst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9485-44E3-986A-78E92C7DFF71}"/>
              </c:ext>
            </c:extLst>
          </c:dPt>
          <c:dLbls>
            <c:dLbl>
              <c:idx val="0"/>
              <c:layout>
                <c:manualLayout>
                  <c:x val="-0.27035548507825413"/>
                  <c:y val="-9.4685722351962237E-2"/>
                </c:manualLayout>
              </c:layout>
              <c:tx>
                <c:rich>
                  <a:bodyPr/>
                  <a:lstStyle/>
                  <a:p>
                    <a:fld id="{3E130CA7-9033-4D79-8EB4-793E50FA3528}" type="CATEGORYNAME">
                      <a:rPr lang="es-ES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[NOMBRE DE CATEGORÍA]</a:t>
                    </a:fld>
                    <a:r>
                      <a:rPr lang="es-ES" baseline="0" dirty="0"/>
                      <a:t>
</a:t>
                    </a:r>
                    <a:fld id="{C0D707D4-CE7A-4F62-92C4-D8C0277945C7}" type="VALUE">
                      <a:rPr lang="es-ES" baseline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[VALOR]</a:t>
                    </a:fld>
                    <a:r>
                      <a:rPr lang="es-ES" baseline="0" dirty="0"/>
                      <a:t>
</a:t>
                    </a:r>
                    <a:fld id="{E8EC16B1-CA23-4FF2-821E-36A15FC9898E}" type="PERCENTAGE">
                      <a:rPr lang="es-ES" baseline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[PORCENTAJE]</a:t>
                    </a:fld>
                    <a:endParaRPr lang="es-E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485-44E3-986A-78E92C7DFF71}"/>
                </c:ext>
              </c:extLst>
            </c:dLbl>
            <c:dLbl>
              <c:idx val="1"/>
              <c:layout>
                <c:manualLayout>
                  <c:x val="1.2216268105375717E-2"/>
                  <c:y val="1.3163479850123453E-2"/>
                </c:manualLayout>
              </c:layout>
              <c:tx>
                <c:rich>
                  <a:bodyPr/>
                  <a:lstStyle/>
                  <a:p>
                    <a:fld id="{F31ECDA2-CF17-4C31-B975-E7DFB0C9954C}" type="CATEGORYNAME">
                      <a:rPr lang="pt-BR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[NOMBRE DE CATEGORÍA]</a:t>
                    </a:fld>
                    <a:r>
                      <a:rPr lang="pt-BR" baseline="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747577FF-25A8-4A55-B596-2433A9815CC3}" type="VALUE">
                      <a:rPr lang="pt-BR" baseline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[VALOR]</a:t>
                    </a:fld>
                    <a:r>
                      <a:rPr lang="pt-BR" baseline="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892FABC9-7962-444A-9171-6569F915EBD4}" type="PERCENTAGE">
                      <a:rPr lang="pt-BR" baseline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[PORCENTAJE]</a:t>
                    </a:fld>
                    <a:endParaRPr lang="pt-BR" baseline="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485-44E3-986A-78E92C7DFF71}"/>
                </c:ext>
              </c:extLst>
            </c:dLbl>
            <c:dLbl>
              <c:idx val="2"/>
              <c:layout>
                <c:manualLayout>
                  <c:x val="7.2782243365412655E-2"/>
                  <c:y val="-3.5236838129861642E-2"/>
                </c:manualLayout>
              </c:layout>
              <c:tx>
                <c:rich>
                  <a:bodyPr/>
                  <a:lstStyle/>
                  <a:p>
                    <a:fld id="{ABCBCB03-2C63-411A-B5EB-E8EB48CB8956}" type="CATEGORYNAME">
                      <a:rPr lang="es-ES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[NOMBRE DE CATEGORÍA]</a:t>
                    </a:fld>
                    <a:r>
                      <a:rPr lang="es-ES" baseline="0" dirty="0"/>
                      <a:t>
</a:t>
                    </a:r>
                    <a:fld id="{84409C79-A2E2-46A4-82A5-78E9DF822CDD}" type="VALUE">
                      <a:rPr lang="es-ES" baseline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[VALOR]</a:t>
                    </a:fld>
                    <a:r>
                      <a:rPr lang="es-ES" baseline="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
</a:t>
                    </a:r>
                    <a:fld id="{7AA45872-0FEC-4DCA-A1E9-5EBB4ED9A94F}" type="PERCENTAGE">
                      <a:rPr lang="es-ES" baseline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[PORCENTAJE]</a:t>
                    </a:fld>
                    <a:endParaRPr lang="es-ES" baseline="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485-44E3-986A-78E92C7DFF71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>
                    <a:solidFill>
                      <a:srgbClr val="000000"/>
                    </a:solidFill>
                    <a:latin typeface="+mn-lt"/>
                  </a:defRPr>
                </a:pPr>
                <a:endParaRPr lang="es-SV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Créditos!$A$181:$A$183</c:f>
              <c:strCache>
                <c:ptCount val="3"/>
                <c:pt idx="0">
                  <c:v>Hasta 2.5 S.M.</c:v>
                </c:pt>
                <c:pt idx="1">
                  <c:v>De 2.5 a 4.0 S.M.</c:v>
                </c:pt>
                <c:pt idx="2">
                  <c:v>Más de 4.0 S.M.</c:v>
                </c:pt>
              </c:strCache>
            </c:strRef>
          </c:cat>
          <c:val>
            <c:numRef>
              <c:f>Créditos!$L$181:$L$183</c:f>
              <c:numCache>
                <c:formatCode>#,##0</c:formatCode>
                <c:ptCount val="3"/>
                <c:pt idx="0">
                  <c:v>15920</c:v>
                </c:pt>
                <c:pt idx="1">
                  <c:v>4949</c:v>
                </c:pt>
                <c:pt idx="2">
                  <c:v>4137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485-44E3-986A-78E92C7DFF7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>
          <a:latin typeface="Cambria" pitchFamily="18" charset="0"/>
        </a:defRPr>
      </a:pPr>
      <a:endParaRPr lang="es-SV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5386439822380172E-2"/>
          <c:y val="0.22598973839048342"/>
          <c:w val="0.68837866172990791"/>
          <c:h val="0.7362479625002906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50FD-4A3E-AE5F-77C535188BFD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50FD-4A3E-AE5F-77C535188BFD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50FD-4A3E-AE5F-77C535188BFD}"/>
              </c:ext>
            </c:extLst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50FD-4A3E-AE5F-77C535188BFD}"/>
              </c:ext>
            </c:extLst>
          </c:dPt>
          <c:dLbls>
            <c:dLbl>
              <c:idx val="0"/>
              <c:layout>
                <c:manualLayout>
                  <c:x val="-1.8720653933374125E-2"/>
                  <c:y val="2.2006321584794285E-2"/>
                </c:manualLayout>
              </c:layout>
              <c:tx>
                <c:rich>
                  <a:bodyPr/>
                  <a:lstStyle/>
                  <a:p>
                    <a:r>
                      <a:rPr lang="es-ES" sz="1050" b="1">
                        <a:latin typeface="+mn-lt"/>
                      </a:rPr>
                      <a:t>Hasta </a:t>
                    </a:r>
                  </a:p>
                  <a:p>
                    <a:r>
                      <a:rPr lang="es-ES" sz="1050" b="1">
                        <a:latin typeface="+mn-lt"/>
                      </a:rPr>
                      <a:t>25 años
5,731
22.9%</a:t>
                    </a:r>
                    <a:endParaRPr lang="es-ES" sz="1050">
                      <a:latin typeface="+mn-lt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FD-4A3E-AE5F-77C535188BFD}"/>
                </c:ext>
              </c:extLst>
            </c:dLbl>
            <c:dLbl>
              <c:idx val="1"/>
              <c:layout>
                <c:manualLayout>
                  <c:x val="0.74275374585105558"/>
                  <c:y val="-8.978510909694140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FD-4A3E-AE5F-77C535188BFD}"/>
                </c:ext>
              </c:extLst>
            </c:dLbl>
            <c:dLbl>
              <c:idx val="2"/>
              <c:layout>
                <c:manualLayout>
                  <c:x val="7.0963155143755298E-3"/>
                  <c:y val="-7.4773332297104486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FD-4A3E-AE5F-77C535188BF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+mn-lt"/>
                  </a:defRPr>
                </a:pPr>
                <a:endParaRPr lang="es-SV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Créditos!$A$223:$A$225</c:f>
              <c:strCache>
                <c:ptCount val="3"/>
                <c:pt idx="0">
                  <c:v>Hasta 25 años</c:v>
                </c:pt>
                <c:pt idx="1">
                  <c:v>De 26 a 60 años</c:v>
                </c:pt>
                <c:pt idx="2">
                  <c:v>De 61 hasta 70 años</c:v>
                </c:pt>
              </c:strCache>
            </c:strRef>
          </c:cat>
          <c:val>
            <c:numRef>
              <c:f>Créditos!$L$223:$L$225</c:f>
              <c:numCache>
                <c:formatCode>#,##0</c:formatCode>
                <c:ptCount val="3"/>
                <c:pt idx="0">
                  <c:v>5731</c:v>
                </c:pt>
                <c:pt idx="1">
                  <c:v>18902</c:v>
                </c:pt>
                <c:pt idx="2">
                  <c:v>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0FD-4A3E-AE5F-77C535188BF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latin typeface="+mj-lt"/>
        </a:defRPr>
      </a:pPr>
      <a:endParaRPr lang="es-SV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549291634931745"/>
          <c:y val="0.20143180706216438"/>
          <c:w val="0.68243810681224382"/>
          <c:h val="0.7564391460336916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4EA9-4281-8D8F-1FF8ECF041D4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4EA9-4281-8D8F-1FF8ECF041D4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50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5-4EA9-4281-8D8F-1FF8ECF041D4}"/>
              </c:ext>
            </c:extLst>
          </c:dPt>
          <c:dPt>
            <c:idx val="3"/>
            <c:bubble3D val="0"/>
            <c:spPr>
              <a:solidFill>
                <a:srgbClr val="138BB9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7-4EA9-4281-8D8F-1FF8ECF041D4}"/>
              </c:ext>
            </c:extLst>
          </c:dPt>
          <c:dLbls>
            <c:dLbl>
              <c:idx val="0"/>
              <c:layout>
                <c:manualLayout>
                  <c:x val="-0.23630533399234185"/>
                  <c:y val="6.605731449659861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EA9-4281-8D8F-1FF8ECF041D4}"/>
                </c:ext>
              </c:extLst>
            </c:dLbl>
            <c:dLbl>
              <c:idx val="1"/>
              <c:layout>
                <c:manualLayout>
                  <c:x val="3.3912664326050152E-3"/>
                  <c:y val="-0.1201096983716121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EA9-4281-8D8F-1FF8ECF041D4}"/>
                </c:ext>
              </c:extLst>
            </c:dLbl>
            <c:dLbl>
              <c:idx val="3"/>
              <c:layout>
                <c:manualLayout>
                  <c:x val="0.10205714720312296"/>
                  <c:y val="-4.484140973081483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EA9-4281-8D8F-1FF8ECF041D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+mn-lt"/>
                  </a:defRPr>
                </a:pPr>
                <a:endParaRPr lang="es-SV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Programas!$A$17:$A$20</c:f>
              <c:strCache>
                <c:ptCount val="4"/>
                <c:pt idx="0">
                  <c:v>Vivienda Nueva</c:v>
                </c:pt>
                <c:pt idx="1">
                  <c:v>Vivienda Usada</c:v>
                </c:pt>
                <c:pt idx="2">
                  <c:v>Viviendas del FSV</c:v>
                </c:pt>
                <c:pt idx="3">
                  <c:v>Otras Líneas</c:v>
                </c:pt>
              </c:strCache>
            </c:strRef>
          </c:cat>
          <c:val>
            <c:numRef>
              <c:f>Programas!$L$17:$L$20</c:f>
              <c:numCache>
                <c:formatCode>#,##0</c:formatCode>
                <c:ptCount val="4"/>
                <c:pt idx="0">
                  <c:v>355</c:v>
                </c:pt>
                <c:pt idx="1">
                  <c:v>310</c:v>
                </c:pt>
                <c:pt idx="2">
                  <c:v>25</c:v>
                </c:pt>
                <c:pt idx="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EA9-4281-8D8F-1FF8ECF041D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+mj-lt"/>
        </a:defRPr>
      </a:pPr>
      <a:endParaRPr lang="es-SV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135803612783697"/>
          <c:y val="0.27386247776306494"/>
          <c:w val="0.61737820478550753"/>
          <c:h val="0.7570822826450885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619E-4D3B-875F-5BA44D4290DA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619E-4D3B-875F-5BA44D4290DA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5-619E-4D3B-875F-5BA44D4290DA}"/>
              </c:ext>
            </c:extLst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619E-4D3B-875F-5BA44D4290DA}"/>
              </c:ext>
            </c:extLst>
          </c:dPt>
          <c:dLbls>
            <c:dLbl>
              <c:idx val="0"/>
              <c:layout>
                <c:manualLayout>
                  <c:x val="-0.25701216683257977"/>
                  <c:y val="-8.637954942749145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9E-4D3B-875F-5BA44D4290DA}"/>
                </c:ext>
              </c:extLst>
            </c:dLbl>
            <c:dLbl>
              <c:idx val="1"/>
              <c:layout>
                <c:manualLayout>
                  <c:x val="3.0418799766767056E-2"/>
                  <c:y val="-2.985527411029204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9E-4D3B-875F-5BA44D4290DA}"/>
                </c:ext>
              </c:extLst>
            </c:dLbl>
            <c:dLbl>
              <c:idx val="2"/>
              <c:layout>
                <c:manualLayout>
                  <c:x val="7.9399818469315236E-2"/>
                  <c:y val="2.9727935551708351E-3"/>
                </c:manualLayout>
              </c:layout>
              <c:tx>
                <c:rich>
                  <a:bodyPr/>
                  <a:lstStyle/>
                  <a:p>
                    <a:r>
                      <a:rPr lang="en-US" sz="1050">
                        <a:latin typeface="+mn-lt"/>
                      </a:rPr>
                      <a:t>Otras Líneas
56
5.2%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19E-4D3B-875F-5BA44D4290D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+mn-lt"/>
                  </a:defRPr>
                </a:pPr>
                <a:endParaRPr lang="es-SV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Programas!$A$49:$A$51</c:f>
              <c:strCache>
                <c:ptCount val="3"/>
                <c:pt idx="0">
                  <c:v>Vivienda Nueva</c:v>
                </c:pt>
                <c:pt idx="1">
                  <c:v>Vivienda Usada</c:v>
                </c:pt>
                <c:pt idx="2">
                  <c:v>Otras Líneas</c:v>
                </c:pt>
              </c:strCache>
            </c:strRef>
          </c:cat>
          <c:val>
            <c:numRef>
              <c:f>Programas!$L$49:$L$51</c:f>
              <c:numCache>
                <c:formatCode>#,##0</c:formatCode>
                <c:ptCount val="3"/>
                <c:pt idx="0">
                  <c:v>634</c:v>
                </c:pt>
                <c:pt idx="1">
                  <c:v>399</c:v>
                </c:pt>
                <c:pt idx="2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9E-4D3B-875F-5BA44D4290DA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+mj-lt"/>
        </a:defRPr>
      </a:pPr>
      <a:endParaRPr lang="es-SV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166372608747951"/>
          <c:y val="0.19564074417219773"/>
          <c:w val="0.62842608033990155"/>
          <c:h val="0.6655517755043857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CD95-4F6F-8C52-37CA80EC780B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CD95-4F6F-8C52-37CA80EC780B}"/>
              </c:ext>
            </c:extLst>
          </c:dPt>
          <c:dPt>
            <c:idx val="2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CD95-4F6F-8C52-37CA80EC780B}"/>
              </c:ext>
            </c:extLst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CD95-4F6F-8C52-37CA80EC780B}"/>
              </c:ext>
            </c:extLst>
          </c:dPt>
          <c:dLbls>
            <c:dLbl>
              <c:idx val="0"/>
              <c:layout>
                <c:manualLayout>
                  <c:x val="-7.2049329500718268E-2"/>
                  <c:y val="1.172018546343940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95-4F6F-8C52-37CA80EC780B}"/>
                </c:ext>
              </c:extLst>
            </c:dLbl>
            <c:dLbl>
              <c:idx val="1"/>
              <c:layout>
                <c:manualLayout>
                  <c:x val="-1.9335315203141655E-2"/>
                  <c:y val="-4.07195167052731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95-4F6F-8C52-37CA80EC780B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Programas!$A$78:$A$79</c:f>
              <c:strCache>
                <c:ptCount val="2"/>
                <c:pt idx="0">
                  <c:v>Vivienda Nueva</c:v>
                </c:pt>
                <c:pt idx="1">
                  <c:v>Vivienda Usada</c:v>
                </c:pt>
              </c:strCache>
            </c:strRef>
          </c:cat>
          <c:val>
            <c:numRef>
              <c:f>Programas!$L$78:$L$79</c:f>
              <c:numCache>
                <c:formatCode>#,##0</c:formatCode>
                <c:ptCount val="2"/>
                <c:pt idx="0">
                  <c:v>874</c:v>
                </c:pt>
                <c:pt idx="1">
                  <c:v>3714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D95-4F6F-8C52-37CA80EC780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50" b="1">
          <a:latin typeface="+mn-lt"/>
        </a:defRPr>
      </a:pPr>
      <a:endParaRPr lang="es-SV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8091694386088106E-2"/>
          <c:y val="8.7144558432935889E-3"/>
          <c:w val="0.95678698156522812"/>
          <c:h val="0.9062616574245321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'Sostenibilidad y otros'!$B$66</c:f>
              <c:strCache>
                <c:ptCount val="1"/>
                <c:pt idx="0">
                  <c:v>Captación de cuotas</c:v>
                </c:pt>
              </c:strCache>
            </c:strRef>
          </c:tx>
          <c:spPr>
            <a:solidFill>
              <a:srgbClr val="1F497D">
                <a:lumMod val="40000"/>
                <a:lumOff val="6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'Sostenibilidad y otros'!$A$67:$A$71</c:f>
              <c:strCache>
                <c:ptCount val="5"/>
                <c:pt idx="0">
                  <c:v>Jun 13 - May 14</c:v>
                </c:pt>
                <c:pt idx="1">
                  <c:v>Jun 14 - May 15</c:v>
                </c:pt>
                <c:pt idx="2">
                  <c:v>Jun 15 - May 16</c:v>
                </c:pt>
                <c:pt idx="3">
                  <c:v>Jun 16 - May 17</c:v>
                </c:pt>
                <c:pt idx="4">
                  <c:v>Jun 17 - May 18</c:v>
                </c:pt>
              </c:strCache>
            </c:strRef>
          </c:cat>
          <c:val>
            <c:numRef>
              <c:f>'Sostenibilidad y otros'!$B$67:$B$71</c:f>
              <c:numCache>
                <c:formatCode>"$"#,##0.00</c:formatCode>
                <c:ptCount val="5"/>
                <c:pt idx="0">
                  <c:v>127.95</c:v>
                </c:pt>
                <c:pt idx="1">
                  <c:v>129.19999999999999</c:v>
                </c:pt>
                <c:pt idx="2">
                  <c:v>137.12</c:v>
                </c:pt>
                <c:pt idx="3">
                  <c:v>143.71</c:v>
                </c:pt>
                <c:pt idx="4">
                  <c:v>149.41438012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D3-4ACF-A938-30A071E4442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-2019802944"/>
        <c:axId val="-2019796960"/>
      </c:barChart>
      <c:catAx>
        <c:axId val="-201980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s-SV"/>
          </a:p>
        </c:txPr>
        <c:crossAx val="-2019796960"/>
        <c:crosses val="autoZero"/>
        <c:auto val="1"/>
        <c:lblAlgn val="ctr"/>
        <c:lblOffset val="100"/>
        <c:noMultiLvlLbl val="0"/>
      </c:catAx>
      <c:valAx>
        <c:axId val="-2019796960"/>
        <c:scaling>
          <c:orientation val="minMax"/>
          <c:min val="0"/>
        </c:scaling>
        <c:delete val="1"/>
        <c:axPos val="l"/>
        <c:numFmt formatCode="&quot;$&quot;#,##0.00" sourceLinked="1"/>
        <c:majorTickMark val="out"/>
        <c:minorTickMark val="none"/>
        <c:tickLblPos val="nextTo"/>
        <c:crossAx val="-201980294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50" b="1">
          <a:latin typeface="Calibri" panose="020F0502020204030204" pitchFamily="34" charset="0"/>
          <a:cs typeface="Calibri" panose="020F0502020204030204" pitchFamily="34" charset="0"/>
        </a:defRPr>
      </a:pPr>
      <a:endParaRPr lang="es-SV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791244936025225E-2"/>
          <c:y val="5.6872037914691941E-2"/>
          <c:w val="0.93888888888888888"/>
          <c:h val="0.768929357763928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SOSTENIBILIDAD!$E$2</c:f>
              <c:strCache>
                <c:ptCount val="1"/>
                <c:pt idx="0">
                  <c:v>Pasivos</c:v>
                </c:pt>
              </c:strCache>
            </c:strRef>
          </c:tx>
          <c:spPr>
            <a:solidFill>
              <a:srgbClr val="138BB9">
                <a:lumMod val="40000"/>
                <a:lumOff val="6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SOSTENIBILIDAD!$A$3:$A$7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SOSTENIBILIDAD!$E$3:$E$7</c:f>
              <c:numCache>
                <c:formatCode>"$"#,##0.00_);[Red]\("$"#,##0.00\)</c:formatCode>
                <c:ptCount val="5"/>
                <c:pt idx="0">
                  <c:v>513.84483310999997</c:v>
                </c:pt>
                <c:pt idx="1">
                  <c:v>499.37547074999998</c:v>
                </c:pt>
                <c:pt idx="2">
                  <c:v>505.17837599000001</c:v>
                </c:pt>
                <c:pt idx="3">
                  <c:v>495.99798726</c:v>
                </c:pt>
                <c:pt idx="4">
                  <c:v>493.11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9E-4324-92B1-BCF817CA84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-2019800224"/>
        <c:axId val="-188891328"/>
      </c:barChart>
      <c:catAx>
        <c:axId val="-201980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-188891328"/>
        <c:crosses val="autoZero"/>
        <c:auto val="1"/>
        <c:lblAlgn val="ctr"/>
        <c:lblOffset val="100"/>
        <c:noMultiLvlLbl val="0"/>
      </c:catAx>
      <c:valAx>
        <c:axId val="-188891328"/>
        <c:scaling>
          <c:orientation val="minMax"/>
          <c:min val="0"/>
        </c:scaling>
        <c:delete val="1"/>
        <c:axPos val="l"/>
        <c:numFmt formatCode="&quot;$&quot;#,##0.00_);[Red]\(&quot;$&quot;#,##0.00\)" sourceLinked="1"/>
        <c:majorTickMark val="out"/>
        <c:minorTickMark val="none"/>
        <c:tickLblPos val="nextTo"/>
        <c:crossAx val="-201980022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="1">
          <a:latin typeface="Calibri" panose="020F0502020204030204" pitchFamily="34" charset="0"/>
          <a:cs typeface="Calibri" panose="020F0502020204030204" pitchFamily="34" charset="0"/>
        </a:defRPr>
      </a:pPr>
      <a:endParaRPr lang="es-SV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227396020152899E-3"/>
          <c:y val="0"/>
          <c:w val="0.9792406918319233"/>
          <c:h val="0.838439808426008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SOSTENIBILIDAD!$H$2</c:f>
              <c:strCache>
                <c:ptCount val="1"/>
                <c:pt idx="0">
                  <c:v>Patrimonio</c:v>
                </c:pt>
              </c:strCache>
            </c:strRef>
          </c:tx>
          <c:spPr>
            <a:solidFill>
              <a:srgbClr val="1F497D">
                <a:lumMod val="40000"/>
                <a:lumOff val="6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SOSTENIBILIDAD!$A$3:$A$7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SOSTENIBILIDAD!$H$3:$H$7</c:f>
              <c:numCache>
                <c:formatCode>"$"#,##0.00_);[Red]\("$"#,##0.00\)</c:formatCode>
                <c:ptCount val="5"/>
                <c:pt idx="0">
                  <c:v>293.73291137000001</c:v>
                </c:pt>
                <c:pt idx="1">
                  <c:v>336.10413452</c:v>
                </c:pt>
                <c:pt idx="2">
                  <c:v>368.39372041999997</c:v>
                </c:pt>
                <c:pt idx="3">
                  <c:v>403.90949904999997</c:v>
                </c:pt>
                <c:pt idx="4">
                  <c:v>437.4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CF-48FC-B8E2-3B06B2681A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-188890784"/>
        <c:axId val="-188896224"/>
      </c:barChart>
      <c:catAx>
        <c:axId val="-18889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-188896224"/>
        <c:crosses val="autoZero"/>
        <c:auto val="1"/>
        <c:lblAlgn val="ctr"/>
        <c:lblOffset val="100"/>
        <c:noMultiLvlLbl val="0"/>
      </c:catAx>
      <c:valAx>
        <c:axId val="-188896224"/>
        <c:scaling>
          <c:orientation val="minMax"/>
          <c:min val="0"/>
        </c:scaling>
        <c:delete val="1"/>
        <c:axPos val="l"/>
        <c:numFmt formatCode="&quot;$&quot;#,##0.00_);[Red]\(&quot;$&quot;#,##0.00\)" sourceLinked="1"/>
        <c:majorTickMark val="out"/>
        <c:minorTickMark val="none"/>
        <c:tickLblPos val="nextTo"/>
        <c:crossAx val="-18889078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="1">
          <a:latin typeface="Calibri" panose="020F0502020204030204" pitchFamily="34" charset="0"/>
          <a:cs typeface="Calibri" panose="020F0502020204030204" pitchFamily="34" charset="0"/>
        </a:defRPr>
      </a:pPr>
      <a:endParaRPr lang="es-SV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AC4B5729-474A-4A2C-B3DB-EE69E080272F}" type="datetimeFigureOut">
              <a:rPr lang="es-SV"/>
              <a:pPr>
                <a:defRPr/>
              </a:pPr>
              <a:t>23/8/2018</a:t>
            </a:fld>
            <a:endParaRPr lang="es-SV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s-SV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SV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2E2D63F-DD82-412B-915F-8A827144334A}" type="slidenum">
              <a:rPr lang="es-SV" altLang="es-SV"/>
              <a:pPr>
                <a:defRPr/>
              </a:pPr>
              <a:t>‹Nº›</a:t>
            </a:fld>
            <a:endParaRPr lang="es-SV" altLang="es-S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F144A-27F6-4F35-844A-4F29D465BD04}" type="datetimeFigureOut">
              <a:rPr lang="es-ES_tradnl"/>
              <a:pPr>
                <a:defRPr/>
              </a:pPr>
              <a:t>23/08/2018</a:t>
            </a:fld>
            <a:endParaRPr 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5038E-8A49-4FA3-BFBE-8ED2DE2D048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88522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521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841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315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92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241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613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94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286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93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508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10F69-FB89-410C-8BBA-D211CE62DCD8}" type="datetimeFigureOut">
              <a:rPr lang="es-ES_tradnl"/>
              <a:pPr>
                <a:defRPr/>
              </a:pPr>
              <a:t>23/08/2018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65745-FEC1-409D-AA3D-01589111EA9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11241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423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77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630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431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629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874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739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890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7813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118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>
            <a:spLocks noChangeArrowheads="1"/>
          </p:cNvSpPr>
          <p:nvPr userDrawn="1"/>
        </p:nvSpPr>
        <p:spPr bwMode="auto">
          <a:xfrm>
            <a:off x="193675" y="4902200"/>
            <a:ext cx="8791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SV" sz="4000" smtClean="0">
                <a:solidFill>
                  <a:srgbClr val="FFFFFF"/>
                </a:solidFill>
                <a:latin typeface="Calibri" panose="020F0502020204030204" pitchFamily="34" charset="0"/>
              </a:rPr>
              <a:t>Click para editar</a:t>
            </a:r>
          </a:p>
        </p:txBody>
      </p:sp>
    </p:spTree>
    <p:extLst>
      <p:ext uri="{BB962C8B-B14F-4D97-AF65-F5344CB8AC3E}">
        <p14:creationId xmlns:p14="http://schemas.microsoft.com/office/powerpoint/2010/main" val="33843823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75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149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616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143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9635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464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683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4616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9999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639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>
            <a:spLocks noChangeArrowheads="1"/>
          </p:cNvSpPr>
          <p:nvPr userDrawn="1"/>
        </p:nvSpPr>
        <p:spPr bwMode="auto">
          <a:xfrm>
            <a:off x="193675" y="4902200"/>
            <a:ext cx="8791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SV" sz="4000" smtClean="0">
                <a:solidFill>
                  <a:srgbClr val="FFFFFF"/>
                </a:solidFill>
                <a:latin typeface="Calibri" panose="020F0502020204030204" pitchFamily="34" charset="0"/>
              </a:rPr>
              <a:t>Click para editar</a:t>
            </a:r>
          </a:p>
        </p:txBody>
      </p:sp>
    </p:spTree>
    <p:extLst>
      <p:ext uri="{BB962C8B-B14F-4D97-AF65-F5344CB8AC3E}">
        <p14:creationId xmlns:p14="http://schemas.microsoft.com/office/powerpoint/2010/main" val="40903706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8015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5633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55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7490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8369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1753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6479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5554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6975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410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>
            <a:spLocks noChangeArrowheads="1"/>
          </p:cNvSpPr>
          <p:nvPr userDrawn="1"/>
        </p:nvSpPr>
        <p:spPr bwMode="auto">
          <a:xfrm>
            <a:off x="193675" y="4902200"/>
            <a:ext cx="8791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SV" sz="4000" smtClean="0">
                <a:solidFill>
                  <a:srgbClr val="FFFFFF"/>
                </a:solidFill>
                <a:latin typeface="Calibri" panose="020F0502020204030204" pitchFamily="34" charset="0"/>
              </a:rPr>
              <a:t>Click para editar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25139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2736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5330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918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448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304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064" y="1619055"/>
            <a:ext cx="2354036" cy="1775075"/>
          </a:xfrm>
          <a:noFill/>
        </p:spPr>
        <p:txBody>
          <a:bodyPr>
            <a:spAutoFit/>
          </a:bodyPr>
          <a:lstStyle>
            <a:lvl1pPr>
              <a:defRPr lang="en-US" sz="4051" b="0" spc="-113">
                <a:solidFill>
                  <a:schemeClr val="tx1">
                    <a:lumMod val="95000"/>
                    <a:lumOff val="5000"/>
                  </a:schemeClr>
                </a:solidFill>
                <a:ea typeface="Roboto Light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77065" y="3742804"/>
            <a:ext cx="2354036" cy="417286"/>
          </a:xfrm>
        </p:spPr>
        <p:txBody>
          <a:bodyPr anchor="ctr">
            <a:noAutofit/>
          </a:bodyPr>
          <a:lstStyle>
            <a:lvl1pPr marL="0" indent="0">
              <a:buNone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 marL="342946" indent="0">
              <a:buNone/>
              <a:defRPr sz="3600" b="1">
                <a:latin typeface="Raleway" panose="020B0503030101060003" pitchFamily="34" charset="0"/>
              </a:defRPr>
            </a:lvl2pPr>
            <a:lvl3pPr marL="685891" indent="0">
              <a:buNone/>
              <a:defRPr sz="3300" b="1">
                <a:latin typeface="Raleway" panose="020B0503030101060003" pitchFamily="34" charset="0"/>
              </a:defRPr>
            </a:lvl3pPr>
            <a:lvl4pPr marL="1028837" indent="0">
              <a:buNone/>
              <a:defRPr sz="3000" b="1">
                <a:latin typeface="Raleway" panose="020B0503030101060003" pitchFamily="34" charset="0"/>
              </a:defRPr>
            </a:lvl4pPr>
            <a:lvl5pPr marL="1371783" indent="0">
              <a:buNone/>
              <a:defRPr sz="3000" b="1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 smtClean="0"/>
              <a:t>Click to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Source Sans Pro" pitchFamily="34" charset="0"/>
              </a:defRPr>
            </a:lvl1pPr>
          </a:lstStyle>
          <a:p>
            <a:pPr>
              <a:defRPr/>
            </a:pPr>
            <a:fld id="{CBFE7F77-D084-40EA-A421-FC5949483C0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496123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512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SV" smtClean="0"/>
              <a:t>Clic para editar título</a:t>
            </a:r>
            <a:endParaRPr lang="es-ES" altLang="es-SV" smtClean="0"/>
          </a:p>
        </p:txBody>
      </p:sp>
      <p:sp>
        <p:nvSpPr>
          <p:cNvPr id="1028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SV" smtClean="0"/>
              <a:t>Haga clic para modificar el estilo de texto del patrón</a:t>
            </a:r>
          </a:p>
          <a:p>
            <a:pPr lvl="1"/>
            <a:r>
              <a:rPr lang="en-US" altLang="es-SV" smtClean="0"/>
              <a:t>Segundo nivel</a:t>
            </a:r>
          </a:p>
          <a:p>
            <a:pPr lvl="2"/>
            <a:r>
              <a:rPr lang="en-US" altLang="es-SV" smtClean="0"/>
              <a:t>Tercer nivel</a:t>
            </a:r>
          </a:p>
          <a:p>
            <a:pPr lvl="3"/>
            <a:r>
              <a:rPr lang="en-US" altLang="es-SV" smtClean="0"/>
              <a:t>Cuarto nivel</a:t>
            </a:r>
          </a:p>
          <a:p>
            <a:pPr lvl="4"/>
            <a:r>
              <a:rPr lang="en-US" altLang="es-SV" smtClean="0"/>
              <a:t>Quinto nivel</a:t>
            </a:r>
            <a:endParaRPr lang="es-ES" altLang="es-SV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39739BF-4FA3-4457-ABFC-3B51C025F738}" type="datetimeFigureOut">
              <a:rPr lang="es-ES_tradnl"/>
              <a:pPr>
                <a:defRPr/>
              </a:pPr>
              <a:t>23/08/2018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1C78BF3-6613-45C6-8FBC-30BA84C7A6A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4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61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26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68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C3897-E525-F24A-A2F4-49042BEF47B8}" type="datetimeFigureOut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23/08/2018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7EEB7-35BE-E945-9D55-C252C34F1C69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13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6.xml"/><Relationship Id="rId5" Type="http://schemas.openxmlformats.org/officeDocument/2006/relationships/image" Target="../media/image50.png"/><Relationship Id="rId4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1.jpe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1.png"/><Relationship Id="rId4" Type="http://schemas.openxmlformats.org/officeDocument/2006/relationships/oleObject" Target="../embeddings/oleObject7.bin"/><Relationship Id="rId9" Type="http://schemas.openxmlformats.org/officeDocument/2006/relationships/chart" Target="../charts/char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6"/>
          <p:cNvSpPr txBox="1"/>
          <p:nvPr/>
        </p:nvSpPr>
        <p:spPr>
          <a:xfrm>
            <a:off x="2633663" y="255588"/>
            <a:ext cx="4278312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4000" b="1" dirty="0">
                <a:solidFill>
                  <a:srgbClr val="0066B1"/>
                </a:solidFill>
                <a:latin typeface="+mj-lt"/>
              </a:rPr>
              <a:t>Créditos Otorgados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400" b="1" dirty="0">
                <a:solidFill>
                  <a:srgbClr val="0066B1"/>
                </a:solidFill>
                <a:latin typeface="+mj-lt"/>
              </a:rPr>
              <a:t>Junio 2014 – Mayo 2018</a:t>
            </a:r>
            <a:endParaRPr lang="en-US" sz="2400" b="1" dirty="0">
              <a:solidFill>
                <a:srgbClr val="0066B1"/>
              </a:solidFill>
              <a:latin typeface="+mj-lt"/>
            </a:endParaRPr>
          </a:p>
        </p:txBody>
      </p:sp>
      <p:sp>
        <p:nvSpPr>
          <p:cNvPr id="8" name="10 CuadroTexto"/>
          <p:cNvSpPr txBox="1">
            <a:spLocks noChangeArrowheads="1"/>
          </p:cNvSpPr>
          <p:nvPr/>
        </p:nvSpPr>
        <p:spPr bwMode="auto">
          <a:xfrm>
            <a:off x="696913" y="1452563"/>
            <a:ext cx="6965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+mj-lt"/>
              <a:buAutoNum type="alphaLcPeriod" startAt="6"/>
              <a:defRPr/>
            </a:pPr>
            <a:r>
              <a:rPr lang="es-ES" altLang="es-SV" sz="1800" b="1" dirty="0" smtClean="0">
                <a:solidFill>
                  <a:srgbClr val="0070C0"/>
                </a:solidFill>
                <a:latin typeface="+mn-lt"/>
              </a:rPr>
              <a:t>Participación de créditos FSV y Sistema Financiero</a:t>
            </a:r>
          </a:p>
        </p:txBody>
      </p:sp>
      <p:sp>
        <p:nvSpPr>
          <p:cNvPr id="14" name="17 Rectángulo"/>
          <p:cNvSpPr>
            <a:spLocks noChangeArrowheads="1"/>
          </p:cNvSpPr>
          <p:nvPr/>
        </p:nvSpPr>
        <p:spPr bwMode="auto">
          <a:xfrm>
            <a:off x="430576" y="5550400"/>
            <a:ext cx="8353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600" b="1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Durante el período informado se mantiene el liderazgo del FSV, otorgando aproximadamente 5 de cada 10 créditos para adquisición de vivienda.</a:t>
            </a:r>
          </a:p>
        </p:txBody>
      </p:sp>
      <p:pic>
        <p:nvPicPr>
          <p:cNvPr id="19462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81" y="2866231"/>
            <a:ext cx="1439862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ángulo 7"/>
          <p:cNvSpPr>
            <a:spLocks noChangeArrowheads="1"/>
          </p:cNvSpPr>
          <p:nvPr/>
        </p:nvSpPr>
        <p:spPr bwMode="auto">
          <a:xfrm>
            <a:off x="2223150" y="4178550"/>
            <a:ext cx="18907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s-SV" sz="1400" b="1" dirty="0" smtClean="0">
                <a:solidFill>
                  <a:srgbClr val="000000"/>
                </a:solidFill>
                <a:latin typeface="+mn-lt"/>
              </a:rPr>
              <a:t>Sistema Financiero
28,507 </a:t>
            </a:r>
            <a:r>
              <a:rPr lang="en-US" altLang="es-SV" sz="1400" b="1" dirty="0" err="1" smtClean="0">
                <a:solidFill>
                  <a:srgbClr val="000000"/>
                </a:solidFill>
                <a:latin typeface="+mn-lt"/>
              </a:rPr>
              <a:t>créditos</a:t>
            </a:r>
            <a:r>
              <a:rPr lang="en-US" altLang="es-SV" sz="1400" b="1" dirty="0" smtClean="0">
                <a:solidFill>
                  <a:srgbClr val="000000"/>
                </a:solidFill>
                <a:latin typeface="+mn-lt"/>
              </a:rPr>
              <a:t>
53.3%</a:t>
            </a:r>
          </a:p>
        </p:txBody>
      </p:sp>
      <p:sp>
        <p:nvSpPr>
          <p:cNvPr id="22" name="Rectángulo 8"/>
          <p:cNvSpPr>
            <a:spLocks noChangeArrowheads="1"/>
          </p:cNvSpPr>
          <p:nvPr/>
        </p:nvSpPr>
        <p:spPr bwMode="auto">
          <a:xfrm>
            <a:off x="5575806" y="4178550"/>
            <a:ext cx="15224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s-SV" sz="1400" b="1" dirty="0" smtClean="0">
                <a:solidFill>
                  <a:srgbClr val="000000"/>
                </a:solidFill>
                <a:latin typeface="+mn-lt"/>
              </a:rPr>
              <a:t>FSV
25,006 </a:t>
            </a:r>
            <a:r>
              <a:rPr lang="en-US" altLang="es-SV" sz="1400" b="1" dirty="0" err="1" smtClean="0">
                <a:solidFill>
                  <a:srgbClr val="000000"/>
                </a:solidFill>
                <a:latin typeface="+mn-lt"/>
              </a:rPr>
              <a:t>créditos</a:t>
            </a:r>
            <a:r>
              <a:rPr lang="en-US" altLang="es-SV" sz="1400" b="1" dirty="0" smtClean="0">
                <a:solidFill>
                  <a:srgbClr val="000000"/>
                </a:solidFill>
                <a:latin typeface="+mn-lt"/>
              </a:rPr>
              <a:t>
46.7%</a:t>
            </a:r>
          </a:p>
        </p:txBody>
      </p:sp>
      <p:cxnSp>
        <p:nvCxnSpPr>
          <p:cNvPr id="23" name="Conector recto 14"/>
          <p:cNvCxnSpPr/>
          <p:nvPr/>
        </p:nvCxnSpPr>
        <p:spPr>
          <a:xfrm>
            <a:off x="4780190" y="2511720"/>
            <a:ext cx="0" cy="246697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149" y="2751842"/>
            <a:ext cx="1437752" cy="1301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6"/>
          <p:cNvSpPr txBox="1"/>
          <p:nvPr/>
        </p:nvSpPr>
        <p:spPr>
          <a:xfrm>
            <a:off x="2633663" y="255588"/>
            <a:ext cx="4278312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4000" b="1" dirty="0">
                <a:solidFill>
                  <a:srgbClr val="0066B1"/>
                </a:solidFill>
                <a:latin typeface="+mj-lt"/>
              </a:rPr>
              <a:t>Créditos Otorgados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400" b="1" dirty="0">
                <a:solidFill>
                  <a:srgbClr val="0066B1"/>
                </a:solidFill>
                <a:latin typeface="+mj-lt"/>
              </a:rPr>
              <a:t>Junio 2014 – Mayo 2018</a:t>
            </a:r>
            <a:endParaRPr lang="en-US" sz="2400" b="1" dirty="0">
              <a:solidFill>
                <a:srgbClr val="0066B1"/>
              </a:solidFill>
              <a:latin typeface="+mj-lt"/>
            </a:endParaRPr>
          </a:p>
        </p:txBody>
      </p:sp>
      <p:sp>
        <p:nvSpPr>
          <p:cNvPr id="8" name="10 CuadroTexto"/>
          <p:cNvSpPr txBox="1">
            <a:spLocks noChangeArrowheads="1"/>
          </p:cNvSpPr>
          <p:nvPr/>
        </p:nvSpPr>
        <p:spPr bwMode="auto">
          <a:xfrm>
            <a:off x="696913" y="1462088"/>
            <a:ext cx="6965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+mj-lt"/>
              <a:buAutoNum type="alphaLcPeriod" startAt="7"/>
              <a:defRPr/>
            </a:pPr>
            <a:r>
              <a:rPr lang="es-ES" altLang="es-SV" sz="1800" b="1" dirty="0" smtClean="0">
                <a:solidFill>
                  <a:srgbClr val="0070C0"/>
                </a:solidFill>
                <a:latin typeface="+mn-lt"/>
              </a:rPr>
              <a:t>Participación de cartera hipotecaria FSV y Sistema Financiero</a:t>
            </a: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512763" y="4973638"/>
            <a:ext cx="82819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600" b="1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Al mes de Mayo 2018, de cada 100 créditos hipotecarios registrados en todo el sistema financiero, 65 han sido otorgados por nuestra institución.</a:t>
            </a:r>
          </a:p>
        </p:txBody>
      </p:sp>
      <p:pic>
        <p:nvPicPr>
          <p:cNvPr id="20486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2552700"/>
            <a:ext cx="1439863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ector recto 11"/>
          <p:cNvCxnSpPr/>
          <p:nvPr/>
        </p:nvCxnSpPr>
        <p:spPr>
          <a:xfrm>
            <a:off x="4632325" y="2219325"/>
            <a:ext cx="0" cy="246697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64594"/>
            <a:ext cx="1437752" cy="1301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Rectángulo 7"/>
          <p:cNvSpPr>
            <a:spLocks noChangeArrowheads="1"/>
          </p:cNvSpPr>
          <p:nvPr/>
        </p:nvSpPr>
        <p:spPr bwMode="auto">
          <a:xfrm>
            <a:off x="2328863" y="3921125"/>
            <a:ext cx="18907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s-SV" sz="1400" b="1" dirty="0" smtClean="0">
                <a:solidFill>
                  <a:srgbClr val="000000"/>
                </a:solidFill>
                <a:latin typeface="+mn-lt"/>
              </a:rPr>
              <a:t>Sistema Financiero
</a:t>
            </a:r>
            <a:r>
              <a:rPr lang="es-SV" altLang="es-SV" sz="1400" b="1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63,546 préstamos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400" b="1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34.2%</a:t>
            </a:r>
            <a:endParaRPr lang="en-US" altLang="es-SV" sz="1400" b="1" dirty="0" smtClean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8" name="Rectángulo 8"/>
          <p:cNvSpPr>
            <a:spLocks noChangeArrowheads="1"/>
          </p:cNvSpPr>
          <p:nvPr/>
        </p:nvSpPr>
        <p:spPr bwMode="auto">
          <a:xfrm>
            <a:off x="5094288" y="3914775"/>
            <a:ext cx="18113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s-SV" sz="1400" b="1" dirty="0" smtClean="0">
                <a:solidFill>
                  <a:srgbClr val="000000"/>
                </a:solidFill>
                <a:latin typeface="+mn-lt"/>
              </a:rPr>
              <a:t>FSV
</a:t>
            </a:r>
            <a:r>
              <a:rPr lang="es-SV" altLang="es-SV" sz="1400" b="1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122,267  préstamos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400" b="1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65.8%</a:t>
            </a:r>
            <a:endParaRPr lang="en-US" altLang="es-SV" sz="1400" b="1" dirty="0" smtClean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6"/>
          <p:cNvSpPr txBox="1"/>
          <p:nvPr/>
        </p:nvSpPr>
        <p:spPr>
          <a:xfrm>
            <a:off x="2274888" y="203200"/>
            <a:ext cx="53879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4000" b="1" dirty="0">
                <a:solidFill>
                  <a:srgbClr val="0066B1"/>
                </a:solidFill>
                <a:latin typeface="+mj-lt"/>
              </a:rPr>
              <a:t>Créditos por programas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400" b="1" dirty="0">
                <a:solidFill>
                  <a:srgbClr val="0066B1"/>
                </a:solidFill>
                <a:latin typeface="+mj-lt"/>
              </a:rPr>
              <a:t>Junio 2014 – Mayo 2018</a:t>
            </a:r>
            <a:endParaRPr lang="en-US" sz="2400" b="1" dirty="0">
              <a:solidFill>
                <a:srgbClr val="0066B1"/>
              </a:solidFill>
              <a:latin typeface="+mj-lt"/>
            </a:endParaRPr>
          </a:p>
        </p:txBody>
      </p:sp>
      <p:sp>
        <p:nvSpPr>
          <p:cNvPr id="8" name="10 CuadroTexto"/>
          <p:cNvSpPr txBox="1">
            <a:spLocks noChangeArrowheads="1"/>
          </p:cNvSpPr>
          <p:nvPr/>
        </p:nvSpPr>
        <p:spPr bwMode="auto">
          <a:xfrm>
            <a:off x="696913" y="1462088"/>
            <a:ext cx="6965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+mj-lt"/>
              <a:buAutoNum type="alphaLcPeriod"/>
              <a:defRPr/>
            </a:pPr>
            <a:r>
              <a:rPr lang="es-ES" altLang="es-SV" sz="1800" b="1" dirty="0" smtClean="0">
                <a:solidFill>
                  <a:srgbClr val="0070C0"/>
                </a:solidFill>
                <a:latin typeface="+mn-lt"/>
              </a:rPr>
              <a:t>Programa Vivienda Cercana</a:t>
            </a:r>
          </a:p>
        </p:txBody>
      </p:sp>
      <p:sp>
        <p:nvSpPr>
          <p:cNvPr id="11" name="11 Rectángulo"/>
          <p:cNvSpPr>
            <a:spLocks noChangeArrowheads="1"/>
          </p:cNvSpPr>
          <p:nvPr/>
        </p:nvSpPr>
        <p:spPr bwMode="auto">
          <a:xfrm>
            <a:off x="423863" y="5430838"/>
            <a:ext cx="828198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Con este programa propiciamos las condiciones para que los salvadoreños en el exterior inviertan en la adquisición de una vivienda en el país, habiéndose otorgado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717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créditos</a:t>
            </a:r>
            <a:r>
              <a:rPr lang="es-SV" altLang="es-SV" sz="1600" b="1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por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US$24.23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millones. Del total de créditos otorgados bajo este programa,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55.2%</a:t>
            </a:r>
            <a:r>
              <a:rPr lang="es-SV" altLang="es-SV" sz="1600" dirty="0" smtClean="0">
                <a:latin typeface="+mn-lt"/>
                <a:ea typeface="MS Mincho" pitchFamily="49" charset="-128"/>
                <a:cs typeface="Times New Roman" panose="02020603050405020304" pitchFamily="18" charset="0"/>
              </a:rPr>
              <a:t>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fue a mujeres como deudoras principales.</a:t>
            </a:r>
          </a:p>
        </p:txBody>
      </p:sp>
      <p:graphicFrame>
        <p:nvGraphicFramePr>
          <p:cNvPr id="14" name="8 Gráfico"/>
          <p:cNvGraphicFramePr/>
          <p:nvPr/>
        </p:nvGraphicFramePr>
        <p:xfrm>
          <a:off x="442913" y="1920875"/>
          <a:ext cx="3837781" cy="3462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88" y="2226205"/>
            <a:ext cx="4280694" cy="2853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6"/>
          <p:cNvSpPr txBox="1"/>
          <p:nvPr/>
        </p:nvSpPr>
        <p:spPr>
          <a:xfrm>
            <a:off x="2274888" y="203200"/>
            <a:ext cx="53879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4000" b="1" dirty="0">
                <a:solidFill>
                  <a:srgbClr val="0066B1"/>
                </a:solidFill>
                <a:latin typeface="+mj-lt"/>
              </a:rPr>
              <a:t>Créditos por programas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400" b="1" dirty="0">
                <a:solidFill>
                  <a:srgbClr val="0066B1"/>
                </a:solidFill>
                <a:latin typeface="+mj-lt"/>
              </a:rPr>
              <a:t>Junio 2014 – Mayo 2018</a:t>
            </a:r>
            <a:endParaRPr lang="en-US" sz="2400" b="1" dirty="0">
              <a:solidFill>
                <a:srgbClr val="0066B1"/>
              </a:solidFill>
              <a:latin typeface="+mj-lt"/>
            </a:endParaRPr>
          </a:p>
        </p:txBody>
      </p:sp>
      <p:sp>
        <p:nvSpPr>
          <p:cNvPr id="8" name="10 CuadroTexto"/>
          <p:cNvSpPr txBox="1">
            <a:spLocks noChangeArrowheads="1"/>
          </p:cNvSpPr>
          <p:nvPr/>
        </p:nvSpPr>
        <p:spPr bwMode="auto">
          <a:xfrm>
            <a:off x="696913" y="1462088"/>
            <a:ext cx="6965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+mj-lt"/>
              <a:buAutoNum type="alphaLcPeriod" startAt="2"/>
              <a:defRPr/>
            </a:pPr>
            <a:r>
              <a:rPr lang="es-ES" altLang="es-SV" sz="1800" b="1" dirty="0" smtClean="0">
                <a:solidFill>
                  <a:srgbClr val="0070C0"/>
                </a:solidFill>
                <a:latin typeface="+mn-lt"/>
              </a:rPr>
              <a:t>Programa Aporte y Crédito</a:t>
            </a:r>
          </a:p>
        </p:txBody>
      </p:sp>
      <p:sp>
        <p:nvSpPr>
          <p:cNvPr id="9" name="3 Rectángulo"/>
          <p:cNvSpPr>
            <a:spLocks noChangeArrowheads="1"/>
          </p:cNvSpPr>
          <p:nvPr/>
        </p:nvSpPr>
        <p:spPr bwMode="auto">
          <a:xfrm>
            <a:off x="2090058" y="5437188"/>
            <a:ext cx="667512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1825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lvl="1"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Como parte de la política de inclusión otorgamos créditos en condiciones favorables a trabajadores independientes, profesionales y comerciantes, entre otros, con ingresos variables, habiéndose otorgado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1,089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créditos</a:t>
            </a:r>
            <a:r>
              <a:rPr lang="es-SV" altLang="es-SV" sz="1600" b="1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por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US$26.81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millones. Del total de créditos otorgados bajo este programa,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46.9%</a:t>
            </a:r>
            <a:r>
              <a:rPr lang="es-SV" altLang="es-SV" sz="1600" dirty="0" smtClean="0">
                <a:latin typeface="+mn-lt"/>
                <a:ea typeface="MS Mincho" pitchFamily="49" charset="-128"/>
                <a:cs typeface="Times New Roman" panose="02020603050405020304" pitchFamily="18" charset="0"/>
              </a:rPr>
              <a:t>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fue a mujeres como deudoras principales.</a:t>
            </a:r>
            <a:endParaRPr lang="es-SV" altLang="es-SV" sz="1600" b="1" dirty="0" smtClean="0">
              <a:solidFill>
                <a:srgbClr val="000000"/>
              </a:solidFill>
              <a:latin typeface="+mn-lt"/>
              <a:ea typeface="MS Mincho" pitchFamily="49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0" name="6 Gráfico"/>
          <p:cNvGraphicFramePr/>
          <p:nvPr>
            <p:extLst>
              <p:ext uri="{D42A27DB-BD31-4B8C-83A1-F6EECF244321}">
                <p14:modId xmlns:p14="http://schemas.microsoft.com/office/powerpoint/2010/main" val="729845984"/>
              </p:ext>
            </p:extLst>
          </p:nvPr>
        </p:nvGraphicFramePr>
        <p:xfrm>
          <a:off x="232049" y="1872841"/>
          <a:ext cx="3778250" cy="3355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536" name="Imagen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r="7047"/>
          <a:stretch>
            <a:fillRect/>
          </a:stretch>
        </p:blipFill>
        <p:spPr bwMode="auto">
          <a:xfrm>
            <a:off x="352992" y="5363006"/>
            <a:ext cx="1906587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99" y="2040981"/>
            <a:ext cx="4376057" cy="2917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6"/>
          <p:cNvSpPr txBox="1"/>
          <p:nvPr/>
        </p:nvSpPr>
        <p:spPr>
          <a:xfrm>
            <a:off x="2274888" y="203200"/>
            <a:ext cx="53879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4000" b="1" dirty="0">
                <a:solidFill>
                  <a:srgbClr val="0066B1"/>
                </a:solidFill>
                <a:latin typeface="+mj-lt"/>
              </a:rPr>
              <a:t>Créditos por programas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400" b="1" dirty="0">
                <a:solidFill>
                  <a:srgbClr val="0066B1"/>
                </a:solidFill>
                <a:latin typeface="+mj-lt"/>
              </a:rPr>
              <a:t>Junio 2014 – Mayo 2018</a:t>
            </a:r>
            <a:endParaRPr lang="en-US" sz="2400" b="1" dirty="0">
              <a:solidFill>
                <a:srgbClr val="0066B1"/>
              </a:solidFill>
              <a:latin typeface="+mj-lt"/>
            </a:endParaRPr>
          </a:p>
        </p:txBody>
      </p:sp>
      <p:sp>
        <p:nvSpPr>
          <p:cNvPr id="8" name="10 CuadroTexto"/>
          <p:cNvSpPr txBox="1">
            <a:spLocks noChangeArrowheads="1"/>
          </p:cNvSpPr>
          <p:nvPr/>
        </p:nvSpPr>
        <p:spPr bwMode="auto">
          <a:xfrm>
            <a:off x="696913" y="1462088"/>
            <a:ext cx="6965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+mj-lt"/>
              <a:buAutoNum type="alphaLcPeriod" startAt="3"/>
              <a:defRPr/>
            </a:pPr>
            <a:r>
              <a:rPr lang="es-ES" altLang="es-SV" sz="1800" b="1" dirty="0" smtClean="0">
                <a:solidFill>
                  <a:srgbClr val="0070C0"/>
                </a:solidFill>
                <a:latin typeface="+mn-lt"/>
              </a:rPr>
              <a:t>Programa Casa Joven</a:t>
            </a:r>
          </a:p>
        </p:txBody>
      </p:sp>
      <p:sp>
        <p:nvSpPr>
          <p:cNvPr id="11" name="6 Rectángulo"/>
          <p:cNvSpPr>
            <a:spLocks noChangeArrowheads="1"/>
          </p:cNvSpPr>
          <p:nvPr/>
        </p:nvSpPr>
        <p:spPr bwMode="auto">
          <a:xfrm>
            <a:off x="2306227" y="5529263"/>
            <a:ext cx="6498139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Durante el periodo Noviembre 2014 – Mayo 2018 el Programa Casa Joven registró excelentes resultados, beneficiando a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4,588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jóvenes al invertir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US$87.35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millones en créditos. Del total de créditos otorgados bajo este programa,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41.7%</a:t>
            </a:r>
            <a:r>
              <a:rPr lang="es-SV" altLang="es-SV" sz="1600" dirty="0" smtClean="0">
                <a:latin typeface="+mn-lt"/>
                <a:ea typeface="MS Mincho" pitchFamily="49" charset="-128"/>
                <a:cs typeface="Times New Roman" panose="02020603050405020304" pitchFamily="18" charset="0"/>
              </a:rPr>
              <a:t>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fue a mujeres como deudoras principales.</a:t>
            </a:r>
          </a:p>
        </p:txBody>
      </p:sp>
      <p:graphicFrame>
        <p:nvGraphicFramePr>
          <p:cNvPr id="14" name="8 Gráfico"/>
          <p:cNvGraphicFramePr/>
          <p:nvPr/>
        </p:nvGraphicFramePr>
        <p:xfrm>
          <a:off x="506413" y="1987550"/>
          <a:ext cx="3599631" cy="3398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3560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5" y="5658644"/>
            <a:ext cx="173196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356" y="2025811"/>
            <a:ext cx="3388493" cy="3137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6"/>
          <p:cNvSpPr txBox="1"/>
          <p:nvPr/>
        </p:nvSpPr>
        <p:spPr>
          <a:xfrm>
            <a:off x="2274888" y="203200"/>
            <a:ext cx="53879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4000" b="1" dirty="0">
                <a:solidFill>
                  <a:srgbClr val="0066B1"/>
                </a:solidFill>
                <a:latin typeface="+mj-lt"/>
              </a:rPr>
              <a:t>Créditos por programas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400" b="1" dirty="0">
                <a:solidFill>
                  <a:srgbClr val="0066B1"/>
                </a:solidFill>
                <a:latin typeface="+mj-lt"/>
              </a:rPr>
              <a:t>Junio 2014 – Mayo 2018</a:t>
            </a:r>
            <a:endParaRPr lang="en-US" sz="2400" b="1" dirty="0">
              <a:solidFill>
                <a:srgbClr val="0066B1"/>
              </a:solidFill>
              <a:latin typeface="+mj-lt"/>
            </a:endParaRPr>
          </a:p>
        </p:txBody>
      </p:sp>
      <p:sp>
        <p:nvSpPr>
          <p:cNvPr id="8" name="10 CuadroTexto"/>
          <p:cNvSpPr txBox="1">
            <a:spLocks noChangeArrowheads="1"/>
          </p:cNvSpPr>
          <p:nvPr/>
        </p:nvSpPr>
        <p:spPr bwMode="auto">
          <a:xfrm>
            <a:off x="696913" y="1462088"/>
            <a:ext cx="6965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+mj-lt"/>
              <a:buAutoNum type="alphaLcPeriod" startAt="4"/>
              <a:defRPr/>
            </a:pPr>
            <a:r>
              <a:rPr lang="es-ES" altLang="es-SV" sz="1800" b="1" dirty="0" smtClean="0">
                <a:solidFill>
                  <a:srgbClr val="0070C0"/>
                </a:solidFill>
                <a:latin typeface="+mn-lt"/>
              </a:rPr>
              <a:t>Programa Vivienda Social</a:t>
            </a:r>
          </a:p>
        </p:txBody>
      </p:sp>
      <p:sp>
        <p:nvSpPr>
          <p:cNvPr id="9" name="6 Rectángulo"/>
          <p:cNvSpPr>
            <a:spLocks noChangeArrowheads="1"/>
          </p:cNvSpPr>
          <p:nvPr/>
        </p:nvSpPr>
        <p:spPr bwMode="auto">
          <a:xfrm>
            <a:off x="2428058" y="4885735"/>
            <a:ext cx="621084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De Septiembre 2017 - Mayo 2018, otorgamos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353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 créditos para comprar casas del FSV por un monto de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US$3.61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millones; asimismo, </a:t>
            </a:r>
            <a:r>
              <a:rPr lang="es-ES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se han favorecido a </a:t>
            </a:r>
            <a:r>
              <a:rPr lang="es-ES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73</a:t>
            </a:r>
            <a:r>
              <a:rPr lang="es-ES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 familias con la firma de convenios de financiamiento con aporte de prima en cuotas.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Del total de créditos otorgados bajo este programa,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53.9%</a:t>
            </a:r>
            <a:r>
              <a:rPr lang="es-SV" altLang="es-SV" sz="1600" dirty="0" smtClean="0">
                <a:latin typeface="+mn-lt"/>
                <a:ea typeface="MS Mincho" pitchFamily="49" charset="-128"/>
                <a:cs typeface="Times New Roman" panose="02020603050405020304" pitchFamily="18" charset="0"/>
              </a:rPr>
              <a:t>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fue a mujeres como deudoras principales.</a:t>
            </a:r>
          </a:p>
        </p:txBody>
      </p:sp>
      <p:pic>
        <p:nvPicPr>
          <p:cNvPr id="24583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58" y="5029930"/>
            <a:ext cx="19050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600892" y="2276790"/>
            <a:ext cx="3370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altLang="es-SV" sz="1600" dirty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Con este programa </a:t>
            </a:r>
            <a:r>
              <a:rPr lang="es-ES" altLang="es-SV" sz="1600" dirty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brindamos las facilidades para otorgar una solución habitacional a sectores de la población altamente vulnerables y de escasos recursos que, en condiciones normales, no pueden acceder a una vivienda digna para sus seres queridos. </a:t>
            </a:r>
          </a:p>
          <a:p>
            <a:pPr algn="just"/>
            <a:endParaRPr lang="es-SV" sz="1600" dirty="0">
              <a:solidFill>
                <a:srgbClr val="000000"/>
              </a:solidFill>
              <a:latin typeface="+mn-lt"/>
              <a:ea typeface="MS Mincho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490" y="1831975"/>
            <a:ext cx="3474719" cy="2539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6"/>
          <p:cNvSpPr txBox="1"/>
          <p:nvPr/>
        </p:nvSpPr>
        <p:spPr>
          <a:xfrm>
            <a:off x="2274888" y="203200"/>
            <a:ext cx="53879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4000" b="1" dirty="0">
                <a:solidFill>
                  <a:srgbClr val="0066B1"/>
                </a:solidFill>
                <a:latin typeface="+mj-lt"/>
              </a:rPr>
              <a:t>Créditos por programas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400" b="1" dirty="0">
                <a:solidFill>
                  <a:srgbClr val="0066B1"/>
                </a:solidFill>
                <a:latin typeface="+mj-lt"/>
              </a:rPr>
              <a:t>Junio 2014 – Mayo 2018</a:t>
            </a:r>
            <a:endParaRPr lang="en-US" sz="2400" b="1" dirty="0">
              <a:solidFill>
                <a:srgbClr val="0066B1"/>
              </a:solidFill>
              <a:latin typeface="+mj-lt"/>
            </a:endParaRPr>
          </a:p>
        </p:txBody>
      </p:sp>
      <p:sp>
        <p:nvSpPr>
          <p:cNvPr id="8" name="10 CuadroTexto"/>
          <p:cNvSpPr txBox="1">
            <a:spLocks noChangeArrowheads="1"/>
          </p:cNvSpPr>
          <p:nvPr/>
        </p:nvSpPr>
        <p:spPr bwMode="auto">
          <a:xfrm>
            <a:off x="696913" y="1462088"/>
            <a:ext cx="6965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+mj-lt"/>
              <a:buAutoNum type="alphaLcPeriod" startAt="5"/>
              <a:defRPr/>
            </a:pPr>
            <a:r>
              <a:rPr lang="es-ES" altLang="es-SV" sz="1800" b="1" dirty="0" smtClean="0">
                <a:solidFill>
                  <a:srgbClr val="0070C0"/>
                </a:solidFill>
                <a:latin typeface="+mn-lt"/>
              </a:rPr>
              <a:t>Programa Casa Mujer</a:t>
            </a: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1611313" y="3262313"/>
            <a:ext cx="3503612" cy="1662112"/>
          </a:xfrm>
          <a:prstGeom prst="rect">
            <a:avLst/>
          </a:prstGeom>
          <a:solidFill>
            <a:schemeClr val="bg2"/>
          </a:solidFill>
        </p:spPr>
        <p:txBody>
          <a:bodyPr lIns="36000" tIns="0" rIns="36000" bIns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just">
              <a:defRPr/>
            </a:pPr>
            <a:r>
              <a:rPr lang="es-SV" sz="1200" b="1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+mj-cs"/>
              </a:rPr>
              <a:t>Dirigido</a:t>
            </a:r>
          </a:p>
          <a:p>
            <a:pPr algn="just">
              <a:defRPr/>
            </a:pPr>
            <a:r>
              <a:rPr lang="es-ES" sz="12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+mj-cs"/>
              </a:rPr>
              <a:t>Dirigido a mujeres jefas de hogar, madres solteras, solteras o viudas, con edad de 26 a 45 </a:t>
            </a:r>
            <a:r>
              <a:rPr lang="es-ES" sz="1200" dirty="0" smtClean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+mj-cs"/>
              </a:rPr>
              <a:t>años.</a:t>
            </a:r>
          </a:p>
          <a:p>
            <a:pPr algn="just">
              <a:defRPr/>
            </a:pPr>
            <a:r>
              <a:rPr lang="es-ES" sz="1200" dirty="0" smtClean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+mj-cs"/>
              </a:rPr>
              <a:t>Fuente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+mj-cs"/>
              </a:rPr>
              <a:t>de ingresos: sector formal y sector informal (básico o social, asalariado, profesional independiente, negocio propio</a:t>
            </a:r>
            <a:r>
              <a:rPr lang="es-ES" sz="1200" dirty="0" smtClean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+mj-cs"/>
              </a:rPr>
              <a:t>).</a:t>
            </a:r>
          </a:p>
          <a:p>
            <a:pPr algn="just">
              <a:defRPr/>
            </a:pPr>
            <a:r>
              <a:rPr lang="es-ES" sz="1200" dirty="0" smtClean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+mj-cs"/>
              </a:rPr>
              <a:t>Ingresos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+mj-cs"/>
              </a:rPr>
              <a:t>mensuales verificables, equivalente hasta un máximo de dos y medio (2.5) salarios mínimos </a:t>
            </a:r>
            <a:r>
              <a:rPr lang="es-ES" sz="1200" dirty="0" smtClean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+mj-cs"/>
              </a:rPr>
              <a:t>que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+mj-cs"/>
              </a:rPr>
              <a:t>corresponde actualmente a $760.43.</a:t>
            </a:r>
          </a:p>
        </p:txBody>
      </p:sp>
      <p:sp>
        <p:nvSpPr>
          <p:cNvPr id="13" name="Right Brace 66"/>
          <p:cNvSpPr/>
          <p:nvPr/>
        </p:nvSpPr>
        <p:spPr>
          <a:xfrm>
            <a:off x="1382713" y="3479800"/>
            <a:ext cx="88900" cy="962025"/>
          </a:xfrm>
          <a:prstGeom prst="rightBrace">
            <a:avLst>
              <a:gd name="adj1" fmla="val 0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773875">
              <a:defRPr/>
            </a:pPr>
            <a:endParaRPr lang="en-US" sz="1200" dirty="0">
              <a:solidFill>
                <a:srgbClr val="262626"/>
              </a:solidFill>
              <a:ea typeface="Cambria" panose="02040503050406030204" pitchFamily="18" charset="0"/>
            </a:endParaRPr>
          </a:p>
        </p:txBody>
      </p:sp>
      <p:grpSp>
        <p:nvGrpSpPr>
          <p:cNvPr id="25607" name="Group 70"/>
          <p:cNvGrpSpPr>
            <a:grpSpLocks/>
          </p:cNvGrpSpPr>
          <p:nvPr/>
        </p:nvGrpSpPr>
        <p:grpSpPr bwMode="auto">
          <a:xfrm>
            <a:off x="738188" y="5008563"/>
            <a:ext cx="568325" cy="568325"/>
            <a:chOff x="1028277" y="3364715"/>
            <a:chExt cx="839890" cy="839890"/>
          </a:xfrm>
        </p:grpSpPr>
        <p:sp>
          <p:nvSpPr>
            <p:cNvPr id="15" name="Oval 80"/>
            <p:cNvSpPr/>
            <p:nvPr/>
          </p:nvSpPr>
          <p:spPr>
            <a:xfrm>
              <a:off x="1028277" y="3364715"/>
              <a:ext cx="839890" cy="839890"/>
            </a:xfrm>
            <a:prstGeom prst="ellipse">
              <a:avLst/>
            </a:prstGeom>
            <a:noFill/>
            <a:ln w="28575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73875">
                <a:defRPr/>
              </a:pPr>
              <a:endParaRPr lang="en-US" sz="1200" dirty="0">
                <a:solidFill>
                  <a:srgbClr val="FFFFFF"/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16" name="Freeform 81"/>
            <p:cNvSpPr>
              <a:spLocks noEditPoints="1"/>
            </p:cNvSpPr>
            <p:nvPr/>
          </p:nvSpPr>
          <p:spPr bwMode="auto">
            <a:xfrm>
              <a:off x="1309804" y="3634511"/>
              <a:ext cx="276835" cy="300296"/>
            </a:xfrm>
            <a:custGeom>
              <a:avLst/>
              <a:gdLst>
                <a:gd name="T0" fmla="*/ 1161306322 w 67"/>
                <a:gd name="T1" fmla="*/ 1163971194 h 72"/>
                <a:gd name="T2" fmla="*/ 1057307499 w 67"/>
                <a:gd name="T3" fmla="*/ 1250833472 h 72"/>
                <a:gd name="T4" fmla="*/ 86662911 w 67"/>
                <a:gd name="T5" fmla="*/ 1250833472 h 72"/>
                <a:gd name="T6" fmla="*/ 0 w 67"/>
                <a:gd name="T7" fmla="*/ 1163971194 h 72"/>
                <a:gd name="T8" fmla="*/ 0 w 67"/>
                <a:gd name="T9" fmla="*/ 277963457 h 72"/>
                <a:gd name="T10" fmla="*/ 86662911 w 67"/>
                <a:gd name="T11" fmla="*/ 191101179 h 72"/>
                <a:gd name="T12" fmla="*/ 173329985 w 67"/>
                <a:gd name="T13" fmla="*/ 191101179 h 72"/>
                <a:gd name="T14" fmla="*/ 173329985 w 67"/>
                <a:gd name="T15" fmla="*/ 121607189 h 72"/>
                <a:gd name="T16" fmla="*/ 277328809 w 67"/>
                <a:gd name="T17" fmla="*/ 0 h 72"/>
                <a:gd name="T18" fmla="*/ 329324058 w 67"/>
                <a:gd name="T19" fmla="*/ 0 h 72"/>
                <a:gd name="T20" fmla="*/ 433322882 w 67"/>
                <a:gd name="T21" fmla="*/ 121607189 h 72"/>
                <a:gd name="T22" fmla="*/ 433322882 w 67"/>
                <a:gd name="T23" fmla="*/ 191101179 h 72"/>
                <a:gd name="T24" fmla="*/ 710651691 w 67"/>
                <a:gd name="T25" fmla="*/ 191101179 h 72"/>
                <a:gd name="T26" fmla="*/ 710651691 w 67"/>
                <a:gd name="T27" fmla="*/ 121607189 h 72"/>
                <a:gd name="T28" fmla="*/ 814646352 w 67"/>
                <a:gd name="T29" fmla="*/ 0 h 72"/>
                <a:gd name="T30" fmla="*/ 866645764 w 67"/>
                <a:gd name="T31" fmla="*/ 0 h 72"/>
                <a:gd name="T32" fmla="*/ 970644587 w 67"/>
                <a:gd name="T33" fmla="*/ 121607189 h 72"/>
                <a:gd name="T34" fmla="*/ 970644587 w 67"/>
                <a:gd name="T35" fmla="*/ 191101179 h 72"/>
                <a:gd name="T36" fmla="*/ 1057307499 w 67"/>
                <a:gd name="T37" fmla="*/ 191101179 h 72"/>
                <a:gd name="T38" fmla="*/ 1161306322 w 67"/>
                <a:gd name="T39" fmla="*/ 277963457 h 72"/>
                <a:gd name="T40" fmla="*/ 1161306322 w 67"/>
                <a:gd name="T41" fmla="*/ 1163971194 h 72"/>
                <a:gd name="T42" fmla="*/ 1057307499 w 67"/>
                <a:gd name="T43" fmla="*/ 1163971194 h 72"/>
                <a:gd name="T44" fmla="*/ 1057307499 w 67"/>
                <a:gd name="T45" fmla="*/ 451688013 h 72"/>
                <a:gd name="T46" fmla="*/ 86662911 w 67"/>
                <a:gd name="T47" fmla="*/ 451688013 h 72"/>
                <a:gd name="T48" fmla="*/ 86662911 w 67"/>
                <a:gd name="T49" fmla="*/ 1163971194 h 72"/>
                <a:gd name="T50" fmla="*/ 1057307499 w 67"/>
                <a:gd name="T51" fmla="*/ 1163971194 h 72"/>
                <a:gd name="T52" fmla="*/ 346659971 w 67"/>
                <a:gd name="T53" fmla="*/ 121607189 h 72"/>
                <a:gd name="T54" fmla="*/ 329324058 w 67"/>
                <a:gd name="T55" fmla="*/ 86862278 h 72"/>
                <a:gd name="T56" fmla="*/ 277328809 w 67"/>
                <a:gd name="T57" fmla="*/ 86862278 h 72"/>
                <a:gd name="T58" fmla="*/ 259992896 w 67"/>
                <a:gd name="T59" fmla="*/ 121607189 h 72"/>
                <a:gd name="T60" fmla="*/ 259992896 w 67"/>
                <a:gd name="T61" fmla="*/ 312708368 h 72"/>
                <a:gd name="T62" fmla="*/ 277328809 w 67"/>
                <a:gd name="T63" fmla="*/ 347453279 h 72"/>
                <a:gd name="T64" fmla="*/ 329324058 w 67"/>
                <a:gd name="T65" fmla="*/ 347453279 h 72"/>
                <a:gd name="T66" fmla="*/ 346659971 w 67"/>
                <a:gd name="T67" fmla="*/ 312708368 h 72"/>
                <a:gd name="T68" fmla="*/ 346659971 w 67"/>
                <a:gd name="T69" fmla="*/ 121607189 h 72"/>
                <a:gd name="T70" fmla="*/ 883977513 w 67"/>
                <a:gd name="T71" fmla="*/ 121607189 h 72"/>
                <a:gd name="T72" fmla="*/ 866645764 w 67"/>
                <a:gd name="T73" fmla="*/ 86862278 h 72"/>
                <a:gd name="T74" fmla="*/ 814646352 w 67"/>
                <a:gd name="T75" fmla="*/ 86862278 h 72"/>
                <a:gd name="T76" fmla="*/ 797314602 w 67"/>
                <a:gd name="T77" fmla="*/ 121607189 h 72"/>
                <a:gd name="T78" fmla="*/ 797314602 w 67"/>
                <a:gd name="T79" fmla="*/ 312708368 h 72"/>
                <a:gd name="T80" fmla="*/ 814646352 w 67"/>
                <a:gd name="T81" fmla="*/ 347453279 h 72"/>
                <a:gd name="T82" fmla="*/ 866645764 w 67"/>
                <a:gd name="T83" fmla="*/ 347453279 h 72"/>
                <a:gd name="T84" fmla="*/ 883977513 w 67"/>
                <a:gd name="T85" fmla="*/ 312708368 h 72"/>
                <a:gd name="T86" fmla="*/ 883977513 w 67"/>
                <a:gd name="T87" fmla="*/ 121607189 h 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7" h="72">
                  <a:moveTo>
                    <a:pt x="67" y="67"/>
                  </a:moveTo>
                  <a:cubicBezTo>
                    <a:pt x="67" y="70"/>
                    <a:pt x="64" y="72"/>
                    <a:pt x="61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2" y="72"/>
                    <a:pt x="0" y="70"/>
                    <a:pt x="0" y="6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2" y="11"/>
                    <a:pt x="5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3"/>
                    <a:pt x="13" y="0"/>
                    <a:pt x="16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3" y="0"/>
                    <a:pt x="25" y="3"/>
                    <a:pt x="25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3"/>
                    <a:pt x="44" y="0"/>
                    <a:pt x="47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6" y="3"/>
                    <a:pt x="56" y="7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4" y="11"/>
                    <a:pt x="67" y="13"/>
                    <a:pt x="67" y="16"/>
                  </a:cubicBezTo>
                  <a:lnTo>
                    <a:pt x="67" y="67"/>
                  </a:lnTo>
                  <a:close/>
                  <a:moveTo>
                    <a:pt x="61" y="67"/>
                  </a:moveTo>
                  <a:cubicBezTo>
                    <a:pt x="61" y="26"/>
                    <a:pt x="61" y="26"/>
                    <a:pt x="61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67"/>
                    <a:pt x="5" y="67"/>
                    <a:pt x="5" y="67"/>
                  </a:cubicBezTo>
                  <a:lnTo>
                    <a:pt x="61" y="67"/>
                  </a:lnTo>
                  <a:close/>
                  <a:moveTo>
                    <a:pt x="20" y="7"/>
                  </a:moveTo>
                  <a:cubicBezTo>
                    <a:pt x="20" y="6"/>
                    <a:pt x="20" y="5"/>
                    <a:pt x="19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5" y="6"/>
                    <a:pt x="15" y="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9"/>
                    <a:pt x="16" y="20"/>
                    <a:pt x="16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0"/>
                    <a:pt x="20" y="19"/>
                    <a:pt x="20" y="18"/>
                  </a:cubicBezTo>
                  <a:lnTo>
                    <a:pt x="20" y="7"/>
                  </a:lnTo>
                  <a:close/>
                  <a:moveTo>
                    <a:pt x="51" y="7"/>
                  </a:moveTo>
                  <a:cubicBezTo>
                    <a:pt x="51" y="6"/>
                    <a:pt x="51" y="5"/>
                    <a:pt x="50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6" y="6"/>
                    <a:pt x="46" y="7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19"/>
                    <a:pt x="47" y="20"/>
                    <a:pt x="47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1" y="20"/>
                    <a:pt x="51" y="19"/>
                    <a:pt x="51" y="18"/>
                  </a:cubicBezTo>
                  <a:lnTo>
                    <a:pt x="51" y="7"/>
                  </a:lnTo>
                  <a:close/>
                </a:path>
              </a:pathLst>
            </a:custGeom>
            <a:solidFill>
              <a:srgbClr val="005CA7"/>
            </a:solidFill>
            <a:ln w="9525">
              <a:solidFill>
                <a:srgbClr val="005CA7"/>
              </a:solidFill>
              <a:round/>
              <a:headEnd/>
              <a:tailEnd/>
            </a:ln>
          </p:spPr>
          <p:txBody>
            <a:bodyPr lIns="68596" tIns="34298" rIns="68596" bIns="34298"/>
            <a:lstStyle/>
            <a:p>
              <a:pPr>
                <a:defRPr/>
              </a:pPr>
              <a:endParaRPr lang="es-SV">
                <a:latin typeface="+mn-lt"/>
              </a:endParaRPr>
            </a:p>
          </p:txBody>
        </p:sp>
      </p:grpSp>
      <p:sp>
        <p:nvSpPr>
          <p:cNvPr id="17" name="Text Placeholder 3"/>
          <p:cNvSpPr txBox="1">
            <a:spLocks/>
          </p:cNvSpPr>
          <p:nvPr/>
        </p:nvSpPr>
        <p:spPr>
          <a:xfrm>
            <a:off x="1611313" y="5095875"/>
            <a:ext cx="3503612" cy="369888"/>
          </a:xfrm>
          <a:prstGeom prst="rect">
            <a:avLst/>
          </a:prstGeom>
          <a:solidFill>
            <a:schemeClr val="bg2"/>
          </a:solidFill>
        </p:spPr>
        <p:txBody>
          <a:bodyPr lIns="36000" tIns="0" rIns="36000" bIns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>
              <a:spcBef>
                <a:spcPct val="20000"/>
              </a:spcBef>
              <a:defRPr/>
            </a:pPr>
            <a:r>
              <a:rPr lang="es-SV" sz="1200" b="1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+mj-cs"/>
              </a:rPr>
              <a:t>Fecha de inicio del programa</a:t>
            </a:r>
            <a:r>
              <a:rPr lang="es-SV" sz="12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+mj-cs"/>
              </a:rPr>
              <a:t/>
            </a:r>
            <a:br>
              <a:rPr lang="es-SV" sz="12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+mj-cs"/>
              </a:rPr>
            </a:br>
            <a:r>
              <a:rPr lang="es-SV" sz="12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+mj-cs"/>
              </a:rPr>
              <a:t>Esta vigente desde </a:t>
            </a:r>
            <a:r>
              <a:rPr lang="es-SV" sz="1200" dirty="0" smtClean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+mj-cs"/>
              </a:rPr>
              <a:t>julio </a:t>
            </a:r>
            <a:r>
              <a:rPr lang="es-SV" sz="1200" dirty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+mj-cs"/>
              </a:rPr>
              <a:t>del año </a:t>
            </a:r>
            <a:r>
              <a:rPr lang="es-SV" sz="1200" dirty="0" smtClean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+mj-cs"/>
              </a:rPr>
              <a:t>2018.</a:t>
            </a:r>
            <a:endParaRPr lang="es-SV" sz="1200" dirty="0">
              <a:solidFill>
                <a:schemeClr val="tx1"/>
              </a:solidFill>
              <a:latin typeface="+mn-lt"/>
              <a:ea typeface="Cambria" panose="02040503050406030204" pitchFamily="18" charset="0"/>
              <a:cs typeface="+mj-cs"/>
            </a:endParaRPr>
          </a:p>
        </p:txBody>
      </p:sp>
      <p:sp>
        <p:nvSpPr>
          <p:cNvPr id="18" name="Right Brace 83"/>
          <p:cNvSpPr/>
          <p:nvPr/>
        </p:nvSpPr>
        <p:spPr>
          <a:xfrm>
            <a:off x="1397000" y="5053013"/>
            <a:ext cx="74613" cy="469900"/>
          </a:xfrm>
          <a:prstGeom prst="rightBrace">
            <a:avLst>
              <a:gd name="adj1" fmla="val 0"/>
              <a:gd name="adj2" fmla="val 50000"/>
            </a:avLst>
          </a:prstGeom>
          <a:ln w="1905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773875">
              <a:defRPr/>
            </a:pPr>
            <a:endParaRPr lang="en-US" sz="1200" dirty="0">
              <a:solidFill>
                <a:srgbClr val="262626"/>
              </a:solidFill>
              <a:ea typeface="Cambria" panose="02040503050406030204" pitchFamily="18" charset="0"/>
            </a:endParaRPr>
          </a:p>
        </p:txBody>
      </p:sp>
      <p:grpSp>
        <p:nvGrpSpPr>
          <p:cNvPr id="25610" name="Grupo 15"/>
          <p:cNvGrpSpPr>
            <a:grpSpLocks/>
          </p:cNvGrpSpPr>
          <p:nvPr/>
        </p:nvGrpSpPr>
        <p:grpSpPr bwMode="auto">
          <a:xfrm>
            <a:off x="738188" y="3675063"/>
            <a:ext cx="568325" cy="569912"/>
            <a:chOff x="782717" y="3260325"/>
            <a:chExt cx="626982" cy="626982"/>
          </a:xfrm>
        </p:grpSpPr>
        <p:sp>
          <p:nvSpPr>
            <p:cNvPr id="20" name="Oval 47"/>
            <p:cNvSpPr/>
            <p:nvPr/>
          </p:nvSpPr>
          <p:spPr>
            <a:xfrm>
              <a:off x="782717" y="3260325"/>
              <a:ext cx="626982" cy="626982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73875">
                <a:defRPr/>
              </a:pPr>
              <a:endParaRPr lang="en-US" sz="1200" dirty="0">
                <a:solidFill>
                  <a:srgbClr val="FFFFFF"/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21" name="Freeform 66"/>
            <p:cNvSpPr>
              <a:spLocks noEditPoints="1"/>
            </p:cNvSpPr>
            <p:nvPr/>
          </p:nvSpPr>
          <p:spPr bwMode="auto">
            <a:xfrm>
              <a:off x="961354" y="3469901"/>
              <a:ext cx="252194" cy="234027"/>
            </a:xfrm>
            <a:custGeom>
              <a:avLst/>
              <a:gdLst>
                <a:gd name="T0" fmla="*/ 153473976 w 73"/>
                <a:gd name="T1" fmla="*/ 459316725 h 68"/>
                <a:gd name="T2" fmla="*/ 94447638 w 73"/>
                <a:gd name="T3" fmla="*/ 459316725 h 68"/>
                <a:gd name="T4" fmla="*/ 0 w 73"/>
                <a:gd name="T5" fmla="*/ 388652349 h 68"/>
                <a:gd name="T6" fmla="*/ 59029774 w 73"/>
                <a:gd name="T7" fmla="*/ 223767663 h 68"/>
                <a:gd name="T8" fmla="*/ 177085886 w 73"/>
                <a:gd name="T9" fmla="*/ 259101566 h 68"/>
                <a:gd name="T10" fmla="*/ 236115660 w 73"/>
                <a:gd name="T11" fmla="*/ 247323598 h 68"/>
                <a:gd name="T12" fmla="*/ 236115660 w 73"/>
                <a:gd name="T13" fmla="*/ 282654070 h 68"/>
                <a:gd name="T14" fmla="*/ 271533524 w 73"/>
                <a:gd name="T15" fmla="*/ 400430317 h 68"/>
                <a:gd name="T16" fmla="*/ 153473976 w 73"/>
                <a:gd name="T17" fmla="*/ 459316725 h 68"/>
                <a:gd name="T18" fmla="*/ 177085886 w 73"/>
                <a:gd name="T19" fmla="*/ 223767663 h 68"/>
                <a:gd name="T20" fmla="*/ 59029774 w 73"/>
                <a:gd name="T21" fmla="*/ 105994847 h 68"/>
                <a:gd name="T22" fmla="*/ 177085886 w 73"/>
                <a:gd name="T23" fmla="*/ 0 h 68"/>
                <a:gd name="T24" fmla="*/ 295145434 w 73"/>
                <a:gd name="T25" fmla="*/ 105994847 h 68"/>
                <a:gd name="T26" fmla="*/ 177085886 w 73"/>
                <a:gd name="T27" fmla="*/ 223767663 h 68"/>
                <a:gd name="T28" fmla="*/ 625708732 w 73"/>
                <a:gd name="T29" fmla="*/ 800857202 h 68"/>
                <a:gd name="T30" fmla="*/ 236115660 w 73"/>
                <a:gd name="T31" fmla="*/ 800857202 h 68"/>
                <a:gd name="T32" fmla="*/ 118059548 w 73"/>
                <a:gd name="T33" fmla="*/ 683084387 h 68"/>
                <a:gd name="T34" fmla="*/ 271533524 w 73"/>
                <a:gd name="T35" fmla="*/ 423982821 h 68"/>
                <a:gd name="T36" fmla="*/ 436813455 w 73"/>
                <a:gd name="T37" fmla="*/ 482869229 h 68"/>
                <a:gd name="T38" fmla="*/ 590290868 w 73"/>
                <a:gd name="T39" fmla="*/ 423982821 h 68"/>
                <a:gd name="T40" fmla="*/ 755570799 w 73"/>
                <a:gd name="T41" fmla="*/ 683084387 h 68"/>
                <a:gd name="T42" fmla="*/ 625708732 w 73"/>
                <a:gd name="T43" fmla="*/ 800857202 h 68"/>
                <a:gd name="T44" fmla="*/ 436813455 w 73"/>
                <a:gd name="T45" fmla="*/ 459316725 h 68"/>
                <a:gd name="T46" fmla="*/ 259727570 w 73"/>
                <a:gd name="T47" fmla="*/ 282654070 h 68"/>
                <a:gd name="T48" fmla="*/ 436813455 w 73"/>
                <a:gd name="T49" fmla="*/ 105994847 h 68"/>
                <a:gd name="T50" fmla="*/ 602096823 w 73"/>
                <a:gd name="T51" fmla="*/ 282654070 h 68"/>
                <a:gd name="T52" fmla="*/ 436813455 w 73"/>
                <a:gd name="T53" fmla="*/ 459316725 h 68"/>
                <a:gd name="T54" fmla="*/ 696544461 w 73"/>
                <a:gd name="T55" fmla="*/ 223767663 h 68"/>
                <a:gd name="T56" fmla="*/ 578484913 w 73"/>
                <a:gd name="T57" fmla="*/ 105994847 h 68"/>
                <a:gd name="T58" fmla="*/ 696544461 w 73"/>
                <a:gd name="T59" fmla="*/ 0 h 68"/>
                <a:gd name="T60" fmla="*/ 802794618 w 73"/>
                <a:gd name="T61" fmla="*/ 105994847 h 68"/>
                <a:gd name="T62" fmla="*/ 696544461 w 73"/>
                <a:gd name="T63" fmla="*/ 223767663 h 68"/>
                <a:gd name="T64" fmla="*/ 779182709 w 73"/>
                <a:gd name="T65" fmla="*/ 459316725 h 68"/>
                <a:gd name="T66" fmla="*/ 720152935 w 73"/>
                <a:gd name="T67" fmla="*/ 459316725 h 68"/>
                <a:gd name="T68" fmla="*/ 602096823 w 73"/>
                <a:gd name="T69" fmla="*/ 400430317 h 68"/>
                <a:gd name="T70" fmla="*/ 637514687 w 73"/>
                <a:gd name="T71" fmla="*/ 282654070 h 68"/>
                <a:gd name="T72" fmla="*/ 637514687 w 73"/>
                <a:gd name="T73" fmla="*/ 247323598 h 68"/>
                <a:gd name="T74" fmla="*/ 696544461 w 73"/>
                <a:gd name="T75" fmla="*/ 259101566 h 68"/>
                <a:gd name="T76" fmla="*/ 814600573 w 73"/>
                <a:gd name="T77" fmla="*/ 223767663 h 68"/>
                <a:gd name="T78" fmla="*/ 861824392 w 73"/>
                <a:gd name="T79" fmla="*/ 388652349 h 68"/>
                <a:gd name="T80" fmla="*/ 779182709 w 73"/>
                <a:gd name="T81" fmla="*/ 459316725 h 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96" tIns="34298" rIns="68596" bIns="34298"/>
            <a:lstStyle/>
            <a:p>
              <a:pPr>
                <a:defRPr/>
              </a:pPr>
              <a:endParaRPr lang="es-SV">
                <a:latin typeface="+mn-lt"/>
              </a:endParaRPr>
            </a:p>
          </p:txBody>
        </p:sp>
      </p:grpSp>
      <p:pic>
        <p:nvPicPr>
          <p:cNvPr id="25611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7" b="14966"/>
          <a:stretch>
            <a:fillRect/>
          </a:stretch>
        </p:blipFill>
        <p:spPr bwMode="auto">
          <a:xfrm>
            <a:off x="247486" y="5906857"/>
            <a:ext cx="1762453" cy="8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ángulo 20"/>
          <p:cNvSpPr>
            <a:spLocks noChangeArrowheads="1"/>
          </p:cNvSpPr>
          <p:nvPr/>
        </p:nvSpPr>
        <p:spPr bwMode="auto">
          <a:xfrm>
            <a:off x="2246358" y="6189572"/>
            <a:ext cx="61055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es-SV" sz="1400" dirty="0" smtClean="0">
                <a:solidFill>
                  <a:srgbClr val="000000"/>
                </a:solidFill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El Programa fue autorizado por Asamblea de Gobernadores en sesión AG-157 de fecha 22/06/2018 y entra en vigencia el 01/07/2018.</a:t>
            </a:r>
            <a:endParaRPr lang="es-SV" altLang="es-SV" sz="1400" dirty="0" smtClean="0">
              <a:solidFill>
                <a:srgbClr val="000000"/>
              </a:solidFill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581025" y="1851025"/>
            <a:ext cx="80391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es-SV" sz="1600" dirty="0" smtClean="0">
                <a:solidFill>
                  <a:srgbClr val="000000"/>
                </a:solidFill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Con este programa atenderemos a la población femenina de El Salvador; a fin de facilitar el acceso al financiamiento de crédito hipotecario en el FSV para la adquisición de una vivienda nueva o usada, en condiciones crediticias favorables, contribuyendo a solventar el problema de carencia de vivienda propia para ellas y su grupo familiar.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121" y="3132138"/>
            <a:ext cx="2854234" cy="2854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CuadroTexto 4"/>
          <p:cNvSpPr txBox="1">
            <a:spLocks noChangeArrowheads="1"/>
          </p:cNvSpPr>
          <p:nvPr/>
        </p:nvSpPr>
        <p:spPr bwMode="auto">
          <a:xfrm>
            <a:off x="1976438" y="4940300"/>
            <a:ext cx="52276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SV" sz="4000">
                <a:solidFill>
                  <a:srgbClr val="FFFFFF"/>
                </a:solidFill>
              </a:rPr>
              <a:t>Mejoras implementadas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16"/>
          <p:cNvSpPr txBox="1">
            <a:spLocks noChangeArrowheads="1"/>
          </p:cNvSpPr>
          <p:nvPr/>
        </p:nvSpPr>
        <p:spPr bwMode="auto">
          <a:xfrm>
            <a:off x="2274888" y="203200"/>
            <a:ext cx="5353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SV" altLang="es-SV" sz="4000" b="1">
                <a:solidFill>
                  <a:srgbClr val="0066B1"/>
                </a:solidFill>
              </a:rPr>
              <a:t>Mejoras implementadas</a:t>
            </a:r>
          </a:p>
        </p:txBody>
      </p:sp>
      <p:sp>
        <p:nvSpPr>
          <p:cNvPr id="27" name="9 Rectángulo"/>
          <p:cNvSpPr>
            <a:spLocks noChangeArrowheads="1"/>
          </p:cNvSpPr>
          <p:nvPr/>
        </p:nvSpPr>
        <p:spPr bwMode="auto">
          <a:xfrm>
            <a:off x="4991893" y="2497138"/>
            <a:ext cx="3710781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800" b="1" dirty="0" smtClean="0">
                <a:solidFill>
                  <a:srgbClr val="0066B1"/>
                </a:solidFill>
                <a:latin typeface="+mn-lt"/>
              </a:rPr>
              <a:t>Sucursal Paseo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SV" altLang="es-SV" sz="1100" b="1" dirty="0" smtClean="0">
              <a:solidFill>
                <a:srgbClr val="0066B1"/>
              </a:solidFill>
              <a:latin typeface="+mn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SV" sz="1600" dirty="0" smtClean="0">
                <a:solidFill>
                  <a:srgbClr val="000000"/>
                </a:solidFill>
                <a:latin typeface="+mn-lt"/>
              </a:rPr>
              <a:t>Se ha consolidado el funcionamiento de la Sucursal Paseo, la cual inició sus operaciones en junio 2015, lo que ha permitido descentralizar los servicios y brindar mayor accesibilidad, con modernas instalaciones, atención personalizada y horarios convenientes.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</a:rPr>
              <a:t>En el periodo Junio 2015 – Mayo 2018 se han escriturado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</a:rPr>
              <a:t>743 créditos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</a:rPr>
              <a:t>por un monto de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</a:rPr>
              <a:t>US$18.39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</a:rPr>
              <a:t>millones. </a:t>
            </a:r>
          </a:p>
        </p:txBody>
      </p:sp>
      <p:sp>
        <p:nvSpPr>
          <p:cNvPr id="28" name="1 Rectángulo"/>
          <p:cNvSpPr>
            <a:spLocks noChangeArrowheads="1"/>
          </p:cNvSpPr>
          <p:nvPr/>
        </p:nvSpPr>
        <p:spPr bwMode="auto">
          <a:xfrm>
            <a:off x="249238" y="1543050"/>
            <a:ext cx="8645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60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A partir de junio 2009, en el marco del fortalecimiento y modernización institucional, se han realizado mejoras significativas en el FSV en los servicios que ofrecemos, destacándose las siguientes: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94" y="2759075"/>
            <a:ext cx="4152106" cy="2770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6"/>
          <p:cNvSpPr txBox="1">
            <a:spLocks noChangeArrowheads="1"/>
          </p:cNvSpPr>
          <p:nvPr/>
        </p:nvSpPr>
        <p:spPr bwMode="auto">
          <a:xfrm>
            <a:off x="2274888" y="203200"/>
            <a:ext cx="5353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SV" altLang="es-SV" sz="4000" b="1">
                <a:solidFill>
                  <a:srgbClr val="0066B1"/>
                </a:solidFill>
              </a:rPr>
              <a:t>Mejoras implementadas</a:t>
            </a:r>
          </a:p>
        </p:txBody>
      </p:sp>
      <p:sp>
        <p:nvSpPr>
          <p:cNvPr id="7" name="8 Rectángulo"/>
          <p:cNvSpPr>
            <a:spLocks noChangeArrowheads="1"/>
          </p:cNvSpPr>
          <p:nvPr/>
        </p:nvSpPr>
        <p:spPr bwMode="auto">
          <a:xfrm>
            <a:off x="727075" y="1609725"/>
            <a:ext cx="422433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800" b="1" dirty="0" smtClean="0">
                <a:solidFill>
                  <a:srgbClr val="0165B0"/>
                </a:solidFill>
                <a:latin typeface="+mn-lt"/>
              </a:rPr>
              <a:t>Ventanilla en el Consulado de Los Ángeles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SV" altLang="es-SV" sz="1200" b="1" dirty="0" smtClean="0">
              <a:solidFill>
                <a:srgbClr val="0165B0"/>
              </a:solidFill>
              <a:latin typeface="+mn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600" dirty="0" smtClean="0">
                <a:solidFill>
                  <a:srgbClr val="000000"/>
                </a:solidFill>
                <a:latin typeface="+mn-lt"/>
              </a:rPr>
              <a:t>Inaugurada en diciembre 2015. A mayo 2018 ha atendido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</a:rPr>
              <a:t>791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</a:rPr>
              <a:t>personas, se han escriturado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</a:rPr>
              <a:t>68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</a:rPr>
              <a:t>créditos</a:t>
            </a:r>
            <a:r>
              <a:rPr lang="es-SV" altLang="es-SV" sz="16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</a:rPr>
              <a:t>por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</a:rPr>
              <a:t>US$3.06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</a:rPr>
              <a:t>millones.</a:t>
            </a:r>
          </a:p>
        </p:txBody>
      </p:sp>
      <p:sp>
        <p:nvSpPr>
          <p:cNvPr id="9" name="7 Rectángulo"/>
          <p:cNvSpPr>
            <a:spLocks noChangeArrowheads="1"/>
          </p:cNvSpPr>
          <p:nvPr/>
        </p:nvSpPr>
        <p:spPr bwMode="auto">
          <a:xfrm>
            <a:off x="4540250" y="4473575"/>
            <a:ext cx="4321175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800" b="1" dirty="0" smtClean="0">
                <a:solidFill>
                  <a:srgbClr val="0165B0"/>
                </a:solidFill>
                <a:latin typeface="+mn-lt"/>
              </a:rPr>
              <a:t>Programa Casa Joven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SV" altLang="es-SV" sz="1200" b="1" dirty="0" smtClean="0">
              <a:solidFill>
                <a:srgbClr val="0165B0"/>
              </a:solidFill>
              <a:latin typeface="+mn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600" dirty="0" smtClean="0">
                <a:latin typeface="+mn-lt"/>
              </a:rPr>
              <a:t>En enero 2015 se realizó el lanzamiento de este Programa, dirigido a personas entre 18 y 25 años de edad, estimulándolos para que inviertan en casa propia.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394" y="1512192"/>
            <a:ext cx="3363981" cy="2242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75" y="3958046"/>
            <a:ext cx="3433477" cy="2557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24"/>
          <p:cNvSpPr/>
          <p:nvPr/>
        </p:nvSpPr>
        <p:spPr>
          <a:xfrm>
            <a:off x="2500313" y="830263"/>
            <a:ext cx="685800" cy="685800"/>
          </a:xfrm>
          <a:prstGeom prst="ellipse">
            <a:avLst/>
          </a:prstGeom>
          <a:solidFill>
            <a:srgbClr val="00A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7" name="Oval 25"/>
          <p:cNvSpPr/>
          <p:nvPr/>
        </p:nvSpPr>
        <p:spPr>
          <a:xfrm>
            <a:off x="2500313" y="5091113"/>
            <a:ext cx="685800" cy="685800"/>
          </a:xfrm>
          <a:prstGeom prst="ellipse">
            <a:avLst/>
          </a:prstGeom>
          <a:solidFill>
            <a:srgbClr val="00A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8" name="Oval 26"/>
          <p:cNvSpPr/>
          <p:nvPr/>
        </p:nvSpPr>
        <p:spPr>
          <a:xfrm>
            <a:off x="2500313" y="1671638"/>
            <a:ext cx="685800" cy="685800"/>
          </a:xfrm>
          <a:prstGeom prst="ellipse">
            <a:avLst/>
          </a:prstGeom>
          <a:solidFill>
            <a:srgbClr val="00A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9" name="Oval 27"/>
          <p:cNvSpPr/>
          <p:nvPr/>
        </p:nvSpPr>
        <p:spPr>
          <a:xfrm>
            <a:off x="2513013" y="3349625"/>
            <a:ext cx="685800" cy="685800"/>
          </a:xfrm>
          <a:prstGeom prst="ellipse">
            <a:avLst/>
          </a:prstGeom>
          <a:solidFill>
            <a:srgbClr val="00A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0" name="Oval 28"/>
          <p:cNvSpPr/>
          <p:nvPr/>
        </p:nvSpPr>
        <p:spPr>
          <a:xfrm>
            <a:off x="2500313" y="4211638"/>
            <a:ext cx="685800" cy="685800"/>
          </a:xfrm>
          <a:prstGeom prst="ellipse">
            <a:avLst/>
          </a:prstGeom>
          <a:solidFill>
            <a:srgbClr val="00A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1" name="TextBox 8"/>
          <p:cNvSpPr txBox="1"/>
          <p:nvPr/>
        </p:nvSpPr>
        <p:spPr>
          <a:xfrm>
            <a:off x="3409950" y="1025525"/>
            <a:ext cx="542131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16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Resultados generales</a:t>
            </a:r>
            <a:endParaRPr lang="id-ID" sz="14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3409950" y="1831975"/>
            <a:ext cx="542131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16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Mejoras implementadas</a:t>
            </a:r>
            <a:endParaRPr lang="id-ID" sz="14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3409950" y="3546475"/>
            <a:ext cx="542131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16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Mecanismos de participación ciudadana</a:t>
            </a:r>
            <a:endParaRPr lang="id-ID" sz="14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3440113" y="4249738"/>
            <a:ext cx="54213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16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Contrataciones y adquisiciones, personal activo,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16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denuncias y reclamos</a:t>
            </a:r>
            <a:endParaRPr lang="id-ID" sz="14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3409950" y="5229225"/>
            <a:ext cx="542131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16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Dificultades y acciones de mejora</a:t>
            </a:r>
            <a:endParaRPr lang="id-ID" sz="14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Oval 25"/>
          <p:cNvSpPr/>
          <p:nvPr/>
        </p:nvSpPr>
        <p:spPr>
          <a:xfrm>
            <a:off x="2487613" y="5965825"/>
            <a:ext cx="685800" cy="685800"/>
          </a:xfrm>
          <a:prstGeom prst="ellipse">
            <a:avLst/>
          </a:prstGeom>
          <a:solidFill>
            <a:srgbClr val="00A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7" name="TextBox 8"/>
          <p:cNvSpPr txBox="1"/>
          <p:nvPr/>
        </p:nvSpPr>
        <p:spPr>
          <a:xfrm>
            <a:off x="3449638" y="6118225"/>
            <a:ext cx="542131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16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Gestión financiera</a:t>
            </a:r>
            <a:endParaRPr lang="id-ID" sz="14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1 Rectángulo"/>
          <p:cNvSpPr/>
          <p:nvPr/>
        </p:nvSpPr>
        <p:spPr>
          <a:xfrm>
            <a:off x="2659826" y="926425"/>
            <a:ext cx="36740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1</a:t>
            </a:r>
          </a:p>
        </p:txBody>
      </p:sp>
      <p:sp>
        <p:nvSpPr>
          <p:cNvPr id="19" name="44 Rectángulo"/>
          <p:cNvSpPr/>
          <p:nvPr/>
        </p:nvSpPr>
        <p:spPr>
          <a:xfrm>
            <a:off x="2659825" y="1752610"/>
            <a:ext cx="36740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2</a:t>
            </a:r>
          </a:p>
        </p:txBody>
      </p:sp>
      <p:sp>
        <p:nvSpPr>
          <p:cNvPr id="20" name="45 Rectángulo"/>
          <p:cNvSpPr/>
          <p:nvPr/>
        </p:nvSpPr>
        <p:spPr>
          <a:xfrm>
            <a:off x="2672526" y="3408688"/>
            <a:ext cx="36740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4</a:t>
            </a:r>
          </a:p>
        </p:txBody>
      </p:sp>
      <p:sp>
        <p:nvSpPr>
          <p:cNvPr id="21" name="46 Rectángulo"/>
          <p:cNvSpPr/>
          <p:nvPr/>
        </p:nvSpPr>
        <p:spPr>
          <a:xfrm>
            <a:off x="2659826" y="4293318"/>
            <a:ext cx="36740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5</a:t>
            </a:r>
          </a:p>
        </p:txBody>
      </p:sp>
      <p:sp>
        <p:nvSpPr>
          <p:cNvPr id="22" name="47 Rectángulo"/>
          <p:cNvSpPr/>
          <p:nvPr/>
        </p:nvSpPr>
        <p:spPr>
          <a:xfrm>
            <a:off x="2659826" y="5189805"/>
            <a:ext cx="36740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6</a:t>
            </a:r>
          </a:p>
        </p:txBody>
      </p:sp>
      <p:sp>
        <p:nvSpPr>
          <p:cNvPr id="23" name="48 Rectángulo"/>
          <p:cNvSpPr/>
          <p:nvPr/>
        </p:nvSpPr>
        <p:spPr>
          <a:xfrm>
            <a:off x="2647126" y="6046429"/>
            <a:ext cx="36740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7</a:t>
            </a:r>
          </a:p>
        </p:txBody>
      </p:sp>
      <p:sp>
        <p:nvSpPr>
          <p:cNvPr id="24" name="TextBox 16"/>
          <p:cNvSpPr txBox="1"/>
          <p:nvPr/>
        </p:nvSpPr>
        <p:spPr>
          <a:xfrm>
            <a:off x="3409950" y="92075"/>
            <a:ext cx="2386013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4000" b="1" dirty="0">
                <a:solidFill>
                  <a:srgbClr val="0066B1"/>
                </a:solidFill>
                <a:latin typeface="+mn-lt"/>
              </a:rPr>
              <a:t>Contenido</a:t>
            </a:r>
            <a:endParaRPr lang="en-US" sz="4000" b="1" dirty="0">
              <a:solidFill>
                <a:srgbClr val="0066B1"/>
              </a:solidFill>
              <a:latin typeface="+mn-lt"/>
            </a:endParaRPr>
          </a:p>
        </p:txBody>
      </p:sp>
      <p:sp>
        <p:nvSpPr>
          <p:cNvPr id="25" name="Oval 26"/>
          <p:cNvSpPr/>
          <p:nvPr/>
        </p:nvSpPr>
        <p:spPr>
          <a:xfrm>
            <a:off x="2500313" y="2497138"/>
            <a:ext cx="685800" cy="685800"/>
          </a:xfrm>
          <a:prstGeom prst="ellipse">
            <a:avLst/>
          </a:prstGeom>
          <a:solidFill>
            <a:srgbClr val="00A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6" name="TextBox 8"/>
          <p:cNvSpPr txBox="1"/>
          <p:nvPr/>
        </p:nvSpPr>
        <p:spPr>
          <a:xfrm>
            <a:off x="3409950" y="2657475"/>
            <a:ext cx="542131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16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Reconocimientos recibidos</a:t>
            </a:r>
            <a:endParaRPr lang="id-ID" sz="14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7" name="44 Rectángulo"/>
          <p:cNvSpPr/>
          <p:nvPr/>
        </p:nvSpPr>
        <p:spPr>
          <a:xfrm>
            <a:off x="2659825" y="2577666"/>
            <a:ext cx="36740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16"/>
          <p:cNvSpPr txBox="1">
            <a:spLocks noChangeArrowheads="1"/>
          </p:cNvSpPr>
          <p:nvPr/>
        </p:nvSpPr>
        <p:spPr bwMode="auto">
          <a:xfrm>
            <a:off x="2274888" y="203200"/>
            <a:ext cx="5353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SV" altLang="es-SV" sz="4000" b="1">
                <a:solidFill>
                  <a:srgbClr val="0066B1"/>
                </a:solidFill>
              </a:rPr>
              <a:t>Mejoras implementadas</a:t>
            </a:r>
          </a:p>
        </p:txBody>
      </p:sp>
      <p:sp>
        <p:nvSpPr>
          <p:cNvPr id="12" name="10 Rectángulo"/>
          <p:cNvSpPr/>
          <p:nvPr/>
        </p:nvSpPr>
        <p:spPr>
          <a:xfrm>
            <a:off x="4572000" y="1114425"/>
            <a:ext cx="4429125" cy="337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SV" b="1" dirty="0">
                <a:solidFill>
                  <a:srgbClr val="0066B1"/>
                </a:solidFill>
                <a:latin typeface="+mn-lt"/>
              </a:rPr>
              <a:t>Acercamiento de servicios</a:t>
            </a:r>
          </a:p>
          <a:p>
            <a:pPr algn="ctr">
              <a:defRPr/>
            </a:pPr>
            <a:endParaRPr lang="es-SV" sz="15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algn="just">
              <a:defRPr/>
            </a:pPr>
            <a:r>
              <a:rPr lang="es-SV" sz="1500" dirty="0">
                <a:latin typeface="+mn-lt"/>
              </a:rPr>
              <a:t>Se implementó el </a:t>
            </a:r>
            <a:r>
              <a:rPr lang="es-SV" sz="1500" b="1" dirty="0">
                <a:solidFill>
                  <a:srgbClr val="0070C0"/>
                </a:solidFill>
                <a:latin typeface="+mn-lt"/>
              </a:rPr>
              <a:t>Centro de Atención Telefónica del FSV (</a:t>
            </a:r>
            <a:r>
              <a:rPr lang="es-SV" sz="1500" b="1" dirty="0" err="1">
                <a:solidFill>
                  <a:srgbClr val="0070C0"/>
                </a:solidFill>
                <a:latin typeface="+mn-lt"/>
              </a:rPr>
              <a:t>Call</a:t>
            </a:r>
            <a:r>
              <a:rPr lang="es-SV" sz="1500" b="1" dirty="0">
                <a:solidFill>
                  <a:srgbClr val="0070C0"/>
                </a:solidFill>
                <a:latin typeface="+mn-lt"/>
              </a:rPr>
              <a:t> Center) </a:t>
            </a:r>
            <a:r>
              <a:rPr lang="es-SV" sz="1500" dirty="0">
                <a:latin typeface="+mn-lt"/>
              </a:rPr>
              <a:t>en julio 2012 y la </a:t>
            </a:r>
            <a:r>
              <a:rPr lang="es-SV" sz="1500" b="1" dirty="0">
                <a:solidFill>
                  <a:srgbClr val="0070C0"/>
                </a:solidFill>
                <a:latin typeface="+mn-lt"/>
              </a:rPr>
              <a:t>línea gratuita 1-844-357-0715 </a:t>
            </a:r>
            <a:r>
              <a:rPr lang="es-SV" sz="1500" dirty="0">
                <a:latin typeface="+mn-lt"/>
              </a:rPr>
              <a:t>para Estados Unidos en julio de 2014; además, en marzo 2017 se realizó el lanzamiento del nuevo </a:t>
            </a:r>
            <a:r>
              <a:rPr lang="es-SV" sz="1500" b="1" dirty="0">
                <a:solidFill>
                  <a:srgbClr val="0070C0"/>
                </a:solidFill>
                <a:latin typeface="+mn-lt"/>
              </a:rPr>
              <a:t>sitio web </a:t>
            </a:r>
            <a:r>
              <a:rPr lang="es-SV" sz="1500" dirty="0">
                <a:latin typeface="+mn-lt"/>
              </a:rPr>
              <a:t>y la aplicación para celulares </a:t>
            </a:r>
            <a:r>
              <a:rPr lang="es-SV" sz="1500" b="1" dirty="0">
                <a:solidFill>
                  <a:srgbClr val="0070C0"/>
                </a:solidFill>
                <a:latin typeface="+mn-lt"/>
              </a:rPr>
              <a:t>FSV APP.</a:t>
            </a:r>
            <a:r>
              <a:rPr lang="es-SV" sz="1500" dirty="0">
                <a:latin typeface="+mn-lt"/>
              </a:rPr>
              <a:t>  Se cuenta con 7 </a:t>
            </a:r>
            <a:r>
              <a:rPr lang="es-SV" sz="1500" b="1" dirty="0">
                <a:solidFill>
                  <a:srgbClr val="0070C0"/>
                </a:solidFill>
                <a:latin typeface="+mn-lt"/>
              </a:rPr>
              <a:t>kioscos electrónicos </a:t>
            </a:r>
            <a:r>
              <a:rPr lang="es-SV" sz="1500" dirty="0">
                <a:latin typeface="+mn-lt"/>
              </a:rPr>
              <a:t>en agencias regionales y centros comerciales del país.</a:t>
            </a:r>
          </a:p>
          <a:p>
            <a:pPr algn="just">
              <a:defRPr/>
            </a:pPr>
            <a:endParaRPr lang="es-SV" sz="1500" dirty="0">
              <a:latin typeface="+mn-lt"/>
            </a:endParaRPr>
          </a:p>
          <a:p>
            <a:pPr algn="just">
              <a:defRPr/>
            </a:pPr>
            <a:r>
              <a:rPr lang="es-SV" sz="1500" dirty="0">
                <a:latin typeface="+mn-lt"/>
              </a:rPr>
              <a:t>Dichos mecanismos tienen el objetivo de facilitar el acceso a créditos habitacionales, así como brindar al cliente una experiencia más amigable en obtener información de todos los servicios que ofrecemos. </a:t>
            </a:r>
          </a:p>
        </p:txBody>
      </p:sp>
      <p:sp>
        <p:nvSpPr>
          <p:cNvPr id="13" name="10 Rectángulo"/>
          <p:cNvSpPr>
            <a:spLocks noChangeArrowheads="1"/>
          </p:cNvSpPr>
          <p:nvPr/>
        </p:nvSpPr>
        <p:spPr bwMode="auto">
          <a:xfrm>
            <a:off x="260350" y="4800600"/>
            <a:ext cx="43211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800" b="1" dirty="0" smtClean="0">
                <a:solidFill>
                  <a:srgbClr val="0066B1"/>
                </a:solidFill>
                <a:latin typeface="+mn-lt"/>
              </a:rPr>
              <a:t>“Tu Fondo Móvil”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SV" altLang="es-SV" sz="1100" b="1" dirty="0" smtClean="0">
              <a:solidFill>
                <a:srgbClr val="0066B1"/>
              </a:solidFill>
              <a:latin typeface="+mn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500" dirty="0" smtClean="0">
                <a:latin typeface="+mn-lt"/>
              </a:rPr>
              <a:t>En Agosto 2013 se realizó el lanzamiento del servicio “Tu Fondo Móvil”, el cual permite acercar la información necesaria para adquirir casa propia y diversos servicios, mediante la participación en ferias.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465" y="4562204"/>
            <a:ext cx="3264580" cy="2176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42" y="1785681"/>
            <a:ext cx="3974692" cy="2649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16"/>
          <p:cNvSpPr txBox="1">
            <a:spLocks noChangeArrowheads="1"/>
          </p:cNvSpPr>
          <p:nvPr/>
        </p:nvSpPr>
        <p:spPr bwMode="auto">
          <a:xfrm>
            <a:off x="2274888" y="203200"/>
            <a:ext cx="5353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SV" altLang="es-SV" sz="4000" b="1">
                <a:solidFill>
                  <a:srgbClr val="0066B1"/>
                </a:solidFill>
              </a:rPr>
              <a:t>Mejoras implementadas</a:t>
            </a:r>
          </a:p>
        </p:txBody>
      </p:sp>
      <p:sp>
        <p:nvSpPr>
          <p:cNvPr id="16" name="7 Rectángulo"/>
          <p:cNvSpPr>
            <a:spLocks noChangeArrowheads="1"/>
          </p:cNvSpPr>
          <p:nvPr/>
        </p:nvSpPr>
        <p:spPr bwMode="auto">
          <a:xfrm>
            <a:off x="520700" y="3192463"/>
            <a:ext cx="4598988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800" b="1" dirty="0" smtClean="0">
                <a:solidFill>
                  <a:srgbClr val="0066B1"/>
                </a:solidFill>
                <a:latin typeface="+mn-lt"/>
              </a:rPr>
              <a:t>Ampliación de puntos de pago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600" dirty="0" smtClean="0">
                <a:latin typeface="+mn-lt"/>
              </a:rPr>
              <a:t>Con el objetivo de facilitar a nuestros clientes el pago de sus cuotas, ahora contamos con más de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</a:rPr>
              <a:t>440 puntos de pago </a:t>
            </a:r>
            <a:r>
              <a:rPr lang="es-SV" altLang="es-SV" sz="1600" dirty="0" smtClean="0">
                <a:latin typeface="+mn-lt"/>
              </a:rPr>
              <a:t>en todo el país, por medio de convenios suscritos con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</a:rPr>
              <a:t>8 bancos e instituciones autorizadas.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SV" altLang="es-SV" sz="1200" b="1" dirty="0" smtClean="0">
              <a:solidFill>
                <a:srgbClr val="0070C0"/>
              </a:solidFill>
              <a:latin typeface="+mn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600" dirty="0" smtClean="0">
                <a:latin typeface="+mn-lt"/>
              </a:rPr>
              <a:t>Además, contamos con pago electrónico desde cualquier parte del mundo, al ingresar al sitio web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</a:rPr>
              <a:t>www.fsv.gob.sv </a:t>
            </a:r>
            <a:r>
              <a:rPr lang="es-SV" altLang="es-SV" sz="1600" dirty="0" smtClean="0">
                <a:latin typeface="+mn-lt"/>
              </a:rPr>
              <a:t>y acceder al botón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</a:rPr>
              <a:t>“Paga tu Casa Aquí”; </a:t>
            </a:r>
            <a:r>
              <a:rPr lang="es-SV" altLang="es-SV" sz="1600" dirty="0" smtClean="0">
                <a:latin typeface="+mn-lt"/>
              </a:rPr>
              <a:t>así como el pago por internet con el servicio del Pago Electrónico Gobierno de El Salvador,</a:t>
            </a:r>
            <a:r>
              <a:rPr lang="es-SV" altLang="es-SV" sz="1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SV" altLang="es-SV" sz="1600" b="1" dirty="0" smtClean="0">
                <a:solidFill>
                  <a:srgbClr val="0165B0"/>
                </a:solidFill>
                <a:latin typeface="+mn-lt"/>
              </a:rPr>
              <a:t>P@GOES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</a:rPr>
              <a:t>,</a:t>
            </a:r>
            <a:r>
              <a:rPr lang="es-SV" altLang="es-SV" sz="1600" dirty="0" smtClean="0">
                <a:latin typeface="+mn-lt"/>
              </a:rPr>
              <a:t> a través de Banco Agrícola, Banco </a:t>
            </a:r>
            <a:r>
              <a:rPr lang="es-SV" altLang="es-SV" sz="1600" dirty="0" err="1" smtClean="0">
                <a:latin typeface="+mn-lt"/>
              </a:rPr>
              <a:t>Promérica</a:t>
            </a:r>
            <a:r>
              <a:rPr lang="es-SV" altLang="es-SV" sz="1600" dirty="0" smtClean="0">
                <a:latin typeface="+mn-lt"/>
              </a:rPr>
              <a:t>, Banco Hipotecario y </a:t>
            </a:r>
            <a:r>
              <a:rPr lang="es-SV" altLang="es-SV" sz="1600" dirty="0" err="1" smtClean="0">
                <a:latin typeface="+mn-lt"/>
              </a:rPr>
              <a:t>Citi</a:t>
            </a:r>
            <a:r>
              <a:rPr lang="es-SV" altLang="es-SV" sz="1600" dirty="0" smtClean="0">
                <a:latin typeface="+mn-lt"/>
              </a:rPr>
              <a:t> NA (corporativo).</a:t>
            </a:r>
          </a:p>
        </p:txBody>
      </p:sp>
      <p:sp>
        <p:nvSpPr>
          <p:cNvPr id="17" name="8 Rectángulo"/>
          <p:cNvSpPr>
            <a:spLocks noChangeArrowheads="1"/>
          </p:cNvSpPr>
          <p:nvPr/>
        </p:nvSpPr>
        <p:spPr bwMode="auto">
          <a:xfrm>
            <a:off x="4572000" y="1517650"/>
            <a:ext cx="43211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800" b="1" dirty="0" smtClean="0">
                <a:solidFill>
                  <a:srgbClr val="0066B1"/>
                </a:solidFill>
                <a:latin typeface="+mn-lt"/>
              </a:rPr>
              <a:t>Monto de financiamiento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SV" altLang="es-SV" sz="1200" b="1" dirty="0" smtClean="0">
              <a:solidFill>
                <a:srgbClr val="0066B1"/>
              </a:solidFill>
              <a:latin typeface="+mn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600" dirty="0" smtClean="0">
                <a:latin typeface="+mn-lt"/>
              </a:rPr>
              <a:t>Se ha mejorado la accesibilidad del crédito, ya que a partir del año 2012 se aumentó el techo de financiamiento hasta $125,000.00.</a:t>
            </a:r>
          </a:p>
        </p:txBody>
      </p:sp>
      <p:pic>
        <p:nvPicPr>
          <p:cNvPr id="18" name="Picture 4" descr="http://www.fsv.gob.sv/wp-content/uploads/2017/03/FSV-ofrecera-la-linea-de-Vivienda-Nuev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5"/>
          <a:stretch/>
        </p:blipFill>
        <p:spPr bwMode="auto">
          <a:xfrm>
            <a:off x="1056553" y="1315142"/>
            <a:ext cx="3024336" cy="1681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5" t="8114" r="1664" b="6819"/>
          <a:stretch/>
        </p:blipFill>
        <p:spPr>
          <a:xfrm>
            <a:off x="5401491" y="3545124"/>
            <a:ext cx="3101477" cy="2803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16"/>
          <p:cNvSpPr txBox="1">
            <a:spLocks noChangeArrowheads="1"/>
          </p:cNvSpPr>
          <p:nvPr/>
        </p:nvSpPr>
        <p:spPr bwMode="auto">
          <a:xfrm>
            <a:off x="2274888" y="203200"/>
            <a:ext cx="5353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SV" altLang="es-SV" sz="4000" b="1">
                <a:solidFill>
                  <a:srgbClr val="0066B1"/>
                </a:solidFill>
              </a:rPr>
              <a:t>Mejoras implementadas</a:t>
            </a:r>
          </a:p>
        </p:txBody>
      </p:sp>
      <p:sp>
        <p:nvSpPr>
          <p:cNvPr id="8" name="6 Rectángulo"/>
          <p:cNvSpPr/>
          <p:nvPr/>
        </p:nvSpPr>
        <p:spPr>
          <a:xfrm>
            <a:off x="404813" y="1606550"/>
            <a:ext cx="4408487" cy="1538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SV" b="1" dirty="0">
                <a:solidFill>
                  <a:srgbClr val="0066B1"/>
                </a:solidFill>
                <a:latin typeface="+mn-lt"/>
              </a:rPr>
              <a:t>Programa Especial Policía Nacional Civil</a:t>
            </a:r>
          </a:p>
          <a:p>
            <a:pPr algn="ctr">
              <a:defRPr/>
            </a:pPr>
            <a:endParaRPr lang="es-SV" sz="12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algn="just">
              <a:defRPr/>
            </a:pPr>
            <a:r>
              <a:rPr lang="es-SV" sz="1600" dirty="0">
                <a:latin typeface="+mn-lt"/>
              </a:rPr>
              <a:t>A partir de junio 2015, se creó un programa especial dirigido a personal de la Policía Nacional Civil, ofreciendo permutas y alternativas especiales de pago.</a:t>
            </a:r>
          </a:p>
        </p:txBody>
      </p:sp>
      <p:sp>
        <p:nvSpPr>
          <p:cNvPr id="9" name="9 Rectángulo"/>
          <p:cNvSpPr/>
          <p:nvPr/>
        </p:nvSpPr>
        <p:spPr>
          <a:xfrm>
            <a:off x="4459288" y="4271963"/>
            <a:ext cx="4321175" cy="1784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SV" b="1" dirty="0">
                <a:solidFill>
                  <a:srgbClr val="0066B1"/>
                </a:solidFill>
                <a:latin typeface="+mn-lt"/>
              </a:rPr>
              <a:t>Facilidades para solución de mora</a:t>
            </a:r>
          </a:p>
          <a:p>
            <a:pPr algn="ctr">
              <a:defRPr/>
            </a:pPr>
            <a:endParaRPr lang="es-SV" sz="12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algn="just">
              <a:defRPr/>
            </a:pPr>
            <a:r>
              <a:rPr lang="es-SV" sz="1600" dirty="0">
                <a:latin typeface="+mn-lt"/>
              </a:rPr>
              <a:t>En apoyo a los usuarios que se esfuerzan por conservar su vivienda, a partir del año 2010 se implementaron nuevas medidas tales como: el plan temporal por desempleo y la reestructuración de deuda.</a:t>
            </a:r>
          </a:p>
        </p:txBody>
      </p:sp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1606550"/>
            <a:ext cx="3400425" cy="230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50" y="4055780"/>
            <a:ext cx="3707901" cy="2470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16"/>
          <p:cNvSpPr txBox="1">
            <a:spLocks noChangeArrowheads="1"/>
          </p:cNvSpPr>
          <p:nvPr/>
        </p:nvSpPr>
        <p:spPr bwMode="auto">
          <a:xfrm>
            <a:off x="2274888" y="203200"/>
            <a:ext cx="5353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SV" altLang="es-SV" sz="4000" b="1">
                <a:solidFill>
                  <a:srgbClr val="0066B1"/>
                </a:solidFill>
              </a:rPr>
              <a:t>Mejoras implementadas</a:t>
            </a:r>
          </a:p>
        </p:txBody>
      </p:sp>
      <p:sp>
        <p:nvSpPr>
          <p:cNvPr id="4" name="15 Rectángulo"/>
          <p:cNvSpPr>
            <a:spLocks noChangeArrowheads="1"/>
          </p:cNvSpPr>
          <p:nvPr/>
        </p:nvSpPr>
        <p:spPr bwMode="auto">
          <a:xfrm>
            <a:off x="354013" y="1485900"/>
            <a:ext cx="4321175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800" b="1" dirty="0" smtClean="0">
                <a:solidFill>
                  <a:srgbClr val="0066B1"/>
                </a:solidFill>
                <a:latin typeface="+mn-lt"/>
              </a:rPr>
              <a:t>Actualización de QFLOW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SV" altLang="es-SV" sz="1100" b="1" dirty="0" smtClean="0">
              <a:solidFill>
                <a:srgbClr val="0066B1"/>
              </a:solidFill>
              <a:latin typeface="+mn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600" dirty="0" smtClean="0">
                <a:latin typeface="+mn-lt"/>
              </a:rPr>
              <a:t>En el 2013 se actualizó el sistema para administración de filas de espera y atención de clientes; además se implementó dicho sistema en las agencias regionales. Los beneficios asociados son la reducción de tiempos de espera por la asignación automática según orden de llegada del cliente y el monitoreo en línea para priorizar servicios con mayor demanda y los que requieren de atención especial: adultos mayores, embarazadas, personas con capacidad especial u otras. </a:t>
            </a:r>
          </a:p>
        </p:txBody>
      </p:sp>
      <p:sp>
        <p:nvSpPr>
          <p:cNvPr id="5" name="16 Rectángulo"/>
          <p:cNvSpPr>
            <a:spLocks noChangeArrowheads="1"/>
          </p:cNvSpPr>
          <p:nvPr/>
        </p:nvSpPr>
        <p:spPr bwMode="auto">
          <a:xfrm>
            <a:off x="441325" y="5005388"/>
            <a:ext cx="8285163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marL="0" lvl="2" algn="ctr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5000"/>
              <a:buFontTx/>
              <a:buNone/>
              <a:defRPr/>
            </a:pPr>
            <a:r>
              <a:rPr lang="es-SV" altLang="es-SV" sz="1800" b="1" dirty="0" smtClean="0">
                <a:solidFill>
                  <a:srgbClr val="0066B1"/>
                </a:solidFill>
                <a:latin typeface="+mn-lt"/>
              </a:rPr>
              <a:t>Implementación de CRM (</a:t>
            </a:r>
            <a:r>
              <a:rPr lang="es-SV" altLang="es-SV" sz="1800" b="1" dirty="0" err="1" smtClean="0">
                <a:solidFill>
                  <a:srgbClr val="0066B1"/>
                </a:solidFill>
                <a:latin typeface="+mn-lt"/>
              </a:rPr>
              <a:t>Customer</a:t>
            </a:r>
            <a:r>
              <a:rPr lang="es-SV" altLang="es-SV" sz="1800" b="1" dirty="0" smtClean="0">
                <a:solidFill>
                  <a:srgbClr val="0066B1"/>
                </a:solidFill>
                <a:latin typeface="+mn-lt"/>
              </a:rPr>
              <a:t> </a:t>
            </a:r>
            <a:r>
              <a:rPr lang="es-SV" altLang="es-SV" sz="1800" b="1" dirty="0" err="1" smtClean="0">
                <a:solidFill>
                  <a:srgbClr val="0066B1"/>
                </a:solidFill>
                <a:latin typeface="+mn-lt"/>
              </a:rPr>
              <a:t>Relationship</a:t>
            </a:r>
            <a:r>
              <a:rPr lang="es-SV" altLang="es-SV" sz="1800" b="1" dirty="0" smtClean="0">
                <a:solidFill>
                  <a:srgbClr val="0066B1"/>
                </a:solidFill>
                <a:latin typeface="+mn-lt"/>
              </a:rPr>
              <a:t> Management)</a:t>
            </a:r>
          </a:p>
          <a:p>
            <a:pPr marL="0" lvl="2" algn="ctr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5000"/>
              <a:buFontTx/>
              <a:buNone/>
              <a:defRPr/>
            </a:pPr>
            <a:endParaRPr lang="es-SV" altLang="es-SV" sz="1800" b="1" dirty="0" smtClean="0">
              <a:solidFill>
                <a:srgbClr val="0066B1"/>
              </a:solidFill>
              <a:latin typeface="+mn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600" dirty="0" smtClean="0">
                <a:latin typeface="+mn-lt"/>
              </a:rPr>
              <a:t>Esta herramienta informática se implementó en el 2015 y está orientada a la gestión de las relaciones con el cliente, la cual se ha desarrollado en una primera fase para dar un seguimiento automatizado así como un apoyo adicional a las gestiones que no pueden ser atendidas por </a:t>
            </a:r>
            <a:r>
              <a:rPr lang="es-SV" altLang="es-SV" sz="1600" dirty="0" err="1" smtClean="0">
                <a:latin typeface="+mn-lt"/>
              </a:rPr>
              <a:t>Call</a:t>
            </a:r>
            <a:r>
              <a:rPr lang="es-SV" altLang="es-SV" sz="1600" dirty="0" smtClean="0">
                <a:latin typeface="+mn-lt"/>
              </a:rPr>
              <a:t> Center, de acuerdo a las necesidades de los clientes.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50" y="1959428"/>
            <a:ext cx="3818859" cy="2546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16"/>
          <p:cNvSpPr txBox="1">
            <a:spLocks noChangeArrowheads="1"/>
          </p:cNvSpPr>
          <p:nvPr/>
        </p:nvSpPr>
        <p:spPr bwMode="auto">
          <a:xfrm>
            <a:off x="2274888" y="203200"/>
            <a:ext cx="5353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SV" altLang="es-SV" sz="4000" b="1">
                <a:solidFill>
                  <a:srgbClr val="0066B1"/>
                </a:solidFill>
              </a:rPr>
              <a:t>Mejoras implementadas</a:t>
            </a:r>
          </a:p>
        </p:txBody>
      </p:sp>
      <p:sp>
        <p:nvSpPr>
          <p:cNvPr id="4" name="7 Rectángulo"/>
          <p:cNvSpPr>
            <a:spLocks noChangeArrowheads="1"/>
          </p:cNvSpPr>
          <p:nvPr/>
        </p:nvSpPr>
        <p:spPr bwMode="auto">
          <a:xfrm>
            <a:off x="584200" y="1477963"/>
            <a:ext cx="45783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800" b="1" dirty="0" smtClean="0">
                <a:solidFill>
                  <a:srgbClr val="0066B1"/>
                </a:solidFill>
                <a:latin typeface="+mn-lt"/>
              </a:rPr>
              <a:t>Actualización del sistema bancario AB@NKS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SV" altLang="es-SV" sz="1800" b="1" dirty="0" smtClean="0">
              <a:solidFill>
                <a:srgbClr val="0066B1"/>
              </a:solidFill>
              <a:latin typeface="+mn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600" dirty="0" smtClean="0">
                <a:latin typeface="+mn-lt"/>
              </a:rPr>
              <a:t>Se ejecutó la actualización del sistema con el objeto principal de salir de la obsolescencia del software, migrando de la versión 7 a la versión 11, el proyecto finalizó en marzo 2015.</a:t>
            </a:r>
          </a:p>
        </p:txBody>
      </p:sp>
      <p:sp>
        <p:nvSpPr>
          <p:cNvPr id="5" name="8 Rectángulo"/>
          <p:cNvSpPr>
            <a:spLocks noChangeArrowheads="1"/>
          </p:cNvSpPr>
          <p:nvPr/>
        </p:nvSpPr>
        <p:spPr bwMode="auto">
          <a:xfrm>
            <a:off x="4171950" y="3687763"/>
            <a:ext cx="4456113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800" b="1" dirty="0" smtClean="0">
                <a:solidFill>
                  <a:srgbClr val="0066B1"/>
                </a:solidFill>
                <a:latin typeface="+mn-lt"/>
              </a:rPr>
              <a:t>Construcción de Edificio de Usos Múltiples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SV" altLang="es-SV" sz="1800" b="1" dirty="0" smtClean="0">
              <a:solidFill>
                <a:srgbClr val="0066B1"/>
              </a:solidFill>
              <a:latin typeface="+mn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600" dirty="0" smtClean="0">
                <a:latin typeface="+mn-lt"/>
              </a:rPr>
              <a:t>En el 2014 se inauguró el nuevo edificio de cinco niveles, el cual representó una inversión de $4.2 millones con  recursos propios, y siendo sus principales beneficios: mejorar el resguardo de expedientes y ofrecer mejores condiciones de trabajo para los empleados de la Agencia Central, tanto en la adecuación de espacios de oficina como la disponibilidad de un espacio para comedor.  </a:t>
            </a:r>
          </a:p>
        </p:txBody>
      </p:sp>
      <p:pic>
        <p:nvPicPr>
          <p:cNvPr id="337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901700" y="3367088"/>
            <a:ext cx="2984500" cy="325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9" name="Picture 2" descr="https://image.slidesharecdn.com/137solucionesdesoftwareenconstanteevolucin-141007123639-conversion-gate01/95/soluciones-de-software-en-constante-evolucin-12-638.jpg?cb=14126854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9" r="33643" b="77528"/>
          <a:stretch>
            <a:fillRect/>
          </a:stretch>
        </p:blipFill>
        <p:spPr bwMode="auto">
          <a:xfrm>
            <a:off x="5399088" y="1811338"/>
            <a:ext cx="2525712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16"/>
          <p:cNvSpPr txBox="1">
            <a:spLocks noChangeArrowheads="1"/>
          </p:cNvSpPr>
          <p:nvPr/>
        </p:nvSpPr>
        <p:spPr bwMode="auto">
          <a:xfrm>
            <a:off x="2274888" y="203200"/>
            <a:ext cx="5353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SV" altLang="es-SV" sz="4000" b="1">
                <a:solidFill>
                  <a:srgbClr val="0066B1"/>
                </a:solidFill>
              </a:rPr>
              <a:t>Mejoras implementadas</a:t>
            </a:r>
          </a:p>
        </p:txBody>
      </p:sp>
      <p:sp>
        <p:nvSpPr>
          <p:cNvPr id="4" name="7 Rectángulo"/>
          <p:cNvSpPr>
            <a:spLocks noChangeArrowheads="1"/>
          </p:cNvSpPr>
          <p:nvPr/>
        </p:nvSpPr>
        <p:spPr bwMode="auto">
          <a:xfrm>
            <a:off x="495300" y="1658938"/>
            <a:ext cx="4221163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800" b="1" dirty="0" smtClean="0">
                <a:solidFill>
                  <a:srgbClr val="0165B0"/>
                </a:solidFill>
                <a:latin typeface="+mn-lt"/>
              </a:rPr>
              <a:t>Programa Vivienda Social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SV" altLang="es-SV" sz="1100" b="1" dirty="0" smtClean="0">
              <a:solidFill>
                <a:srgbClr val="0165B0"/>
              </a:solidFill>
              <a:latin typeface="+mn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SV" sz="1600" dirty="0" smtClean="0">
                <a:solidFill>
                  <a:srgbClr val="000000"/>
                </a:solidFill>
                <a:latin typeface="+mn-lt"/>
              </a:rPr>
              <a:t>En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</a:rPr>
              <a:t>junio 2017 se realizó el lanzamiento de</a:t>
            </a:r>
            <a:r>
              <a:rPr lang="es-MX" altLang="es-SV" sz="1600" dirty="0" smtClean="0">
                <a:solidFill>
                  <a:srgbClr val="000000"/>
                </a:solidFill>
                <a:latin typeface="+mn-lt"/>
              </a:rPr>
              <a:t> este programa dirigido a sectores de la población altamente vulnerables y de escasos recursos que, no pueden acceder a una vivienda digna para sus seres queridos. </a:t>
            </a:r>
            <a:endParaRPr lang="es-SV" altLang="es-SV" sz="1600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1 Rectángulo"/>
          <p:cNvSpPr>
            <a:spLocks noChangeArrowheads="1"/>
          </p:cNvSpPr>
          <p:nvPr/>
        </p:nvSpPr>
        <p:spPr bwMode="auto">
          <a:xfrm>
            <a:off x="3984172" y="4513105"/>
            <a:ext cx="4944609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SV" sz="1800" b="1" dirty="0" smtClean="0">
                <a:solidFill>
                  <a:srgbClr val="0165B0"/>
                </a:solidFill>
                <a:latin typeface="+mn-lt"/>
              </a:rPr>
              <a:t>Programa Casa Mujer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MX" altLang="es-SV" sz="1100" dirty="0" smtClean="0">
              <a:latin typeface="+mn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SV" sz="1600" dirty="0" smtClean="0">
                <a:solidFill>
                  <a:srgbClr val="000000"/>
                </a:solidFill>
                <a:latin typeface="+mn-lt"/>
              </a:rPr>
              <a:t>En julio 2018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</a:rPr>
              <a:t>se realizó el lanzamiento de</a:t>
            </a:r>
            <a:r>
              <a:rPr lang="es-MX" altLang="es-SV" sz="1600" dirty="0" smtClean="0">
                <a:solidFill>
                  <a:srgbClr val="000000"/>
                </a:solidFill>
                <a:latin typeface="+mn-lt"/>
              </a:rPr>
              <a:t> este programa que </a:t>
            </a:r>
            <a:r>
              <a:rPr lang="es-ES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está orientado a atender a la población femenina de El Salvador; a fin de facilitar el acceso al financiamiento de crédito hipotecario para la adquisición de una vivienda nueva o usada, en condiciones crediticias favorables.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763" y="1583489"/>
            <a:ext cx="2951616" cy="23875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" y="4148207"/>
            <a:ext cx="3093720" cy="232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CuadroTexto 4"/>
          <p:cNvSpPr txBox="1">
            <a:spLocks noChangeArrowheads="1"/>
          </p:cNvSpPr>
          <p:nvPr/>
        </p:nvSpPr>
        <p:spPr bwMode="auto">
          <a:xfrm>
            <a:off x="1695450" y="5006975"/>
            <a:ext cx="5753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SV" sz="4000">
                <a:solidFill>
                  <a:srgbClr val="FFFFFF"/>
                </a:solidFill>
              </a:rPr>
              <a:t>Reconocimientos recibidos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16"/>
          <p:cNvSpPr txBox="1">
            <a:spLocks noChangeArrowheads="1"/>
          </p:cNvSpPr>
          <p:nvPr/>
        </p:nvSpPr>
        <p:spPr bwMode="auto">
          <a:xfrm>
            <a:off x="2197100" y="155575"/>
            <a:ext cx="55959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4000" b="1">
                <a:solidFill>
                  <a:srgbClr val="0066B1"/>
                </a:solidFill>
              </a:rPr>
              <a:t>Reconocimientos recibidos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08000" y="1520825"/>
            <a:ext cx="8153400" cy="1846659"/>
          </a:xfrm>
          <a:prstGeom prst="rect">
            <a:avLst/>
          </a:prstGeom>
          <a:noFill/>
          <a:extLst/>
        </p:spPr>
        <p:txBody>
          <a:bodyPr>
            <a:spAutoFit/>
          </a:bodyPr>
          <a:lstStyle>
            <a:defPPr>
              <a:defRPr lang="en-US"/>
            </a:defPPr>
            <a:lvl1pPr>
              <a:defRPr sz="6600" spc="-150">
                <a:solidFill>
                  <a:schemeClr val="tx1">
                    <a:lumMod val="95000"/>
                    <a:lumOff val="5000"/>
                  </a:schemeClr>
                </a:solidFill>
                <a:latin typeface="Raleway Light" panose="020B0403030101060003" pitchFamily="34" charset="0"/>
                <a:ea typeface="Roboto Light" panose="02000000000000000000" pitchFamily="2" charset="0"/>
                <a:cs typeface="Open Sans" panose="020B0606030504020204" pitchFamily="34" charset="0"/>
              </a:defRPr>
            </a:lvl1pPr>
          </a:lstStyle>
          <a:p>
            <a:pPr marL="135736" lvl="1" indent="-135736" algn="just">
              <a:buFont typeface="Arial" panose="020B0604020202020204" pitchFamily="34" charset="0"/>
              <a:buChar char="•"/>
              <a:defRPr/>
            </a:pPr>
            <a:r>
              <a:rPr lang="es-MX" sz="1400" b="1" dirty="0">
                <a:solidFill>
                  <a:srgbClr val="015391"/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Tribunal de Ética Gubernamental (2017).</a:t>
            </a:r>
          </a:p>
          <a:p>
            <a:pPr marL="135736" lvl="1" algn="just">
              <a:defRPr/>
            </a:pPr>
            <a:r>
              <a:rPr lang="es-MX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El FSV recibió el máximo galardón a la Excelencia Ética, como premio al esfuerzo de divulgación y promoción de los valores éticos, en el marco de la Semana de la Ética 2017 denominada "Educación para la ética pública". </a:t>
            </a:r>
          </a:p>
          <a:p>
            <a:pPr marL="135736" lvl="1" indent="-135736" algn="just">
              <a:buFont typeface="Arial" panose="020B0604020202020204" pitchFamily="34" charset="0"/>
              <a:buChar char="•"/>
              <a:defRPr/>
            </a:pPr>
            <a:endParaRPr lang="es-MX" sz="1000" b="1" dirty="0" smtClean="0">
              <a:solidFill>
                <a:srgbClr val="015391"/>
              </a:solidFill>
              <a:latin typeface="+mn-lt"/>
              <a:ea typeface="Cambria" panose="02040503050406030204" pitchFamily="18" charset="0"/>
              <a:cs typeface="Open Sans" panose="020B0606030504020204" pitchFamily="34" charset="0"/>
            </a:endParaRPr>
          </a:p>
          <a:p>
            <a:pPr marL="135736" lvl="1" indent="-135736" algn="just">
              <a:buFont typeface="Arial" panose="020B0604020202020204" pitchFamily="34" charset="0"/>
              <a:buChar char="•"/>
              <a:defRPr/>
            </a:pPr>
            <a:r>
              <a:rPr lang="es-MX" sz="1400" b="1" dirty="0" smtClean="0">
                <a:solidFill>
                  <a:srgbClr val="015391"/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Instituto </a:t>
            </a:r>
            <a:r>
              <a:rPr lang="es-MX" sz="1400" b="1" dirty="0">
                <a:solidFill>
                  <a:srgbClr val="015391"/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de Acceso a la Información Pública (2017).</a:t>
            </a:r>
          </a:p>
          <a:p>
            <a:pPr marL="135736" lvl="1" algn="just">
              <a:defRPr/>
            </a:pPr>
            <a:r>
              <a:rPr lang="es-MX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El FSV obtuvo el primer lugar por parte del Instituto de Acceso a la información Pública (IAIP) con una nota de 9.83 en el proceso de fiscalización y transparencia institucional relacionados con la publicación de información oficiosa, gestión documental y archivos.</a:t>
            </a:r>
          </a:p>
          <a:p>
            <a:pPr marL="135736" lvl="1" algn="just">
              <a:defRPr/>
            </a:pPr>
            <a:endParaRPr lang="es-MX" sz="1400" dirty="0">
              <a:solidFill>
                <a:prstClr val="black">
                  <a:lumMod val="95000"/>
                  <a:lumOff val="5000"/>
                </a:prstClr>
              </a:solidFill>
              <a:latin typeface="+mn-lt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90" y="3249492"/>
            <a:ext cx="2006506" cy="1465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508000" y="4888309"/>
            <a:ext cx="81704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736" lvl="1" indent="-135736" algn="just">
              <a:buFont typeface="Arial" panose="020B0604020202020204" pitchFamily="34" charset="0"/>
              <a:buChar char="•"/>
              <a:defRPr/>
            </a:pPr>
            <a:r>
              <a:rPr lang="es-MX" sz="1400" b="1" dirty="0">
                <a:solidFill>
                  <a:srgbClr val="015391"/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Clínicas Empresariales de la Unidad Médica 15 de Septiembre (2017). </a:t>
            </a:r>
          </a:p>
          <a:p>
            <a:pPr marL="135736" lvl="1" algn="just">
              <a:defRPr/>
            </a:pPr>
            <a:r>
              <a:rPr lang="es-MX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El FSV se destacó por su cumplimiento al 100% en el total de servicios brindados al personal, de acuerdo a las evaluaciones presentadas.</a:t>
            </a:r>
          </a:p>
          <a:p>
            <a:pPr marL="135736" lvl="1" algn="just">
              <a:defRPr/>
            </a:pPr>
            <a:endParaRPr lang="es-MX" sz="1200" dirty="0">
              <a:solidFill>
                <a:prstClr val="black">
                  <a:lumMod val="95000"/>
                  <a:lumOff val="5000"/>
                </a:prstClr>
              </a:solidFill>
              <a:latin typeface="+mn-lt"/>
              <a:ea typeface="Cambria" panose="02040503050406030204" pitchFamily="18" charset="0"/>
              <a:cs typeface="Open Sans" panose="020B0606030504020204" pitchFamily="34" charset="0"/>
            </a:endParaRPr>
          </a:p>
          <a:p>
            <a:pPr marL="135736" lvl="1" indent="-135736" algn="just">
              <a:buFont typeface="Arial" panose="020B0604020202020204" pitchFamily="34" charset="0"/>
              <a:buChar char="•"/>
              <a:defRPr/>
            </a:pPr>
            <a:r>
              <a:rPr lang="es-MX" sz="1400" b="1" dirty="0">
                <a:solidFill>
                  <a:srgbClr val="015391"/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Dirección de Innovación Tecnológica e Informática de la Presidencia (2017).</a:t>
            </a:r>
          </a:p>
          <a:p>
            <a:pPr marL="135736" lvl="1" algn="just">
              <a:defRPr/>
            </a:pPr>
            <a:r>
              <a:rPr lang="es-MX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Otorgó al nuevo sitio web del FSV una calificación de 10 y lo convierte en un sitio estandarizado de Gobierno.</a:t>
            </a:r>
          </a:p>
          <a:p>
            <a:pPr marL="135736" lvl="1" algn="just">
              <a:defRPr/>
            </a:pPr>
            <a:endParaRPr lang="es-MX" sz="1400" dirty="0">
              <a:solidFill>
                <a:prstClr val="black">
                  <a:lumMod val="95000"/>
                  <a:lumOff val="5000"/>
                </a:prstClr>
              </a:solidFill>
              <a:ea typeface="Cambria" panose="02040503050406030204" pitchFamily="18" charset="0"/>
              <a:cs typeface="Open Sans" panose="020B0606030504020204" pitchFamily="34" charset="0"/>
            </a:endParaRPr>
          </a:p>
          <a:p>
            <a:pPr marL="135736" lvl="1" algn="just">
              <a:defRPr/>
            </a:pPr>
            <a:endParaRPr lang="es-MX" sz="1400" dirty="0">
              <a:solidFill>
                <a:prstClr val="black">
                  <a:lumMod val="95000"/>
                  <a:lumOff val="5000"/>
                </a:prstClr>
              </a:solidFill>
              <a:ea typeface="Cambria" panose="02040503050406030204" pitchFamily="18" charset="0"/>
              <a:cs typeface="Open Sans" panose="020B0606030504020204" pitchFamily="34" charset="0"/>
            </a:endParaRPr>
          </a:p>
          <a:p>
            <a:endParaRPr lang="es-SV" sz="1600" dirty="0"/>
          </a:p>
        </p:txBody>
      </p:sp>
      <p:sp>
        <p:nvSpPr>
          <p:cNvPr id="4" name="CuadroTexto 3"/>
          <p:cNvSpPr txBox="1"/>
          <p:nvPr/>
        </p:nvSpPr>
        <p:spPr>
          <a:xfrm>
            <a:off x="3501070" y="3487182"/>
            <a:ext cx="47492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736" lvl="1" indent="-135736" algn="just">
              <a:buFont typeface="Arial" panose="020B0604020202020204" pitchFamily="34" charset="0"/>
              <a:buChar char="•"/>
              <a:defRPr/>
            </a:pPr>
            <a:r>
              <a:rPr lang="es-MX" sz="1200" b="1" dirty="0">
                <a:solidFill>
                  <a:srgbClr val="015391"/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C</a:t>
            </a:r>
            <a:r>
              <a:rPr lang="es-MX" sz="1400" b="1" dirty="0">
                <a:solidFill>
                  <a:srgbClr val="015391"/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orredor Salvadoreño en Los Ángeles (2017).</a:t>
            </a:r>
          </a:p>
          <a:p>
            <a:pPr marL="135736" lvl="1" algn="just">
              <a:defRPr/>
            </a:pPr>
            <a:r>
              <a:rPr lang="es-MX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El FSV recibió el "Premio Empresarial" por su excepcional e importante apoyo a los compatriotas residentes en el exterior, brindándoles las facilidades para adquirir una vivienda propia en su país.</a:t>
            </a:r>
          </a:p>
          <a:p>
            <a:endParaRPr lang="es-SV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00063" y="1543052"/>
            <a:ext cx="8143875" cy="1015663"/>
          </a:xfrm>
          <a:prstGeom prst="rect">
            <a:avLst/>
          </a:prstGeom>
          <a:noFill/>
          <a:extLst/>
        </p:spPr>
        <p:txBody>
          <a:bodyPr>
            <a:spAutoFit/>
          </a:bodyPr>
          <a:lstStyle>
            <a:defPPr>
              <a:defRPr lang="en-US"/>
            </a:defPPr>
            <a:lvl1pPr>
              <a:defRPr sz="6600" spc="-150">
                <a:solidFill>
                  <a:schemeClr val="tx1">
                    <a:lumMod val="95000"/>
                    <a:lumOff val="5000"/>
                  </a:schemeClr>
                </a:solidFill>
                <a:latin typeface="Raleway Light" panose="020B0403030101060003" pitchFamily="34" charset="0"/>
                <a:ea typeface="Roboto Light" panose="02000000000000000000" pitchFamily="2" charset="0"/>
                <a:cs typeface="Open Sans" panose="020B0606030504020204" pitchFamily="34" charset="0"/>
              </a:defRPr>
            </a:lvl1pPr>
          </a:lstStyle>
          <a:p>
            <a:pPr marL="135736" lvl="1" indent="-135736" algn="just">
              <a:buFont typeface="Arial" panose="020B0604020202020204" pitchFamily="34" charset="0"/>
              <a:buChar char="•"/>
              <a:defRPr/>
            </a:pPr>
            <a:r>
              <a:rPr lang="es-MX" sz="1400" b="1" dirty="0">
                <a:solidFill>
                  <a:srgbClr val="015391"/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Consejo Nacional de Energía (2016).</a:t>
            </a:r>
          </a:p>
          <a:p>
            <a:pPr marL="135736" lvl="1" algn="just">
              <a:defRPr/>
            </a:pPr>
            <a:r>
              <a:rPr lang="es-MX" sz="14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El FSV obtuvo una calificación de 9.69 situándose 58 puntos arriba de la calificación promedio registrada entre  el total de 77 instituciones del órgano ejecutivo y autónomas.</a:t>
            </a:r>
          </a:p>
          <a:p>
            <a:pPr marL="135736" lvl="1" algn="just">
              <a:defRPr/>
            </a:pPr>
            <a:endParaRPr lang="es-MX" sz="1600" dirty="0" smtClean="0">
              <a:solidFill>
                <a:prstClr val="black">
                  <a:lumMod val="95000"/>
                  <a:lumOff val="5000"/>
                </a:prstClr>
              </a:solidFill>
              <a:latin typeface="+mn-lt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sp>
        <p:nvSpPr>
          <p:cNvPr id="37892" name="TextBox 16"/>
          <p:cNvSpPr txBox="1">
            <a:spLocks noChangeArrowheads="1"/>
          </p:cNvSpPr>
          <p:nvPr/>
        </p:nvSpPr>
        <p:spPr bwMode="auto">
          <a:xfrm>
            <a:off x="2197100" y="155575"/>
            <a:ext cx="55959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4000" b="1">
                <a:solidFill>
                  <a:srgbClr val="0066B1"/>
                </a:solidFill>
              </a:rPr>
              <a:t>Reconocimientos recibidos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361" y="2313087"/>
            <a:ext cx="2821577" cy="1883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500062" y="4094933"/>
            <a:ext cx="839390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736" lvl="1" indent="-135736" algn="just">
              <a:buFont typeface="Arial" panose="020B0604020202020204" pitchFamily="34" charset="0"/>
              <a:buChar char="•"/>
              <a:defRPr/>
            </a:pPr>
            <a:r>
              <a:rPr lang="es-MX" sz="1400" b="1" dirty="0">
                <a:solidFill>
                  <a:srgbClr val="015391"/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Instituto de Acceso a la Información Pública  (2016).</a:t>
            </a:r>
          </a:p>
          <a:p>
            <a:pPr marL="135736" lvl="1" algn="just">
              <a:defRPr/>
            </a:pPr>
            <a:r>
              <a:rPr lang="es-MX" sz="14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El FSV obtuvo el 7° lugar de 75 instituciones evaluadas en el cumplimiento de las obligaciones de transparencia relativas a la publicación de información oficiosa y la gestión documental y archivos. </a:t>
            </a:r>
          </a:p>
          <a:p>
            <a:pPr marL="135736" lvl="1" algn="just">
              <a:defRPr/>
            </a:pPr>
            <a:endParaRPr lang="es-MX" sz="1400" b="1" dirty="0">
              <a:solidFill>
                <a:prstClr val="black">
                  <a:lumMod val="95000"/>
                  <a:lumOff val="5000"/>
                </a:prstClr>
              </a:solidFill>
              <a:latin typeface="+mn-lt"/>
              <a:ea typeface="Cambria" panose="02040503050406030204" pitchFamily="18" charset="0"/>
              <a:cs typeface="Open Sans" panose="020B0606030504020204" pitchFamily="34" charset="0"/>
            </a:endParaRPr>
          </a:p>
          <a:p>
            <a:pPr marL="135736" lvl="1" indent="-135736" algn="just">
              <a:buFont typeface="Arial" panose="020B0604020202020204" pitchFamily="34" charset="0"/>
              <a:buChar char="•"/>
              <a:defRPr/>
            </a:pPr>
            <a:r>
              <a:rPr lang="es-MX" sz="1400" b="1" dirty="0">
                <a:solidFill>
                  <a:srgbClr val="015391"/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Secretaria de Participación, Transparencia y Anticorrupción de la Presidencia (2016).</a:t>
            </a:r>
          </a:p>
          <a:p>
            <a:pPr marL="135736" lvl="1" algn="just">
              <a:defRPr/>
            </a:pPr>
            <a:r>
              <a:rPr lang="es-MX" sz="14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El FSV en el 1er Ranking Nacional de Rendición de Cuentas realizado en 106 instituciones, quedo catalogada entre las 21 instituciones de la primera categoría, al obtener una calificación de 9.08.</a:t>
            </a:r>
          </a:p>
          <a:p>
            <a:pPr marL="135736" lvl="1" algn="just">
              <a:defRPr/>
            </a:pPr>
            <a:endParaRPr lang="es-MX" sz="1400" b="1" dirty="0">
              <a:solidFill>
                <a:prstClr val="black">
                  <a:lumMod val="95000"/>
                  <a:lumOff val="5000"/>
                </a:prstClr>
              </a:solidFill>
              <a:latin typeface="+mn-lt"/>
              <a:ea typeface="Cambria" panose="02040503050406030204" pitchFamily="18" charset="0"/>
              <a:cs typeface="Open Sans" panose="020B0606030504020204" pitchFamily="34" charset="0"/>
            </a:endParaRPr>
          </a:p>
          <a:p>
            <a:pPr marL="135736" lvl="1" indent="-135736" algn="just">
              <a:buFont typeface="Arial" panose="020B0604020202020204" pitchFamily="34" charset="0"/>
              <a:buChar char="•"/>
              <a:defRPr/>
            </a:pPr>
            <a:r>
              <a:rPr lang="es-MX" sz="1400" b="1" dirty="0">
                <a:solidFill>
                  <a:srgbClr val="015391"/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Instituto Salvadoreño del Seguro Social (2016).	</a:t>
            </a:r>
          </a:p>
          <a:p>
            <a:pPr marL="135736" lvl="1" algn="just">
              <a:defRPr/>
            </a:pPr>
            <a:r>
              <a:rPr lang="es-MX" sz="14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Reconoció al FSV por los logros obtenidos de enero a junio 2016 en el Programa de Clínicas Empresariales.</a:t>
            </a:r>
          </a:p>
          <a:p>
            <a:endParaRPr lang="es-SV" sz="1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500063" y="2618800"/>
            <a:ext cx="5072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736" lvl="1" indent="-135736" algn="just">
              <a:buFont typeface="Arial" panose="020B0604020202020204" pitchFamily="34" charset="0"/>
              <a:buChar char="•"/>
              <a:defRPr/>
            </a:pPr>
            <a:r>
              <a:rPr lang="es-MX" sz="1400" b="1" dirty="0">
                <a:solidFill>
                  <a:srgbClr val="015391"/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Ministerio de Salud y la Comisión Nacional de Lactancia Materna (CONALAM) (2016).</a:t>
            </a:r>
          </a:p>
          <a:p>
            <a:pPr marL="135736" lvl="1" algn="just">
              <a:defRPr/>
            </a:pPr>
            <a:r>
              <a:rPr lang="es-MX" sz="14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Otorgó reconocimiento por el trabajo realizado en cumplimiento a las buenas prácticas de lactancia materna en el país. (Otorgaron 4 a nivel nacional, 3 para empresas privadas y 1 para el FSV).</a:t>
            </a:r>
          </a:p>
          <a:p>
            <a:endParaRPr lang="es-SV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47688" y="1490663"/>
            <a:ext cx="8048625" cy="4740275"/>
          </a:xfrm>
          <a:prstGeom prst="rect">
            <a:avLst/>
          </a:prstGeom>
          <a:noFill/>
          <a:extLst/>
        </p:spPr>
        <p:txBody>
          <a:bodyPr>
            <a:spAutoFit/>
          </a:bodyPr>
          <a:lstStyle>
            <a:defPPr>
              <a:defRPr lang="en-US"/>
            </a:defPPr>
            <a:lvl1pPr>
              <a:defRPr sz="6600" spc="-150">
                <a:solidFill>
                  <a:schemeClr val="tx1">
                    <a:lumMod val="95000"/>
                    <a:lumOff val="5000"/>
                  </a:schemeClr>
                </a:solidFill>
                <a:latin typeface="Raleway Light" panose="020B0403030101060003" pitchFamily="34" charset="0"/>
                <a:ea typeface="Roboto Light" panose="02000000000000000000" pitchFamily="2" charset="0"/>
                <a:cs typeface="Open Sans" panose="020B0606030504020204" pitchFamily="34" charset="0"/>
              </a:defRPr>
            </a:lvl1pPr>
          </a:lstStyle>
          <a:p>
            <a:pPr marL="135736" indent="-135736" algn="just">
              <a:buSzPct val="100000"/>
              <a:buFont typeface="Arial" panose="020B0604020202020204" pitchFamily="34" charset="0"/>
              <a:buChar char="•"/>
              <a:defRPr/>
            </a:pPr>
            <a:r>
              <a:rPr lang="es-SV" sz="1600" b="1" spc="0" dirty="0">
                <a:solidFill>
                  <a:srgbClr val="015391"/>
                </a:solidFill>
                <a:latin typeface="+mn-lt"/>
                <a:ea typeface="Cambria" panose="02040503050406030204" pitchFamily="18" charset="0"/>
              </a:rPr>
              <a:t>Reconocimiento del Tribunal de Ética Gubernamental (2010, 2011, 2012, 2013, 2014, 2015, 2016). </a:t>
            </a:r>
          </a:p>
          <a:p>
            <a:pPr marL="135736" algn="just">
              <a:defRPr/>
            </a:pPr>
            <a:r>
              <a:rPr lang="es-SV" sz="1400" spc="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</a:rPr>
              <a:t>Reconocimiento público por ser </a:t>
            </a:r>
            <a:r>
              <a:rPr lang="es-MX" sz="1400" spc="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</a:rPr>
              <a:t>sobresaliente en la difusión y constante capacitación de su personal.</a:t>
            </a:r>
          </a:p>
          <a:p>
            <a:pPr marL="135736" lvl="1" indent="-135736" algn="just">
              <a:buFont typeface="Arial" panose="020B0604020202020204" pitchFamily="34" charset="0"/>
              <a:buChar char="•"/>
              <a:defRPr/>
            </a:pPr>
            <a:endParaRPr lang="es-MX" sz="1600" b="1" dirty="0">
              <a:solidFill>
                <a:prstClr val="black">
                  <a:lumMod val="95000"/>
                  <a:lumOff val="5000"/>
                </a:prstClr>
              </a:solidFill>
              <a:latin typeface="+mn-lt"/>
              <a:ea typeface="Cambria" panose="02040503050406030204" pitchFamily="18" charset="0"/>
              <a:cs typeface="Open Sans" panose="020B0606030504020204" pitchFamily="34" charset="0"/>
            </a:endParaRPr>
          </a:p>
          <a:p>
            <a:pPr marL="135736" lvl="1" indent="-135736" algn="just">
              <a:buFont typeface="Arial" panose="020B0604020202020204" pitchFamily="34" charset="0"/>
              <a:buChar char="•"/>
              <a:defRPr/>
            </a:pPr>
            <a:r>
              <a:rPr lang="es-MX" sz="1600" b="1" dirty="0">
                <a:solidFill>
                  <a:srgbClr val="015391"/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Ranking Web del ISD (2015). </a:t>
            </a:r>
          </a:p>
          <a:p>
            <a:pPr marL="135736" lvl="1" algn="just">
              <a:defRPr/>
            </a:pPr>
            <a:r>
              <a:rPr lang="es-MX" sz="14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El FSV recibió la más alta calificación por parte de Iniciativa Social para la Democracia (ISD) en el Ranking Web, en el cual fueron evaluadas 93 instituciones públicas. </a:t>
            </a:r>
          </a:p>
          <a:p>
            <a:pPr marL="135736" lvl="1" algn="just">
              <a:defRPr/>
            </a:pPr>
            <a:endParaRPr lang="es-MX" sz="1600" dirty="0">
              <a:solidFill>
                <a:prstClr val="black">
                  <a:lumMod val="95000"/>
                  <a:lumOff val="5000"/>
                </a:prstClr>
              </a:solidFill>
              <a:latin typeface="+mn-lt"/>
              <a:ea typeface="Cambria" panose="02040503050406030204" pitchFamily="18" charset="0"/>
              <a:cs typeface="Open Sans" panose="020B0606030504020204" pitchFamily="34" charset="0"/>
            </a:endParaRPr>
          </a:p>
          <a:p>
            <a:pPr marL="135736" lvl="1" indent="-135736" algn="just">
              <a:buFont typeface="Arial" panose="020B0604020202020204" pitchFamily="34" charset="0"/>
              <a:buChar char="•"/>
              <a:defRPr/>
            </a:pPr>
            <a:r>
              <a:rPr lang="es-MX" sz="1600" b="1" dirty="0">
                <a:solidFill>
                  <a:srgbClr val="015391"/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Instituto de Acceso a la Información Pública (IAIP) (2014).</a:t>
            </a:r>
          </a:p>
          <a:p>
            <a:pPr marL="135736" lvl="1" algn="just">
              <a:defRPr/>
            </a:pPr>
            <a:r>
              <a:rPr lang="es-MX" sz="14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Hizo entrega de reconocimientos a aquellas instituciones que se esforzaron y que tuvieron significativos logros y avances en el cumplimiento de la LAIP, entre los cuales se contó al FSV.</a:t>
            </a:r>
          </a:p>
          <a:p>
            <a:pPr marL="135736" indent="-135736" algn="just">
              <a:buFont typeface="Arial" panose="020B0604020202020204" pitchFamily="34" charset="0"/>
              <a:buChar char="•"/>
              <a:defRPr/>
            </a:pPr>
            <a:endParaRPr lang="es-MX" sz="1600" b="1" spc="0" dirty="0" smtClean="0">
              <a:solidFill>
                <a:prstClr val="black">
                  <a:lumMod val="95000"/>
                  <a:lumOff val="5000"/>
                </a:prstClr>
              </a:solidFill>
              <a:latin typeface="+mn-lt"/>
              <a:ea typeface="Cambria" panose="02040503050406030204" pitchFamily="18" charset="0"/>
            </a:endParaRPr>
          </a:p>
          <a:p>
            <a:pPr marL="135736" indent="-135736" algn="just">
              <a:buFont typeface="Arial" panose="020B0604020202020204" pitchFamily="34" charset="0"/>
              <a:buChar char="•"/>
              <a:defRPr/>
            </a:pPr>
            <a:r>
              <a:rPr lang="es-MX" sz="1600" b="1" spc="0" dirty="0" smtClean="0">
                <a:solidFill>
                  <a:srgbClr val="015391"/>
                </a:solidFill>
                <a:latin typeface="+mn-lt"/>
                <a:ea typeface="Cambria" panose="02040503050406030204" pitchFamily="18" charset="0"/>
              </a:rPr>
              <a:t>Ranking </a:t>
            </a:r>
            <a:r>
              <a:rPr lang="es-MX" sz="1600" b="1" spc="0" dirty="0">
                <a:solidFill>
                  <a:srgbClr val="015391"/>
                </a:solidFill>
                <a:latin typeface="+mn-lt"/>
                <a:ea typeface="Cambria" panose="02040503050406030204" pitchFamily="18" charset="0"/>
              </a:rPr>
              <a:t>de información web publicado por la Secretaría de Participación Ciudadana, Transparencia y Anticorrupción (2014). </a:t>
            </a:r>
          </a:p>
          <a:p>
            <a:pPr marL="135736" lvl="1" algn="just">
              <a:defRPr/>
            </a:pPr>
            <a:r>
              <a:rPr lang="es-MX" sz="14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El FSV obtuvo una calificación de 9.69 situándose 58 puntos arriba de la calificación promedio registrada entre  el total de 77 instituciones del órgano ejecutivo y autónomas.</a:t>
            </a:r>
          </a:p>
          <a:p>
            <a:pPr marL="135736" lvl="1" indent="-135736" algn="just">
              <a:buFont typeface="Arial" panose="020B0604020202020204" pitchFamily="34" charset="0"/>
              <a:buChar char="•"/>
              <a:defRPr/>
            </a:pPr>
            <a:endParaRPr lang="es-MX" sz="1600" b="1" dirty="0">
              <a:solidFill>
                <a:prstClr val="black">
                  <a:lumMod val="95000"/>
                  <a:lumOff val="5000"/>
                </a:prstClr>
              </a:solidFill>
              <a:latin typeface="+mn-lt"/>
              <a:ea typeface="Cambria" panose="02040503050406030204" pitchFamily="18" charset="0"/>
              <a:cs typeface="Open Sans" panose="020B0606030504020204" pitchFamily="34" charset="0"/>
            </a:endParaRPr>
          </a:p>
          <a:p>
            <a:pPr marL="135736" lvl="1" indent="-135736" algn="just">
              <a:buFont typeface="Arial" panose="020B0604020202020204" pitchFamily="34" charset="0"/>
              <a:buChar char="•"/>
              <a:defRPr/>
            </a:pPr>
            <a:r>
              <a:rPr lang="es-MX" sz="1600" b="1" dirty="0">
                <a:solidFill>
                  <a:srgbClr val="015391"/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Rombo de Bronce de la Iniciativa Social para al Democracia (2013, 2014). </a:t>
            </a:r>
          </a:p>
          <a:p>
            <a:pPr marL="135736" lvl="1" algn="just">
              <a:defRPr/>
            </a:pPr>
            <a:r>
              <a:rPr lang="es-MX" sz="14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El FSV fue catalogada como “la institución pública con el tercer más alto rendimiento en la divulgación de información Pública”, entre el total de instituciones públicas evaluadas.</a:t>
            </a:r>
            <a:endParaRPr lang="es-MX" sz="1400" b="1" dirty="0">
              <a:solidFill>
                <a:prstClr val="black">
                  <a:lumMod val="95000"/>
                  <a:lumOff val="5000"/>
                </a:prstClr>
              </a:solidFill>
              <a:latin typeface="+mn-lt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sp>
        <p:nvSpPr>
          <p:cNvPr id="38916" name="TextBox 16"/>
          <p:cNvSpPr txBox="1">
            <a:spLocks noChangeArrowheads="1"/>
          </p:cNvSpPr>
          <p:nvPr/>
        </p:nvSpPr>
        <p:spPr bwMode="auto">
          <a:xfrm>
            <a:off x="2197100" y="155575"/>
            <a:ext cx="55959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4000" b="1">
                <a:solidFill>
                  <a:srgbClr val="0066B1"/>
                </a:solidFill>
              </a:rPr>
              <a:t>Reconocimientos recibidos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CuadroTexto 4"/>
          <p:cNvSpPr txBox="1">
            <a:spLocks noChangeArrowheads="1"/>
          </p:cNvSpPr>
          <p:nvPr/>
        </p:nvSpPr>
        <p:spPr bwMode="auto">
          <a:xfrm>
            <a:off x="2192338" y="5006975"/>
            <a:ext cx="50149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SV" sz="4400">
                <a:solidFill>
                  <a:srgbClr val="FFFFFF"/>
                </a:solidFill>
              </a:rPr>
              <a:t>Resultados generales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12778" y="1764939"/>
            <a:ext cx="4043361" cy="4370427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6600" spc="-150">
                <a:solidFill>
                  <a:schemeClr val="tx1">
                    <a:lumMod val="95000"/>
                    <a:lumOff val="5000"/>
                  </a:schemeClr>
                </a:solidFill>
                <a:latin typeface="Raleway Light" panose="020B0403030101060003" pitchFamily="34" charset="0"/>
                <a:ea typeface="Roboto Light" panose="02000000000000000000" pitchFamily="2" charset="0"/>
                <a:cs typeface="Open Sans" panose="020B0606030504020204" pitchFamily="34" charset="0"/>
              </a:defRPr>
            </a:lvl1pPr>
          </a:lstStyle>
          <a:p>
            <a:pPr marL="135736" indent="-135736" algn="just">
              <a:buFont typeface="Arial" panose="020B0604020202020204" pitchFamily="34" charset="0"/>
              <a:buChar char="•"/>
              <a:defRPr/>
            </a:pPr>
            <a:r>
              <a:rPr lang="es-MX" sz="1600" b="1" spc="0" dirty="0">
                <a:solidFill>
                  <a:srgbClr val="015391"/>
                </a:solidFill>
                <a:latin typeface="+mn-lt"/>
                <a:ea typeface="Cambria" panose="02040503050406030204" pitchFamily="18" charset="0"/>
              </a:rPr>
              <a:t>Reconocimiento de Secretaría para Asuntos Estratégicos de la Presidencia (SAE) (2013</a:t>
            </a:r>
            <a:r>
              <a:rPr lang="es-MX" sz="1600" b="1" spc="0" dirty="0" smtClean="0">
                <a:solidFill>
                  <a:srgbClr val="015391"/>
                </a:solidFill>
                <a:latin typeface="+mn-lt"/>
                <a:ea typeface="Cambria" panose="02040503050406030204" pitchFamily="18" charset="0"/>
              </a:rPr>
              <a:t>).</a:t>
            </a:r>
            <a:endParaRPr lang="es-MX" sz="1600" b="1" spc="0" dirty="0">
              <a:solidFill>
                <a:srgbClr val="015391"/>
              </a:solidFill>
              <a:latin typeface="+mn-lt"/>
              <a:ea typeface="Cambria" panose="02040503050406030204" pitchFamily="18" charset="0"/>
            </a:endParaRPr>
          </a:p>
          <a:p>
            <a:pPr marL="135736" lvl="1" algn="just">
              <a:defRPr/>
            </a:pPr>
            <a:r>
              <a:rPr lang="es-MX" sz="14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  <a:cs typeface="Open Sans" panose="020B0606030504020204" pitchFamily="34" charset="0"/>
              </a:rPr>
              <a:t>La Subsecretaría de Transparencia y Anticorrupción entregó un reconocimiento institucional, al estar entre las 5 primeras instituciones mejor evaluadas en cuanto a sus equipos de auditoría interna. La evaluación se realizó entre las 84 instituciones del Órgano Ejecutivo y la Fiscalía General de la República. </a:t>
            </a:r>
          </a:p>
          <a:p>
            <a:pPr marL="135736" indent="-135736" algn="just">
              <a:buSzPct val="100000"/>
              <a:buFont typeface="Arial" panose="020B0604020202020204" pitchFamily="34" charset="0"/>
              <a:buChar char="•"/>
              <a:defRPr/>
            </a:pPr>
            <a:endParaRPr lang="es-SV" sz="1600" b="1" spc="0" dirty="0" smtClean="0">
              <a:solidFill>
                <a:prstClr val="black">
                  <a:lumMod val="95000"/>
                  <a:lumOff val="5000"/>
                </a:prstClr>
              </a:solidFill>
              <a:latin typeface="+mn-lt"/>
              <a:ea typeface="Cambria" panose="02040503050406030204" pitchFamily="18" charset="0"/>
            </a:endParaRPr>
          </a:p>
          <a:p>
            <a:pPr marL="135736" indent="-135736" algn="just">
              <a:buSzPct val="100000"/>
              <a:buFont typeface="Arial" panose="020B0604020202020204" pitchFamily="34" charset="0"/>
              <a:buChar char="•"/>
              <a:defRPr/>
            </a:pPr>
            <a:r>
              <a:rPr lang="es-SV" sz="1600" b="1" spc="0" dirty="0" smtClean="0">
                <a:solidFill>
                  <a:srgbClr val="015391"/>
                </a:solidFill>
                <a:latin typeface="+mn-lt"/>
                <a:ea typeface="Cambria" panose="02040503050406030204" pitchFamily="18" charset="0"/>
              </a:rPr>
              <a:t>Reconocimiento </a:t>
            </a:r>
            <a:r>
              <a:rPr lang="es-SV" sz="1600" b="1" spc="0" dirty="0">
                <a:solidFill>
                  <a:srgbClr val="015391"/>
                </a:solidFill>
                <a:latin typeface="+mn-lt"/>
                <a:ea typeface="Cambria" panose="02040503050406030204" pitchFamily="18" charset="0"/>
              </a:rPr>
              <a:t>de Microsoft (2010). </a:t>
            </a:r>
          </a:p>
          <a:p>
            <a:pPr marL="135736" algn="just">
              <a:defRPr/>
            </a:pPr>
            <a:r>
              <a:rPr lang="es-SV" sz="1400" spc="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</a:rPr>
              <a:t>El FSV fue presentado como caso de éxito por la empresa Microsoft  en el evento “Gobierno + Tecnología camino de la máxima eficiencia</a:t>
            </a:r>
            <a:r>
              <a:rPr lang="es-SV" sz="1400" spc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</a:rPr>
              <a:t>”.</a:t>
            </a:r>
          </a:p>
          <a:p>
            <a:pPr marL="135736" indent="-135736" algn="just">
              <a:buFont typeface="Arial" panose="020B0604020202020204" pitchFamily="34" charset="0"/>
              <a:buChar char="•"/>
              <a:defRPr/>
            </a:pPr>
            <a:endParaRPr lang="es-MX" sz="1600" b="1" spc="0" dirty="0" smtClean="0">
              <a:solidFill>
                <a:prstClr val="black">
                  <a:lumMod val="95000"/>
                  <a:lumOff val="5000"/>
                </a:prstClr>
              </a:solidFill>
              <a:latin typeface="+mn-lt"/>
              <a:ea typeface="Cambria" panose="02040503050406030204" pitchFamily="18" charset="0"/>
            </a:endParaRPr>
          </a:p>
          <a:p>
            <a:pPr marL="135736" indent="-135736" algn="just">
              <a:buFont typeface="Arial" panose="020B0604020202020204" pitchFamily="34" charset="0"/>
              <a:buChar char="•"/>
              <a:defRPr/>
            </a:pPr>
            <a:r>
              <a:rPr lang="es-MX" sz="1600" b="1" spc="0" dirty="0" smtClean="0">
                <a:solidFill>
                  <a:srgbClr val="015391"/>
                </a:solidFill>
                <a:latin typeface="+mn-lt"/>
                <a:ea typeface="Cambria" panose="02040503050406030204" pitchFamily="18" charset="0"/>
              </a:rPr>
              <a:t>Certificación </a:t>
            </a:r>
            <a:r>
              <a:rPr lang="es-MX" sz="1600" b="1" spc="0" dirty="0">
                <a:solidFill>
                  <a:srgbClr val="015391"/>
                </a:solidFill>
                <a:latin typeface="+mn-lt"/>
                <a:ea typeface="Cambria" panose="02040503050406030204" pitchFamily="18" charset="0"/>
              </a:rPr>
              <a:t>ISO 9001-2008  (2009).</a:t>
            </a:r>
          </a:p>
          <a:p>
            <a:pPr marL="135736" algn="just">
              <a:defRPr/>
            </a:pPr>
            <a:r>
              <a:rPr lang="es-MX" sz="1400" spc="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</a:rPr>
              <a:t>El Sistema de Gestión de Calidad del </a:t>
            </a:r>
            <a:r>
              <a:rPr lang="es-MX" sz="1400" spc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</a:rPr>
              <a:t>FSV cumplió </a:t>
            </a:r>
            <a:r>
              <a:rPr lang="es-MX" sz="1400" spc="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</a:rPr>
              <a:t>con los requisitos para la certificación  bajo la norma ISO 9001:2008</a:t>
            </a:r>
            <a:r>
              <a:rPr lang="es-MX" sz="1400" spc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Cambria" panose="02040503050406030204" pitchFamily="18" charset="0"/>
              </a:rPr>
              <a:t>.</a:t>
            </a:r>
            <a:endParaRPr lang="es-MX" sz="1400" spc="0" dirty="0">
              <a:solidFill>
                <a:prstClr val="black">
                  <a:lumMod val="95000"/>
                  <a:lumOff val="5000"/>
                </a:prstClr>
              </a:solidFill>
              <a:latin typeface="+mn-lt"/>
              <a:ea typeface="Cambria" panose="02040503050406030204" pitchFamily="18" charset="0"/>
            </a:endParaRPr>
          </a:p>
        </p:txBody>
      </p:sp>
      <p:sp>
        <p:nvSpPr>
          <p:cNvPr id="39940" name="TextBox 16"/>
          <p:cNvSpPr txBox="1">
            <a:spLocks noChangeArrowheads="1"/>
          </p:cNvSpPr>
          <p:nvPr/>
        </p:nvSpPr>
        <p:spPr bwMode="auto">
          <a:xfrm>
            <a:off x="2197100" y="155575"/>
            <a:ext cx="55959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4000" b="1" dirty="0">
                <a:solidFill>
                  <a:srgbClr val="0066B1"/>
                </a:solidFill>
              </a:rPr>
              <a:t>Reconocimientos recibidos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35125"/>
            <a:ext cx="4270236" cy="4838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uadroTexto 4"/>
          <p:cNvSpPr txBox="1">
            <a:spLocks noChangeArrowheads="1"/>
          </p:cNvSpPr>
          <p:nvPr/>
        </p:nvSpPr>
        <p:spPr bwMode="auto">
          <a:xfrm>
            <a:off x="2097347" y="5294457"/>
            <a:ext cx="56642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SV" sz="4400" dirty="0">
                <a:solidFill>
                  <a:srgbClr val="FFFFFF"/>
                </a:solidFill>
              </a:rPr>
              <a:t>Mecanismos 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SV" sz="4400" dirty="0">
                <a:solidFill>
                  <a:srgbClr val="FFFFFF"/>
                </a:solidFill>
              </a:rPr>
              <a:t>participación ciudadana</a:t>
            </a:r>
          </a:p>
        </p:txBody>
      </p:sp>
    </p:spTree>
    <p:extLst>
      <p:ext uri="{BB962C8B-B14F-4D97-AF65-F5344CB8AC3E}">
        <p14:creationId xmlns:p14="http://schemas.microsoft.com/office/powerpoint/2010/main" val="1750462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6"/>
          <p:cNvSpPr txBox="1"/>
          <p:nvPr/>
        </p:nvSpPr>
        <p:spPr>
          <a:xfrm>
            <a:off x="2228850" y="127000"/>
            <a:ext cx="5284788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4000" b="1" dirty="0">
                <a:solidFill>
                  <a:srgbClr val="0066B1"/>
                </a:solidFill>
                <a:latin typeface="+mn-lt"/>
              </a:rPr>
              <a:t>Mecanismos de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dirty="0">
                <a:solidFill>
                  <a:srgbClr val="0066B1"/>
                </a:solidFill>
                <a:latin typeface="+mn-lt"/>
              </a:rPr>
              <a:t>participaci</a:t>
            </a:r>
            <a:r>
              <a:rPr lang="es-SV" sz="4000" b="1" dirty="0">
                <a:solidFill>
                  <a:srgbClr val="0066B1"/>
                </a:solidFill>
                <a:latin typeface="+mn-lt"/>
              </a:rPr>
              <a:t>ón ciudadana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2156" y="2093523"/>
            <a:ext cx="4186555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s-SV" altLang="ja-JP" dirty="0">
                <a:solidFill>
                  <a:srgbClr val="000000"/>
                </a:solidFill>
                <a:latin typeface="+mn-lt"/>
                <a:ea typeface="Arial Unicode MS" panose="020B0604020202020204" pitchFamily="34" charset="-128"/>
                <a:cs typeface="Calibri" panose="020F0502020204030204" pitchFamily="34" charset="0"/>
              </a:rPr>
              <a:t>Sistema de consulta en sitio web.</a:t>
            </a:r>
            <a:endParaRPr lang="es-SV" altLang="ja-JP" dirty="0">
              <a:latin typeface="+mn-lt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s-SV" altLang="ja-JP" dirty="0">
                <a:solidFill>
                  <a:srgbClr val="000000"/>
                </a:solidFill>
                <a:latin typeface="+mn-lt"/>
                <a:ea typeface="Arial Unicode MS" panose="020B0604020202020204" pitchFamily="34" charset="-128"/>
                <a:cs typeface="Calibri" panose="020F0502020204030204" pitchFamily="34" charset="0"/>
              </a:rPr>
              <a:t>Redes Sociales: </a:t>
            </a:r>
            <a:endParaRPr lang="en-US" altLang="es-SV" dirty="0">
              <a:solidFill>
                <a:srgbClr val="000000"/>
              </a:solidFill>
              <a:latin typeface="+mn-lt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altLang="es-SV" b="1" dirty="0">
                <a:solidFill>
                  <a:srgbClr val="015391"/>
                </a:solidFill>
                <a:latin typeface="+mn-lt"/>
                <a:ea typeface="Arial Unicode MS" panose="020B0604020202020204" pitchFamily="34" charset="-128"/>
                <a:cs typeface="Calibri" panose="020F0502020204030204" pitchFamily="34" charset="0"/>
              </a:rPr>
              <a:t>Facebook</a:t>
            </a:r>
            <a:r>
              <a:rPr lang="en-US" altLang="es-SV" dirty="0">
                <a:solidFill>
                  <a:srgbClr val="000000"/>
                </a:solidFill>
                <a:latin typeface="+mn-lt"/>
                <a:ea typeface="Arial Unicode MS" panose="020B0604020202020204" pitchFamily="34" charset="-128"/>
                <a:cs typeface="Calibri" panose="020F0502020204030204" pitchFamily="34" charset="0"/>
              </a:rPr>
              <a:t> (Fan page FSV)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altLang="es-SV" b="1" dirty="0">
                <a:solidFill>
                  <a:srgbClr val="015391"/>
                </a:solidFill>
                <a:latin typeface="+mn-lt"/>
                <a:ea typeface="Arial Unicode MS" panose="020B0604020202020204" pitchFamily="34" charset="-128"/>
                <a:cs typeface="Calibri" panose="020F0502020204030204" pitchFamily="34" charset="0"/>
              </a:rPr>
              <a:t>Twitter</a:t>
            </a:r>
            <a:r>
              <a:rPr lang="en-US" altLang="es-SV" dirty="0">
                <a:solidFill>
                  <a:srgbClr val="000000"/>
                </a:solidFill>
                <a:latin typeface="+mn-lt"/>
                <a:ea typeface="Arial Unicode MS" panose="020B0604020202020204" pitchFamily="34" charset="-128"/>
                <a:cs typeface="Calibri" panose="020F0502020204030204" pitchFamily="34" charset="0"/>
              </a:rPr>
              <a:t> (@</a:t>
            </a:r>
            <a:r>
              <a:rPr lang="en-US" altLang="es-SV" dirty="0" err="1">
                <a:solidFill>
                  <a:srgbClr val="000000"/>
                </a:solidFill>
                <a:latin typeface="+mn-lt"/>
                <a:ea typeface="Arial Unicode MS" panose="020B0604020202020204" pitchFamily="34" charset="-128"/>
                <a:cs typeface="Calibri" panose="020F0502020204030204" pitchFamily="34" charset="0"/>
              </a:rPr>
              <a:t>FSVElSalvador</a:t>
            </a:r>
            <a:r>
              <a:rPr lang="en-US" altLang="es-SV" dirty="0">
                <a:solidFill>
                  <a:srgbClr val="000000"/>
                </a:solidFill>
                <a:latin typeface="+mn-lt"/>
                <a:ea typeface="Arial Unicode MS" panose="020B0604020202020204" pitchFamily="34" charset="-128"/>
                <a:cs typeface="Calibri" panose="020F0502020204030204" pitchFamily="34" charset="0"/>
              </a:rPr>
              <a:t>) </a:t>
            </a:r>
            <a:endParaRPr lang="en-US" altLang="es-SV" dirty="0" smtClean="0">
              <a:solidFill>
                <a:srgbClr val="000000"/>
              </a:solidFill>
              <a:latin typeface="+mn-lt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s-SV" altLang="es-SV" b="1" dirty="0" smtClean="0">
                <a:solidFill>
                  <a:srgbClr val="015391"/>
                </a:solidFill>
                <a:latin typeface="+mn-lt"/>
                <a:ea typeface="Arial Unicode MS" panose="020B0604020202020204" pitchFamily="34" charset="-128"/>
                <a:cs typeface="Calibri" panose="020F0502020204030204" pitchFamily="34" charset="0"/>
              </a:rPr>
              <a:t>YouTube</a:t>
            </a:r>
            <a:endParaRPr lang="es-SV" altLang="es-SV" b="1" dirty="0">
              <a:solidFill>
                <a:srgbClr val="015391"/>
              </a:solidFill>
              <a:latin typeface="+mn-lt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SV" altLang="es-SV" dirty="0">
                <a:solidFill>
                  <a:srgbClr val="000000"/>
                </a:solidFill>
                <a:latin typeface="+mn-lt"/>
                <a:ea typeface="Arial Unicode MS" panose="020B0604020202020204" pitchFamily="34" charset="-128"/>
                <a:cs typeface="Calibri" panose="020F0502020204030204" pitchFamily="34" charset="0"/>
              </a:rPr>
              <a:t>FSV APP.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SV" altLang="es-SV" dirty="0">
                <a:solidFill>
                  <a:srgbClr val="000000"/>
                </a:solidFill>
                <a:latin typeface="+mn-lt"/>
                <a:ea typeface="Arial Unicode MS" panose="020B0604020202020204" pitchFamily="34" charset="-128"/>
                <a:cs typeface="Calibri" panose="020F0502020204030204" pitchFamily="34" charset="0"/>
              </a:rPr>
              <a:t>Buzones de Sugerencias.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SV" altLang="es-SV" dirty="0">
                <a:solidFill>
                  <a:srgbClr val="000000"/>
                </a:solidFill>
                <a:latin typeface="+mn-lt"/>
                <a:ea typeface="Arial Unicode MS" panose="020B0604020202020204" pitchFamily="34" charset="-128"/>
                <a:cs typeface="Calibri" panose="020F0502020204030204" pitchFamily="34" charset="0"/>
              </a:rPr>
              <a:t>Encuestas de satisfacción al cliente.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SV" altLang="es-SV" dirty="0">
                <a:solidFill>
                  <a:srgbClr val="000000"/>
                </a:solidFill>
                <a:latin typeface="+mn-lt"/>
                <a:ea typeface="Arial Unicode MS" panose="020B0604020202020204" pitchFamily="34" charset="-128"/>
                <a:cs typeface="Calibri" panose="020F0502020204030204" pitchFamily="34" charset="0"/>
              </a:rPr>
              <a:t>Audiencias Públicas de Rendición de Cuentas.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SV" altLang="es-SV" dirty="0">
                <a:solidFill>
                  <a:srgbClr val="000000"/>
                </a:solidFill>
                <a:latin typeface="+mn-lt"/>
                <a:ea typeface="Arial Unicode MS" panose="020B0604020202020204" pitchFamily="34" charset="-128"/>
                <a:cs typeface="Calibri" panose="020F0502020204030204" pitchFamily="34" charset="0"/>
              </a:rPr>
              <a:t>Programa de Capacitaciones a la ciudadanía (Educación Financiera y Derecho de Acceso a la Información).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867" y="2072638"/>
            <a:ext cx="4023360" cy="3858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uadroTexto 4"/>
          <p:cNvSpPr txBox="1">
            <a:spLocks noChangeArrowheads="1"/>
          </p:cNvSpPr>
          <p:nvPr/>
        </p:nvSpPr>
        <p:spPr bwMode="auto">
          <a:xfrm>
            <a:off x="176212" y="5349875"/>
            <a:ext cx="87915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SV" sz="4000" dirty="0">
                <a:solidFill>
                  <a:srgbClr val="FFFFFF"/>
                </a:solidFill>
              </a:rPr>
              <a:t>Contrataciones, personal activo, denuncias y reclamos</a:t>
            </a:r>
          </a:p>
        </p:txBody>
      </p:sp>
    </p:spTree>
    <p:extLst>
      <p:ext uri="{BB962C8B-B14F-4D97-AF65-F5344CB8AC3E}">
        <p14:creationId xmlns:p14="http://schemas.microsoft.com/office/powerpoint/2010/main" val="581436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16"/>
          <p:cNvSpPr txBox="1">
            <a:spLocks noChangeArrowheads="1"/>
          </p:cNvSpPr>
          <p:nvPr/>
        </p:nvSpPr>
        <p:spPr bwMode="auto">
          <a:xfrm>
            <a:off x="1185863" y="1284288"/>
            <a:ext cx="7077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3600" b="1">
                <a:solidFill>
                  <a:srgbClr val="0066B1"/>
                </a:solidFill>
                <a:cs typeface="Calibri" panose="020F0502020204030204" pitchFamily="34" charset="0"/>
              </a:rPr>
              <a:t>Contrataciones y adquisiciones</a:t>
            </a:r>
          </a:p>
        </p:txBody>
      </p:sp>
      <p:sp>
        <p:nvSpPr>
          <p:cNvPr id="44036" name="15 Rectángulo"/>
          <p:cNvSpPr>
            <a:spLocks noChangeArrowheads="1"/>
          </p:cNvSpPr>
          <p:nvPr/>
        </p:nvSpPr>
        <p:spPr bwMode="auto">
          <a:xfrm>
            <a:off x="504825" y="1747838"/>
            <a:ext cx="84391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SV" altLang="es-SV" sz="1400">
                <a:solidFill>
                  <a:srgbClr val="000000"/>
                </a:solidFill>
                <a:ea typeface="MS Mincho" pitchFamily="49" charset="-128"/>
                <a:cs typeface="Calibri" panose="020F0502020204030204" pitchFamily="34" charset="0"/>
              </a:rPr>
              <a:t>En el período Junio 2014 - Mayo 2018, se ejecutaron 3,781 contrataciones de bienes, servicios y obras por un valor total de</a:t>
            </a:r>
            <a:r>
              <a:rPr lang="es-SV" altLang="es-SV" sz="1400">
                <a:ea typeface="MS Mincho" pitchFamily="49" charset="-128"/>
                <a:cs typeface="Calibri" panose="020F0502020204030204" pitchFamily="34" charset="0"/>
              </a:rPr>
              <a:t> </a:t>
            </a:r>
            <a:r>
              <a:rPr lang="es-SV" altLang="es-SV" sz="1400" b="1">
                <a:solidFill>
                  <a:srgbClr val="0070C0"/>
                </a:solidFill>
                <a:ea typeface="MS Mincho" pitchFamily="49" charset="-128"/>
                <a:cs typeface="Calibri" panose="020F0502020204030204" pitchFamily="34" charset="0"/>
              </a:rPr>
              <a:t>US$32.56 </a:t>
            </a:r>
            <a:r>
              <a:rPr lang="es-SV" altLang="es-SV" sz="1400">
                <a:solidFill>
                  <a:srgbClr val="000000"/>
                </a:solidFill>
                <a:ea typeface="MS Mincho" pitchFamily="49" charset="-128"/>
                <a:cs typeface="Calibri" panose="020F0502020204030204" pitchFamily="34" charset="0"/>
              </a:rPr>
              <a:t>millones, habiéndose </a:t>
            </a:r>
            <a:r>
              <a:rPr lang="es-SV" altLang="es-SV" sz="1400">
                <a:ea typeface="MS Mincho" pitchFamily="49" charset="-128"/>
                <a:cs typeface="Calibri" panose="020F0502020204030204" pitchFamily="34" charset="0"/>
              </a:rPr>
              <a:t>otorgado </a:t>
            </a:r>
            <a:r>
              <a:rPr lang="es-SV" altLang="es-SV" sz="1400" b="1">
                <a:solidFill>
                  <a:srgbClr val="0070C0"/>
                </a:solidFill>
                <a:ea typeface="MS Mincho" pitchFamily="49" charset="-128"/>
                <a:cs typeface="Calibri" panose="020F0502020204030204" pitchFamily="34" charset="0"/>
              </a:rPr>
              <a:t>34 </a:t>
            </a:r>
            <a:r>
              <a:rPr lang="es-SV" altLang="es-SV" sz="1400">
                <a:ea typeface="MS Mincho" pitchFamily="49" charset="-128"/>
                <a:cs typeface="Calibri" panose="020F0502020204030204" pitchFamily="34" charset="0"/>
              </a:rPr>
              <a:t>prórrogas de contratos</a:t>
            </a:r>
            <a:r>
              <a:rPr lang="es-SV" altLang="es-SV" sz="1400">
                <a:solidFill>
                  <a:srgbClr val="FF0000"/>
                </a:solidFill>
                <a:ea typeface="MS Mincho" pitchFamily="49" charset="-128"/>
                <a:cs typeface="Calibri" panose="020F0502020204030204" pitchFamily="34" charset="0"/>
              </a:rPr>
              <a:t> </a:t>
            </a:r>
            <a:r>
              <a:rPr lang="es-SV" altLang="es-SV" sz="1400">
                <a:ea typeface="MS Mincho" pitchFamily="49" charset="-128"/>
                <a:cs typeface="Calibri" panose="020F0502020204030204" pitchFamily="34" charset="0"/>
              </a:rPr>
              <a:t>por </a:t>
            </a:r>
            <a:r>
              <a:rPr lang="es-SV" altLang="es-SV" sz="1400" b="1">
                <a:solidFill>
                  <a:srgbClr val="0070C0"/>
                </a:solidFill>
                <a:ea typeface="MS Mincho" pitchFamily="49" charset="-128"/>
                <a:cs typeface="Calibri" panose="020F0502020204030204" pitchFamily="34" charset="0"/>
              </a:rPr>
              <a:t>US$8.49 </a:t>
            </a:r>
            <a:r>
              <a:rPr lang="es-SV" altLang="es-SV" sz="1400">
                <a:solidFill>
                  <a:srgbClr val="000000"/>
                </a:solidFill>
                <a:ea typeface="MS Mincho" pitchFamily="49" charset="-128"/>
                <a:cs typeface="Calibri" panose="020F0502020204030204" pitchFamily="34" charset="0"/>
              </a:rPr>
              <a:t>millones y encontrándose </a:t>
            </a:r>
            <a:r>
              <a:rPr lang="es-SV" altLang="es-SV" sz="1400" b="1">
                <a:solidFill>
                  <a:srgbClr val="0070C0"/>
                </a:solidFill>
                <a:ea typeface="MS Mincho" pitchFamily="49" charset="-128"/>
                <a:cs typeface="Calibri" panose="020F0502020204030204" pitchFamily="34" charset="0"/>
              </a:rPr>
              <a:t>6</a:t>
            </a:r>
            <a:r>
              <a:rPr lang="es-SV" altLang="es-SV" sz="1400">
                <a:ea typeface="MS Mincho" pitchFamily="49" charset="-128"/>
                <a:cs typeface="Calibri" panose="020F0502020204030204" pitchFamily="34" charset="0"/>
              </a:rPr>
              <a:t> </a:t>
            </a:r>
            <a:r>
              <a:rPr lang="es-SV" altLang="es-SV" sz="1400">
                <a:solidFill>
                  <a:srgbClr val="000000"/>
                </a:solidFill>
                <a:ea typeface="MS Mincho" pitchFamily="49" charset="-128"/>
                <a:cs typeface="Calibri" panose="020F0502020204030204" pitchFamily="34" charset="0"/>
              </a:rPr>
              <a:t>procesos en ejecución.</a:t>
            </a:r>
          </a:p>
        </p:txBody>
      </p:sp>
      <p:sp>
        <p:nvSpPr>
          <p:cNvPr id="44037" name="TextBox 16"/>
          <p:cNvSpPr txBox="1">
            <a:spLocks noChangeArrowheads="1"/>
          </p:cNvSpPr>
          <p:nvPr/>
        </p:nvSpPr>
        <p:spPr bwMode="auto">
          <a:xfrm>
            <a:off x="1185863" y="2698750"/>
            <a:ext cx="7077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3600" b="1">
                <a:solidFill>
                  <a:srgbClr val="0066B1"/>
                </a:solidFill>
                <a:cs typeface="Calibri" panose="020F0502020204030204" pitchFamily="34" charset="0"/>
              </a:rPr>
              <a:t>Personal activo</a:t>
            </a:r>
          </a:p>
        </p:txBody>
      </p:sp>
      <p:sp>
        <p:nvSpPr>
          <p:cNvPr id="44038" name="Rectángulo 5"/>
          <p:cNvSpPr>
            <a:spLocks noChangeArrowheads="1"/>
          </p:cNvSpPr>
          <p:nvPr/>
        </p:nvSpPr>
        <p:spPr bwMode="auto">
          <a:xfrm>
            <a:off x="504825" y="3252788"/>
            <a:ext cx="84391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s-SV" altLang="es-SV" sz="1400">
                <a:solidFill>
                  <a:srgbClr val="000000"/>
                </a:solidFill>
                <a:ea typeface="MS Mincho" pitchFamily="49" charset="-128"/>
                <a:cs typeface="Calibri" panose="020F0502020204030204" pitchFamily="34" charset="0"/>
              </a:rPr>
              <a:t>De Junio 2014 - Mayo 2018, se ha registrado un incremento de </a:t>
            </a:r>
            <a:r>
              <a:rPr lang="es-SV" altLang="es-SV" sz="1400" b="1">
                <a:solidFill>
                  <a:srgbClr val="0070C0"/>
                </a:solidFill>
                <a:ea typeface="MS Mincho" pitchFamily="49" charset="-128"/>
                <a:cs typeface="Calibri" panose="020F0502020204030204" pitchFamily="34" charset="0"/>
              </a:rPr>
              <a:t>24</a:t>
            </a:r>
            <a:r>
              <a:rPr lang="es-SV" altLang="es-SV" sz="1400">
                <a:solidFill>
                  <a:srgbClr val="000000"/>
                </a:solidFill>
                <a:ea typeface="MS Mincho" pitchFamily="49" charset="-128"/>
                <a:cs typeface="Calibri" panose="020F0502020204030204" pitchFamily="34" charset="0"/>
              </a:rPr>
              <a:t> empleados (5.0%) en la gran familia del FSV,  lo cual es consistente con el crecimiento en las operaciones institucionales y la mejora en los servicios a los ciudadanos, pues al mes de mayo 2018, se cuenta con </a:t>
            </a:r>
            <a:r>
              <a:rPr lang="es-SV" altLang="es-SV" sz="1400" b="1">
                <a:solidFill>
                  <a:srgbClr val="0070C0"/>
                </a:solidFill>
                <a:ea typeface="MS Mincho" pitchFamily="49" charset="-128"/>
                <a:cs typeface="Calibri" panose="020F0502020204030204" pitchFamily="34" charset="0"/>
              </a:rPr>
              <a:t>501 </a:t>
            </a:r>
            <a:r>
              <a:rPr lang="es-SV" altLang="es-SV" sz="1400">
                <a:solidFill>
                  <a:srgbClr val="000000"/>
                </a:solidFill>
                <a:ea typeface="MS Mincho" pitchFamily="49" charset="-128"/>
                <a:cs typeface="Calibri" panose="020F0502020204030204" pitchFamily="34" charset="0"/>
              </a:rPr>
              <a:t>empleados activos, de los cuales </a:t>
            </a:r>
            <a:r>
              <a:rPr lang="es-SV" altLang="es-SV" sz="1400" b="1">
                <a:solidFill>
                  <a:srgbClr val="0070C0"/>
                </a:solidFill>
                <a:ea typeface="MS Mincho" pitchFamily="49" charset="-128"/>
                <a:cs typeface="Calibri" panose="020F0502020204030204" pitchFamily="34" charset="0"/>
              </a:rPr>
              <a:t>51.9%</a:t>
            </a:r>
            <a:r>
              <a:rPr lang="es-SV" altLang="es-SV" sz="1400">
                <a:solidFill>
                  <a:srgbClr val="000000"/>
                </a:solidFill>
                <a:ea typeface="MS Mincho" pitchFamily="49" charset="-128"/>
                <a:cs typeface="Calibri" panose="020F0502020204030204" pitchFamily="34" charset="0"/>
              </a:rPr>
              <a:t> son mujeres y </a:t>
            </a:r>
            <a:r>
              <a:rPr lang="es-SV" altLang="es-SV" sz="1400" b="1">
                <a:solidFill>
                  <a:srgbClr val="0070C0"/>
                </a:solidFill>
                <a:ea typeface="MS Mincho" pitchFamily="49" charset="-128"/>
                <a:cs typeface="Calibri" panose="020F0502020204030204" pitchFamily="34" charset="0"/>
              </a:rPr>
              <a:t>48.1%</a:t>
            </a:r>
            <a:r>
              <a:rPr lang="es-SV" altLang="es-SV" sz="1400">
                <a:solidFill>
                  <a:srgbClr val="000000"/>
                </a:solidFill>
                <a:ea typeface="MS Mincho" pitchFamily="49" charset="-128"/>
                <a:cs typeface="Calibri" panose="020F0502020204030204" pitchFamily="34" charset="0"/>
              </a:rPr>
              <a:t> son hombres.</a:t>
            </a:r>
            <a:endParaRPr lang="es-SV" altLang="es-SV" sz="1400">
              <a:ea typeface="MS Mincho" pitchFamily="49" charset="-128"/>
              <a:cs typeface="Calibri" panose="020F0502020204030204" pitchFamily="34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082675" y="4605338"/>
            <a:ext cx="7283450" cy="5397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Cambria" pitchFamily="18" charset="0"/>
                <a:ea typeface="+mj-ea"/>
                <a:cs typeface="Andalus" pitchFamily="18" charset="-78"/>
              </a:defRPr>
            </a:lvl1pPr>
          </a:lstStyle>
          <a:p>
            <a:pPr>
              <a:defRPr/>
            </a:pPr>
            <a:r>
              <a:rPr lang="es-SV" sz="3600" dirty="0">
                <a:solidFill>
                  <a:srgbClr val="0066B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Denuncias y reclamos</a:t>
            </a:r>
          </a:p>
        </p:txBody>
      </p:sp>
      <p:sp>
        <p:nvSpPr>
          <p:cNvPr id="44040" name="Rectángulo 16"/>
          <p:cNvSpPr>
            <a:spLocks noChangeArrowheads="1"/>
          </p:cNvSpPr>
          <p:nvPr/>
        </p:nvSpPr>
        <p:spPr bwMode="auto">
          <a:xfrm>
            <a:off x="504825" y="5129213"/>
            <a:ext cx="83534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s-SV" altLang="es-SV" sz="1400">
                <a:solidFill>
                  <a:srgbClr val="000000"/>
                </a:solidFill>
                <a:cs typeface="Calibri" panose="020F0502020204030204" pitchFamily="34" charset="0"/>
              </a:rPr>
              <a:t>En el período Junio 2014 - Mayo 2018, s</a:t>
            </a:r>
            <a:r>
              <a:rPr lang="es-SV" altLang="es-SV" sz="1400">
                <a:solidFill>
                  <a:srgbClr val="000000"/>
                </a:solidFill>
                <a:ea typeface="MS Mincho" pitchFamily="49" charset="-128"/>
                <a:cs typeface="Calibri" panose="020F0502020204030204" pitchFamily="34" charset="0"/>
              </a:rPr>
              <a:t>e registraron </a:t>
            </a:r>
            <a:r>
              <a:rPr lang="es-SV" altLang="es-SV" sz="1400" b="1">
                <a:solidFill>
                  <a:srgbClr val="0070C0"/>
                </a:solidFill>
                <a:cs typeface="Calibri" panose="020F0502020204030204" pitchFamily="34" charset="0"/>
              </a:rPr>
              <a:t>8 </a:t>
            </a:r>
            <a:r>
              <a:rPr lang="es-SV" altLang="es-SV" sz="1400">
                <a:solidFill>
                  <a:srgbClr val="000000"/>
                </a:solidFill>
                <a:ea typeface="MS Mincho" pitchFamily="49" charset="-128"/>
              </a:rPr>
              <a:t>casos de denuncias ante la Fiscalía General de la República relacionadas con usuarios. Por otra parte, no se registraron casos que denunciar ante el Tribunal de Ética Gubernamental.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uadroTexto 4"/>
          <p:cNvSpPr txBox="1">
            <a:spLocks noChangeArrowheads="1"/>
          </p:cNvSpPr>
          <p:nvPr/>
        </p:nvSpPr>
        <p:spPr bwMode="auto">
          <a:xfrm>
            <a:off x="1016000" y="5635625"/>
            <a:ext cx="711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SV" sz="4000" dirty="0">
                <a:solidFill>
                  <a:srgbClr val="FFFFFF"/>
                </a:solidFill>
              </a:rPr>
              <a:t>Dificultades y acciones de mejora</a:t>
            </a:r>
          </a:p>
        </p:txBody>
      </p:sp>
    </p:spTree>
    <p:extLst>
      <p:ext uri="{BB962C8B-B14F-4D97-AF65-F5344CB8AC3E}">
        <p14:creationId xmlns:p14="http://schemas.microsoft.com/office/powerpoint/2010/main" val="562667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16"/>
          <p:cNvSpPr txBox="1">
            <a:spLocks noChangeArrowheads="1"/>
          </p:cNvSpPr>
          <p:nvPr/>
        </p:nvSpPr>
        <p:spPr bwMode="auto">
          <a:xfrm>
            <a:off x="2133600" y="103188"/>
            <a:ext cx="5676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3600" b="1" dirty="0">
                <a:solidFill>
                  <a:srgbClr val="0066B1"/>
                </a:solidFill>
                <a:cs typeface="Calibri" panose="020F0502020204030204" pitchFamily="34" charset="0"/>
              </a:rPr>
              <a:t>Dificultades enfrentadas y acciones para superarlas</a:t>
            </a:r>
          </a:p>
        </p:txBody>
      </p:sp>
      <p:sp>
        <p:nvSpPr>
          <p:cNvPr id="46084" name="16 Rectángulo"/>
          <p:cNvSpPr>
            <a:spLocks noChangeArrowheads="1"/>
          </p:cNvSpPr>
          <p:nvPr/>
        </p:nvSpPr>
        <p:spPr bwMode="auto">
          <a:xfrm>
            <a:off x="457200" y="1611313"/>
            <a:ext cx="83264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600"/>
              </a:spcAft>
            </a:pPr>
            <a:r>
              <a:rPr lang="es-MX" altLang="es-SV" sz="2000" b="1">
                <a:ea typeface="MS Mincho" pitchFamily="49" charset="-128"/>
                <a:cs typeface="Calibri" panose="020F0502020204030204" pitchFamily="34" charset="0"/>
              </a:rPr>
              <a:t>Gestión de nuevos recursos financieros de bajo costo, debido al crecimiento de la demanda de créditos para adquisición de vivienda y reforma de la Ley SAP, en especial del segmento de menos ingresos.</a:t>
            </a:r>
            <a:endParaRPr lang="es-SV" altLang="es-SV" sz="2000" b="1">
              <a:ea typeface="MS Mincho" pitchFamily="49" charset="-128"/>
              <a:cs typeface="Calibri" panose="020F0502020204030204" pitchFamily="34" charset="0"/>
            </a:endParaRPr>
          </a:p>
        </p:txBody>
      </p:sp>
      <p:sp>
        <p:nvSpPr>
          <p:cNvPr id="15" name="3 Rectángulo"/>
          <p:cNvSpPr/>
          <p:nvPr/>
        </p:nvSpPr>
        <p:spPr>
          <a:xfrm>
            <a:off x="4916782" y="2935288"/>
            <a:ext cx="404703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Aft>
                <a:spcPts val="600"/>
              </a:spcAft>
              <a:defRPr/>
            </a:pPr>
            <a:r>
              <a:rPr lang="es-SV" sz="1600" b="1" dirty="0">
                <a:solidFill>
                  <a:srgbClr val="0066B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ACCIONES REALIZADAS:</a:t>
            </a:r>
          </a:p>
          <a:p>
            <a:pPr marL="342900" indent="-342900" algn="just">
              <a:spcAft>
                <a:spcPts val="600"/>
              </a:spcAft>
              <a:buFont typeface="Courier New"/>
              <a:buChar char="-"/>
              <a:defRPr/>
            </a:pPr>
            <a:r>
              <a:rPr lang="es-MX" sz="1600" dirty="0" smtClean="0">
                <a:solidFill>
                  <a:srgbClr val="000000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Se </a:t>
            </a:r>
            <a:r>
              <a:rPr lang="es-MX" sz="1600" dirty="0">
                <a:solidFill>
                  <a:srgbClr val="000000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han gestionado recursos financieros con organismos externos (BANDESAL, BCIE) en condiciones favorables lográndose una captación de US$29.87 millones. </a:t>
            </a:r>
          </a:p>
          <a:p>
            <a:pPr marL="342900" indent="-342900" algn="just">
              <a:spcAft>
                <a:spcPts val="600"/>
              </a:spcAft>
              <a:buFont typeface="Courier New"/>
              <a:buChar char="-"/>
              <a:defRPr/>
            </a:pPr>
            <a:r>
              <a:rPr lang="es-SV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está preparando un proyecto de reforma para lograr una fuente permanente de recursos</a:t>
            </a:r>
            <a:r>
              <a:rPr lang="es-MX" sz="1600" dirty="0" smtClean="0">
                <a:solidFill>
                  <a:srgbClr val="000000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Courier New"/>
              <a:buChar char="-"/>
              <a:defRPr/>
            </a:pPr>
            <a:r>
              <a:rPr lang="es-MX" altLang="es-SV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han presentado informes y propuestas a Asamblea de Gobernadores para mecanismos de financiamiento de largo plazo. </a:t>
            </a:r>
          </a:p>
          <a:p>
            <a:pPr marL="342900" indent="-342900" algn="just">
              <a:spcAft>
                <a:spcPts val="600"/>
              </a:spcAft>
              <a:buFont typeface="Courier New"/>
              <a:buChar char="-"/>
              <a:defRPr/>
            </a:pPr>
            <a:endParaRPr lang="es-SV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utoShape 4" descr="https://baic.cl/page/assets/img/corporativo/bg-financiamiento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pic>
        <p:nvPicPr>
          <p:cNvPr id="52230" name="Picture 6" descr="Resultado de imagen para financiamien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28" y="3326826"/>
            <a:ext cx="4247492" cy="2831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16"/>
          <p:cNvSpPr txBox="1">
            <a:spLocks noChangeArrowheads="1"/>
          </p:cNvSpPr>
          <p:nvPr/>
        </p:nvSpPr>
        <p:spPr bwMode="auto">
          <a:xfrm>
            <a:off x="2133600" y="103188"/>
            <a:ext cx="5676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3600" b="1">
                <a:solidFill>
                  <a:srgbClr val="0066B1"/>
                </a:solidFill>
                <a:cs typeface="Calibri" panose="020F0502020204030204" pitchFamily="34" charset="0"/>
              </a:rPr>
              <a:t>Dificultades enfrentadas y acciones para superarlas</a:t>
            </a:r>
          </a:p>
        </p:txBody>
      </p:sp>
      <p:sp>
        <p:nvSpPr>
          <p:cNvPr id="47108" name="6 Rectángulo"/>
          <p:cNvSpPr>
            <a:spLocks noChangeArrowheads="1"/>
          </p:cNvSpPr>
          <p:nvPr/>
        </p:nvSpPr>
        <p:spPr bwMode="auto">
          <a:xfrm>
            <a:off x="395288" y="1539875"/>
            <a:ext cx="84248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600"/>
              </a:spcAft>
            </a:pPr>
            <a:r>
              <a:rPr lang="es-SV" altLang="es-SV" sz="2000" b="1">
                <a:ea typeface="MS Mincho" pitchFamily="49" charset="-128"/>
                <a:cs typeface="Calibri" panose="020F0502020204030204" pitchFamily="34" charset="0"/>
              </a:rPr>
              <a:t>La oferta de vivienda nueva de interés social, no ha sido suficiente para satisfacer la demanda</a:t>
            </a:r>
          </a:p>
        </p:txBody>
      </p:sp>
      <p:sp>
        <p:nvSpPr>
          <p:cNvPr id="9" name="3 Rectángulo"/>
          <p:cNvSpPr/>
          <p:nvPr/>
        </p:nvSpPr>
        <p:spPr>
          <a:xfrm>
            <a:off x="395288" y="2362200"/>
            <a:ext cx="8424862" cy="908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algn="just">
              <a:spcAft>
                <a:spcPts val="600"/>
              </a:spcAft>
              <a:defRPr/>
            </a:pPr>
            <a:r>
              <a:rPr lang="es-SV" sz="1600" b="1" dirty="0">
                <a:solidFill>
                  <a:srgbClr val="015391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ACCIONES REALIZADAS:</a:t>
            </a:r>
          </a:p>
          <a:p>
            <a:pPr marL="342900" indent="-342900" algn="just">
              <a:spcAft>
                <a:spcPts val="600"/>
              </a:spcAft>
              <a:buFont typeface="Courier New"/>
              <a:buChar char="-"/>
              <a:defRPr/>
            </a:pPr>
            <a:r>
              <a:rPr lang="es-SV" sz="16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Se continúa la medición del grado de satisfacción de los constructores con respecto a los servicios prestados, lo cual contribuye a conocer sus expectativas y áreas de mejora.</a:t>
            </a:r>
          </a:p>
        </p:txBody>
      </p:sp>
      <p:sp>
        <p:nvSpPr>
          <p:cNvPr id="10" name="3 Rectángulo"/>
          <p:cNvSpPr>
            <a:spLocks noChangeArrowheads="1"/>
          </p:cNvSpPr>
          <p:nvPr/>
        </p:nvSpPr>
        <p:spPr bwMode="auto">
          <a:xfrm>
            <a:off x="415925" y="3384550"/>
            <a:ext cx="43719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just">
              <a:spcAft>
                <a:spcPts val="600"/>
              </a:spcAft>
              <a:buFont typeface="Courier New" pitchFamily="49" charset="0"/>
              <a:buChar char="-"/>
              <a:tabLst>
                <a:tab pos="4305300" algn="l"/>
              </a:tabLst>
              <a:defRPr/>
            </a:pPr>
            <a:r>
              <a:rPr lang="es-SV" sz="16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Se está implementando un sistema de gestión y seguimiento para la calificación de proyectos de vivienda nueva, con el objeto de mejorar el control de las precalificaciones y factibilidades. </a:t>
            </a:r>
          </a:p>
          <a:p>
            <a:pPr marL="342900" indent="-342900" algn="just">
              <a:spcAft>
                <a:spcPts val="600"/>
              </a:spcAft>
              <a:buFont typeface="Courier New" pitchFamily="49" charset="0"/>
              <a:buChar char="-"/>
              <a:tabLst>
                <a:tab pos="4305300" algn="l"/>
              </a:tabLst>
              <a:defRPr/>
            </a:pPr>
            <a:r>
              <a:rPr lang="es-MX" sz="16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Se realizó visita a los constructores para incentivar la construcción de proyectos de vivienda nueva, con énfasis en vivienda de interés social</a:t>
            </a:r>
            <a:r>
              <a:rPr lang="es-SV" sz="16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Courier New" pitchFamily="49" charset="0"/>
              <a:buChar char="-"/>
              <a:tabLst>
                <a:tab pos="4305300" algn="l"/>
              </a:tabLst>
              <a:defRPr/>
            </a:pPr>
            <a:r>
              <a:rPr lang="es-MX" sz="16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Se está trabajando iniciativas para incentivar la línea de vivienda nueva a través de la política crediticia y nuevos programas</a:t>
            </a:r>
            <a:r>
              <a:rPr lang="es-SV" sz="16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32" y="3384550"/>
            <a:ext cx="3956618" cy="2924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uadroTexto 4"/>
          <p:cNvSpPr txBox="1">
            <a:spLocks noChangeArrowheads="1"/>
          </p:cNvSpPr>
          <p:nvPr/>
        </p:nvSpPr>
        <p:spPr bwMode="auto">
          <a:xfrm>
            <a:off x="176212" y="5673725"/>
            <a:ext cx="8791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SV" sz="4000" dirty="0">
                <a:solidFill>
                  <a:srgbClr val="FFFFFF"/>
                </a:solidFill>
              </a:rPr>
              <a:t>Gestión financiera</a:t>
            </a:r>
          </a:p>
        </p:txBody>
      </p:sp>
    </p:spTree>
    <p:extLst>
      <p:ext uri="{BB962C8B-B14F-4D97-AF65-F5344CB8AC3E}">
        <p14:creationId xmlns:p14="http://schemas.microsoft.com/office/powerpoint/2010/main" val="1801608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16"/>
          <p:cNvSpPr txBox="1">
            <a:spLocks noChangeArrowheads="1"/>
          </p:cNvSpPr>
          <p:nvPr/>
        </p:nvSpPr>
        <p:spPr bwMode="auto">
          <a:xfrm>
            <a:off x="2133600" y="103188"/>
            <a:ext cx="5676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3600" b="1">
                <a:solidFill>
                  <a:srgbClr val="0066B1"/>
                </a:solidFill>
                <a:cs typeface="Calibri" panose="020F0502020204030204" pitchFamily="34" charset="0"/>
              </a:rPr>
              <a:t>Gestión financiera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3600" b="1">
                <a:solidFill>
                  <a:srgbClr val="0066B1"/>
                </a:solidFill>
                <a:cs typeface="Calibri" panose="020F0502020204030204" pitchFamily="34" charset="0"/>
              </a:rPr>
              <a:t>a Mayo 2018</a:t>
            </a:r>
          </a:p>
        </p:txBody>
      </p:sp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241300" y="1471613"/>
          <a:ext cx="8661400" cy="5189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6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5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953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Índice de mora: </a:t>
                      </a:r>
                      <a:r>
                        <a:rPr lang="es-SV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disminuyó </a:t>
                      </a:r>
                      <a:r>
                        <a:rPr lang="es-SV" sz="1600" b="1" kern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1.51%</a:t>
                      </a:r>
                      <a:r>
                        <a:rPr lang="es-SV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con respecto a 2014.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6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6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6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6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6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6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6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6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6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6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6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6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6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6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6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6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6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6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6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6" marR="68586" marT="34285" marB="34285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Recaudación de cuotas: </a:t>
                      </a:r>
                      <a:r>
                        <a:rPr lang="es-SV" sz="16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hasta</a:t>
                      </a:r>
                      <a:r>
                        <a:rPr lang="es-SV" sz="16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mayo 2018 </a:t>
                      </a:r>
                      <a:r>
                        <a:rPr lang="es-MX" sz="1600" b="1" kern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US$21.46</a:t>
                      </a:r>
                      <a:r>
                        <a:rPr lang="es-MX" sz="16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millones (</a:t>
                      </a:r>
                      <a:r>
                        <a:rPr lang="es-MX" sz="1600" b="1" kern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16.8%</a:t>
                      </a:r>
                      <a:r>
                        <a:rPr lang="es-MX" sz="16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 con respecto a mayo 2014.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6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6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6" marR="68586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143000" y="2235200"/>
            <a:ext cx="6858000" cy="43529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s-SV" sz="135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9161" name="6 Gráfico"/>
          <p:cNvGraphicFramePr>
            <a:graphicFrameLocks/>
          </p:cNvGraphicFramePr>
          <p:nvPr/>
        </p:nvGraphicFramePr>
        <p:xfrm>
          <a:off x="190500" y="2549525"/>
          <a:ext cx="4178300" cy="336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0" name="Gráfico" r:id="rId4" imgW="4182218" imgH="3365284" progId="Excel.Chart.8">
                  <p:embed/>
                </p:oleObj>
              </mc:Choice>
              <mc:Fallback>
                <p:oleObj name="Gráfico" r:id="rId4" imgW="4182218" imgH="3365284" progId="Excel.Chart.8">
                  <p:embed/>
                  <p:pic>
                    <p:nvPicPr>
                      <p:cNvPr id="0" name="6 Gráfico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" y="2549525"/>
                        <a:ext cx="4178300" cy="336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7 Gráfico"/>
          <p:cNvGraphicFramePr/>
          <p:nvPr/>
        </p:nvGraphicFramePr>
        <p:xfrm>
          <a:off x="4631055" y="2331720"/>
          <a:ext cx="4271645" cy="3181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6"/>
          <p:cNvSpPr txBox="1"/>
          <p:nvPr/>
        </p:nvSpPr>
        <p:spPr>
          <a:xfrm>
            <a:off x="2614613" y="387350"/>
            <a:ext cx="467360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4000" b="1" dirty="0">
                <a:solidFill>
                  <a:srgbClr val="0066B1"/>
                </a:solidFill>
                <a:latin typeface="+mj-lt"/>
              </a:rPr>
              <a:t>Resultados generales</a:t>
            </a:r>
            <a:endParaRPr lang="en-US" sz="4000" b="1" dirty="0">
              <a:solidFill>
                <a:srgbClr val="0066B1"/>
              </a:solidFill>
              <a:latin typeface="+mj-lt"/>
            </a:endParaRPr>
          </a:p>
        </p:txBody>
      </p:sp>
      <p:sp>
        <p:nvSpPr>
          <p:cNvPr id="30" name="2 CuadroTexto"/>
          <p:cNvSpPr txBox="1"/>
          <p:nvPr/>
        </p:nvSpPr>
        <p:spPr>
          <a:xfrm>
            <a:off x="539750" y="2833688"/>
            <a:ext cx="3744913" cy="31400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s-SV" sz="1800" b="1" dirty="0">
                <a:cs typeface="Calibri" pitchFamily="34" charset="0"/>
              </a:rPr>
              <a:t>Impactos: </a:t>
            </a:r>
          </a:p>
          <a:p>
            <a:pPr marL="285750" indent="-285750" algn="just">
              <a:buFontTx/>
              <a:buBlip>
                <a:blip r:embed="rId3"/>
              </a:buBlip>
              <a:defRPr/>
            </a:pPr>
            <a:r>
              <a:rPr lang="es-SV" sz="1800" dirty="0">
                <a:solidFill>
                  <a:srgbClr val="000000"/>
                </a:solidFill>
                <a:cs typeface="Calibri" pitchFamily="34" charset="0"/>
              </a:rPr>
              <a:t>Se ha aportado el </a:t>
            </a:r>
            <a:r>
              <a:rPr lang="es-SV" sz="1800" b="1" dirty="0" smtClean="0">
                <a:solidFill>
                  <a:srgbClr val="0070C0"/>
                </a:solidFill>
                <a:cs typeface="Calibri" pitchFamily="34" charset="0"/>
              </a:rPr>
              <a:t>38.1% </a:t>
            </a:r>
            <a:r>
              <a:rPr lang="es-SV" sz="1800" dirty="0">
                <a:solidFill>
                  <a:srgbClr val="000000"/>
                </a:solidFill>
                <a:cs typeface="Calibri" pitchFamily="34" charset="0"/>
              </a:rPr>
              <a:t>a la reducción del déficit cuantitativo total (</a:t>
            </a:r>
            <a:r>
              <a:rPr lang="es-ES" sz="1800" dirty="0">
                <a:solidFill>
                  <a:srgbClr val="000000"/>
                </a:solidFill>
                <a:cs typeface="Calibri" pitchFamily="34" charset="0"/>
              </a:rPr>
              <a:t>66,080 hogares)</a:t>
            </a:r>
            <a:r>
              <a:rPr lang="es-SV" sz="1800" dirty="0" smtClean="0">
                <a:solidFill>
                  <a:srgbClr val="000000"/>
                </a:solidFill>
                <a:cs typeface="Calibri" pitchFamily="34" charset="0"/>
              </a:rPr>
              <a:t>.</a:t>
            </a:r>
          </a:p>
          <a:p>
            <a:pPr algn="just">
              <a:defRPr/>
            </a:pPr>
            <a:endParaRPr lang="es-SV" sz="1800" dirty="0">
              <a:solidFill>
                <a:srgbClr val="000000"/>
              </a:solidFill>
              <a:cs typeface="Calibri" pitchFamily="34" charset="0"/>
            </a:endParaRPr>
          </a:p>
          <a:p>
            <a:pPr marL="285750" indent="-285750" algn="just">
              <a:buFontTx/>
              <a:buBlip>
                <a:blip r:embed="rId3"/>
              </a:buBlip>
              <a:defRPr/>
            </a:pPr>
            <a:r>
              <a:rPr lang="es-SV" sz="1800" dirty="0">
                <a:solidFill>
                  <a:srgbClr val="000000"/>
                </a:solidFill>
                <a:cs typeface="Calibri" pitchFamily="34" charset="0"/>
              </a:rPr>
              <a:t>Se ha aportado el </a:t>
            </a:r>
            <a:r>
              <a:rPr lang="es-SV" sz="1800" b="1" dirty="0" smtClean="0">
                <a:solidFill>
                  <a:srgbClr val="0070C0"/>
                </a:solidFill>
                <a:cs typeface="Calibri" pitchFamily="34" charset="0"/>
              </a:rPr>
              <a:t>133.3% </a:t>
            </a:r>
            <a:r>
              <a:rPr lang="es-SV" sz="1800" dirty="0">
                <a:solidFill>
                  <a:srgbClr val="000000"/>
                </a:solidFill>
                <a:cs typeface="Calibri" pitchFamily="34" charset="0"/>
              </a:rPr>
              <a:t>de la meta establecida en el Plan Quinquenal de Desarrollo 2014-2019, logrando </a:t>
            </a:r>
            <a:r>
              <a:rPr lang="es-SV" sz="1800" dirty="0" smtClean="0">
                <a:solidFill>
                  <a:srgbClr val="000000"/>
                </a:solidFill>
                <a:cs typeface="Calibri" pitchFamily="34" charset="0"/>
              </a:rPr>
              <a:t>2.7 </a:t>
            </a:r>
            <a:r>
              <a:rPr lang="es-SV" sz="1800" dirty="0">
                <a:solidFill>
                  <a:srgbClr val="000000"/>
                </a:solidFill>
                <a:cs typeface="Calibri" pitchFamily="34" charset="0"/>
              </a:rPr>
              <a:t>puntos porcentuales de los 2 puntos porcentuales establecidos.</a:t>
            </a:r>
            <a:r>
              <a:rPr lang="es-ES" sz="1800" baseline="30000" dirty="0">
                <a:solidFill>
                  <a:srgbClr val="000000"/>
                </a:solidFill>
                <a:cs typeface="Calibri" pitchFamily="34" charset="0"/>
              </a:rPr>
              <a:t> </a:t>
            </a:r>
            <a:endParaRPr lang="es-SV" sz="1800" kern="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32" name="2 CuadroTexto"/>
          <p:cNvSpPr txBox="1">
            <a:spLocks noChangeArrowheads="1"/>
          </p:cNvSpPr>
          <p:nvPr/>
        </p:nvSpPr>
        <p:spPr bwMode="auto">
          <a:xfrm>
            <a:off x="417513" y="1512888"/>
            <a:ext cx="84248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just">
              <a:defRPr/>
            </a:pPr>
            <a:r>
              <a:rPr lang="es-SV" altLang="es-SV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Para junio 2014 - mayo 2018, el FSV ha otorgado </a:t>
            </a:r>
            <a:r>
              <a:rPr lang="es-SV" altLang="es-SV" b="1" dirty="0" smtClean="0">
                <a:solidFill>
                  <a:srgbClr val="0070C0"/>
                </a:solidFill>
                <a:latin typeface="+mn-lt"/>
                <a:cs typeface="Calibri" pitchFamily="34" charset="0"/>
              </a:rPr>
              <a:t>25,006</a:t>
            </a:r>
            <a:r>
              <a:rPr lang="es-SV" altLang="es-SV" dirty="0" smtClean="0">
                <a:solidFill>
                  <a:schemeClr val="tx1">
                    <a:lumMod val="50000"/>
                  </a:schemeClr>
                </a:solidFill>
                <a:latin typeface="+mn-lt"/>
                <a:cs typeface="Calibri" pitchFamily="34" charset="0"/>
              </a:rPr>
              <a:t> créditos con una inversión de </a:t>
            </a:r>
            <a:r>
              <a:rPr lang="es-SV" altLang="es-SV" b="1" dirty="0" smtClean="0">
                <a:solidFill>
                  <a:srgbClr val="0070C0"/>
                </a:solidFill>
                <a:latin typeface="+mn-lt"/>
                <a:cs typeface="Calibri" pitchFamily="34" charset="0"/>
              </a:rPr>
              <a:t>US$449.56 millones</a:t>
            </a:r>
            <a:r>
              <a:rPr lang="es-SV" altLang="es-SV" dirty="0" smtClean="0">
                <a:solidFill>
                  <a:schemeClr val="tx1">
                    <a:lumMod val="50000"/>
                  </a:schemeClr>
                </a:solidFill>
                <a:latin typeface="+mn-lt"/>
                <a:cs typeface="Calibri" pitchFamily="34" charset="0"/>
              </a:rPr>
              <a:t>, contribuyendo a que más de </a:t>
            </a:r>
            <a:r>
              <a:rPr lang="es-SV" altLang="es-SV" b="1" dirty="0" smtClean="0">
                <a:solidFill>
                  <a:srgbClr val="0070C0"/>
                </a:solidFill>
                <a:latin typeface="+mn-lt"/>
                <a:cs typeface="Calibri" pitchFamily="34" charset="0"/>
              </a:rPr>
              <a:t>105,000</a:t>
            </a:r>
            <a:r>
              <a:rPr lang="es-SV" altLang="es-SV" dirty="0" smtClean="0">
                <a:latin typeface="+mn-lt"/>
                <a:cs typeface="Calibri" pitchFamily="34" charset="0"/>
              </a:rPr>
              <a:t> </a:t>
            </a:r>
            <a:r>
              <a:rPr lang="es-SV" altLang="es-SV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salvadoreños hayan solucionado su necesidad habitacional.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21" y="2833688"/>
            <a:ext cx="4370954" cy="291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16"/>
          <p:cNvSpPr txBox="1">
            <a:spLocks noChangeArrowheads="1"/>
          </p:cNvSpPr>
          <p:nvPr/>
        </p:nvSpPr>
        <p:spPr bwMode="auto">
          <a:xfrm>
            <a:off x="2133600" y="103188"/>
            <a:ext cx="5676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3600" b="1">
                <a:solidFill>
                  <a:srgbClr val="0066B1"/>
                </a:solidFill>
                <a:cs typeface="Calibri" panose="020F0502020204030204" pitchFamily="34" charset="0"/>
              </a:rPr>
              <a:t>Gestión financiera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3600" b="1">
                <a:solidFill>
                  <a:srgbClr val="0066B1"/>
                </a:solidFill>
                <a:cs typeface="Calibri" panose="020F0502020204030204" pitchFamily="34" charset="0"/>
              </a:rPr>
              <a:t>a Mayo 2018</a:t>
            </a:r>
          </a:p>
        </p:txBody>
      </p:sp>
      <p:graphicFrame>
        <p:nvGraphicFramePr>
          <p:cNvPr id="10" name="11 Tabla"/>
          <p:cNvGraphicFramePr>
            <a:graphicFrameLocks noGrp="1"/>
          </p:cNvGraphicFramePr>
          <p:nvPr/>
        </p:nvGraphicFramePr>
        <p:xfrm>
          <a:off x="300038" y="1303338"/>
          <a:ext cx="8559800" cy="5503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5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4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753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Activo: </a:t>
                      </a:r>
                      <a:r>
                        <a:rPr lang="es-SV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aumentó </a:t>
                      </a:r>
                      <a:r>
                        <a:rPr lang="es-SV" sz="1200" b="1" kern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US$122.93 </a:t>
                      </a:r>
                      <a:r>
                        <a:rPr lang="es-SV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millones (</a:t>
                      </a:r>
                      <a:r>
                        <a:rPr lang="es-SV" sz="1200" b="1" kern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15.2%</a:t>
                      </a:r>
                      <a:r>
                        <a:rPr lang="es-SV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con respecto a 2014.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6" marR="68586" marT="34286" marB="34286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Pasivos:  </a:t>
                      </a:r>
                      <a:r>
                        <a:rPr lang="es-SV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disminuyó </a:t>
                      </a:r>
                      <a:r>
                        <a:rPr lang="es-SV" sz="1200" b="1" kern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US$20.73 </a:t>
                      </a:r>
                      <a:r>
                        <a:rPr lang="es-SV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millones (</a:t>
                      </a:r>
                      <a:r>
                        <a:rPr lang="es-SV" sz="1200" b="1" kern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4.0%</a:t>
                      </a:r>
                      <a:r>
                        <a:rPr lang="es-SV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 con respecto a 2014.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6" marR="68586" marT="34286" marB="342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632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Patrimonio: </a:t>
                      </a:r>
                      <a:r>
                        <a:rPr lang="es-SV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aumentó </a:t>
                      </a:r>
                      <a:r>
                        <a:rPr lang="es-SV" sz="1200" b="1" kern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US$143.67</a:t>
                      </a:r>
                      <a:r>
                        <a:rPr lang="es-SV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millones (</a:t>
                      </a:r>
                      <a:r>
                        <a:rPr lang="es-SV" sz="1200" b="1" kern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48.9%</a:t>
                      </a:r>
                      <a:r>
                        <a:rPr lang="es-SV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con respecto a 2014.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6" marR="68586" marT="34286" marB="34286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Cartera hipotecaria administrada: </a:t>
                      </a:r>
                      <a:r>
                        <a:rPr lang="es-SV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es-MX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cartera hipotecaria administrada aumentó </a:t>
                      </a:r>
                      <a:r>
                        <a:rPr lang="es-MX" sz="1200" b="1" kern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US$149.87</a:t>
                      </a:r>
                      <a:r>
                        <a:rPr lang="es-MX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millones en saldos (</a:t>
                      </a:r>
                      <a:r>
                        <a:rPr lang="es-MX" sz="1200" b="1" kern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14.1%</a:t>
                      </a:r>
                      <a:r>
                        <a:rPr lang="es-MX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con respecto a 2014.</a:t>
                      </a:r>
                      <a:endParaRPr lang="es-SV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6" marR="68586" marT="34286" marB="3428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0187" name="10 Gráfico"/>
          <p:cNvGraphicFramePr>
            <a:graphicFrameLocks/>
          </p:cNvGraphicFramePr>
          <p:nvPr/>
        </p:nvGraphicFramePr>
        <p:xfrm>
          <a:off x="4641850" y="4522788"/>
          <a:ext cx="4181475" cy="232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5" name="Gráfico" r:id="rId4" imgW="4188315" imgH="2334970" progId="Excel.Chart.8">
                  <p:embed/>
                </p:oleObj>
              </mc:Choice>
              <mc:Fallback>
                <p:oleObj name="Gráfico" r:id="rId4" imgW="4188315" imgH="2334970" progId="Excel.Chart.8">
                  <p:embed/>
                  <p:pic>
                    <p:nvPicPr>
                      <p:cNvPr id="0" name="10 Gráfico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1850" y="4522788"/>
                        <a:ext cx="4181475" cy="232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8" name="13 Gráfico"/>
          <p:cNvGraphicFramePr>
            <a:graphicFrameLocks/>
          </p:cNvGraphicFramePr>
          <p:nvPr/>
        </p:nvGraphicFramePr>
        <p:xfrm>
          <a:off x="293688" y="1644650"/>
          <a:ext cx="4264025" cy="230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6" name="Gráfico" r:id="rId6" imgW="4267570" imgH="2316681" progId="Excel.Chart.8">
                  <p:embed/>
                </p:oleObj>
              </mc:Choice>
              <mc:Fallback>
                <p:oleObj name="Gráfico" r:id="rId6" imgW="4267570" imgH="2316681" progId="Excel.Chart.8">
                  <p:embed/>
                  <p:pic>
                    <p:nvPicPr>
                      <p:cNvPr id="0" name="13 Gráfico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688" y="1644650"/>
                        <a:ext cx="4264025" cy="230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14 Gráfico"/>
          <p:cNvGraphicFramePr/>
          <p:nvPr/>
        </p:nvGraphicFramePr>
        <p:xfrm>
          <a:off x="4672530" y="1699558"/>
          <a:ext cx="4187308" cy="2200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8" name="15 Gráfico"/>
          <p:cNvGraphicFramePr/>
          <p:nvPr/>
        </p:nvGraphicFramePr>
        <p:xfrm>
          <a:off x="300251" y="4551362"/>
          <a:ext cx="4091514" cy="2255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16"/>
          <p:cNvSpPr txBox="1">
            <a:spLocks noChangeArrowheads="1"/>
          </p:cNvSpPr>
          <p:nvPr/>
        </p:nvSpPr>
        <p:spPr bwMode="auto">
          <a:xfrm>
            <a:off x="2133600" y="103188"/>
            <a:ext cx="5676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3600" b="1">
                <a:solidFill>
                  <a:srgbClr val="0066B1"/>
                </a:solidFill>
                <a:cs typeface="Calibri" panose="020F0502020204030204" pitchFamily="34" charset="0"/>
              </a:rPr>
              <a:t>Clasificación de riesgo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3600" b="1">
                <a:solidFill>
                  <a:srgbClr val="0066B1"/>
                </a:solidFill>
                <a:cs typeface="Calibri" panose="020F0502020204030204" pitchFamily="34" charset="0"/>
              </a:rPr>
              <a:t>y sus fundamentos</a:t>
            </a:r>
          </a:p>
        </p:txBody>
      </p:sp>
      <p:graphicFrame>
        <p:nvGraphicFramePr>
          <p:cNvPr id="9" name="18 Tabla"/>
          <p:cNvGraphicFramePr>
            <a:graphicFrameLocks noGrp="1"/>
          </p:cNvGraphicFramePr>
          <p:nvPr/>
        </p:nvGraphicFramePr>
        <p:xfrm>
          <a:off x="731838" y="2427288"/>
          <a:ext cx="3397250" cy="1181100"/>
        </p:xfrm>
        <a:graphic>
          <a:graphicData uri="http://schemas.openxmlformats.org/drawingml/2006/table">
            <a:tbl>
              <a:tblPr/>
              <a:tblGrid>
                <a:gridCol w="849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4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9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91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976" marR="35976" marT="35998" marB="35998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 </a:t>
                      </a:r>
                    </a:p>
                  </a:txBody>
                  <a:tcPr marL="35976" marR="35976" marT="35998" marB="35998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</a:p>
                  </a:txBody>
                  <a:tcPr marL="35976" marR="35976" marT="35998" marB="35998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</a:p>
                  </a:txBody>
                  <a:tcPr marL="35976" marR="35976" marT="35998" marB="35998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2017 </a:t>
                      </a:r>
                    </a:p>
                  </a:txBody>
                  <a:tcPr marL="35976" marR="35976" marT="35998" marB="35998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EMISOR</a:t>
                      </a:r>
                    </a:p>
                  </a:txBody>
                  <a:tcPr marL="35976" marR="35976" marT="35998" marB="35998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+</a:t>
                      </a:r>
                    </a:p>
                  </a:txBody>
                  <a:tcPr marL="35976" marR="35976" marT="35998" marB="35998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+</a:t>
                      </a:r>
                    </a:p>
                  </a:txBody>
                  <a:tcPr marL="35976" marR="35976" marT="35998" marB="35998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+</a:t>
                      </a:r>
                    </a:p>
                  </a:txBody>
                  <a:tcPr marL="35976" marR="35976" marT="35998" marB="35998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+</a:t>
                      </a:r>
                    </a:p>
                  </a:txBody>
                  <a:tcPr marL="35976" marR="35976" marT="35998" marB="35998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EMISIONES</a:t>
                      </a:r>
                    </a:p>
                  </a:txBody>
                  <a:tcPr marL="35976" marR="35976" marT="35998" marB="35998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AA -</a:t>
                      </a:r>
                    </a:p>
                  </a:txBody>
                  <a:tcPr marL="35976" marR="35976" marT="35998" marB="35998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AA -</a:t>
                      </a:r>
                    </a:p>
                  </a:txBody>
                  <a:tcPr marL="35976" marR="35976" marT="35998" marB="35998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AA -</a:t>
                      </a:r>
                    </a:p>
                  </a:txBody>
                  <a:tcPr marL="35976" marR="35976" marT="35998" marB="35998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AA -</a:t>
                      </a:r>
                    </a:p>
                  </a:txBody>
                  <a:tcPr marL="35976" marR="35976" marT="35998" marB="35998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PERSPECTIVA</a:t>
                      </a:r>
                    </a:p>
                  </a:txBody>
                  <a:tcPr marL="35976" marR="35976" marT="35998" marB="35998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ESTABLE</a:t>
                      </a:r>
                    </a:p>
                  </a:txBody>
                  <a:tcPr marL="35976" marR="35976" marT="35998" marB="35998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ESTABLE</a:t>
                      </a:r>
                    </a:p>
                  </a:txBody>
                  <a:tcPr marL="35976" marR="35976" marT="35998" marB="35998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ESTABLE</a:t>
                      </a:r>
                    </a:p>
                  </a:txBody>
                  <a:tcPr marL="35976" marR="35976" marT="35998" marB="35998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ESTABLE</a:t>
                      </a:r>
                    </a:p>
                  </a:txBody>
                  <a:tcPr marL="35976" marR="35976" marT="35998" marB="35998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19 Tabla"/>
          <p:cNvGraphicFramePr>
            <a:graphicFrameLocks noGrp="1"/>
          </p:cNvGraphicFramePr>
          <p:nvPr/>
        </p:nvGraphicFramePr>
        <p:xfrm>
          <a:off x="4889500" y="2413000"/>
          <a:ext cx="3651251" cy="1174752"/>
        </p:xfrm>
        <a:graphic>
          <a:graphicData uri="http://schemas.openxmlformats.org/drawingml/2006/table">
            <a:tbl>
              <a:tblPr/>
              <a:tblGrid>
                <a:gridCol w="902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5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7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4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15" marR="36015" marT="35961" marB="35961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</a:t>
                      </a:r>
                    </a:p>
                  </a:txBody>
                  <a:tcPr marL="36015" marR="36015" marT="35961" marB="35961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 </a:t>
                      </a:r>
                    </a:p>
                  </a:txBody>
                  <a:tcPr marL="36015" marR="36015" marT="35961" marB="35961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</a:p>
                  </a:txBody>
                  <a:tcPr marL="36015" marR="36015" marT="35961" marB="35961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2017</a:t>
                      </a:r>
                    </a:p>
                  </a:txBody>
                  <a:tcPr marL="36015" marR="36015" marT="35961" marB="35961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EMISOR</a:t>
                      </a:r>
                    </a:p>
                  </a:txBody>
                  <a:tcPr marL="36015" marR="36015" marT="35961" marB="35961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36015" marR="36015" marT="35961" marB="35961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36015" marR="36015" marT="35961" marB="35961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36015" marR="36015" marT="35961" marB="35961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36015" marR="36015" marT="35961" marB="35961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EMISIONES</a:t>
                      </a:r>
                    </a:p>
                  </a:txBody>
                  <a:tcPr marL="36015" marR="36015" marT="35961" marB="35961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+</a:t>
                      </a:r>
                    </a:p>
                  </a:txBody>
                  <a:tcPr marL="36015" marR="36015" marT="35961" marB="35961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+</a:t>
                      </a:r>
                    </a:p>
                  </a:txBody>
                  <a:tcPr marL="36015" marR="36015" marT="35961" marB="35961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+</a:t>
                      </a:r>
                    </a:p>
                  </a:txBody>
                  <a:tcPr marL="36015" marR="36015" marT="35961" marB="35961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+</a:t>
                      </a:r>
                    </a:p>
                  </a:txBody>
                  <a:tcPr marL="36015" marR="36015" marT="35961" marB="35961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PERSPECTIVA</a:t>
                      </a:r>
                    </a:p>
                  </a:txBody>
                  <a:tcPr marL="36015" marR="36015" marT="35961" marB="35961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ESTABLE</a:t>
                      </a:r>
                    </a:p>
                  </a:txBody>
                  <a:tcPr marL="36015" marR="36015" marT="35961" marB="35961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ESTABLE</a:t>
                      </a:r>
                    </a:p>
                  </a:txBody>
                  <a:tcPr marL="36015" marR="36015" marT="35961" marB="35961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NEGATIVA</a:t>
                      </a:r>
                    </a:p>
                  </a:txBody>
                  <a:tcPr marL="36015" marR="36015" marT="35961" marB="35961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ESTABLE</a:t>
                      </a:r>
                    </a:p>
                  </a:txBody>
                  <a:tcPr marL="36015" marR="36015" marT="35961" marB="35961"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12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4" t="9171" r="13022" b="18864"/>
          <a:stretch>
            <a:fillRect/>
          </a:stretch>
        </p:blipFill>
        <p:spPr bwMode="auto">
          <a:xfrm>
            <a:off x="5413375" y="1758950"/>
            <a:ext cx="26035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69" name="1 Rectángulo"/>
          <p:cNvSpPr>
            <a:spLocks noChangeArrowheads="1"/>
          </p:cNvSpPr>
          <p:nvPr/>
        </p:nvSpPr>
        <p:spPr bwMode="auto">
          <a:xfrm>
            <a:off x="185738" y="1352550"/>
            <a:ext cx="4489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SV" altLang="es-SV" sz="1400">
                <a:solidFill>
                  <a:srgbClr val="000000"/>
                </a:solidFill>
                <a:cs typeface="Calibri" panose="020F0502020204030204" pitchFamily="34" charset="0"/>
              </a:rPr>
              <a:t>El FSV ha obtenido  las  siguientes calificaciones de riesgos:</a:t>
            </a:r>
          </a:p>
        </p:txBody>
      </p:sp>
      <p:pic>
        <p:nvPicPr>
          <p:cNvPr id="51270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1827213"/>
            <a:ext cx="22352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1" name="21 CuadroTexto"/>
          <p:cNvSpPr txBox="1">
            <a:spLocks noChangeArrowheads="1"/>
          </p:cNvSpPr>
          <p:nvPr/>
        </p:nvSpPr>
        <p:spPr bwMode="auto">
          <a:xfrm>
            <a:off x="4572000" y="4024313"/>
            <a:ext cx="4319588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es-SV" altLang="es-SV" sz="1100">
                <a:solidFill>
                  <a:srgbClr val="000000"/>
                </a:solidFill>
                <a:cs typeface="Calibri" panose="020F0502020204030204" pitchFamily="34" charset="0"/>
              </a:rPr>
              <a:t>El nivel de </a:t>
            </a:r>
            <a:r>
              <a:rPr lang="es-SV" altLang="es-SV" sz="1100" b="1">
                <a:solidFill>
                  <a:srgbClr val="000000"/>
                </a:solidFill>
                <a:cs typeface="Calibri" panose="020F0502020204030204" pitchFamily="34" charset="0"/>
              </a:rPr>
              <a:t>solvencia patrimonial </a:t>
            </a:r>
            <a:r>
              <a:rPr lang="es-SV" altLang="es-SV" sz="1100">
                <a:solidFill>
                  <a:srgbClr val="000000"/>
                </a:solidFill>
                <a:cs typeface="Calibri" panose="020F0502020204030204" pitchFamily="34" charset="0"/>
              </a:rPr>
              <a:t>favorece la flexibilidad financiera y respaldo de los activos de baja productividad.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es-SV" altLang="es-SV" sz="1100" b="1">
                <a:solidFill>
                  <a:srgbClr val="000000"/>
                </a:solidFill>
                <a:cs typeface="Calibri" panose="020F0502020204030204" pitchFamily="34" charset="0"/>
              </a:rPr>
              <a:t>El volumen de las provisiones constituidas refleja una sana política </a:t>
            </a:r>
            <a:r>
              <a:rPr lang="es-SV" altLang="es-SV" sz="1100">
                <a:solidFill>
                  <a:srgbClr val="000000"/>
                </a:solidFill>
                <a:cs typeface="Calibri" panose="020F0502020204030204" pitchFamily="34" charset="0"/>
              </a:rPr>
              <a:t>de reconocimiento anticipado de pérdidas.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es-SV" altLang="es-SV" sz="1100" b="1">
                <a:solidFill>
                  <a:srgbClr val="000000"/>
                </a:solidFill>
                <a:cs typeface="Calibri" panose="020F0502020204030204" pitchFamily="34" charset="0"/>
              </a:rPr>
              <a:t>Desempeño consistente en la generación de utilidades </a:t>
            </a:r>
            <a:r>
              <a:rPr lang="es-SV" altLang="es-SV" sz="1100">
                <a:solidFill>
                  <a:srgbClr val="000000"/>
                </a:solidFill>
                <a:cs typeface="Calibri" panose="020F0502020204030204" pitchFamily="34" charset="0"/>
              </a:rPr>
              <a:t>y adecuados índices de eficiencia administrativa y de rentabilidad patrimonial. 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es-SV" altLang="es-SV" sz="1100">
                <a:solidFill>
                  <a:srgbClr val="000000"/>
                </a:solidFill>
                <a:cs typeface="Calibri" panose="020F0502020204030204" pitchFamily="34" charset="0"/>
              </a:rPr>
              <a:t>En términos de calidad de activos se señala el leve incremento en el índice de mora, la menor cobertura de reservas sobre vencidos, aumento de la cartera refinanciada/reestructurada y el desplazamiento del crédito hacia categorías de mayor riesgo.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es-SV" altLang="es-SV" sz="1100">
                <a:solidFill>
                  <a:srgbClr val="000000"/>
                </a:solidFill>
                <a:cs typeface="Calibri" panose="020F0502020204030204" pitchFamily="34" charset="0"/>
              </a:rPr>
              <a:t>Ha </a:t>
            </a:r>
            <a:r>
              <a:rPr lang="es-SV" altLang="es-SV" sz="1100" b="1">
                <a:solidFill>
                  <a:srgbClr val="000000"/>
                </a:solidFill>
                <a:cs typeface="Calibri" panose="020F0502020204030204" pitchFamily="34" charset="0"/>
              </a:rPr>
              <a:t>promovido políticas y programas orientados al incentivo </a:t>
            </a:r>
            <a:r>
              <a:rPr lang="es-SV" altLang="es-SV" sz="1100">
                <a:solidFill>
                  <a:srgbClr val="000000"/>
                </a:solidFill>
                <a:cs typeface="Calibri" panose="020F0502020204030204" pitchFamily="34" charset="0"/>
              </a:rPr>
              <a:t>de la demanda crediticias entre las cuales se menciona: “Casa Joven” y “Política de reducción de Tasas de Interés para nuevos créditos”.</a:t>
            </a:r>
          </a:p>
        </p:txBody>
      </p:sp>
      <p:sp>
        <p:nvSpPr>
          <p:cNvPr id="19" name="14 CuadroTexto"/>
          <p:cNvSpPr txBox="1">
            <a:spLocks noChangeArrowheads="1"/>
          </p:cNvSpPr>
          <p:nvPr/>
        </p:nvSpPr>
        <p:spPr bwMode="auto">
          <a:xfrm>
            <a:off x="254000" y="4078288"/>
            <a:ext cx="4319588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s-SV" sz="1050" dirty="0" smtClean="0">
                <a:solidFill>
                  <a:srgbClr val="000000"/>
                </a:solidFill>
                <a:cs typeface="Calibri" panose="020F0502020204030204" pitchFamily="34" charset="0"/>
              </a:rPr>
              <a:t>El </a:t>
            </a:r>
            <a:r>
              <a:rPr lang="es-SV" sz="1050" dirty="0">
                <a:solidFill>
                  <a:srgbClr val="000000"/>
                </a:solidFill>
                <a:cs typeface="Calibri" panose="020F0502020204030204" pitchFamily="34" charset="0"/>
              </a:rPr>
              <a:t>FSV </a:t>
            </a:r>
            <a:r>
              <a:rPr lang="es-SV" sz="1050" b="1" dirty="0">
                <a:solidFill>
                  <a:srgbClr val="000000"/>
                </a:solidFill>
                <a:cs typeface="Calibri" panose="020F0502020204030204" pitchFamily="34" charset="0"/>
              </a:rPr>
              <a:t>posee un robusto desempeño en rentabilidad y capital </a:t>
            </a:r>
            <a:r>
              <a:rPr lang="es-SV" sz="1050" dirty="0">
                <a:solidFill>
                  <a:srgbClr val="000000"/>
                </a:solidFill>
                <a:cs typeface="Calibri" panose="020F0502020204030204" pitchFamily="34" charset="0"/>
              </a:rPr>
              <a:t>derivado de las atribuciones otorgadas por la ley y la naturaleza híbrida entre intermediario financiero y administrador de fondeo cerrado de cotizaciones</a:t>
            </a:r>
            <a:r>
              <a:rPr lang="es-SV" sz="1050" dirty="0" smtClean="0">
                <a:solidFill>
                  <a:srgbClr val="000000"/>
                </a:solidFill>
                <a:cs typeface="Calibri" panose="020F0502020204030204" pitchFamily="34" charset="0"/>
              </a:rPr>
              <a:t>.</a:t>
            </a:r>
            <a:endParaRPr lang="es-SV" sz="105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algn="just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s-SV" sz="105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Cuenta </a:t>
            </a:r>
            <a:r>
              <a:rPr lang="es-SV" sz="1050" b="1" dirty="0">
                <a:solidFill>
                  <a:srgbClr val="000000"/>
                </a:solidFill>
                <a:cs typeface="Calibri" panose="020F0502020204030204" pitchFamily="34" charset="0"/>
              </a:rPr>
              <a:t>con fondeo estable</a:t>
            </a:r>
            <a:r>
              <a:rPr lang="es-SV" sz="1050" dirty="0">
                <a:solidFill>
                  <a:srgbClr val="000000"/>
                </a:solidFill>
                <a:cs typeface="Calibri" panose="020F0502020204030204" pitchFamily="34" charset="0"/>
              </a:rPr>
              <a:t> compuesto por </a:t>
            </a:r>
            <a:r>
              <a:rPr lang="es-SV" sz="1050" dirty="0" smtClean="0">
                <a:solidFill>
                  <a:srgbClr val="000000"/>
                </a:solidFill>
                <a:cs typeface="Calibri" panose="020F0502020204030204" pitchFamily="34" charset="0"/>
              </a:rPr>
              <a:t>cotizaciones, financiamiento institucional y emisiones de deuda, provee </a:t>
            </a:r>
            <a:r>
              <a:rPr lang="es-SV" sz="1050" dirty="0">
                <a:solidFill>
                  <a:srgbClr val="000000"/>
                </a:solidFill>
                <a:cs typeface="Calibri" panose="020F0502020204030204" pitchFamily="34" charset="0"/>
              </a:rPr>
              <a:t>a la institución de ventaja por una alta estabilidad; además permite contar con una programación </a:t>
            </a:r>
            <a:r>
              <a:rPr lang="es-SV" sz="1050" dirty="0" smtClean="0">
                <a:solidFill>
                  <a:srgbClr val="000000"/>
                </a:solidFill>
                <a:cs typeface="Calibri" panose="020F0502020204030204" pitchFamily="34" charset="0"/>
              </a:rPr>
              <a:t>de </a:t>
            </a:r>
            <a:r>
              <a:rPr lang="es-SV" sz="1050" dirty="0">
                <a:solidFill>
                  <a:srgbClr val="000000"/>
                </a:solidFill>
                <a:cs typeface="Calibri" panose="020F0502020204030204" pitchFamily="34" charset="0"/>
              </a:rPr>
              <a:t>flujos bastante predecible</a:t>
            </a:r>
            <a:r>
              <a:rPr lang="es-SV" sz="1050" dirty="0" smtClean="0">
                <a:solidFill>
                  <a:srgbClr val="000000"/>
                </a:solidFill>
                <a:cs typeface="Calibri" panose="020F0502020204030204" pitchFamily="34" charset="0"/>
              </a:rPr>
              <a:t>.</a:t>
            </a:r>
            <a:endParaRPr lang="es-SV" sz="105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algn="just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s-SV" sz="105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La </a:t>
            </a:r>
            <a:r>
              <a:rPr lang="es-SV" sz="1050" b="1" dirty="0">
                <a:solidFill>
                  <a:srgbClr val="000000"/>
                </a:solidFill>
                <a:cs typeface="Calibri" panose="020F0502020204030204" pitchFamily="34" charset="0"/>
              </a:rPr>
              <a:t>posición patrimonial es robusta</a:t>
            </a:r>
            <a:r>
              <a:rPr lang="es-SV" sz="1050" dirty="0">
                <a:solidFill>
                  <a:srgbClr val="000000"/>
                </a:solidFill>
                <a:cs typeface="Calibri" panose="020F0502020204030204" pitchFamily="34" charset="0"/>
              </a:rPr>
              <a:t> fundamentada por la acumulación de la totalidad de los resultados junto a la inhabilidad de repartir dividendos permitiendo a la institución acumular un capital elevado</a:t>
            </a:r>
            <a:r>
              <a:rPr lang="es-SV" sz="1050" dirty="0" smtClean="0">
                <a:solidFill>
                  <a:srgbClr val="000000"/>
                </a:solidFill>
                <a:cs typeface="Calibri" panose="020F0502020204030204" pitchFamily="34" charset="0"/>
              </a:rPr>
              <a:t>.</a:t>
            </a:r>
            <a:endParaRPr lang="es-SV" sz="105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0" name="23 Rectángulo"/>
          <p:cNvSpPr/>
          <p:nvPr/>
        </p:nvSpPr>
        <p:spPr>
          <a:xfrm>
            <a:off x="2377726" y="3733316"/>
            <a:ext cx="4331730" cy="3400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es-ES" sz="1400" dirty="0">
                <a:ln w="13335" cmpd="sng">
                  <a:solidFill>
                    <a:srgbClr val="4F81BD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Aspectos relevantes de la calificación </a:t>
            </a:r>
            <a:r>
              <a:rPr lang="es-SV" sz="1400" dirty="0">
                <a:ln w="13335" cmpd="sng">
                  <a:solidFill>
                    <a:srgbClr val="4F81BD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riesgo</a:t>
            </a:r>
          </a:p>
        </p:txBody>
      </p:sp>
      <p:sp>
        <p:nvSpPr>
          <p:cNvPr id="13" name="20 Rectángulo"/>
          <p:cNvSpPr/>
          <p:nvPr/>
        </p:nvSpPr>
        <p:spPr>
          <a:xfrm>
            <a:off x="665163" y="3629025"/>
            <a:ext cx="3465512" cy="200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s-SV" sz="700" kern="0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Calificación con Estados Financieros a diciembre de cada año.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16"/>
          <p:cNvSpPr txBox="1">
            <a:spLocks noChangeArrowheads="1"/>
          </p:cNvSpPr>
          <p:nvPr/>
        </p:nvSpPr>
        <p:spPr bwMode="auto">
          <a:xfrm>
            <a:off x="2133600" y="103188"/>
            <a:ext cx="5676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3600" b="1">
                <a:solidFill>
                  <a:srgbClr val="0066B1"/>
                </a:solidFill>
                <a:cs typeface="Calibri" panose="020F0502020204030204" pitchFamily="34" charset="0"/>
              </a:rPr>
              <a:t>Gestión financiera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3600" b="1">
                <a:solidFill>
                  <a:srgbClr val="0066B1"/>
                </a:solidFill>
                <a:cs typeface="Calibri" panose="020F0502020204030204" pitchFamily="34" charset="0"/>
              </a:rPr>
              <a:t>a Mayo 2018</a:t>
            </a:r>
          </a:p>
        </p:txBody>
      </p:sp>
      <p:sp>
        <p:nvSpPr>
          <p:cNvPr id="52228" name="9 Rectángulo"/>
          <p:cNvSpPr>
            <a:spLocks noChangeArrowheads="1"/>
          </p:cNvSpPr>
          <p:nvPr/>
        </p:nvSpPr>
        <p:spPr bwMode="auto">
          <a:xfrm>
            <a:off x="3840480" y="2187843"/>
            <a:ext cx="482727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s-SV" altLang="es-SV" sz="1600" dirty="0">
                <a:cs typeface="Calibri" panose="020F0502020204030204" pitchFamily="34" charset="0"/>
              </a:rPr>
              <a:t>El Estado de Resultados mostró en el período Junio 2017 - Mayo 2018, ingresos de </a:t>
            </a:r>
            <a:r>
              <a:rPr lang="es-SV" altLang="es-SV" sz="1600" b="1" dirty="0">
                <a:solidFill>
                  <a:srgbClr val="0070C0"/>
                </a:solidFill>
                <a:cs typeface="Calibri" panose="020F0502020204030204" pitchFamily="34" charset="0"/>
              </a:rPr>
              <a:t>US$110.20 </a:t>
            </a:r>
            <a:r>
              <a:rPr lang="es-SV" altLang="es-SV" sz="1600" dirty="0">
                <a:cs typeface="Calibri" panose="020F0502020204030204" pitchFamily="34" charset="0"/>
              </a:rPr>
              <a:t>millones y gastos totales por </a:t>
            </a:r>
            <a:r>
              <a:rPr lang="es-SV" altLang="es-SV" sz="1600" b="1" dirty="0">
                <a:solidFill>
                  <a:srgbClr val="0070C0"/>
                </a:solidFill>
                <a:cs typeface="Calibri" panose="020F0502020204030204" pitchFamily="34" charset="0"/>
              </a:rPr>
              <a:t>US$76.64 </a:t>
            </a:r>
            <a:r>
              <a:rPr lang="es-SV" altLang="es-SV" sz="1600" dirty="0">
                <a:cs typeface="Calibri" panose="020F0502020204030204" pitchFamily="34" charset="0"/>
              </a:rPr>
              <a:t>millones, reflejando un superávit de </a:t>
            </a:r>
            <a:r>
              <a:rPr lang="es-SV" altLang="es-SV" sz="1600" b="1" dirty="0">
                <a:solidFill>
                  <a:srgbClr val="0070C0"/>
                </a:solidFill>
                <a:cs typeface="Calibri" panose="020F0502020204030204" pitchFamily="34" charset="0"/>
              </a:rPr>
              <a:t>US$33.56 millones.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s-SV" altLang="es-SV" sz="1600" dirty="0">
                <a:cs typeface="Calibri" panose="020F0502020204030204" pitchFamily="34" charset="0"/>
              </a:rPr>
              <a:t>El FSV es una institución financiera sólida con indicadores clave en el mercado: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SV" altLang="es-SV" sz="1600" dirty="0">
                <a:cs typeface="Calibri" panose="020F0502020204030204" pitchFamily="34" charset="0"/>
              </a:rPr>
              <a:t>1era en cartera hipotecaria.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SV" altLang="es-SV" sz="1600" dirty="0">
                <a:cs typeface="Calibri" panose="020F0502020204030204" pitchFamily="34" charset="0"/>
              </a:rPr>
              <a:t>2da en utilidades.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SV" altLang="es-SV" sz="1600" dirty="0">
                <a:cs typeface="Calibri" panose="020F0502020204030204" pitchFamily="34" charset="0"/>
              </a:rPr>
              <a:t>2da en porcentaje de participación del patrimonio en todo el sector.</a:t>
            </a:r>
          </a:p>
        </p:txBody>
      </p:sp>
      <p:pic>
        <p:nvPicPr>
          <p:cNvPr id="51202" name="Picture 2" descr="Resultado de imagen para presupuesto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" y="2536369"/>
            <a:ext cx="4480560" cy="33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16"/>
          <p:cNvSpPr txBox="1">
            <a:spLocks noChangeArrowheads="1"/>
          </p:cNvSpPr>
          <p:nvPr/>
        </p:nvSpPr>
        <p:spPr bwMode="auto">
          <a:xfrm>
            <a:off x="2060575" y="407988"/>
            <a:ext cx="56769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4000" b="1">
                <a:solidFill>
                  <a:srgbClr val="0066B1"/>
                </a:solidFill>
                <a:cs typeface="Calibri" panose="020F0502020204030204" pitchFamily="34" charset="0"/>
              </a:rPr>
              <a:t>Flujo de fondos</a:t>
            </a:r>
          </a:p>
        </p:txBody>
      </p:sp>
      <p:sp>
        <p:nvSpPr>
          <p:cNvPr id="7" name="4 Rectángulo"/>
          <p:cNvSpPr>
            <a:spLocks noChangeArrowheads="1"/>
          </p:cNvSpPr>
          <p:nvPr/>
        </p:nvSpPr>
        <p:spPr bwMode="auto">
          <a:xfrm>
            <a:off x="342900" y="1408113"/>
            <a:ext cx="8353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600" dirty="0" smtClean="0">
                <a:latin typeface="+mn-lt"/>
              </a:rPr>
              <a:t>Las fuentes de ingresos y el detalle de egresos se presenta a continuación (en millones de US$):</a:t>
            </a:r>
          </a:p>
        </p:txBody>
      </p:sp>
      <p:graphicFrame>
        <p:nvGraphicFramePr>
          <p:cNvPr id="8" name="5 Tabla"/>
          <p:cNvGraphicFramePr>
            <a:graphicFrameLocks noGrp="1"/>
          </p:cNvGraphicFramePr>
          <p:nvPr/>
        </p:nvGraphicFramePr>
        <p:xfrm>
          <a:off x="244475" y="2076450"/>
          <a:ext cx="4824413" cy="4464045"/>
        </p:xfrm>
        <a:graphic>
          <a:graphicData uri="http://schemas.openxmlformats.org/drawingml/2006/table">
            <a:tbl>
              <a:tblPr firstRow="1" firstCol="1" bandRow="1"/>
              <a:tblGrid>
                <a:gridCol w="2880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 </a:t>
                      </a:r>
                      <a:endParaRPr lang="es-SV" sz="12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9" marR="44449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Junio </a:t>
                      </a: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2014 </a:t>
                      </a: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– Mayo </a:t>
                      </a:r>
                      <a:r>
                        <a:rPr lang="es-SV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2018</a:t>
                      </a:r>
                      <a:endParaRPr lang="es-SV" sz="12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Fuentes</a:t>
                      </a:r>
                      <a:endParaRPr lang="es-SV" sz="12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$770.82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Recuperación de Cartera Hipotecaria</a:t>
                      </a:r>
                      <a:endParaRPr lang="es-SV" sz="12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$571.77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Crédito BANDESAL</a:t>
                      </a:r>
                      <a:endParaRPr lang="es-SV" sz="12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$</a:t>
                      </a:r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34.23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60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Crédito BCIE</a:t>
                      </a: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$</a:t>
                      </a:r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36.82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60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Emisión CDVIS</a:t>
                      </a: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$</a:t>
                      </a:r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37.80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Uso de Disponibilidad</a:t>
                      </a:r>
                      <a:endParaRPr lang="es-SV" sz="12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$</a:t>
                      </a:r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Otros Ingresos</a:t>
                      </a:r>
                      <a:endParaRPr lang="es-SV" sz="12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$</a:t>
                      </a:r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Usos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$721.56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Inversión en Cartera Hipotecaria</a:t>
                      </a:r>
                      <a:endParaRPr lang="es-SV" sz="12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$397.56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Gastos Administrativos</a:t>
                      </a:r>
                      <a:endParaRPr lang="es-SV" sz="12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$</a:t>
                      </a:r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78.78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7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Gastos Financieros y Otros</a:t>
                      </a:r>
                      <a:endParaRPr lang="es-SV" sz="120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$</a:t>
                      </a:r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7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Amortización de Endeudamiento Público</a:t>
                      </a:r>
                      <a:endParaRPr lang="es-SV" sz="12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$</a:t>
                      </a:r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95.93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7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Devolución de Cotizaciones</a:t>
                      </a:r>
                      <a:endParaRPr lang="es-SV" sz="12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$</a:t>
                      </a:r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7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Otros Egresos</a:t>
                      </a:r>
                      <a:endParaRPr lang="es-SV" sz="12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9" marR="44449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$</a:t>
                      </a:r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9" name="6 Tabla"/>
          <p:cNvGraphicFramePr>
            <a:graphicFrameLocks noGrp="1"/>
          </p:cNvGraphicFramePr>
          <p:nvPr/>
        </p:nvGraphicFramePr>
        <p:xfrm>
          <a:off x="5773738" y="4438650"/>
          <a:ext cx="3170237" cy="1049338"/>
        </p:xfrm>
        <a:graphic>
          <a:graphicData uri="http://schemas.openxmlformats.org/drawingml/2006/table">
            <a:tbl>
              <a:tblPr/>
              <a:tblGrid>
                <a:gridCol w="2266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3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757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Línea Financiera</a:t>
                      </a:r>
                    </a:p>
                  </a:txBody>
                  <a:tcPr marL="35998" marR="35998" marT="953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Inversión</a:t>
                      </a:r>
                    </a:p>
                  </a:txBody>
                  <a:tcPr marL="35998" marR="35998" marT="953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442"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Vivienda Nueva</a:t>
                      </a:r>
                    </a:p>
                  </a:txBody>
                  <a:tcPr marL="35998" marR="35998" marT="953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$169.91</a:t>
                      </a:r>
                      <a:endParaRPr lang="es-SV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4447" marR="44447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442"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Vivienda Usada</a:t>
                      </a:r>
                    </a:p>
                  </a:txBody>
                  <a:tcPr marL="35998" marR="35998" marT="953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$228.15</a:t>
                      </a:r>
                      <a:endParaRPr lang="es-SV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4447" marR="44447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442"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Viviendas FSV</a:t>
                      </a:r>
                    </a:p>
                  </a:txBody>
                  <a:tcPr marL="35998" marR="35998" marT="953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$31.72</a:t>
                      </a:r>
                      <a:endParaRPr lang="es-SV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4447" marR="44447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442"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Otras Líneas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998" marR="35998" marT="9531" marB="0" anchor="b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$19.78</a:t>
                      </a:r>
                      <a:endParaRPr lang="es-SV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4447" marR="44447" marT="0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7 Flecha derecha"/>
          <p:cNvSpPr/>
          <p:nvPr/>
        </p:nvSpPr>
        <p:spPr>
          <a:xfrm>
            <a:off x="5154613" y="4645025"/>
            <a:ext cx="539750" cy="595313"/>
          </a:xfrm>
          <a:prstGeom prst="righ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16"/>
          <p:cNvSpPr txBox="1">
            <a:spLocks noChangeArrowheads="1"/>
          </p:cNvSpPr>
          <p:nvPr/>
        </p:nvSpPr>
        <p:spPr bwMode="auto">
          <a:xfrm>
            <a:off x="2133600" y="103188"/>
            <a:ext cx="56769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3600" b="1">
                <a:solidFill>
                  <a:srgbClr val="0066B1"/>
                </a:solidFill>
                <a:cs typeface="Calibri" panose="020F0502020204030204" pitchFamily="34" charset="0"/>
              </a:rPr>
              <a:t>Proyección de inversión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b="1">
                <a:solidFill>
                  <a:srgbClr val="0066B1"/>
                </a:solidFill>
                <a:cs typeface="Calibri" panose="020F0502020204030204" pitchFamily="34" charset="0"/>
              </a:rPr>
              <a:t>Junio 2018 – Mayo 2019</a:t>
            </a:r>
          </a:p>
        </p:txBody>
      </p:sp>
      <p:graphicFrame>
        <p:nvGraphicFramePr>
          <p:cNvPr id="6" name="8 Tabla"/>
          <p:cNvGraphicFramePr>
            <a:graphicFrameLocks noGrp="1"/>
          </p:cNvGraphicFramePr>
          <p:nvPr/>
        </p:nvGraphicFramePr>
        <p:xfrm>
          <a:off x="1146175" y="2555875"/>
          <a:ext cx="7070724" cy="2852739"/>
        </p:xfrm>
        <a:graphic>
          <a:graphicData uri="http://schemas.openxmlformats.org/drawingml/2006/table">
            <a:tbl>
              <a:tblPr firstRow="1" firstCol="1" bandRow="1"/>
              <a:tblGrid>
                <a:gridCol w="347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9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6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500" b="1" dirty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Inversión en unidades</a:t>
                      </a:r>
                      <a:endParaRPr lang="es-SV" sz="15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8" marR="44448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Número</a:t>
                      </a: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Monto</a:t>
                      </a: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500" dirty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Vivienda </a:t>
                      </a:r>
                      <a:r>
                        <a:rPr lang="es-SV" sz="15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Nueva</a:t>
                      </a:r>
                      <a:endParaRPr lang="es-SV" sz="15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8" marR="44448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  966</a:t>
                      </a:r>
                      <a:endParaRPr lang="es-SV" sz="28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 $</a:t>
                      </a:r>
                      <a:r>
                        <a:rPr lang="es-SV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29.2</a:t>
                      </a:r>
                      <a:endParaRPr lang="es-SV" sz="28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500" dirty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Vivienda </a:t>
                      </a:r>
                      <a:r>
                        <a:rPr lang="es-SV" sz="15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Usada</a:t>
                      </a:r>
                      <a:endParaRPr lang="es-SV" sz="15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8" marR="44448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3,912</a:t>
                      </a:r>
                      <a:endParaRPr lang="es-SV" sz="280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 $</a:t>
                      </a:r>
                      <a:r>
                        <a:rPr lang="es-SV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78.1</a:t>
                      </a:r>
                      <a:endParaRPr lang="es-SV" sz="28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50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Otras Líneas </a:t>
                      </a:r>
                      <a:endParaRPr lang="es-SV" sz="150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8" marR="44448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  286</a:t>
                      </a:r>
                      <a:endParaRPr lang="es-SV" sz="28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   $</a:t>
                      </a:r>
                      <a:r>
                        <a:rPr lang="es-SV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3.2</a:t>
                      </a:r>
                      <a:endParaRPr lang="es-SV" sz="28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500" b="1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Subtotal con desembolso </a:t>
                      </a:r>
                      <a:endParaRPr lang="es-SV" sz="15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8" marR="44448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5,164</a:t>
                      </a:r>
                      <a:endParaRPr lang="es-SV" sz="28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$110.5</a:t>
                      </a:r>
                      <a:endParaRPr lang="es-SV" sz="28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50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Activos Extraordinarios </a:t>
                      </a:r>
                      <a:endParaRPr lang="es-SV" sz="150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8" marR="44448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1,172</a:t>
                      </a:r>
                      <a:endParaRPr lang="es-SV" sz="280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    $</a:t>
                      </a:r>
                      <a:r>
                        <a:rPr lang="es-SV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9.3</a:t>
                      </a:r>
                      <a:endParaRPr lang="es-SV" sz="28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500" dirty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Refinanciamientos </a:t>
                      </a:r>
                      <a:endParaRPr lang="es-SV" sz="15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8" marR="44448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  124</a:t>
                      </a:r>
                      <a:endParaRPr lang="es-SV" sz="28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    $</a:t>
                      </a:r>
                      <a:r>
                        <a:rPr lang="es-SV" sz="16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1.1</a:t>
                      </a:r>
                      <a:endParaRPr lang="es-SV" sz="28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500" b="1" dirty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SV" sz="1500" b="1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Subtotal sin desembolso </a:t>
                      </a:r>
                      <a:endParaRPr lang="es-SV" sz="15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8" marR="44448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1,296</a:t>
                      </a:r>
                      <a:endParaRPr lang="es-SV" sz="280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 $</a:t>
                      </a:r>
                      <a:r>
                        <a:rPr lang="es-SV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10.4</a:t>
                      </a:r>
                      <a:endParaRPr lang="es-SV" sz="28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500" b="1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Total</a:t>
                      </a:r>
                      <a:endParaRPr lang="es-SV" sz="15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44448" marR="44448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6,460</a:t>
                      </a:r>
                      <a:endParaRPr lang="es-SV" sz="280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$120.8</a:t>
                      </a:r>
                      <a:endParaRPr lang="es-SV" sz="2800" dirty="0">
                        <a:effectLst/>
                        <a:latin typeface="Calibri" panose="020F0502020204030204" pitchFamily="34" charset="0"/>
                        <a:ea typeface="MS Mincho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4318" name="Rectángulo 4"/>
          <p:cNvSpPr>
            <a:spLocks noChangeArrowheads="1"/>
          </p:cNvSpPr>
          <p:nvPr/>
        </p:nvSpPr>
        <p:spPr bwMode="auto">
          <a:xfrm>
            <a:off x="808038" y="1512888"/>
            <a:ext cx="76200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SV" altLang="es-SV" sz="1800">
                <a:ea typeface="MS Mincho" pitchFamily="49" charset="-128"/>
                <a:cs typeface="Calibri" panose="020F0502020204030204" pitchFamily="34" charset="0"/>
              </a:rPr>
              <a:t>Para el período se cuenta con la siguiente proyección de inversión crediticia (en millones de US$):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6"/>
          <p:cNvSpPr txBox="1"/>
          <p:nvPr/>
        </p:nvSpPr>
        <p:spPr>
          <a:xfrm>
            <a:off x="2633663" y="255588"/>
            <a:ext cx="4278312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4000" b="1" dirty="0">
                <a:solidFill>
                  <a:srgbClr val="0066B1"/>
                </a:solidFill>
                <a:latin typeface="+mj-lt"/>
              </a:rPr>
              <a:t>Créditos Otorgados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400" b="1" dirty="0">
                <a:solidFill>
                  <a:srgbClr val="0066B1"/>
                </a:solidFill>
                <a:latin typeface="+mj-lt"/>
              </a:rPr>
              <a:t>Junio 2014 – Mayo 2018</a:t>
            </a:r>
            <a:endParaRPr lang="en-US" sz="2400" b="1" dirty="0">
              <a:solidFill>
                <a:srgbClr val="0066B1"/>
              </a:solidFill>
              <a:latin typeface="+mj-lt"/>
            </a:endParaRPr>
          </a:p>
        </p:txBody>
      </p:sp>
      <p:sp>
        <p:nvSpPr>
          <p:cNvPr id="8" name="10 CuadroTexto"/>
          <p:cNvSpPr txBox="1">
            <a:spLocks noChangeArrowheads="1"/>
          </p:cNvSpPr>
          <p:nvPr/>
        </p:nvSpPr>
        <p:spPr bwMode="auto">
          <a:xfrm>
            <a:off x="696913" y="1471613"/>
            <a:ext cx="2867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Montserrat" pitchFamily="50" charset="0"/>
              <a:buAutoNum type="alphaLcPeriod"/>
              <a:defRPr/>
            </a:pPr>
            <a:r>
              <a:rPr lang="es-SV" altLang="es-SV" sz="1800" b="1" dirty="0" smtClean="0">
                <a:solidFill>
                  <a:srgbClr val="0070C0"/>
                </a:solidFill>
                <a:latin typeface="+mn-lt"/>
              </a:rPr>
              <a:t>Por línea financiera</a:t>
            </a:r>
          </a:p>
        </p:txBody>
      </p:sp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696913" y="5265738"/>
            <a:ext cx="7940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600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Se han beneficiado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59,715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salvadoreños con el otorgamiento de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14,218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créditos para la adquisición de vivienda usada y</a:t>
            </a:r>
            <a:r>
              <a:rPr lang="es-SV" altLang="es-SV" sz="1600" dirty="0" smtClean="0">
                <a:latin typeface="+mn-lt"/>
                <a:cs typeface="Calibri" panose="020F0502020204030204" pitchFamily="34" charset="0"/>
              </a:rPr>
              <a:t>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24,465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salvadoreños con el otorgamiento de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5,825</a:t>
            </a:r>
            <a:r>
              <a:rPr lang="es-SV" altLang="es-SV" sz="1600" dirty="0" smtClean="0">
                <a:latin typeface="+mn-lt"/>
              </a:rPr>
              <a:t>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créditos para la adquisición de vivienda nueva, por un monto de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$169.91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millones.</a:t>
            </a:r>
            <a:endParaRPr lang="es-SV" altLang="es-SV" sz="1600" dirty="0" smtClean="0">
              <a:latin typeface="+mn-lt"/>
              <a:cs typeface="Calibri" panose="020F0502020204030204" pitchFamily="34" charset="0"/>
            </a:endParaRPr>
          </a:p>
        </p:txBody>
      </p:sp>
      <p:graphicFrame>
        <p:nvGraphicFramePr>
          <p:cNvPr id="14343" name="5 Gráfico"/>
          <p:cNvGraphicFramePr>
            <a:graphicFrameLocks/>
          </p:cNvGraphicFramePr>
          <p:nvPr/>
        </p:nvGraphicFramePr>
        <p:xfrm>
          <a:off x="544513" y="1876425"/>
          <a:ext cx="4611687" cy="304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2" name="Gráfico" r:id="rId4" imgW="4615072" imgH="3048264" progId="Excel.Chart.8">
                  <p:embed/>
                </p:oleObj>
              </mc:Choice>
              <mc:Fallback>
                <p:oleObj name="Gráfico" r:id="rId4" imgW="4615072" imgH="3048264" progId="Excel.Chart.8">
                  <p:embed/>
                  <p:pic>
                    <p:nvPicPr>
                      <p:cNvPr id="0" name="5 Gráfico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13" y="1876425"/>
                        <a:ext cx="4611687" cy="304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38" y="2098706"/>
            <a:ext cx="3547450" cy="26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6"/>
          <p:cNvSpPr txBox="1"/>
          <p:nvPr/>
        </p:nvSpPr>
        <p:spPr>
          <a:xfrm>
            <a:off x="2633663" y="255588"/>
            <a:ext cx="4278312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4000" b="1" dirty="0">
                <a:solidFill>
                  <a:srgbClr val="0066B1"/>
                </a:solidFill>
                <a:latin typeface="+mj-lt"/>
              </a:rPr>
              <a:t>Créditos Otorgados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400" b="1" dirty="0">
                <a:solidFill>
                  <a:srgbClr val="0066B1"/>
                </a:solidFill>
                <a:latin typeface="+mj-lt"/>
              </a:rPr>
              <a:t>Junio 2014 – Mayo 2018</a:t>
            </a:r>
            <a:endParaRPr lang="en-US" sz="2400" b="1" dirty="0">
              <a:solidFill>
                <a:srgbClr val="0066B1"/>
              </a:solidFill>
              <a:latin typeface="+mj-lt"/>
            </a:endParaRPr>
          </a:p>
        </p:txBody>
      </p:sp>
      <p:sp>
        <p:nvSpPr>
          <p:cNvPr id="8" name="10 CuadroTexto"/>
          <p:cNvSpPr txBox="1">
            <a:spLocks noChangeArrowheads="1"/>
          </p:cNvSpPr>
          <p:nvPr/>
        </p:nvSpPr>
        <p:spPr bwMode="auto">
          <a:xfrm>
            <a:off x="696913" y="1462088"/>
            <a:ext cx="3989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+mj-lt"/>
              <a:buAutoNum type="alphaLcPeriod" startAt="2"/>
              <a:defRPr/>
            </a:pPr>
            <a:r>
              <a:rPr lang="es-SV" altLang="es-SV" sz="1800" b="1" dirty="0" smtClean="0">
                <a:solidFill>
                  <a:srgbClr val="0070C0"/>
                </a:solidFill>
                <a:latin typeface="+mn-lt"/>
              </a:rPr>
              <a:t>Por ingresos del solicitante</a:t>
            </a:r>
          </a:p>
        </p:txBody>
      </p:sp>
      <p:sp>
        <p:nvSpPr>
          <p:cNvPr id="12" name="2 CuadroTexto"/>
          <p:cNvSpPr txBox="1">
            <a:spLocks noChangeArrowheads="1"/>
          </p:cNvSpPr>
          <p:nvPr/>
        </p:nvSpPr>
        <p:spPr bwMode="auto">
          <a:xfrm>
            <a:off x="504825" y="4814909"/>
            <a:ext cx="81343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El FSV cumpliendo con su rol social en beneficio de los sectores vulnerables, cuyo ingreso familiar es de hasta 4 salarios mínimos, otorgó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20,869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créditos</a:t>
            </a:r>
            <a:r>
              <a:rPr lang="es-SV" altLang="es-SV" sz="1600" b="1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por</a:t>
            </a:r>
            <a:r>
              <a:rPr lang="es-SV" altLang="es-SV" sz="1600" dirty="0" smtClean="0">
                <a:latin typeface="+mn-lt"/>
                <a:ea typeface="MS Mincho" pitchFamily="49" charset="-128"/>
                <a:cs typeface="Times New Roman" panose="02020603050405020304" pitchFamily="18" charset="0"/>
              </a:rPr>
              <a:t>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US$292.29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millones, representando el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83.5%</a:t>
            </a:r>
            <a:r>
              <a:rPr lang="es-SV" altLang="es-SV" sz="1600" dirty="0" smtClean="0">
                <a:latin typeface="+mn-lt"/>
                <a:ea typeface="MS Mincho" pitchFamily="49" charset="-128"/>
                <a:cs typeface="Times New Roman" panose="02020603050405020304" pitchFamily="18" charset="0"/>
              </a:rPr>
              <a:t>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del total de créditos otorgados. Los restantes</a:t>
            </a:r>
            <a:r>
              <a:rPr lang="es-SV" altLang="es-SV" sz="1600" dirty="0" smtClean="0">
                <a:latin typeface="+mn-lt"/>
                <a:ea typeface="MS Mincho" pitchFamily="49" charset="-128"/>
                <a:cs typeface="Times New Roman" panose="02020603050405020304" pitchFamily="18" charset="0"/>
              </a:rPr>
              <a:t>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4,137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créditos</a:t>
            </a:r>
            <a:r>
              <a:rPr lang="es-SV" altLang="es-SV" sz="1600" b="1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,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que representan el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16.5%</a:t>
            </a:r>
            <a:r>
              <a:rPr lang="es-SV" altLang="es-SV" sz="1600" dirty="0" smtClean="0">
                <a:latin typeface="+mn-lt"/>
                <a:ea typeface="MS Mincho" pitchFamily="49" charset="-128"/>
                <a:cs typeface="Times New Roman" panose="02020603050405020304" pitchFamily="18" charset="0"/>
              </a:rPr>
              <a:t>,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fueron otorgados a clientes con ingresos mayores a 4 salarios mínimos.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SV" altLang="es-SV" sz="1600" b="1" dirty="0" smtClean="0">
              <a:solidFill>
                <a:srgbClr val="000000"/>
              </a:solidFill>
              <a:latin typeface="+mn-lt"/>
              <a:ea typeface="MS Mincho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600" b="1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Es decir, que de cada 10 créditos, 8 son otorgados a salvadoreños de menores ingresos en el país.</a:t>
            </a:r>
          </a:p>
        </p:txBody>
      </p:sp>
      <p:graphicFrame>
        <p:nvGraphicFramePr>
          <p:cNvPr id="15" name="7 Gráfico"/>
          <p:cNvGraphicFramePr/>
          <p:nvPr/>
        </p:nvGraphicFramePr>
        <p:xfrm>
          <a:off x="533400" y="1998347"/>
          <a:ext cx="3790950" cy="2830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4" t="30846" r="8505"/>
          <a:stretch/>
        </p:blipFill>
        <p:spPr>
          <a:xfrm>
            <a:off x="4673781" y="1889961"/>
            <a:ext cx="3555819" cy="236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6"/>
          <p:cNvSpPr txBox="1"/>
          <p:nvPr/>
        </p:nvSpPr>
        <p:spPr>
          <a:xfrm>
            <a:off x="2633663" y="255588"/>
            <a:ext cx="4278312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4000" b="1" dirty="0">
                <a:solidFill>
                  <a:srgbClr val="0066B1"/>
                </a:solidFill>
                <a:latin typeface="+mj-lt"/>
              </a:rPr>
              <a:t>Créditos Otorgados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400" b="1" dirty="0">
                <a:solidFill>
                  <a:srgbClr val="0066B1"/>
                </a:solidFill>
                <a:latin typeface="+mj-lt"/>
              </a:rPr>
              <a:t>Junio 2014 – Mayo 2018</a:t>
            </a:r>
            <a:endParaRPr lang="en-US" sz="2400" b="1" dirty="0">
              <a:solidFill>
                <a:srgbClr val="0066B1"/>
              </a:solidFill>
              <a:latin typeface="+mj-lt"/>
            </a:endParaRPr>
          </a:p>
        </p:txBody>
      </p:sp>
      <p:sp>
        <p:nvSpPr>
          <p:cNvPr id="8" name="10 CuadroTexto"/>
          <p:cNvSpPr txBox="1">
            <a:spLocks noChangeArrowheads="1"/>
          </p:cNvSpPr>
          <p:nvPr/>
        </p:nvSpPr>
        <p:spPr bwMode="auto">
          <a:xfrm>
            <a:off x="696913" y="1471613"/>
            <a:ext cx="3989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+mj-lt"/>
              <a:buAutoNum type="alphaLcPeriod" startAt="3"/>
              <a:defRPr/>
            </a:pPr>
            <a:r>
              <a:rPr lang="es-SV" altLang="es-SV" sz="1800" b="1" dirty="0" smtClean="0">
                <a:solidFill>
                  <a:srgbClr val="0070C0"/>
                </a:solidFill>
                <a:latin typeface="+mn-lt"/>
              </a:rPr>
              <a:t>Por género del solicitante</a:t>
            </a:r>
          </a:p>
        </p:txBody>
      </p:sp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504825" y="5192713"/>
            <a:ext cx="79835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El FSV, apoyando el fortalecimiento de la equidad de género, otorgó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10,826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créditos</a:t>
            </a:r>
            <a:r>
              <a:rPr lang="es-SV" altLang="es-SV" sz="1600" b="1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por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US$191.15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millones a mujeres como deudoras principales.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SV" altLang="es-SV" sz="1600" b="1" dirty="0" smtClean="0">
              <a:latin typeface="+mn-lt"/>
              <a:ea typeface="MS Mincho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600" b="1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Con lo anterior, 4 de cada 10 créditos han sido otorgados a mujeres. </a:t>
            </a:r>
          </a:p>
        </p:txBody>
      </p:sp>
      <p:pic>
        <p:nvPicPr>
          <p:cNvPr id="16390" name="Imagen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2" y="2176961"/>
            <a:ext cx="2035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3 Cuadro de texto"/>
          <p:cNvSpPr txBox="1"/>
          <p:nvPr/>
        </p:nvSpPr>
        <p:spPr>
          <a:xfrm>
            <a:off x="371474" y="3858664"/>
            <a:ext cx="1419225" cy="6572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es-SV" sz="1400" b="1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Hombres</a:t>
            </a:r>
            <a:endParaRPr lang="es-SV" sz="1200" dirty="0">
              <a:solidFill>
                <a:srgbClr val="00000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es-SV" sz="1400" b="1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14,180 créditos</a:t>
            </a:r>
            <a:endParaRPr lang="es-SV" sz="1200" dirty="0">
              <a:solidFill>
                <a:srgbClr val="00000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es-SV" sz="1400" b="1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56.7%</a:t>
            </a:r>
            <a:endParaRPr lang="es-SV" sz="1200" dirty="0">
              <a:solidFill>
                <a:srgbClr val="00000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6" name="12 Cuadro de texto"/>
          <p:cNvSpPr txBox="1"/>
          <p:nvPr/>
        </p:nvSpPr>
        <p:spPr>
          <a:xfrm>
            <a:off x="1790699" y="3820564"/>
            <a:ext cx="1504950" cy="6953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es-SV" sz="1400" b="1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Mujeres</a:t>
            </a:r>
            <a:endParaRPr lang="es-SV" sz="1200" dirty="0">
              <a:solidFill>
                <a:srgbClr val="00000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es-SV" sz="1400" b="1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10,826 créditos</a:t>
            </a:r>
            <a:endParaRPr lang="es-SV" sz="1200" dirty="0">
              <a:solidFill>
                <a:srgbClr val="00000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es-SV" sz="1400" b="1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43.3%</a:t>
            </a:r>
            <a:endParaRPr lang="es-SV" sz="1200" dirty="0">
              <a:solidFill>
                <a:srgbClr val="00000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3464" y="1841500"/>
            <a:ext cx="4452708" cy="3161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6"/>
          <p:cNvSpPr txBox="1"/>
          <p:nvPr/>
        </p:nvSpPr>
        <p:spPr>
          <a:xfrm>
            <a:off x="2633663" y="255588"/>
            <a:ext cx="4278312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4000" b="1" dirty="0">
                <a:solidFill>
                  <a:srgbClr val="0066B1"/>
                </a:solidFill>
                <a:latin typeface="+mj-lt"/>
              </a:rPr>
              <a:t>Créditos Otorgados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400" b="1" dirty="0">
                <a:solidFill>
                  <a:srgbClr val="0066B1"/>
                </a:solidFill>
                <a:latin typeface="+mj-lt"/>
              </a:rPr>
              <a:t>Junio 2014 – Mayo 2018</a:t>
            </a:r>
            <a:endParaRPr lang="en-US" sz="2400" b="1" dirty="0">
              <a:solidFill>
                <a:srgbClr val="0066B1"/>
              </a:solidFill>
              <a:latin typeface="+mj-lt"/>
            </a:endParaRPr>
          </a:p>
        </p:txBody>
      </p:sp>
      <p:sp>
        <p:nvSpPr>
          <p:cNvPr id="8" name="10 CuadroTexto"/>
          <p:cNvSpPr txBox="1">
            <a:spLocks noChangeArrowheads="1"/>
          </p:cNvSpPr>
          <p:nvPr/>
        </p:nvSpPr>
        <p:spPr bwMode="auto">
          <a:xfrm>
            <a:off x="696913" y="1462088"/>
            <a:ext cx="3989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+mj-lt"/>
              <a:buAutoNum type="alphaLcPeriod" startAt="4"/>
              <a:defRPr/>
            </a:pPr>
            <a:r>
              <a:rPr lang="es-SV" altLang="es-SV" sz="1800" b="1" dirty="0" smtClean="0">
                <a:solidFill>
                  <a:srgbClr val="0070C0"/>
                </a:solidFill>
                <a:latin typeface="+mn-lt"/>
              </a:rPr>
              <a:t>Por edad del solicitante</a:t>
            </a:r>
          </a:p>
        </p:txBody>
      </p:sp>
      <p:sp>
        <p:nvSpPr>
          <p:cNvPr id="11" name="2 CuadroTexto"/>
          <p:cNvSpPr txBox="1">
            <a:spLocks noChangeArrowheads="1"/>
          </p:cNvSpPr>
          <p:nvPr/>
        </p:nvSpPr>
        <p:spPr bwMode="auto">
          <a:xfrm>
            <a:off x="696913" y="5414963"/>
            <a:ext cx="76803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SV" altLang="es-SV" sz="1600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El otorgamiento de créditos se concentró principalmente en el rango de 26 a 60 años por un total de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18,902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créditos</a:t>
            </a:r>
            <a:r>
              <a:rPr lang="es-SV" altLang="es-SV" sz="1600" b="1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por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US$344.65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millones, seguido por el rango de hasta 25 años con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5,731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créditos</a:t>
            </a:r>
            <a:r>
              <a:rPr lang="es-SV" altLang="es-SV" sz="1600" b="1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por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US$96.48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millones y el rango de 61 a 70 años concentró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373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créditos</a:t>
            </a:r>
            <a:r>
              <a:rPr lang="es-SV" altLang="es-SV" sz="1600" b="1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por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US$8.43</a:t>
            </a:r>
            <a:r>
              <a:rPr lang="es-SV" altLang="es-SV" sz="1600" b="1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millones</a:t>
            </a:r>
            <a:r>
              <a:rPr lang="es-SV" altLang="es-SV" sz="1600" b="1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.</a:t>
            </a:r>
          </a:p>
        </p:txBody>
      </p:sp>
      <p:graphicFrame>
        <p:nvGraphicFramePr>
          <p:cNvPr id="14" name="6 Gráfico"/>
          <p:cNvGraphicFramePr/>
          <p:nvPr>
            <p:extLst>
              <p:ext uri="{D42A27DB-BD31-4B8C-83A1-F6EECF244321}">
                <p14:modId xmlns:p14="http://schemas.microsoft.com/office/powerpoint/2010/main" val="703127264"/>
              </p:ext>
            </p:extLst>
          </p:nvPr>
        </p:nvGraphicFramePr>
        <p:xfrm>
          <a:off x="525461" y="1909446"/>
          <a:ext cx="3798345" cy="3396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255" y="2286499"/>
            <a:ext cx="3944983" cy="2629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6"/>
          <p:cNvSpPr txBox="1"/>
          <p:nvPr/>
        </p:nvSpPr>
        <p:spPr>
          <a:xfrm>
            <a:off x="2633663" y="255588"/>
            <a:ext cx="4278312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4000" b="1" dirty="0">
                <a:solidFill>
                  <a:srgbClr val="0066B1"/>
                </a:solidFill>
                <a:latin typeface="+mj-lt"/>
              </a:rPr>
              <a:t>Créditos Otorgados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400" b="1" dirty="0">
                <a:solidFill>
                  <a:srgbClr val="0066B1"/>
                </a:solidFill>
                <a:latin typeface="+mj-lt"/>
              </a:rPr>
              <a:t>Junio 2014 – Mayo 2018</a:t>
            </a:r>
            <a:endParaRPr lang="en-US" sz="2400" b="1" dirty="0">
              <a:solidFill>
                <a:srgbClr val="0066B1"/>
              </a:solidFill>
              <a:latin typeface="+mj-lt"/>
            </a:endParaRPr>
          </a:p>
        </p:txBody>
      </p:sp>
      <p:sp>
        <p:nvSpPr>
          <p:cNvPr id="8" name="10 CuadroTexto"/>
          <p:cNvSpPr txBox="1">
            <a:spLocks noChangeArrowheads="1"/>
          </p:cNvSpPr>
          <p:nvPr/>
        </p:nvSpPr>
        <p:spPr bwMode="auto">
          <a:xfrm>
            <a:off x="696913" y="1462088"/>
            <a:ext cx="3989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+mj-lt"/>
              <a:buAutoNum type="alphaLcPeriod" startAt="5"/>
              <a:defRPr/>
            </a:pPr>
            <a:r>
              <a:rPr lang="es-SV" altLang="es-SV" sz="1800" b="1" dirty="0" smtClean="0">
                <a:solidFill>
                  <a:srgbClr val="0070C0"/>
                </a:solidFill>
                <a:latin typeface="+mn-lt"/>
              </a:rPr>
              <a:t>Por zona geográfica</a:t>
            </a:r>
          </a:p>
        </p:txBody>
      </p:sp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1104900" y="5445125"/>
            <a:ext cx="7385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defRPr/>
            </a:pP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Zona Central………………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20,206  créditos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………….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US$356.19 millones.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defRPr/>
            </a:pP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Zona Occidental…………….</a:t>
            </a:r>
            <a:r>
              <a:rPr lang="es-SV" altLang="es-SV" sz="1600" b="1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3,631 créditos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…………..</a:t>
            </a:r>
            <a:r>
              <a:rPr lang="es-SV" altLang="es-SV" sz="1600" dirty="0" smtClean="0">
                <a:latin typeface="+mn-lt"/>
                <a:ea typeface="MS Mincho" pitchFamily="49" charset="-128"/>
                <a:cs typeface="Times New Roman" panose="02020603050405020304" pitchFamily="18" charset="0"/>
              </a:rPr>
              <a:t>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US$71.08 millones.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defRPr/>
            </a:pP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Zona Oriental…………………..</a:t>
            </a:r>
            <a:r>
              <a:rPr lang="es-SV" altLang="es-SV" sz="1600" b="1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1,169 créditos</a:t>
            </a:r>
            <a:r>
              <a:rPr lang="es-SV" altLang="es-SV" sz="1600" dirty="0" smtClean="0">
                <a:solidFill>
                  <a:srgbClr val="00000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…………...</a:t>
            </a:r>
            <a:r>
              <a:rPr lang="es-SV" altLang="es-SV" sz="1600" dirty="0" smtClean="0">
                <a:latin typeface="+mn-lt"/>
                <a:ea typeface="MS Mincho" pitchFamily="49" charset="-128"/>
                <a:cs typeface="Times New Roman" panose="02020603050405020304" pitchFamily="18" charset="0"/>
              </a:rPr>
              <a:t> </a:t>
            </a:r>
            <a:r>
              <a:rPr lang="es-SV" altLang="es-SV" sz="1600" b="1" dirty="0" smtClean="0">
                <a:solidFill>
                  <a:srgbClr val="0070C0"/>
                </a:solidFill>
                <a:latin typeface="+mn-lt"/>
                <a:ea typeface="MS Mincho" pitchFamily="49" charset="-128"/>
                <a:cs typeface="Times New Roman" panose="02020603050405020304" pitchFamily="18" charset="0"/>
              </a:rPr>
              <a:t>US$22.29 millones.</a:t>
            </a:r>
            <a:endParaRPr lang="es-SV" altLang="es-SV" sz="1600" dirty="0" smtClean="0">
              <a:latin typeface="+mn-lt"/>
              <a:ea typeface="MS Mincho" pitchFamily="49" charset="-128"/>
              <a:cs typeface="Times New Roman" panose="02020603050405020304" pitchFamily="18" charset="0"/>
            </a:endParaRPr>
          </a:p>
        </p:txBody>
      </p:sp>
      <p:grpSp>
        <p:nvGrpSpPr>
          <p:cNvPr id="18438" name="294 Grupo"/>
          <p:cNvGrpSpPr>
            <a:grpSpLocks/>
          </p:cNvGrpSpPr>
          <p:nvPr/>
        </p:nvGrpSpPr>
        <p:grpSpPr bwMode="auto">
          <a:xfrm>
            <a:off x="1709738" y="2017713"/>
            <a:ext cx="5953125" cy="3167062"/>
            <a:chOff x="0" y="0"/>
            <a:chExt cx="5517515" cy="3094990"/>
          </a:xfrm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0" y="9525"/>
              <a:ext cx="1979930" cy="2122805"/>
            </a:xfrm>
            <a:custGeom>
              <a:avLst/>
              <a:gdLst>
                <a:gd name="T0" fmla="*/ 229335041 w 1588"/>
                <a:gd name="T1" fmla="*/ 2147483647 h 1632"/>
                <a:gd name="T2" fmla="*/ 113407840 w 1588"/>
                <a:gd name="T3" fmla="*/ 2147483647 h 1632"/>
                <a:gd name="T4" fmla="*/ 572074698 w 1588"/>
                <a:gd name="T5" fmla="*/ 2147483647 h 1632"/>
                <a:gd name="T6" fmla="*/ 914817628 w 1588"/>
                <a:gd name="T7" fmla="*/ 2147483647 h 1632"/>
                <a:gd name="T8" fmla="*/ 1149191294 w 1588"/>
                <a:gd name="T9" fmla="*/ 2147483647 h 1632"/>
                <a:gd name="T10" fmla="*/ 1370964975 w 1588"/>
                <a:gd name="T11" fmla="*/ 2147483647 h 1632"/>
                <a:gd name="T12" fmla="*/ 1486892127 w 1588"/>
                <a:gd name="T13" fmla="*/ 2147483647 h 1632"/>
                <a:gd name="T14" fmla="*/ 1943041459 w 1588"/>
                <a:gd name="T15" fmla="*/ 2147483647 h 1632"/>
                <a:gd name="T16" fmla="*/ 2058967023 w 1588"/>
                <a:gd name="T17" fmla="*/ 2147483647 h 1632"/>
                <a:gd name="T18" fmla="*/ 2147483647 w 1588"/>
                <a:gd name="T19" fmla="*/ 2147483647 h 1632"/>
                <a:gd name="T20" fmla="*/ 2147483647 w 1588"/>
                <a:gd name="T21" fmla="*/ 2147483647 h 1632"/>
                <a:gd name="T22" fmla="*/ 2147483647 w 1588"/>
                <a:gd name="T23" fmla="*/ 2147483647 h 1632"/>
                <a:gd name="T24" fmla="*/ 2147483647 w 1588"/>
                <a:gd name="T25" fmla="*/ 2147483647 h 1632"/>
                <a:gd name="T26" fmla="*/ 2147483647 w 1588"/>
                <a:gd name="T27" fmla="*/ 2147483647 h 1632"/>
                <a:gd name="T28" fmla="*/ 2147483647 w 1588"/>
                <a:gd name="T29" fmla="*/ 2147483647 h 1632"/>
                <a:gd name="T30" fmla="*/ 2147483647 w 1588"/>
                <a:gd name="T31" fmla="*/ 2147483647 h 1632"/>
                <a:gd name="T32" fmla="*/ 2147483647 w 1588"/>
                <a:gd name="T33" fmla="*/ 2147483647 h 1632"/>
                <a:gd name="T34" fmla="*/ 2147483647 w 1588"/>
                <a:gd name="T35" fmla="*/ 2147483647 h 1632"/>
                <a:gd name="T36" fmla="*/ 2147483647 w 1588"/>
                <a:gd name="T37" fmla="*/ 2036286435 h 1632"/>
                <a:gd name="T38" fmla="*/ 2147483647 w 1588"/>
                <a:gd name="T39" fmla="*/ 1834673995 h 1632"/>
                <a:gd name="T40" fmla="*/ 2147483647 w 1588"/>
                <a:gd name="T41" fmla="*/ 1827114322 h 1632"/>
                <a:gd name="T42" fmla="*/ 2147483647 w 1588"/>
                <a:gd name="T43" fmla="*/ 1600299931 h 1632"/>
                <a:gd name="T44" fmla="*/ 2147483647 w 1588"/>
                <a:gd name="T45" fmla="*/ 1370964987 h 1632"/>
                <a:gd name="T46" fmla="*/ 2147483647 w 1588"/>
                <a:gd name="T47" fmla="*/ 1199594413 h 1632"/>
                <a:gd name="T48" fmla="*/ 2147483647 w 1588"/>
                <a:gd name="T49" fmla="*/ 912296686 h 1632"/>
                <a:gd name="T50" fmla="*/ 2147483647 w 1588"/>
                <a:gd name="T51" fmla="*/ 569555341 h 1632"/>
                <a:gd name="T52" fmla="*/ 2147483647 w 1588"/>
                <a:gd name="T53" fmla="*/ 113407841 h 1632"/>
                <a:gd name="T54" fmla="*/ 2147483647 w 1588"/>
                <a:gd name="T55" fmla="*/ 0 h 1632"/>
                <a:gd name="T56" fmla="*/ 2147483647 w 1588"/>
                <a:gd name="T57" fmla="*/ 50403122 h 1632"/>
                <a:gd name="T58" fmla="*/ 2147483647 w 1588"/>
                <a:gd name="T59" fmla="*/ 226814094 h 1632"/>
                <a:gd name="T60" fmla="*/ 2147483647 w 1588"/>
                <a:gd name="T61" fmla="*/ 113407841 h 1632"/>
                <a:gd name="T62" fmla="*/ 2147483647 w 1588"/>
                <a:gd name="T63" fmla="*/ 456149137 h 1632"/>
                <a:gd name="T64" fmla="*/ 2147483647 w 1588"/>
                <a:gd name="T65" fmla="*/ 569555341 h 1632"/>
                <a:gd name="T66" fmla="*/ 2147483647 w 1588"/>
                <a:gd name="T67" fmla="*/ 685482493 h 1632"/>
                <a:gd name="T68" fmla="*/ 2147483647 w 1588"/>
                <a:gd name="T69" fmla="*/ 912296686 h 1632"/>
                <a:gd name="T70" fmla="*/ 2147483647 w 1588"/>
                <a:gd name="T71" fmla="*/ 1068546327 h 1632"/>
                <a:gd name="T72" fmla="*/ 1943041459 w 1588"/>
                <a:gd name="T73" fmla="*/ 1141630043 h 1632"/>
                <a:gd name="T74" fmla="*/ 1829633669 w 1588"/>
                <a:gd name="T75" fmla="*/ 1370964987 h 1632"/>
                <a:gd name="T76" fmla="*/ 1713706517 w 1588"/>
                <a:gd name="T77" fmla="*/ 1713706531 h 1632"/>
                <a:gd name="T78" fmla="*/ 1600299917 w 1588"/>
                <a:gd name="T79" fmla="*/ 1600299931 h 1632"/>
                <a:gd name="T80" fmla="*/ 1257557185 w 1588"/>
                <a:gd name="T81" fmla="*/ 1600299931 h 1632"/>
                <a:gd name="T82" fmla="*/ 1028223831 w 1588"/>
                <a:gd name="T83" fmla="*/ 1713706531 h 1632"/>
                <a:gd name="T84" fmla="*/ 914817628 w 1588"/>
                <a:gd name="T85" fmla="*/ 1943041475 h 1632"/>
                <a:gd name="T86" fmla="*/ 685482488 w 1588"/>
                <a:gd name="T87" fmla="*/ 2056447678 h 1632"/>
                <a:gd name="T88" fmla="*/ 456149133 w 1588"/>
                <a:gd name="T89" fmla="*/ 2147483647 h 1632"/>
                <a:gd name="T90" fmla="*/ 229335041 w 1588"/>
                <a:gd name="T91" fmla="*/ 2147483647 h 1632"/>
                <a:gd name="T92" fmla="*/ 113407840 w 1588"/>
                <a:gd name="T93" fmla="*/ 2147483647 h 1632"/>
                <a:gd name="T94" fmla="*/ 0 w 1588"/>
                <a:gd name="T95" fmla="*/ 2147483647 h 163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588"/>
                <a:gd name="T145" fmla="*/ 0 h 1632"/>
                <a:gd name="T146" fmla="*/ 1588 w 1588"/>
                <a:gd name="T147" fmla="*/ 1632 h 163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588" h="1632">
                  <a:moveTo>
                    <a:pt x="45" y="1134"/>
                  </a:moveTo>
                  <a:lnTo>
                    <a:pt x="91" y="1179"/>
                  </a:lnTo>
                  <a:lnTo>
                    <a:pt x="45" y="1224"/>
                  </a:lnTo>
                  <a:lnTo>
                    <a:pt x="45" y="1270"/>
                  </a:lnTo>
                  <a:lnTo>
                    <a:pt x="181" y="1315"/>
                  </a:lnTo>
                  <a:lnTo>
                    <a:pt x="227" y="1315"/>
                  </a:lnTo>
                  <a:lnTo>
                    <a:pt x="318" y="1360"/>
                  </a:lnTo>
                  <a:lnTo>
                    <a:pt x="363" y="1406"/>
                  </a:lnTo>
                  <a:lnTo>
                    <a:pt x="432" y="1428"/>
                  </a:lnTo>
                  <a:lnTo>
                    <a:pt x="456" y="1480"/>
                  </a:lnTo>
                  <a:lnTo>
                    <a:pt x="499" y="1496"/>
                  </a:lnTo>
                  <a:lnTo>
                    <a:pt x="544" y="1496"/>
                  </a:lnTo>
                  <a:lnTo>
                    <a:pt x="544" y="1587"/>
                  </a:lnTo>
                  <a:lnTo>
                    <a:pt x="590" y="1632"/>
                  </a:lnTo>
                  <a:lnTo>
                    <a:pt x="635" y="1632"/>
                  </a:lnTo>
                  <a:lnTo>
                    <a:pt x="771" y="1632"/>
                  </a:lnTo>
                  <a:lnTo>
                    <a:pt x="817" y="1587"/>
                  </a:lnTo>
                  <a:lnTo>
                    <a:pt x="817" y="1632"/>
                  </a:lnTo>
                  <a:lnTo>
                    <a:pt x="953" y="1632"/>
                  </a:lnTo>
                  <a:lnTo>
                    <a:pt x="998" y="1542"/>
                  </a:lnTo>
                  <a:lnTo>
                    <a:pt x="1040" y="1492"/>
                  </a:lnTo>
                  <a:lnTo>
                    <a:pt x="1089" y="1451"/>
                  </a:lnTo>
                  <a:lnTo>
                    <a:pt x="1134" y="1406"/>
                  </a:lnTo>
                  <a:lnTo>
                    <a:pt x="1089" y="1360"/>
                  </a:lnTo>
                  <a:lnTo>
                    <a:pt x="1089" y="1315"/>
                  </a:lnTo>
                  <a:lnTo>
                    <a:pt x="1132" y="1292"/>
                  </a:lnTo>
                  <a:lnTo>
                    <a:pt x="1176" y="1284"/>
                  </a:lnTo>
                  <a:lnTo>
                    <a:pt x="1225" y="1270"/>
                  </a:lnTo>
                  <a:lnTo>
                    <a:pt x="1270" y="1179"/>
                  </a:lnTo>
                  <a:lnTo>
                    <a:pt x="1179" y="1134"/>
                  </a:lnTo>
                  <a:lnTo>
                    <a:pt x="1200" y="1104"/>
                  </a:lnTo>
                  <a:lnTo>
                    <a:pt x="1225" y="1088"/>
                  </a:lnTo>
                  <a:lnTo>
                    <a:pt x="1244" y="996"/>
                  </a:lnTo>
                  <a:lnTo>
                    <a:pt x="1225" y="952"/>
                  </a:lnTo>
                  <a:lnTo>
                    <a:pt x="1236" y="912"/>
                  </a:lnTo>
                  <a:lnTo>
                    <a:pt x="1300" y="908"/>
                  </a:lnTo>
                  <a:lnTo>
                    <a:pt x="1320" y="872"/>
                  </a:lnTo>
                  <a:lnTo>
                    <a:pt x="1336" y="808"/>
                  </a:lnTo>
                  <a:lnTo>
                    <a:pt x="1361" y="771"/>
                  </a:lnTo>
                  <a:lnTo>
                    <a:pt x="1360" y="728"/>
                  </a:lnTo>
                  <a:lnTo>
                    <a:pt x="1315" y="725"/>
                  </a:lnTo>
                  <a:lnTo>
                    <a:pt x="1270" y="725"/>
                  </a:lnTo>
                  <a:lnTo>
                    <a:pt x="1270" y="680"/>
                  </a:lnTo>
                  <a:lnTo>
                    <a:pt x="1270" y="635"/>
                  </a:lnTo>
                  <a:lnTo>
                    <a:pt x="1361" y="589"/>
                  </a:lnTo>
                  <a:lnTo>
                    <a:pt x="1361" y="544"/>
                  </a:lnTo>
                  <a:lnTo>
                    <a:pt x="1424" y="508"/>
                  </a:lnTo>
                  <a:lnTo>
                    <a:pt x="1472" y="476"/>
                  </a:lnTo>
                  <a:lnTo>
                    <a:pt x="1460" y="376"/>
                  </a:lnTo>
                  <a:lnTo>
                    <a:pt x="1542" y="362"/>
                  </a:lnTo>
                  <a:lnTo>
                    <a:pt x="1588" y="317"/>
                  </a:lnTo>
                  <a:lnTo>
                    <a:pt x="1588" y="226"/>
                  </a:lnTo>
                  <a:lnTo>
                    <a:pt x="1497" y="136"/>
                  </a:lnTo>
                  <a:lnTo>
                    <a:pt x="1452" y="45"/>
                  </a:lnTo>
                  <a:lnTo>
                    <a:pt x="1315" y="0"/>
                  </a:lnTo>
                  <a:lnTo>
                    <a:pt x="1270" y="0"/>
                  </a:lnTo>
                  <a:lnTo>
                    <a:pt x="1225" y="45"/>
                  </a:lnTo>
                  <a:lnTo>
                    <a:pt x="1160" y="20"/>
                  </a:lnTo>
                  <a:lnTo>
                    <a:pt x="1134" y="45"/>
                  </a:lnTo>
                  <a:lnTo>
                    <a:pt x="1089" y="90"/>
                  </a:lnTo>
                  <a:lnTo>
                    <a:pt x="1089" y="45"/>
                  </a:lnTo>
                  <a:lnTo>
                    <a:pt x="998" y="45"/>
                  </a:lnTo>
                  <a:lnTo>
                    <a:pt x="998" y="90"/>
                  </a:lnTo>
                  <a:lnTo>
                    <a:pt x="998" y="181"/>
                  </a:lnTo>
                  <a:lnTo>
                    <a:pt x="953" y="181"/>
                  </a:lnTo>
                  <a:lnTo>
                    <a:pt x="998" y="226"/>
                  </a:lnTo>
                  <a:lnTo>
                    <a:pt x="1043" y="226"/>
                  </a:lnTo>
                  <a:lnTo>
                    <a:pt x="998" y="272"/>
                  </a:lnTo>
                  <a:lnTo>
                    <a:pt x="1043" y="317"/>
                  </a:lnTo>
                  <a:lnTo>
                    <a:pt x="1089" y="362"/>
                  </a:lnTo>
                  <a:lnTo>
                    <a:pt x="998" y="408"/>
                  </a:lnTo>
                  <a:lnTo>
                    <a:pt x="884" y="424"/>
                  </a:lnTo>
                  <a:lnTo>
                    <a:pt x="862" y="453"/>
                  </a:lnTo>
                  <a:lnTo>
                    <a:pt x="771" y="453"/>
                  </a:lnTo>
                  <a:lnTo>
                    <a:pt x="726" y="498"/>
                  </a:lnTo>
                  <a:lnTo>
                    <a:pt x="726" y="544"/>
                  </a:lnTo>
                  <a:lnTo>
                    <a:pt x="726" y="635"/>
                  </a:lnTo>
                  <a:lnTo>
                    <a:pt x="680" y="680"/>
                  </a:lnTo>
                  <a:lnTo>
                    <a:pt x="635" y="680"/>
                  </a:lnTo>
                  <a:lnTo>
                    <a:pt x="635" y="635"/>
                  </a:lnTo>
                  <a:lnTo>
                    <a:pt x="590" y="635"/>
                  </a:lnTo>
                  <a:lnTo>
                    <a:pt x="499" y="635"/>
                  </a:lnTo>
                  <a:lnTo>
                    <a:pt x="456" y="692"/>
                  </a:lnTo>
                  <a:lnTo>
                    <a:pt x="408" y="680"/>
                  </a:lnTo>
                  <a:lnTo>
                    <a:pt x="408" y="725"/>
                  </a:lnTo>
                  <a:lnTo>
                    <a:pt x="363" y="771"/>
                  </a:lnTo>
                  <a:lnTo>
                    <a:pt x="318" y="816"/>
                  </a:lnTo>
                  <a:lnTo>
                    <a:pt x="272" y="816"/>
                  </a:lnTo>
                  <a:lnTo>
                    <a:pt x="227" y="861"/>
                  </a:lnTo>
                  <a:lnTo>
                    <a:pt x="181" y="861"/>
                  </a:lnTo>
                  <a:lnTo>
                    <a:pt x="181" y="907"/>
                  </a:lnTo>
                  <a:lnTo>
                    <a:pt x="91" y="907"/>
                  </a:lnTo>
                  <a:lnTo>
                    <a:pt x="91" y="997"/>
                  </a:lnTo>
                  <a:lnTo>
                    <a:pt x="45" y="997"/>
                  </a:lnTo>
                  <a:lnTo>
                    <a:pt x="0" y="1043"/>
                  </a:lnTo>
                  <a:lnTo>
                    <a:pt x="0" y="1088"/>
                  </a:lnTo>
                  <a:lnTo>
                    <a:pt x="45" y="1134"/>
                  </a:lnTo>
                  <a:close/>
                </a:path>
              </a:pathLst>
            </a:custGeom>
            <a:solidFill>
              <a:srgbClr val="0070C0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SV" sz="280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152525" y="0"/>
              <a:ext cx="2548890" cy="2772410"/>
            </a:xfrm>
            <a:custGeom>
              <a:avLst/>
              <a:gdLst>
                <a:gd name="T0" fmla="*/ 2147483647 w 2046"/>
                <a:gd name="T1" fmla="*/ 2147483647 h 2132"/>
                <a:gd name="T2" fmla="*/ 2147483647 w 2046"/>
                <a:gd name="T3" fmla="*/ 2147483647 h 2132"/>
                <a:gd name="T4" fmla="*/ 2147483647 w 2046"/>
                <a:gd name="T5" fmla="*/ 2147483647 h 2132"/>
                <a:gd name="T6" fmla="*/ 2147483647 w 2046"/>
                <a:gd name="T7" fmla="*/ 2147483647 h 2132"/>
                <a:gd name="T8" fmla="*/ 2147483647 w 2046"/>
                <a:gd name="T9" fmla="*/ 2147483647 h 2132"/>
                <a:gd name="T10" fmla="*/ 2147483647 w 2046"/>
                <a:gd name="T11" fmla="*/ 2147483647 h 2132"/>
                <a:gd name="T12" fmla="*/ 2147483647 w 2046"/>
                <a:gd name="T13" fmla="*/ 2147483647 h 2132"/>
                <a:gd name="T14" fmla="*/ 2147483647 w 2046"/>
                <a:gd name="T15" fmla="*/ 2121971384 h 2132"/>
                <a:gd name="T16" fmla="*/ 2147483647 w 2046"/>
                <a:gd name="T17" fmla="*/ 2121971384 h 2132"/>
                <a:gd name="T18" fmla="*/ 2147483647 w 2046"/>
                <a:gd name="T19" fmla="*/ 1892636477 h 2132"/>
                <a:gd name="T20" fmla="*/ 2147483647 w 2046"/>
                <a:gd name="T21" fmla="*/ 1794351222 h 2132"/>
                <a:gd name="T22" fmla="*/ 2147483647 w 2046"/>
                <a:gd name="T23" fmla="*/ 1643141519 h 2132"/>
                <a:gd name="T24" fmla="*/ 2147483647 w 2046"/>
                <a:gd name="T25" fmla="*/ 1433967853 h 2132"/>
                <a:gd name="T26" fmla="*/ 2147483647 w 2046"/>
                <a:gd name="T27" fmla="*/ 1207153894 h 2132"/>
                <a:gd name="T28" fmla="*/ 2147483647 w 2046"/>
                <a:gd name="T29" fmla="*/ 1549894987 h 2132"/>
                <a:gd name="T30" fmla="*/ 2147483647 w 2046"/>
                <a:gd name="T31" fmla="*/ 1320561667 h 2132"/>
                <a:gd name="T32" fmla="*/ 2147483647 w 2046"/>
                <a:gd name="T33" fmla="*/ 1091226760 h 2132"/>
                <a:gd name="T34" fmla="*/ 2147483647 w 2046"/>
                <a:gd name="T35" fmla="*/ 1091226760 h 2132"/>
                <a:gd name="T36" fmla="*/ 2147483647 w 2046"/>
                <a:gd name="T37" fmla="*/ 977820574 h 2132"/>
                <a:gd name="T38" fmla="*/ 2147483647 w 2046"/>
                <a:gd name="T39" fmla="*/ 748485468 h 2132"/>
                <a:gd name="T40" fmla="*/ 2147483647 w 2046"/>
                <a:gd name="T41" fmla="*/ 405744276 h 2132"/>
                <a:gd name="T42" fmla="*/ 2147483647 w 2046"/>
                <a:gd name="T43" fmla="*/ 131048115 h 2132"/>
                <a:gd name="T44" fmla="*/ 2069049375 w 2046"/>
                <a:gd name="T45" fmla="*/ 292338090 h 2132"/>
                <a:gd name="T46" fmla="*/ 1955641577 w 2046"/>
                <a:gd name="T47" fmla="*/ 292338090 h 2132"/>
                <a:gd name="T48" fmla="*/ 1499493802 w 2046"/>
                <a:gd name="T49" fmla="*/ 176410906 h 2132"/>
                <a:gd name="T50" fmla="*/ 1428929443 w 2046"/>
                <a:gd name="T51" fmla="*/ 0 h 2132"/>
                <a:gd name="T52" fmla="*/ 1431448805 w 2046"/>
                <a:gd name="T53" fmla="*/ 413305535 h 2132"/>
                <a:gd name="T54" fmla="*/ 1643141880 w 2046"/>
                <a:gd name="T55" fmla="*/ 614918042 h 2132"/>
                <a:gd name="T56" fmla="*/ 1512093786 w 2046"/>
                <a:gd name="T57" fmla="*/ 917336852 h 2132"/>
                <a:gd name="T58" fmla="*/ 1330642579 w 2046"/>
                <a:gd name="T59" fmla="*/ 1219755463 h 2132"/>
                <a:gd name="T60" fmla="*/ 1217236369 w 2046"/>
                <a:gd name="T61" fmla="*/ 1280239185 h 2132"/>
                <a:gd name="T62" fmla="*/ 1048385147 w 2046"/>
                <a:gd name="T63" fmla="*/ 1481851593 h 2132"/>
                <a:gd name="T64" fmla="*/ 826611251 w 2046"/>
                <a:gd name="T65" fmla="*/ 1804431842 h 2132"/>
                <a:gd name="T66" fmla="*/ 1028223901 w 2046"/>
                <a:gd name="T67" fmla="*/ 1965721768 h 2132"/>
                <a:gd name="T68" fmla="*/ 937498298 w 2046"/>
                <a:gd name="T69" fmla="*/ 2147483647 h 2132"/>
                <a:gd name="T70" fmla="*/ 715724403 w 2046"/>
                <a:gd name="T71" fmla="*/ 2147483647 h 2132"/>
                <a:gd name="T72" fmla="*/ 715724403 w 2046"/>
                <a:gd name="T73" fmla="*/ 2147483647 h 2132"/>
                <a:gd name="T74" fmla="*/ 766127516 w 2046"/>
                <a:gd name="T75" fmla="*/ 2147483647 h 2132"/>
                <a:gd name="T76" fmla="*/ 698084107 w 2046"/>
                <a:gd name="T77" fmla="*/ 2147483647 h 2132"/>
                <a:gd name="T78" fmla="*/ 352821890 w 2046"/>
                <a:gd name="T79" fmla="*/ 2147483647 h 2132"/>
                <a:gd name="T80" fmla="*/ 473789460 w 2046"/>
                <a:gd name="T81" fmla="*/ 2147483647 h 2132"/>
                <a:gd name="T82" fmla="*/ 262096287 w 2046"/>
                <a:gd name="T83" fmla="*/ 2147483647 h 2132"/>
                <a:gd name="T84" fmla="*/ 126007832 w 2046"/>
                <a:gd name="T85" fmla="*/ 2147483647 h 2132"/>
                <a:gd name="T86" fmla="*/ 468749149 w 2046"/>
                <a:gd name="T87" fmla="*/ 2147483647 h 2132"/>
                <a:gd name="T88" fmla="*/ 927417676 w 2046"/>
                <a:gd name="T89" fmla="*/ 2147483647 h 2132"/>
                <a:gd name="T90" fmla="*/ 1297881350 w 2046"/>
                <a:gd name="T91" fmla="*/ 2147483647 h 2132"/>
                <a:gd name="T92" fmla="*/ 1519655047 w 2046"/>
                <a:gd name="T93" fmla="*/ 2147483647 h 2132"/>
                <a:gd name="T94" fmla="*/ 1852315989 w 2046"/>
                <a:gd name="T95" fmla="*/ 2147483647 h 2132"/>
                <a:gd name="T96" fmla="*/ 2147483647 w 2046"/>
                <a:gd name="T97" fmla="*/ 2147483647 h 2132"/>
                <a:gd name="T98" fmla="*/ 2147483647 w 2046"/>
                <a:gd name="T99" fmla="*/ 2147483647 h 2132"/>
                <a:gd name="T100" fmla="*/ 2147483647 w 2046"/>
                <a:gd name="T101" fmla="*/ 2147483647 h 2132"/>
                <a:gd name="T102" fmla="*/ 2147483647 w 2046"/>
                <a:gd name="T103" fmla="*/ 2147483647 h 2132"/>
                <a:gd name="T104" fmla="*/ 2147483647 w 2046"/>
                <a:gd name="T105" fmla="*/ 2147483647 h 2132"/>
                <a:gd name="T106" fmla="*/ 2147483647 w 2046"/>
                <a:gd name="T107" fmla="*/ 2147483647 h 2132"/>
                <a:gd name="T108" fmla="*/ 2147483647 w 2046"/>
                <a:gd name="T109" fmla="*/ 2147483647 h 2132"/>
                <a:gd name="T110" fmla="*/ 2147483647 w 2046"/>
                <a:gd name="T111" fmla="*/ 2147483647 h 2132"/>
                <a:gd name="T112" fmla="*/ 2147483647 w 2046"/>
                <a:gd name="T113" fmla="*/ 2147483647 h 2132"/>
                <a:gd name="T114" fmla="*/ 2147483647 w 2046"/>
                <a:gd name="T115" fmla="*/ 2147483647 h 21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46"/>
                <a:gd name="T175" fmla="*/ 0 h 2132"/>
                <a:gd name="T176" fmla="*/ 2046 w 2046"/>
                <a:gd name="T177" fmla="*/ 2132 h 21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46" h="2132">
                  <a:moveTo>
                    <a:pt x="1593" y="1976"/>
                  </a:moveTo>
                  <a:lnTo>
                    <a:pt x="1593" y="1885"/>
                  </a:lnTo>
                  <a:lnTo>
                    <a:pt x="1659" y="1816"/>
                  </a:lnTo>
                  <a:lnTo>
                    <a:pt x="1703" y="1732"/>
                  </a:lnTo>
                  <a:lnTo>
                    <a:pt x="1711" y="1604"/>
                  </a:lnTo>
                  <a:lnTo>
                    <a:pt x="1819" y="1522"/>
                  </a:lnTo>
                  <a:lnTo>
                    <a:pt x="1859" y="1508"/>
                  </a:lnTo>
                  <a:lnTo>
                    <a:pt x="1919" y="1448"/>
                  </a:lnTo>
                  <a:lnTo>
                    <a:pt x="2001" y="1431"/>
                  </a:lnTo>
                  <a:lnTo>
                    <a:pt x="2001" y="1295"/>
                  </a:lnTo>
                  <a:lnTo>
                    <a:pt x="1955" y="1250"/>
                  </a:lnTo>
                  <a:lnTo>
                    <a:pt x="2001" y="1114"/>
                  </a:lnTo>
                  <a:lnTo>
                    <a:pt x="2031" y="1036"/>
                  </a:lnTo>
                  <a:lnTo>
                    <a:pt x="2001" y="978"/>
                  </a:lnTo>
                  <a:lnTo>
                    <a:pt x="2046" y="887"/>
                  </a:lnTo>
                  <a:lnTo>
                    <a:pt x="2001" y="842"/>
                  </a:lnTo>
                  <a:lnTo>
                    <a:pt x="1939" y="816"/>
                  </a:lnTo>
                  <a:lnTo>
                    <a:pt x="1910" y="842"/>
                  </a:lnTo>
                  <a:lnTo>
                    <a:pt x="1865" y="796"/>
                  </a:lnTo>
                  <a:lnTo>
                    <a:pt x="1819" y="751"/>
                  </a:lnTo>
                  <a:lnTo>
                    <a:pt x="1729" y="751"/>
                  </a:lnTo>
                  <a:lnTo>
                    <a:pt x="1691" y="712"/>
                  </a:lnTo>
                  <a:lnTo>
                    <a:pt x="1638" y="705"/>
                  </a:lnTo>
                  <a:lnTo>
                    <a:pt x="1663" y="652"/>
                  </a:lnTo>
                  <a:lnTo>
                    <a:pt x="1638" y="569"/>
                  </a:lnTo>
                  <a:lnTo>
                    <a:pt x="1593" y="569"/>
                  </a:lnTo>
                  <a:lnTo>
                    <a:pt x="1579" y="508"/>
                  </a:lnTo>
                  <a:lnTo>
                    <a:pt x="1502" y="479"/>
                  </a:lnTo>
                  <a:lnTo>
                    <a:pt x="1457" y="524"/>
                  </a:lnTo>
                  <a:lnTo>
                    <a:pt x="1457" y="615"/>
                  </a:lnTo>
                  <a:lnTo>
                    <a:pt x="1427" y="576"/>
                  </a:lnTo>
                  <a:lnTo>
                    <a:pt x="1457" y="524"/>
                  </a:lnTo>
                  <a:lnTo>
                    <a:pt x="1366" y="433"/>
                  </a:lnTo>
                  <a:lnTo>
                    <a:pt x="1275" y="433"/>
                  </a:lnTo>
                  <a:lnTo>
                    <a:pt x="1275" y="479"/>
                  </a:lnTo>
                  <a:lnTo>
                    <a:pt x="1230" y="433"/>
                  </a:lnTo>
                  <a:lnTo>
                    <a:pt x="1184" y="433"/>
                  </a:lnTo>
                  <a:lnTo>
                    <a:pt x="1207" y="388"/>
                  </a:lnTo>
                  <a:lnTo>
                    <a:pt x="1184" y="343"/>
                  </a:lnTo>
                  <a:lnTo>
                    <a:pt x="1139" y="297"/>
                  </a:lnTo>
                  <a:lnTo>
                    <a:pt x="1094" y="206"/>
                  </a:lnTo>
                  <a:lnTo>
                    <a:pt x="1048" y="161"/>
                  </a:lnTo>
                  <a:lnTo>
                    <a:pt x="1003" y="70"/>
                  </a:lnTo>
                  <a:lnTo>
                    <a:pt x="943" y="52"/>
                  </a:lnTo>
                  <a:lnTo>
                    <a:pt x="912" y="116"/>
                  </a:lnTo>
                  <a:lnTo>
                    <a:pt x="821" y="116"/>
                  </a:lnTo>
                  <a:lnTo>
                    <a:pt x="821" y="161"/>
                  </a:lnTo>
                  <a:lnTo>
                    <a:pt x="776" y="116"/>
                  </a:lnTo>
                  <a:lnTo>
                    <a:pt x="685" y="70"/>
                  </a:lnTo>
                  <a:lnTo>
                    <a:pt x="595" y="70"/>
                  </a:lnTo>
                  <a:lnTo>
                    <a:pt x="595" y="25"/>
                  </a:lnTo>
                  <a:lnTo>
                    <a:pt x="567" y="0"/>
                  </a:lnTo>
                  <a:lnTo>
                    <a:pt x="520" y="52"/>
                  </a:lnTo>
                  <a:lnTo>
                    <a:pt x="568" y="164"/>
                  </a:lnTo>
                  <a:lnTo>
                    <a:pt x="640" y="206"/>
                  </a:lnTo>
                  <a:lnTo>
                    <a:pt x="652" y="244"/>
                  </a:lnTo>
                  <a:lnTo>
                    <a:pt x="648" y="304"/>
                  </a:lnTo>
                  <a:lnTo>
                    <a:pt x="600" y="364"/>
                  </a:lnTo>
                  <a:lnTo>
                    <a:pt x="524" y="388"/>
                  </a:lnTo>
                  <a:lnTo>
                    <a:pt x="528" y="484"/>
                  </a:lnTo>
                  <a:lnTo>
                    <a:pt x="508" y="488"/>
                  </a:lnTo>
                  <a:lnTo>
                    <a:pt x="483" y="508"/>
                  </a:lnTo>
                  <a:lnTo>
                    <a:pt x="416" y="548"/>
                  </a:lnTo>
                  <a:lnTo>
                    <a:pt x="416" y="588"/>
                  </a:lnTo>
                  <a:lnTo>
                    <a:pt x="328" y="636"/>
                  </a:lnTo>
                  <a:lnTo>
                    <a:pt x="328" y="716"/>
                  </a:lnTo>
                  <a:lnTo>
                    <a:pt x="404" y="724"/>
                  </a:lnTo>
                  <a:lnTo>
                    <a:pt x="408" y="780"/>
                  </a:lnTo>
                  <a:lnTo>
                    <a:pt x="380" y="832"/>
                  </a:lnTo>
                  <a:lnTo>
                    <a:pt x="372" y="876"/>
                  </a:lnTo>
                  <a:lnTo>
                    <a:pt x="352" y="904"/>
                  </a:lnTo>
                  <a:lnTo>
                    <a:pt x="284" y="912"/>
                  </a:lnTo>
                  <a:lnTo>
                    <a:pt x="292" y="1000"/>
                  </a:lnTo>
                  <a:lnTo>
                    <a:pt x="284" y="1072"/>
                  </a:lnTo>
                  <a:lnTo>
                    <a:pt x="240" y="1132"/>
                  </a:lnTo>
                  <a:lnTo>
                    <a:pt x="304" y="1164"/>
                  </a:lnTo>
                  <a:lnTo>
                    <a:pt x="320" y="1192"/>
                  </a:lnTo>
                  <a:lnTo>
                    <a:pt x="277" y="1250"/>
                  </a:lnTo>
                  <a:lnTo>
                    <a:pt x="244" y="1264"/>
                  </a:lnTo>
                  <a:lnTo>
                    <a:pt x="140" y="1312"/>
                  </a:lnTo>
                  <a:lnTo>
                    <a:pt x="160" y="1380"/>
                  </a:lnTo>
                  <a:lnTo>
                    <a:pt x="188" y="1408"/>
                  </a:lnTo>
                  <a:lnTo>
                    <a:pt x="148" y="1440"/>
                  </a:lnTo>
                  <a:lnTo>
                    <a:pt x="104" y="1480"/>
                  </a:lnTo>
                  <a:lnTo>
                    <a:pt x="0" y="1620"/>
                  </a:lnTo>
                  <a:lnTo>
                    <a:pt x="50" y="1658"/>
                  </a:lnTo>
                  <a:lnTo>
                    <a:pt x="123" y="1680"/>
                  </a:lnTo>
                  <a:lnTo>
                    <a:pt x="186" y="1703"/>
                  </a:lnTo>
                  <a:lnTo>
                    <a:pt x="277" y="1703"/>
                  </a:lnTo>
                  <a:lnTo>
                    <a:pt x="368" y="1703"/>
                  </a:lnTo>
                  <a:lnTo>
                    <a:pt x="419" y="1716"/>
                  </a:lnTo>
                  <a:lnTo>
                    <a:pt x="515" y="1716"/>
                  </a:lnTo>
                  <a:lnTo>
                    <a:pt x="579" y="1732"/>
                  </a:lnTo>
                  <a:lnTo>
                    <a:pt x="603" y="1700"/>
                  </a:lnTo>
                  <a:lnTo>
                    <a:pt x="685" y="1749"/>
                  </a:lnTo>
                  <a:lnTo>
                    <a:pt x="735" y="1780"/>
                  </a:lnTo>
                  <a:lnTo>
                    <a:pt x="821" y="1839"/>
                  </a:lnTo>
                  <a:lnTo>
                    <a:pt x="867" y="1839"/>
                  </a:lnTo>
                  <a:lnTo>
                    <a:pt x="958" y="1930"/>
                  </a:lnTo>
                  <a:lnTo>
                    <a:pt x="1048" y="1930"/>
                  </a:lnTo>
                  <a:lnTo>
                    <a:pt x="1127" y="2004"/>
                  </a:lnTo>
                  <a:lnTo>
                    <a:pt x="1184" y="2021"/>
                  </a:lnTo>
                  <a:lnTo>
                    <a:pt x="1295" y="2072"/>
                  </a:lnTo>
                  <a:lnTo>
                    <a:pt x="1343" y="2068"/>
                  </a:lnTo>
                  <a:lnTo>
                    <a:pt x="1320" y="2021"/>
                  </a:lnTo>
                  <a:lnTo>
                    <a:pt x="1231" y="1976"/>
                  </a:lnTo>
                  <a:lnTo>
                    <a:pt x="1139" y="1930"/>
                  </a:lnTo>
                  <a:lnTo>
                    <a:pt x="1231" y="1952"/>
                  </a:lnTo>
                  <a:lnTo>
                    <a:pt x="1307" y="1980"/>
                  </a:lnTo>
                  <a:lnTo>
                    <a:pt x="1359" y="2008"/>
                  </a:lnTo>
                  <a:lnTo>
                    <a:pt x="1391" y="2040"/>
                  </a:lnTo>
                  <a:lnTo>
                    <a:pt x="1459" y="2020"/>
                  </a:lnTo>
                  <a:lnTo>
                    <a:pt x="1411" y="2066"/>
                  </a:lnTo>
                  <a:lnTo>
                    <a:pt x="1447" y="2132"/>
                  </a:lnTo>
                  <a:lnTo>
                    <a:pt x="1487" y="2064"/>
                  </a:lnTo>
                  <a:lnTo>
                    <a:pt x="1547" y="2066"/>
                  </a:lnTo>
                  <a:lnTo>
                    <a:pt x="1593" y="1976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</a:srgbClr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SV" sz="280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2971800" y="1076325"/>
              <a:ext cx="2545715" cy="2018665"/>
            </a:xfrm>
            <a:custGeom>
              <a:avLst/>
              <a:gdLst>
                <a:gd name="T0" fmla="*/ 85685304 w 2041"/>
                <a:gd name="T1" fmla="*/ 2147483647 h 1552"/>
                <a:gd name="T2" fmla="*/ 236894693 w 2041"/>
                <a:gd name="T3" fmla="*/ 2147483647 h 1552"/>
                <a:gd name="T4" fmla="*/ 488910319 w 2041"/>
                <a:gd name="T5" fmla="*/ 2147483647 h 1552"/>
                <a:gd name="T6" fmla="*/ 791328950 w 2041"/>
                <a:gd name="T7" fmla="*/ 1799391790 h 1552"/>
                <a:gd name="T8" fmla="*/ 1063505916 w 2041"/>
                <a:gd name="T9" fmla="*/ 1617940200 h 1552"/>
                <a:gd name="T10" fmla="*/ 1244957094 w 2041"/>
                <a:gd name="T11" fmla="*/ 1436489007 h 1552"/>
                <a:gd name="T12" fmla="*/ 1285279579 w 2041"/>
                <a:gd name="T13" fmla="*/ 1295360302 h 1552"/>
                <a:gd name="T14" fmla="*/ 1123989642 w 2041"/>
                <a:gd name="T15" fmla="*/ 1123989731 h 1552"/>
                <a:gd name="T16" fmla="*/ 1255037715 w 2041"/>
                <a:gd name="T17" fmla="*/ 781248390 h 1552"/>
                <a:gd name="T18" fmla="*/ 1275198958 w 2041"/>
                <a:gd name="T19" fmla="*/ 428426626 h 1552"/>
                <a:gd name="T20" fmla="*/ 1577617588 w 2041"/>
                <a:gd name="T21" fmla="*/ 257055956 h 1552"/>
                <a:gd name="T22" fmla="*/ 1960681585 w 2041"/>
                <a:gd name="T23" fmla="*/ 468749113 h 1552"/>
                <a:gd name="T24" fmla="*/ 2147483647 w 2041"/>
                <a:gd name="T25" fmla="*/ 483870046 h 1552"/>
                <a:gd name="T26" fmla="*/ 2147483647 w 2041"/>
                <a:gd name="T27" fmla="*/ 221773779 h 1552"/>
                <a:gd name="T28" fmla="*/ 2147483647 w 2041"/>
                <a:gd name="T29" fmla="*/ 25201561 h 1552"/>
                <a:gd name="T30" fmla="*/ 2147483647 w 2041"/>
                <a:gd name="T31" fmla="*/ 90725621 h 1552"/>
                <a:gd name="T32" fmla="*/ 2147483647 w 2041"/>
                <a:gd name="T33" fmla="*/ 25201561 h 1552"/>
                <a:gd name="T34" fmla="*/ 2147483647 w 2041"/>
                <a:gd name="T35" fmla="*/ 138607806 h 1552"/>
                <a:gd name="T36" fmla="*/ 2147483647 w 2041"/>
                <a:gd name="T37" fmla="*/ 252015645 h 1552"/>
                <a:gd name="T38" fmla="*/ 2147483647 w 2041"/>
                <a:gd name="T39" fmla="*/ 506550652 h 1552"/>
                <a:gd name="T40" fmla="*/ 2147483647 w 2041"/>
                <a:gd name="T41" fmla="*/ 481350684 h 1552"/>
                <a:gd name="T42" fmla="*/ 2147483647 w 2041"/>
                <a:gd name="T43" fmla="*/ 481350684 h 1552"/>
                <a:gd name="T44" fmla="*/ 2147483647 w 2041"/>
                <a:gd name="T45" fmla="*/ 252015645 h 1552"/>
                <a:gd name="T46" fmla="*/ 2147483647 w 2041"/>
                <a:gd name="T47" fmla="*/ 252015645 h 1552"/>
                <a:gd name="T48" fmla="*/ 2147483647 w 2041"/>
                <a:gd name="T49" fmla="*/ 481350684 h 1552"/>
                <a:gd name="T50" fmla="*/ 2147483647 w 2041"/>
                <a:gd name="T51" fmla="*/ 824091827 h 1552"/>
                <a:gd name="T52" fmla="*/ 2147483647 w 2041"/>
                <a:gd name="T53" fmla="*/ 1166831580 h 1552"/>
                <a:gd name="T54" fmla="*/ 2147483647 w 2041"/>
                <a:gd name="T55" fmla="*/ 1401206831 h 1552"/>
                <a:gd name="T56" fmla="*/ 2147483647 w 2041"/>
                <a:gd name="T57" fmla="*/ 1612899889 h 1552"/>
                <a:gd name="T58" fmla="*/ 2147483647 w 2041"/>
                <a:gd name="T59" fmla="*/ 1935480185 h 1552"/>
                <a:gd name="T60" fmla="*/ 2147483647 w 2041"/>
                <a:gd name="T61" fmla="*/ 2081649201 h 1552"/>
                <a:gd name="T62" fmla="*/ 2147483647 w 2041"/>
                <a:gd name="T63" fmla="*/ 2147483647 h 1552"/>
                <a:gd name="T64" fmla="*/ 2147483647 w 2041"/>
                <a:gd name="T65" fmla="*/ 2147483647 h 1552"/>
                <a:gd name="T66" fmla="*/ 2147483647 w 2041"/>
                <a:gd name="T67" fmla="*/ 2147483647 h 1552"/>
                <a:gd name="T68" fmla="*/ 2147483647 w 2041"/>
                <a:gd name="T69" fmla="*/ 2147483647 h 1552"/>
                <a:gd name="T70" fmla="*/ 2147483647 w 2041"/>
                <a:gd name="T71" fmla="*/ 2147483647 h 1552"/>
                <a:gd name="T72" fmla="*/ 2147483647 w 2041"/>
                <a:gd name="T73" fmla="*/ 2147483647 h 1552"/>
                <a:gd name="T74" fmla="*/ 2147483647 w 2041"/>
                <a:gd name="T75" fmla="*/ 2147483647 h 1552"/>
                <a:gd name="T76" fmla="*/ 2147483647 w 2041"/>
                <a:gd name="T77" fmla="*/ 2147483647 h 1552"/>
                <a:gd name="T78" fmla="*/ 2147483647 w 2041"/>
                <a:gd name="T79" fmla="*/ 2147483647 h 1552"/>
                <a:gd name="T80" fmla="*/ 2147483647 w 2041"/>
                <a:gd name="T81" fmla="*/ 2147483647 h 1552"/>
                <a:gd name="T82" fmla="*/ 2147483647 w 2041"/>
                <a:gd name="T83" fmla="*/ 2147483647 h 1552"/>
                <a:gd name="T84" fmla="*/ 2147483647 w 2041"/>
                <a:gd name="T85" fmla="*/ 2147483647 h 1552"/>
                <a:gd name="T86" fmla="*/ 2147483647 w 2041"/>
                <a:gd name="T87" fmla="*/ 2147483647 h 1552"/>
                <a:gd name="T88" fmla="*/ 2147483647 w 2041"/>
                <a:gd name="T89" fmla="*/ 2147483647 h 1552"/>
                <a:gd name="T90" fmla="*/ 2147483647 w 2041"/>
                <a:gd name="T91" fmla="*/ 2147483647 h 1552"/>
                <a:gd name="T92" fmla="*/ 2147483647 w 2041"/>
                <a:gd name="T93" fmla="*/ 2147483647 h 1552"/>
                <a:gd name="T94" fmla="*/ 2121971521 w 2041"/>
                <a:gd name="T95" fmla="*/ 2147483647 h 1552"/>
                <a:gd name="T96" fmla="*/ 2121971521 w 2041"/>
                <a:gd name="T97" fmla="*/ 2147483647 h 1552"/>
                <a:gd name="T98" fmla="*/ 2056447484 w 2041"/>
                <a:gd name="T99" fmla="*/ 2147483647 h 1552"/>
                <a:gd name="T100" fmla="*/ 1738907922 w 2041"/>
                <a:gd name="T101" fmla="*/ 2147483647 h 1552"/>
                <a:gd name="T102" fmla="*/ 1537295104 w 2041"/>
                <a:gd name="T103" fmla="*/ 2147483647 h 1552"/>
                <a:gd name="T104" fmla="*/ 1370964857 w 2041"/>
                <a:gd name="T105" fmla="*/ 2147483647 h 1552"/>
                <a:gd name="T106" fmla="*/ 1028223742 w 2041"/>
                <a:gd name="T107" fmla="*/ 2147483647 h 1552"/>
                <a:gd name="T108" fmla="*/ 761087086 w 2041"/>
                <a:gd name="T109" fmla="*/ 2147483647 h 1552"/>
                <a:gd name="T110" fmla="*/ 811490192 w 2041"/>
                <a:gd name="T111" fmla="*/ 2147483647 h 1552"/>
                <a:gd name="T112" fmla="*/ 1194553989 w 2041"/>
                <a:gd name="T113" fmla="*/ 2147483647 h 1552"/>
                <a:gd name="T114" fmla="*/ 1600298192 w 2041"/>
                <a:gd name="T115" fmla="*/ 2147483647 h 1552"/>
                <a:gd name="T116" fmla="*/ 1113909021 w 2041"/>
                <a:gd name="T117" fmla="*/ 2147483647 h 1552"/>
                <a:gd name="T118" fmla="*/ 730845223 w 2041"/>
                <a:gd name="T119" fmla="*/ 2147483647 h 1552"/>
                <a:gd name="T120" fmla="*/ 367942767 w 2041"/>
                <a:gd name="T121" fmla="*/ 2147483647 h 1552"/>
                <a:gd name="T122" fmla="*/ 0 w 2041"/>
                <a:gd name="T123" fmla="*/ 2147483647 h 155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041"/>
                <a:gd name="T187" fmla="*/ 0 h 1552"/>
                <a:gd name="T188" fmla="*/ 2041 w 2041"/>
                <a:gd name="T189" fmla="*/ 1552 h 155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041" h="1552">
                  <a:moveTo>
                    <a:pt x="0" y="1325"/>
                  </a:moveTo>
                  <a:lnTo>
                    <a:pt x="34" y="1258"/>
                  </a:lnTo>
                  <a:lnTo>
                    <a:pt x="78" y="1190"/>
                  </a:lnTo>
                  <a:lnTo>
                    <a:pt x="94" y="1090"/>
                  </a:lnTo>
                  <a:lnTo>
                    <a:pt x="142" y="1022"/>
                  </a:lnTo>
                  <a:lnTo>
                    <a:pt x="194" y="934"/>
                  </a:lnTo>
                  <a:lnTo>
                    <a:pt x="210" y="798"/>
                  </a:lnTo>
                  <a:lnTo>
                    <a:pt x="314" y="714"/>
                  </a:lnTo>
                  <a:lnTo>
                    <a:pt x="390" y="682"/>
                  </a:lnTo>
                  <a:lnTo>
                    <a:pt x="422" y="642"/>
                  </a:lnTo>
                  <a:lnTo>
                    <a:pt x="498" y="618"/>
                  </a:lnTo>
                  <a:lnTo>
                    <a:pt x="494" y="570"/>
                  </a:lnTo>
                  <a:lnTo>
                    <a:pt x="506" y="534"/>
                  </a:lnTo>
                  <a:lnTo>
                    <a:pt x="510" y="514"/>
                  </a:lnTo>
                  <a:lnTo>
                    <a:pt x="494" y="482"/>
                  </a:lnTo>
                  <a:lnTo>
                    <a:pt x="446" y="446"/>
                  </a:lnTo>
                  <a:lnTo>
                    <a:pt x="470" y="386"/>
                  </a:lnTo>
                  <a:lnTo>
                    <a:pt x="498" y="310"/>
                  </a:lnTo>
                  <a:lnTo>
                    <a:pt x="538" y="246"/>
                  </a:lnTo>
                  <a:lnTo>
                    <a:pt x="506" y="170"/>
                  </a:lnTo>
                  <a:lnTo>
                    <a:pt x="538" y="78"/>
                  </a:lnTo>
                  <a:lnTo>
                    <a:pt x="626" y="102"/>
                  </a:lnTo>
                  <a:lnTo>
                    <a:pt x="686" y="154"/>
                  </a:lnTo>
                  <a:lnTo>
                    <a:pt x="778" y="186"/>
                  </a:lnTo>
                  <a:lnTo>
                    <a:pt x="816" y="191"/>
                  </a:lnTo>
                  <a:lnTo>
                    <a:pt x="870" y="192"/>
                  </a:lnTo>
                  <a:lnTo>
                    <a:pt x="952" y="146"/>
                  </a:lnTo>
                  <a:lnTo>
                    <a:pt x="1010" y="88"/>
                  </a:lnTo>
                  <a:lnTo>
                    <a:pt x="1042" y="56"/>
                  </a:lnTo>
                  <a:lnTo>
                    <a:pt x="1043" y="10"/>
                  </a:lnTo>
                  <a:lnTo>
                    <a:pt x="1134" y="10"/>
                  </a:lnTo>
                  <a:lnTo>
                    <a:pt x="1174" y="36"/>
                  </a:lnTo>
                  <a:lnTo>
                    <a:pt x="1214" y="16"/>
                  </a:lnTo>
                  <a:lnTo>
                    <a:pt x="1270" y="10"/>
                  </a:lnTo>
                  <a:lnTo>
                    <a:pt x="1298" y="0"/>
                  </a:lnTo>
                  <a:lnTo>
                    <a:pt x="1360" y="55"/>
                  </a:lnTo>
                  <a:lnTo>
                    <a:pt x="1406" y="55"/>
                  </a:lnTo>
                  <a:lnTo>
                    <a:pt x="1451" y="100"/>
                  </a:lnTo>
                  <a:lnTo>
                    <a:pt x="1406" y="146"/>
                  </a:lnTo>
                  <a:lnTo>
                    <a:pt x="1441" y="201"/>
                  </a:lnTo>
                  <a:lnTo>
                    <a:pt x="1496" y="236"/>
                  </a:lnTo>
                  <a:lnTo>
                    <a:pt x="1496" y="191"/>
                  </a:lnTo>
                  <a:lnTo>
                    <a:pt x="1537" y="177"/>
                  </a:lnTo>
                  <a:lnTo>
                    <a:pt x="1587" y="191"/>
                  </a:lnTo>
                  <a:lnTo>
                    <a:pt x="1587" y="236"/>
                  </a:lnTo>
                  <a:lnTo>
                    <a:pt x="1633" y="100"/>
                  </a:lnTo>
                  <a:lnTo>
                    <a:pt x="1730" y="88"/>
                  </a:lnTo>
                  <a:lnTo>
                    <a:pt x="1814" y="100"/>
                  </a:lnTo>
                  <a:lnTo>
                    <a:pt x="1850" y="148"/>
                  </a:lnTo>
                  <a:lnTo>
                    <a:pt x="1859" y="191"/>
                  </a:lnTo>
                  <a:lnTo>
                    <a:pt x="1950" y="236"/>
                  </a:lnTo>
                  <a:lnTo>
                    <a:pt x="2041" y="327"/>
                  </a:lnTo>
                  <a:lnTo>
                    <a:pt x="1995" y="463"/>
                  </a:lnTo>
                  <a:lnTo>
                    <a:pt x="1950" y="463"/>
                  </a:lnTo>
                  <a:lnTo>
                    <a:pt x="1978" y="512"/>
                  </a:lnTo>
                  <a:lnTo>
                    <a:pt x="1966" y="556"/>
                  </a:lnTo>
                  <a:lnTo>
                    <a:pt x="1934" y="580"/>
                  </a:lnTo>
                  <a:lnTo>
                    <a:pt x="1918" y="640"/>
                  </a:lnTo>
                  <a:lnTo>
                    <a:pt x="1950" y="690"/>
                  </a:lnTo>
                  <a:lnTo>
                    <a:pt x="1918" y="768"/>
                  </a:lnTo>
                  <a:lnTo>
                    <a:pt x="1859" y="781"/>
                  </a:lnTo>
                  <a:lnTo>
                    <a:pt x="1905" y="826"/>
                  </a:lnTo>
                  <a:lnTo>
                    <a:pt x="1859" y="871"/>
                  </a:lnTo>
                  <a:lnTo>
                    <a:pt x="1910" y="860"/>
                  </a:lnTo>
                  <a:lnTo>
                    <a:pt x="1950" y="871"/>
                  </a:lnTo>
                  <a:lnTo>
                    <a:pt x="1970" y="920"/>
                  </a:lnTo>
                  <a:lnTo>
                    <a:pt x="1950" y="962"/>
                  </a:lnTo>
                  <a:lnTo>
                    <a:pt x="1905" y="1008"/>
                  </a:lnTo>
                  <a:lnTo>
                    <a:pt x="1862" y="992"/>
                  </a:lnTo>
                  <a:lnTo>
                    <a:pt x="1814" y="1008"/>
                  </a:lnTo>
                  <a:lnTo>
                    <a:pt x="1762" y="1032"/>
                  </a:lnTo>
                  <a:lnTo>
                    <a:pt x="1702" y="1136"/>
                  </a:lnTo>
                  <a:lnTo>
                    <a:pt x="1814" y="1189"/>
                  </a:lnTo>
                  <a:lnTo>
                    <a:pt x="1859" y="1234"/>
                  </a:lnTo>
                  <a:lnTo>
                    <a:pt x="1859" y="1325"/>
                  </a:lnTo>
                  <a:lnTo>
                    <a:pt x="1810" y="1364"/>
                  </a:lnTo>
                  <a:lnTo>
                    <a:pt x="1769" y="1370"/>
                  </a:lnTo>
                  <a:lnTo>
                    <a:pt x="1678" y="1416"/>
                  </a:lnTo>
                  <a:lnTo>
                    <a:pt x="1633" y="1416"/>
                  </a:lnTo>
                  <a:lnTo>
                    <a:pt x="1678" y="1506"/>
                  </a:lnTo>
                  <a:lnTo>
                    <a:pt x="1587" y="1552"/>
                  </a:lnTo>
                  <a:lnTo>
                    <a:pt x="1496" y="1506"/>
                  </a:lnTo>
                  <a:lnTo>
                    <a:pt x="1496" y="1552"/>
                  </a:lnTo>
                  <a:lnTo>
                    <a:pt x="1398" y="1516"/>
                  </a:lnTo>
                  <a:lnTo>
                    <a:pt x="1360" y="1461"/>
                  </a:lnTo>
                  <a:lnTo>
                    <a:pt x="1360" y="1506"/>
                  </a:lnTo>
                  <a:lnTo>
                    <a:pt x="1270" y="1506"/>
                  </a:lnTo>
                  <a:lnTo>
                    <a:pt x="1190" y="1468"/>
                  </a:lnTo>
                  <a:lnTo>
                    <a:pt x="1134" y="1506"/>
                  </a:lnTo>
                  <a:lnTo>
                    <a:pt x="1070" y="1500"/>
                  </a:lnTo>
                  <a:lnTo>
                    <a:pt x="1034" y="1476"/>
                  </a:lnTo>
                  <a:lnTo>
                    <a:pt x="978" y="1488"/>
                  </a:lnTo>
                  <a:lnTo>
                    <a:pt x="930" y="1480"/>
                  </a:lnTo>
                  <a:lnTo>
                    <a:pt x="861" y="1506"/>
                  </a:lnTo>
                  <a:lnTo>
                    <a:pt x="822" y="1460"/>
                  </a:lnTo>
                  <a:lnTo>
                    <a:pt x="842" y="1440"/>
                  </a:lnTo>
                  <a:lnTo>
                    <a:pt x="907" y="1416"/>
                  </a:lnTo>
                  <a:lnTo>
                    <a:pt x="842" y="1396"/>
                  </a:lnTo>
                  <a:lnTo>
                    <a:pt x="816" y="1370"/>
                  </a:lnTo>
                  <a:lnTo>
                    <a:pt x="816" y="1416"/>
                  </a:lnTo>
                  <a:lnTo>
                    <a:pt x="725" y="1416"/>
                  </a:lnTo>
                  <a:lnTo>
                    <a:pt x="690" y="1404"/>
                  </a:lnTo>
                  <a:lnTo>
                    <a:pt x="635" y="1370"/>
                  </a:lnTo>
                  <a:lnTo>
                    <a:pt x="610" y="1336"/>
                  </a:lnTo>
                  <a:lnTo>
                    <a:pt x="562" y="1348"/>
                  </a:lnTo>
                  <a:lnTo>
                    <a:pt x="544" y="1370"/>
                  </a:lnTo>
                  <a:lnTo>
                    <a:pt x="453" y="1325"/>
                  </a:lnTo>
                  <a:lnTo>
                    <a:pt x="408" y="1325"/>
                  </a:lnTo>
                  <a:lnTo>
                    <a:pt x="317" y="1280"/>
                  </a:lnTo>
                  <a:lnTo>
                    <a:pt x="302" y="1308"/>
                  </a:lnTo>
                  <a:lnTo>
                    <a:pt x="317" y="1325"/>
                  </a:lnTo>
                  <a:lnTo>
                    <a:pt x="322" y="1352"/>
                  </a:lnTo>
                  <a:lnTo>
                    <a:pt x="398" y="1368"/>
                  </a:lnTo>
                  <a:lnTo>
                    <a:pt x="474" y="1380"/>
                  </a:lnTo>
                  <a:lnTo>
                    <a:pt x="542" y="1416"/>
                  </a:lnTo>
                  <a:lnTo>
                    <a:pt x="635" y="1461"/>
                  </a:lnTo>
                  <a:lnTo>
                    <a:pt x="589" y="1461"/>
                  </a:lnTo>
                  <a:lnTo>
                    <a:pt x="442" y="1460"/>
                  </a:lnTo>
                  <a:lnTo>
                    <a:pt x="390" y="1432"/>
                  </a:lnTo>
                  <a:lnTo>
                    <a:pt x="290" y="1404"/>
                  </a:lnTo>
                  <a:lnTo>
                    <a:pt x="181" y="1416"/>
                  </a:lnTo>
                  <a:lnTo>
                    <a:pt x="146" y="1388"/>
                  </a:lnTo>
                  <a:lnTo>
                    <a:pt x="90" y="1380"/>
                  </a:lnTo>
                  <a:lnTo>
                    <a:pt x="0" y="1325"/>
                  </a:lnTo>
                  <a:close/>
                </a:path>
              </a:pathLst>
            </a:custGeom>
            <a:solidFill>
              <a:srgbClr val="002060"/>
            </a:solidFill>
            <a:ln w="9525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SV" sz="280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0" y="781892"/>
              <a:ext cx="1449267" cy="1013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b="1" u="sng" dirty="0">
                  <a:solidFill>
                    <a:srgbClr val="FFFFFF"/>
                  </a:solidFill>
                  <a:latin typeface="+mn-lt"/>
                </a:rPr>
                <a:t>Zona </a:t>
              </a:r>
              <a:endParaRPr lang="es-SV" kern="0" dirty="0">
                <a:solidFill>
                  <a:sysClr val="windowText" lastClr="000000"/>
                </a:solidFill>
                <a:latin typeface="+mn-lt"/>
                <a:ea typeface="MS Mincho"/>
              </a:endParaRPr>
            </a:p>
            <a:p>
              <a:pPr algn="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b="1" u="sng" dirty="0">
                  <a:solidFill>
                    <a:srgbClr val="FFFFFF"/>
                  </a:solidFill>
                  <a:latin typeface="+mn-lt"/>
                </a:rPr>
                <a:t>Occidental</a:t>
              </a:r>
              <a:r>
                <a:rPr lang="es-ES" b="1" dirty="0">
                  <a:solidFill>
                    <a:srgbClr val="FFFFFF"/>
                  </a:solidFill>
                  <a:latin typeface="+mn-lt"/>
                </a:rPr>
                <a:t> </a:t>
              </a:r>
              <a:endParaRPr lang="es-SV" kern="0" dirty="0">
                <a:solidFill>
                  <a:sysClr val="windowText" lastClr="000000"/>
                </a:solidFill>
                <a:latin typeface="+mn-lt"/>
                <a:ea typeface="MS Mincho"/>
              </a:endParaRPr>
            </a:p>
            <a:p>
              <a:pPr algn="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b="1" dirty="0">
                  <a:solidFill>
                    <a:srgbClr val="FFFFFF"/>
                  </a:solidFill>
                  <a:latin typeface="+mn-lt"/>
                </a:rPr>
                <a:t>14.5%</a:t>
              </a:r>
              <a:endParaRPr lang="es-SV" kern="0" dirty="0">
                <a:solidFill>
                  <a:sysClr val="windowText" lastClr="000000"/>
                </a:solidFill>
                <a:latin typeface="+mn-lt"/>
                <a:ea typeface="MS Mincho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1809745" y="1171287"/>
              <a:ext cx="1462509" cy="755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b="1" u="sng" dirty="0">
                  <a:solidFill>
                    <a:srgbClr val="000000"/>
                  </a:solidFill>
                  <a:latin typeface="+mn-lt"/>
                </a:rPr>
                <a:t>Zona Central</a:t>
              </a:r>
              <a:r>
                <a:rPr lang="es-ES" b="1" dirty="0">
                  <a:solidFill>
                    <a:srgbClr val="000000"/>
                  </a:solidFill>
                  <a:latin typeface="+mn-lt"/>
                </a:rPr>
                <a:t/>
              </a:r>
              <a:br>
                <a:rPr lang="es-ES" b="1" dirty="0">
                  <a:solidFill>
                    <a:srgbClr val="000000"/>
                  </a:solidFill>
                  <a:latin typeface="+mn-lt"/>
                </a:rPr>
              </a:br>
              <a:r>
                <a:rPr lang="es-ES" b="1" dirty="0">
                  <a:solidFill>
                    <a:srgbClr val="000000"/>
                  </a:solidFill>
                  <a:latin typeface="+mn-lt"/>
                </a:rPr>
                <a:t>80.8%</a:t>
              </a:r>
              <a:endParaRPr lang="es-SV" kern="0" dirty="0">
                <a:solidFill>
                  <a:sysClr val="windowText" lastClr="000000"/>
                </a:solidFill>
                <a:latin typeface="+mn-lt"/>
                <a:ea typeface="MS Mincho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3638617" y="1656867"/>
              <a:ext cx="1424255" cy="788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b="1" u="sng" dirty="0">
                  <a:solidFill>
                    <a:srgbClr val="FFFFFF"/>
                  </a:solidFill>
                  <a:latin typeface="+mn-lt"/>
                </a:rPr>
                <a:t>Zona Oriental </a:t>
              </a:r>
              <a:br>
                <a:rPr lang="es-ES" b="1" u="sng" dirty="0">
                  <a:solidFill>
                    <a:srgbClr val="FFFFFF"/>
                  </a:solidFill>
                  <a:latin typeface="+mn-lt"/>
                </a:rPr>
              </a:br>
              <a:r>
                <a:rPr lang="es-ES" b="1" dirty="0">
                  <a:solidFill>
                    <a:srgbClr val="FFFFFF"/>
                  </a:solidFill>
                  <a:latin typeface="+mn-lt"/>
                </a:rPr>
                <a:t>4.7%</a:t>
              </a:r>
              <a:endParaRPr lang="es-SV" kern="0" dirty="0">
                <a:solidFill>
                  <a:sysClr val="windowText" lastClr="000000"/>
                </a:solidFill>
                <a:latin typeface="+mn-lt"/>
                <a:ea typeface="MS Minch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3">
    <a:dk1>
      <a:srgbClr val="3F3F3F"/>
    </a:dk1>
    <a:lt1>
      <a:sysClr val="window" lastClr="FFFFFF"/>
    </a:lt1>
    <a:dk2>
      <a:srgbClr val="313C41"/>
    </a:dk2>
    <a:lt2>
      <a:srgbClr val="FFFFFF"/>
    </a:lt2>
    <a:accent1>
      <a:srgbClr val="138BB9"/>
    </a:accent1>
    <a:accent2>
      <a:srgbClr val="51C7BB"/>
    </a:accent2>
    <a:accent3>
      <a:srgbClr val="7ADC72"/>
    </a:accent3>
    <a:accent4>
      <a:srgbClr val="FF9F6E"/>
    </a:accent4>
    <a:accent5>
      <a:srgbClr val="DE406E"/>
    </a:accent5>
    <a:accent6>
      <a:srgbClr val="C83288"/>
    </a:accent6>
    <a:hlink>
      <a:srgbClr val="A05024"/>
    </a:hlink>
    <a:folHlink>
      <a:srgbClr val="FEC037"/>
    </a:folHlink>
  </a:clrScheme>
  <a:fontScheme name="Modern Automotive">
    <a:majorFont>
      <a:latin typeface="Montserrat"/>
      <a:ea typeface=""/>
      <a:cs typeface=""/>
    </a:majorFont>
    <a:minorFont>
      <a:latin typeface="Source Sans Pro"/>
      <a:ea typeface=""/>
      <a:cs typeface="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3704</TotalTime>
  <Words>3661</Words>
  <Application>Microsoft Office PowerPoint</Application>
  <PresentationFormat>Presentación en pantalla (4:3)</PresentationFormat>
  <Paragraphs>412</Paragraphs>
  <Slides>45</Slides>
  <Notes>0</Notes>
  <HiddenSlides>1</HiddenSlides>
  <MMClips>0</MMClips>
  <ScaleCrop>false</ScaleCrop>
  <HeadingPairs>
    <vt:vector size="8" baseType="variant">
      <vt:variant>
        <vt:lpstr>Fuentes usadas</vt:lpstr>
      </vt:variant>
      <vt:variant>
        <vt:i4>15</vt:i4>
      </vt:variant>
      <vt:variant>
        <vt:lpstr>Tema</vt:lpstr>
      </vt:variant>
      <vt:variant>
        <vt:i4>5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66" baseType="lpstr">
      <vt:lpstr>ＭＳ Ｐゴシック</vt:lpstr>
      <vt:lpstr>Arial</vt:lpstr>
      <vt:lpstr>Arial Unicode MS</vt:lpstr>
      <vt:lpstr>Calibri</vt:lpstr>
      <vt:lpstr>Cambria</vt:lpstr>
      <vt:lpstr>Courier New</vt:lpstr>
      <vt:lpstr>Leelawadee</vt:lpstr>
      <vt:lpstr>Montserrat</vt:lpstr>
      <vt:lpstr>MS Mincho</vt:lpstr>
      <vt:lpstr>Open Sans</vt:lpstr>
      <vt:lpstr>Raleway</vt:lpstr>
      <vt:lpstr>Roboto Light</vt:lpstr>
      <vt:lpstr>Source Sans Pro</vt:lpstr>
      <vt:lpstr>Times New Roman</vt:lpstr>
      <vt:lpstr>Wingdings</vt:lpstr>
      <vt:lpstr>Tema de Office</vt:lpstr>
      <vt:lpstr>1_Tema de Office</vt:lpstr>
      <vt:lpstr>2_Tema de Office</vt:lpstr>
      <vt:lpstr>3_Tema de Office</vt:lpstr>
      <vt:lpstr>4_Tema de Office</vt:lpstr>
      <vt:lpstr>Gráfico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Evelin Janeth Soler de Torres</cp:lastModifiedBy>
  <cp:revision>321</cp:revision>
  <cp:lastPrinted>2018-07-04T16:22:56Z</cp:lastPrinted>
  <dcterms:created xsi:type="dcterms:W3CDTF">2017-01-10T11:09:36Z</dcterms:created>
  <dcterms:modified xsi:type="dcterms:W3CDTF">2018-08-23T20:09:51Z</dcterms:modified>
</cp:coreProperties>
</file>