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7" r:id="rId4"/>
    <p:sldId id="259" r:id="rId5"/>
    <p:sldId id="277" r:id="rId6"/>
    <p:sldId id="278" r:id="rId7"/>
    <p:sldId id="262" r:id="rId8"/>
    <p:sldId id="279" r:id="rId9"/>
    <p:sldId id="263" r:id="rId10"/>
    <p:sldId id="264" r:id="rId11"/>
    <p:sldId id="266" r:id="rId12"/>
    <p:sldId id="265" r:id="rId13"/>
    <p:sldId id="274" r:id="rId14"/>
    <p:sldId id="267" r:id="rId15"/>
    <p:sldId id="268" r:id="rId16"/>
    <p:sldId id="269" r:id="rId17"/>
    <p:sldId id="281" r:id="rId18"/>
    <p:sldId id="270" r:id="rId19"/>
    <p:sldId id="271" r:id="rId20"/>
    <p:sldId id="272" r:id="rId21"/>
    <p:sldId id="280" r:id="rId22"/>
    <p:sldId id="284" r:id="rId23"/>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96"/>
    <p:restoredTop sz="94612"/>
  </p:normalViewPr>
  <p:slideViewPr>
    <p:cSldViewPr snapToGrid="0" snapToObjects="1">
      <p:cViewPr varScale="1">
        <p:scale>
          <a:sx n="69" d="100"/>
          <a:sy n="69" d="100"/>
        </p:scale>
        <p:origin x="8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a:t>Clic para editar título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72744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4794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826300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9797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a:t>Clic para editar título</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553727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838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903117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a:t>Clic para editar título</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9971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1922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449671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367702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07/10/2024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871333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C8C3-3A7C-2245-9B0A-7507DE9C4EED}" type="datetimeFigureOut">
              <a:rPr lang="es-ES_tradnl" smtClean="0"/>
              <a:t>07/10/2024</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21945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59004" y="512955"/>
            <a:ext cx="2079411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sp>
        <p:nvSpPr>
          <p:cNvPr id="4" name="CuadroTexto 3"/>
          <p:cNvSpPr txBox="1"/>
          <p:nvPr/>
        </p:nvSpPr>
        <p:spPr>
          <a:xfrm>
            <a:off x="4449337" y="40025"/>
            <a:ext cx="3211552" cy="646331"/>
          </a:xfrm>
          <a:prstGeom prst="rect">
            <a:avLst/>
          </a:prstGeom>
          <a:noFill/>
        </p:spPr>
        <p:txBody>
          <a:bodyPr wrap="square" rtlCol="0">
            <a:spAutoFit/>
          </a:bodyPr>
          <a:lstStyle/>
          <a:p>
            <a:pPr algn="ctr"/>
            <a:r>
              <a:rPr lang="es-SV" b="1" dirty="0"/>
              <a:t>Fondo de Conservación Vial</a:t>
            </a:r>
          </a:p>
          <a:p>
            <a:pPr algn="ctr"/>
            <a:r>
              <a:rPr lang="es-SV" b="1" dirty="0"/>
              <a:t>Organigrama</a:t>
            </a:r>
          </a:p>
        </p:txBody>
      </p:sp>
      <p:pic>
        <p:nvPicPr>
          <p:cNvPr id="6" name="Imagen 5">
            <a:extLst>
              <a:ext uri="{FF2B5EF4-FFF2-40B4-BE49-F238E27FC236}">
                <a16:creationId xmlns:a16="http://schemas.microsoft.com/office/drawing/2014/main" id="{715CBC71-4A26-4841-8C84-7E49E5F68163}"/>
              </a:ext>
            </a:extLst>
          </p:cNvPr>
          <p:cNvPicPr>
            <a:picLocks noChangeAspect="1"/>
          </p:cNvPicPr>
          <p:nvPr/>
        </p:nvPicPr>
        <p:blipFill>
          <a:blip r:embed="rId2"/>
          <a:stretch>
            <a:fillRect/>
          </a:stretch>
        </p:blipFill>
        <p:spPr>
          <a:xfrm>
            <a:off x="1147762" y="739489"/>
            <a:ext cx="10121395" cy="5611091"/>
          </a:xfrm>
          <a:prstGeom prst="rect">
            <a:avLst/>
          </a:prstGeom>
        </p:spPr>
      </p:pic>
    </p:spTree>
    <p:extLst>
      <p:ext uri="{BB962C8B-B14F-4D97-AF65-F5344CB8AC3E}">
        <p14:creationId xmlns:p14="http://schemas.microsoft.com/office/powerpoint/2010/main" val="26572591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98266" y="414770"/>
            <a:ext cx="5312095" cy="646331"/>
          </a:xfrm>
          <a:prstGeom prst="rect">
            <a:avLst/>
          </a:prstGeom>
          <a:noFill/>
        </p:spPr>
        <p:txBody>
          <a:bodyPr wrap="none" rtlCol="0">
            <a:spAutoFit/>
          </a:bodyPr>
          <a:lstStyle/>
          <a:p>
            <a:r>
              <a:rPr lang="es-ES_tradnl" sz="3600" b="1">
                <a:solidFill>
                  <a:srgbClr val="FA5409"/>
                </a:solidFill>
              </a:rPr>
              <a:t>SUB DIRECCIÓN EJECUTIVA</a:t>
            </a:r>
            <a:endParaRPr lang="es-ES_tradnl" sz="3600" b="1" dirty="0">
              <a:solidFill>
                <a:srgbClr val="FA5409"/>
              </a:solidFill>
            </a:endParaRPr>
          </a:p>
        </p:txBody>
      </p:sp>
      <p:sp>
        <p:nvSpPr>
          <p:cNvPr id="6" name="CuadroTexto 5"/>
          <p:cNvSpPr txBox="1"/>
          <p:nvPr/>
        </p:nvSpPr>
        <p:spPr>
          <a:xfrm>
            <a:off x="814386" y="3356000"/>
            <a:ext cx="10135948" cy="646331"/>
          </a:xfrm>
          <a:prstGeom prst="rect">
            <a:avLst/>
          </a:prstGeom>
          <a:noFill/>
        </p:spPr>
        <p:txBody>
          <a:bodyPr wrap="square" rtlCol="0">
            <a:spAutoFit/>
          </a:bodyPr>
          <a:lstStyle/>
          <a:p>
            <a:r>
              <a:rPr lang="es-ES_tradnl" dirty="0"/>
              <a:t>Coordinar, organizar y gestionar la ejecución continúa del servicio de mantenimiento de la red vial de su competencia, con énfasis en el área técnica atendiendo los lineamientos institucionales. </a:t>
            </a:r>
          </a:p>
        </p:txBody>
      </p:sp>
      <p:sp>
        <p:nvSpPr>
          <p:cNvPr id="7" name="Rectángulo 6"/>
          <p:cNvSpPr/>
          <p:nvPr/>
        </p:nvSpPr>
        <p:spPr>
          <a:xfrm>
            <a:off x="814373" y="1885385"/>
            <a:ext cx="2655304" cy="369332"/>
          </a:xfrm>
          <a:prstGeom prst="rect">
            <a:avLst/>
          </a:prstGeom>
        </p:spPr>
        <p:txBody>
          <a:bodyPr wrap="square">
            <a:spAutoFit/>
          </a:bodyPr>
          <a:lstStyle/>
          <a:p>
            <a:r>
              <a:rPr lang="es-ES_tradnl" b="1" dirty="0"/>
              <a:t>TOTAL DE EMPLEADOS: </a:t>
            </a:r>
          </a:p>
        </p:txBody>
      </p:sp>
      <p:sp>
        <p:nvSpPr>
          <p:cNvPr id="8" name="CuadroTexto 7"/>
          <p:cNvSpPr txBox="1"/>
          <p:nvPr/>
        </p:nvSpPr>
        <p:spPr>
          <a:xfrm>
            <a:off x="814386" y="276021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03418557"/>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2951657" y="414770"/>
            <a:ext cx="6218370" cy="646331"/>
          </a:xfrm>
          <a:prstGeom prst="rect">
            <a:avLst/>
          </a:prstGeom>
          <a:noFill/>
        </p:spPr>
        <p:txBody>
          <a:bodyPr wrap="none" rtlCol="0">
            <a:spAutoFit/>
          </a:bodyPr>
          <a:lstStyle/>
          <a:p>
            <a:pPr algn="ctr"/>
            <a:r>
              <a:rPr lang="es-ES_tradnl" sz="3600" b="1" dirty="0">
                <a:solidFill>
                  <a:srgbClr val="FA5409"/>
                </a:solidFill>
              </a:rPr>
              <a:t>UNIDAD DE COMPRAS PUBLICA</a:t>
            </a:r>
          </a:p>
        </p:txBody>
      </p:sp>
      <p:sp>
        <p:nvSpPr>
          <p:cNvPr id="8" name="CuadroTexto 7"/>
          <p:cNvSpPr txBox="1"/>
          <p:nvPr/>
        </p:nvSpPr>
        <p:spPr>
          <a:xfrm>
            <a:off x="800098" y="3931051"/>
            <a:ext cx="9844090" cy="646331"/>
          </a:xfrm>
          <a:prstGeom prst="rect">
            <a:avLst/>
          </a:prstGeom>
          <a:noFill/>
        </p:spPr>
        <p:txBody>
          <a:bodyPr wrap="square" rtlCol="0">
            <a:spAutoFit/>
          </a:bodyPr>
          <a:lstStyle/>
          <a:p>
            <a:r>
              <a:rPr lang="es-ES_tradnl" dirty="0"/>
              <a:t>Planificar, coordinar y gestionar los procesos de compras públicas, se realicen de forma eficiente, eficaz y transparente, cumpliendo las especificaciones técnicas y la normativa legal vigente. </a:t>
            </a:r>
          </a:p>
        </p:txBody>
      </p:sp>
      <p:sp>
        <p:nvSpPr>
          <p:cNvPr id="9" name="Rectángulo 8"/>
          <p:cNvSpPr/>
          <p:nvPr/>
        </p:nvSpPr>
        <p:spPr>
          <a:xfrm>
            <a:off x="706580" y="1824667"/>
            <a:ext cx="7730837" cy="1200329"/>
          </a:xfrm>
          <a:prstGeom prst="rect">
            <a:avLst/>
          </a:prstGeom>
        </p:spPr>
        <p:txBody>
          <a:bodyPr wrap="square">
            <a:spAutoFit/>
          </a:bodyPr>
          <a:lstStyle/>
          <a:p>
            <a:r>
              <a:rPr lang="es-ES_tradnl" b="1" dirty="0"/>
              <a:t>GERENTE DE LA UNIDAD : Licda. María Ana Margarita Salinas de García</a:t>
            </a:r>
          </a:p>
          <a:p>
            <a:r>
              <a:rPr lang="es-ES_tradnl" b="1" dirty="0"/>
              <a:t>TOTAL DE EMPLEADOS: 9</a:t>
            </a:r>
          </a:p>
          <a:p>
            <a:r>
              <a:rPr lang="es-ES_tradnl" dirty="0"/>
              <a:t>7 MUJERES</a:t>
            </a:r>
          </a:p>
          <a:p>
            <a:r>
              <a:rPr lang="es-ES_tradnl" dirty="0"/>
              <a:t>1 HOMBRE</a:t>
            </a:r>
          </a:p>
        </p:txBody>
      </p:sp>
      <p:sp>
        <p:nvSpPr>
          <p:cNvPr id="10" name="CuadroTexto 9"/>
          <p:cNvSpPr txBox="1"/>
          <p:nvPr/>
        </p:nvSpPr>
        <p:spPr>
          <a:xfrm>
            <a:off x="814386" y="3360307"/>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88520857"/>
      </p:ext>
    </p:extLst>
  </p:cSld>
  <p:clrMapOvr>
    <a:masterClrMapping/>
  </p:clrMapOvr>
  <p:transition spd="slow" advClick="0">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39092" y="399709"/>
            <a:ext cx="3428823" cy="646331"/>
          </a:xfrm>
          <a:prstGeom prst="rect">
            <a:avLst/>
          </a:prstGeom>
          <a:noFill/>
        </p:spPr>
        <p:txBody>
          <a:bodyPr wrap="none" rtlCol="0">
            <a:spAutoFit/>
          </a:bodyPr>
          <a:lstStyle/>
          <a:p>
            <a:pPr algn="ctr"/>
            <a:r>
              <a:rPr lang="es-ES_tradnl" sz="3600" b="1" dirty="0">
                <a:solidFill>
                  <a:srgbClr val="FA5409"/>
                </a:solidFill>
              </a:rPr>
              <a:t>GERENCIA LEGAL</a:t>
            </a:r>
          </a:p>
        </p:txBody>
      </p:sp>
      <p:sp>
        <p:nvSpPr>
          <p:cNvPr id="5" name="CuadroTexto 4"/>
          <p:cNvSpPr txBox="1"/>
          <p:nvPr/>
        </p:nvSpPr>
        <p:spPr>
          <a:xfrm>
            <a:off x="842962" y="3371851"/>
            <a:ext cx="9558338" cy="369332"/>
          </a:xfrm>
          <a:prstGeom prst="rect">
            <a:avLst/>
          </a:prstGeom>
          <a:noFill/>
        </p:spPr>
        <p:txBody>
          <a:bodyPr wrap="square" rtlCol="0">
            <a:spAutoFit/>
          </a:bodyPr>
          <a:lstStyle/>
          <a:p>
            <a:r>
              <a:rPr lang="es-ES_tradnl" dirty="0"/>
              <a:t>Planificar, organizar y gestionar que las acciones Institucionales se realicen dentro del marco legal. </a:t>
            </a:r>
          </a:p>
        </p:txBody>
      </p:sp>
      <p:sp>
        <p:nvSpPr>
          <p:cNvPr id="6" name="Rectángulo 5"/>
          <p:cNvSpPr/>
          <p:nvPr/>
        </p:nvSpPr>
        <p:spPr>
          <a:xfrm>
            <a:off x="814386" y="1378766"/>
            <a:ext cx="5392450" cy="1200329"/>
          </a:xfrm>
          <a:prstGeom prst="rect">
            <a:avLst/>
          </a:prstGeom>
        </p:spPr>
        <p:txBody>
          <a:bodyPr wrap="square">
            <a:spAutoFit/>
          </a:bodyPr>
          <a:lstStyle/>
          <a:p>
            <a:r>
              <a:rPr lang="es-ES_tradnl" b="1" dirty="0"/>
              <a:t>GERENTE: Lic. Francis Antonio Ibañez </a:t>
            </a:r>
            <a:r>
              <a:rPr lang="es-ES_tradnl" b="1" dirty="0" err="1"/>
              <a:t>Eguizabal</a:t>
            </a:r>
            <a:endParaRPr lang="es-ES_tradnl" b="1" dirty="0"/>
          </a:p>
          <a:p>
            <a:r>
              <a:rPr lang="es-ES_tradnl" b="1" dirty="0"/>
              <a:t>TOTAL DE EMPLEADOS: 5</a:t>
            </a:r>
          </a:p>
          <a:p>
            <a:r>
              <a:rPr lang="es-ES_tradnl" dirty="0"/>
              <a:t>3 MUJERES</a:t>
            </a:r>
          </a:p>
          <a:p>
            <a:r>
              <a:rPr lang="es-ES_tradnl" dirty="0"/>
              <a:t>2 HOMBRES</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28805058"/>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36535" y="404646"/>
            <a:ext cx="7945765" cy="646331"/>
          </a:xfrm>
          <a:prstGeom prst="rect">
            <a:avLst/>
          </a:prstGeom>
          <a:noFill/>
        </p:spPr>
        <p:txBody>
          <a:bodyPr wrap="none" rtlCol="0">
            <a:spAutoFit/>
          </a:bodyPr>
          <a:lstStyle/>
          <a:p>
            <a:pPr algn="ctr"/>
            <a:r>
              <a:rPr lang="es-ES_tradnl" sz="3600" b="1" dirty="0">
                <a:solidFill>
                  <a:srgbClr val="FA5409"/>
                </a:solidFill>
              </a:rPr>
              <a:t>UNIDAD DE ACCESO A LA INFORMACIÓN</a:t>
            </a:r>
          </a:p>
        </p:txBody>
      </p:sp>
      <p:sp>
        <p:nvSpPr>
          <p:cNvPr id="5" name="CuadroTexto 4"/>
          <p:cNvSpPr txBox="1"/>
          <p:nvPr/>
        </p:nvSpPr>
        <p:spPr>
          <a:xfrm>
            <a:off x="842962" y="3371851"/>
            <a:ext cx="9558338" cy="646331"/>
          </a:xfrm>
          <a:prstGeom prst="rect">
            <a:avLst/>
          </a:prstGeom>
          <a:noFill/>
        </p:spPr>
        <p:txBody>
          <a:bodyPr wrap="square" rtlCol="0">
            <a:spAutoFit/>
          </a:bodyPr>
          <a:lstStyle/>
          <a:p>
            <a:r>
              <a:rPr lang="es-ES_tradnl" dirty="0"/>
              <a:t>Asegurar la respuesta oportuna y veraz de las solicitudes de información de acuerdo a la normativa de la Ley de Acceso a la Información Pública (LAIP).</a:t>
            </a:r>
            <a:endParaRPr lang="es-SV" dirty="0"/>
          </a:p>
        </p:txBody>
      </p:sp>
      <p:sp>
        <p:nvSpPr>
          <p:cNvPr id="6" name="Rectángulo 5"/>
          <p:cNvSpPr/>
          <p:nvPr/>
        </p:nvSpPr>
        <p:spPr>
          <a:xfrm>
            <a:off x="814385" y="1694006"/>
            <a:ext cx="6620557" cy="923330"/>
          </a:xfrm>
          <a:prstGeom prst="rect">
            <a:avLst/>
          </a:prstGeom>
        </p:spPr>
        <p:txBody>
          <a:bodyPr wrap="square">
            <a:spAutoFit/>
          </a:bodyPr>
          <a:lstStyle/>
          <a:p>
            <a:r>
              <a:rPr lang="es-ES_tradnl" b="1" dirty="0"/>
              <a:t>Oficial de Información: Bianca Marcela Marenco Avalos</a:t>
            </a:r>
          </a:p>
          <a:p>
            <a:r>
              <a:rPr lang="es-ES_tradnl" b="1" dirty="0"/>
              <a:t>Mujer: 1 </a:t>
            </a:r>
          </a:p>
          <a:p>
            <a:endParaRPr lang="es-ES_tradnl" dirty="0"/>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94436921"/>
      </p:ext>
    </p:extLst>
  </p:cSld>
  <p:clrMapOvr>
    <a:masterClrMapping/>
  </p:clrMapOvr>
  <p:transition spd="slow" advClick="0">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66750" y="3814769"/>
            <a:ext cx="10101262" cy="1200329"/>
          </a:xfrm>
          <a:prstGeom prst="rect">
            <a:avLst/>
          </a:prstGeom>
          <a:noFill/>
        </p:spPr>
        <p:txBody>
          <a:bodyPr wrap="square" rtlCol="0">
            <a:spAutoFit/>
          </a:bodyPr>
          <a:lstStyle/>
          <a:p>
            <a:r>
              <a:rPr lang="es-ES_tradnl" dirty="0"/>
              <a:t>Planificar, Mantener y Gestionar una política de comunicaciones entre la Institución, los usuarios y publico en general; que permita divulgar las metas, logros, programas y proyectos, con el objeto de garantizar la transparencia, la rendición de cuentas y retroalimentación de los usuarios en la solución de los problemas</a:t>
            </a:r>
          </a:p>
          <a:p>
            <a:r>
              <a:rPr lang="es-ES_tradnl" dirty="0"/>
              <a:t>del mantenimiento vial a través de una adecuada estrategia de comunicación. </a:t>
            </a:r>
          </a:p>
        </p:txBody>
      </p:sp>
      <p:sp>
        <p:nvSpPr>
          <p:cNvPr id="5" name="CuadroTexto 4"/>
          <p:cNvSpPr txBox="1"/>
          <p:nvPr/>
        </p:nvSpPr>
        <p:spPr>
          <a:xfrm>
            <a:off x="2986638" y="400483"/>
            <a:ext cx="6729727" cy="646331"/>
          </a:xfrm>
          <a:prstGeom prst="rect">
            <a:avLst/>
          </a:prstGeom>
          <a:noFill/>
        </p:spPr>
        <p:txBody>
          <a:bodyPr wrap="none" rtlCol="0">
            <a:spAutoFit/>
          </a:bodyPr>
          <a:lstStyle/>
          <a:p>
            <a:r>
              <a:rPr lang="es-ES_tradnl" sz="3600" b="1" dirty="0">
                <a:solidFill>
                  <a:srgbClr val="FA5409"/>
                </a:solidFill>
              </a:rPr>
              <a:t>GERENCIA DE COMUNICACIONES</a:t>
            </a:r>
          </a:p>
        </p:txBody>
      </p:sp>
      <p:sp>
        <p:nvSpPr>
          <p:cNvPr id="6" name="Rectángulo 5"/>
          <p:cNvSpPr/>
          <p:nvPr/>
        </p:nvSpPr>
        <p:spPr>
          <a:xfrm>
            <a:off x="695325" y="1962895"/>
            <a:ext cx="6190383" cy="1200329"/>
          </a:xfrm>
          <a:prstGeom prst="rect">
            <a:avLst/>
          </a:prstGeom>
        </p:spPr>
        <p:txBody>
          <a:bodyPr wrap="square">
            <a:spAutoFit/>
          </a:bodyPr>
          <a:lstStyle/>
          <a:p>
            <a:r>
              <a:rPr lang="es-ES_tradnl" b="1" dirty="0"/>
              <a:t>JEFE DE UNIDAD: Licda. Marcela Beatriz Mejía de Corado</a:t>
            </a:r>
          </a:p>
          <a:p>
            <a:r>
              <a:rPr lang="es-ES_tradnl" b="1" dirty="0"/>
              <a:t>TOTAL DE EMPLEADOS: 7</a:t>
            </a:r>
          </a:p>
          <a:p>
            <a:r>
              <a:rPr lang="es-ES_tradnl" dirty="0"/>
              <a:t>3 MUJERES</a:t>
            </a:r>
          </a:p>
          <a:p>
            <a:r>
              <a:rPr lang="es-ES_tradnl" dirty="0"/>
              <a:t>4 HOMBRES</a:t>
            </a:r>
          </a:p>
        </p:txBody>
      </p:sp>
      <p:sp>
        <p:nvSpPr>
          <p:cNvPr id="7" name="CuadroTexto 6"/>
          <p:cNvSpPr txBox="1"/>
          <p:nvPr/>
        </p:nvSpPr>
        <p:spPr>
          <a:xfrm>
            <a:off x="695326" y="3249543"/>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192930414"/>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35132" y="3729064"/>
            <a:ext cx="10003431" cy="646331"/>
          </a:xfrm>
          <a:prstGeom prst="rect">
            <a:avLst/>
          </a:prstGeom>
        </p:spPr>
        <p:txBody>
          <a:bodyPr wrap="square">
            <a:spAutoFit/>
          </a:bodyPr>
          <a:lstStyle/>
          <a:p>
            <a:r>
              <a:rPr lang="es-ES_tradnl" dirty="0">
                <a:latin typeface="Calibri" charset="0"/>
                <a:ea typeface="Calibri" charset="0"/>
                <a:cs typeface="Calibri" charset="0"/>
              </a:rPr>
              <a:t>Planificar, coordinar y gestionar que la infraestructura tecnológica (hardware/software) sea adecuada para desarrollo de las actividades del personal de FOVIAL. </a:t>
            </a:r>
          </a:p>
        </p:txBody>
      </p:sp>
      <p:sp>
        <p:nvSpPr>
          <p:cNvPr id="6" name="CuadroTexto 5"/>
          <p:cNvSpPr txBox="1"/>
          <p:nvPr/>
        </p:nvSpPr>
        <p:spPr>
          <a:xfrm>
            <a:off x="697907" y="414770"/>
            <a:ext cx="11181266" cy="646331"/>
          </a:xfrm>
          <a:prstGeom prst="rect">
            <a:avLst/>
          </a:prstGeom>
          <a:noFill/>
        </p:spPr>
        <p:txBody>
          <a:bodyPr wrap="none" rtlCol="0">
            <a:spAutoFit/>
          </a:bodyPr>
          <a:lstStyle/>
          <a:p>
            <a:r>
              <a:rPr lang="es-ES_tradnl" sz="3600" b="1" dirty="0">
                <a:solidFill>
                  <a:srgbClr val="FA5409"/>
                </a:solidFill>
              </a:rPr>
              <a:t>UNIDAD DE TECNOLOGÍA Y SISTEMAS DE INFORMACIÓN </a:t>
            </a:r>
          </a:p>
        </p:txBody>
      </p:sp>
      <p:sp>
        <p:nvSpPr>
          <p:cNvPr id="7" name="Rectángulo 6"/>
          <p:cNvSpPr/>
          <p:nvPr/>
        </p:nvSpPr>
        <p:spPr>
          <a:xfrm>
            <a:off x="669330" y="1908363"/>
            <a:ext cx="3916957" cy="923330"/>
          </a:xfrm>
          <a:prstGeom prst="rect">
            <a:avLst/>
          </a:prstGeom>
        </p:spPr>
        <p:txBody>
          <a:bodyPr wrap="square">
            <a:spAutoFit/>
          </a:bodyPr>
          <a:lstStyle/>
          <a:p>
            <a:r>
              <a:rPr lang="es-ES_tradnl" b="1" dirty="0"/>
              <a:t>JEFE DE UNIDAD: Lic. Filiberto Vargas</a:t>
            </a:r>
          </a:p>
          <a:p>
            <a:r>
              <a:rPr lang="es-ES_tradnl" b="1" dirty="0"/>
              <a:t>TOTAL DE EMPLEADOS: 3</a:t>
            </a:r>
          </a:p>
          <a:p>
            <a:r>
              <a:rPr lang="es-ES_tradnl" dirty="0"/>
              <a:t>3 HOMBRES</a:t>
            </a:r>
          </a:p>
        </p:txBody>
      </p:sp>
      <p:sp>
        <p:nvSpPr>
          <p:cNvPr id="8" name="CuadroTexto 7"/>
          <p:cNvSpPr txBox="1"/>
          <p:nvPr/>
        </p:nvSpPr>
        <p:spPr>
          <a:xfrm>
            <a:off x="635132" y="291153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69883376"/>
      </p:ext>
    </p:extLst>
  </p:cSld>
  <p:clrMapOvr>
    <a:masterClrMapping/>
  </p:clrMapOvr>
  <p:transition spd="slow" advClick="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8470589" cy="646331"/>
          </a:xfrm>
          <a:prstGeom prst="rect">
            <a:avLst/>
          </a:prstGeom>
          <a:noFill/>
        </p:spPr>
        <p:txBody>
          <a:bodyPr wrap="none" rtlCol="0">
            <a:spAutoFit/>
          </a:bodyPr>
          <a:lstStyle/>
          <a:p>
            <a:r>
              <a:rPr lang="es-ES_tradnl" sz="3600" b="1" dirty="0">
                <a:solidFill>
                  <a:srgbClr val="FA5409"/>
                </a:solidFill>
              </a:rPr>
              <a:t>GERENCIA FINANCIERA Y ADMINISTRATIVA</a:t>
            </a:r>
          </a:p>
        </p:txBody>
      </p:sp>
      <p:sp>
        <p:nvSpPr>
          <p:cNvPr id="5" name="CuadroTexto 4"/>
          <p:cNvSpPr txBox="1"/>
          <p:nvPr/>
        </p:nvSpPr>
        <p:spPr>
          <a:xfrm>
            <a:off x="642935" y="3457584"/>
            <a:ext cx="10357573" cy="1200329"/>
          </a:xfrm>
          <a:prstGeom prst="rect">
            <a:avLst/>
          </a:prstGeom>
          <a:noFill/>
        </p:spPr>
        <p:txBody>
          <a:bodyPr wrap="square" rtlCol="0">
            <a:spAutoFit/>
          </a:bodyPr>
          <a:lstStyle/>
          <a:p>
            <a:pPr algn="just"/>
            <a:r>
              <a:rPr lang="es-ES_tradnl" dirty="0"/>
              <a:t>Planificar, organizar, dirigir y gestionar las actividades financieras y administrativas Institucionales, en lo relativo a presupuesto, tesorería, contabilidad, talento humano, servicios generales y archivo, a fin de obtener información útil y presentarla a la superioridad para facilitar la toma de decisiones y contribuir al cumplimiento de metas y objetivos de la institución. </a:t>
            </a:r>
          </a:p>
        </p:txBody>
      </p:sp>
      <p:sp>
        <p:nvSpPr>
          <p:cNvPr id="6" name="Rectángulo 5"/>
          <p:cNvSpPr/>
          <p:nvPr/>
        </p:nvSpPr>
        <p:spPr>
          <a:xfrm>
            <a:off x="706581" y="1692029"/>
            <a:ext cx="5624946" cy="1200329"/>
          </a:xfrm>
          <a:prstGeom prst="rect">
            <a:avLst/>
          </a:prstGeom>
        </p:spPr>
        <p:txBody>
          <a:bodyPr wrap="square">
            <a:spAutoFit/>
          </a:bodyPr>
          <a:lstStyle/>
          <a:p>
            <a:r>
              <a:rPr lang="es-ES_tradnl" b="1" dirty="0"/>
              <a:t>GERENTE: Lic. Jaime  Roberto Escobar Silva</a:t>
            </a:r>
          </a:p>
          <a:p>
            <a:r>
              <a:rPr lang="es-ES_tradnl" b="1" dirty="0"/>
              <a:t>TOTAL DE EMPLEADOS: 20</a:t>
            </a:r>
          </a:p>
          <a:p>
            <a:r>
              <a:rPr lang="es-ES_tradnl" dirty="0"/>
              <a:t>5 MUJERES</a:t>
            </a:r>
          </a:p>
          <a:p>
            <a:r>
              <a:rPr lang="es-ES_tradnl" dirty="0"/>
              <a:t>15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10457198"/>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9334607" cy="646331"/>
          </a:xfrm>
          <a:prstGeom prst="rect">
            <a:avLst/>
          </a:prstGeom>
          <a:noFill/>
        </p:spPr>
        <p:txBody>
          <a:bodyPr wrap="none" rtlCol="0">
            <a:spAutoFit/>
          </a:bodyPr>
          <a:lstStyle/>
          <a:p>
            <a:r>
              <a:rPr lang="es-ES_tradnl" sz="3600" b="1" dirty="0">
                <a:solidFill>
                  <a:srgbClr val="FA5409"/>
                </a:solidFill>
              </a:rPr>
              <a:t>UNIDAD DE GESTION DOCUMENTAL Y ARCHIVO</a:t>
            </a:r>
          </a:p>
        </p:txBody>
      </p:sp>
      <p:sp>
        <p:nvSpPr>
          <p:cNvPr id="5" name="CuadroTexto 4"/>
          <p:cNvSpPr txBox="1"/>
          <p:nvPr/>
        </p:nvSpPr>
        <p:spPr>
          <a:xfrm>
            <a:off x="642936" y="3457584"/>
            <a:ext cx="10101262" cy="1200329"/>
          </a:xfrm>
          <a:prstGeom prst="rect">
            <a:avLst/>
          </a:prstGeom>
          <a:noFill/>
        </p:spPr>
        <p:txBody>
          <a:bodyPr wrap="square" rtlCol="0">
            <a:spAutoFit/>
          </a:bodyPr>
          <a:lstStyle/>
          <a:p>
            <a:pPr algn="just"/>
            <a:r>
              <a:rPr lang="es-ES" i="1" dirty="0"/>
              <a:t>Crear las Políticas de la Gestión Documental para la implementación del Sistema Integral de Gestión Documental y Archivo (SIGDA), con base a los lineamientos del IAIP y la Normativa del Archivo General de la Nación y normativa Institucional, para garantizar la organización, conservación y acceso a los documentos y archivos del fondo documental de la institución.</a:t>
            </a:r>
            <a:endParaRPr lang="es-ES_tradnl" dirty="0"/>
          </a:p>
        </p:txBody>
      </p:sp>
      <p:sp>
        <p:nvSpPr>
          <p:cNvPr id="6" name="Rectángulo 5"/>
          <p:cNvSpPr/>
          <p:nvPr/>
        </p:nvSpPr>
        <p:spPr>
          <a:xfrm>
            <a:off x="706581" y="1692029"/>
            <a:ext cx="6636328" cy="923330"/>
          </a:xfrm>
          <a:prstGeom prst="rect">
            <a:avLst/>
          </a:prstGeom>
        </p:spPr>
        <p:txBody>
          <a:bodyPr wrap="square">
            <a:spAutoFit/>
          </a:bodyPr>
          <a:lstStyle/>
          <a:p>
            <a:r>
              <a:rPr lang="es-ES_tradnl" b="1" dirty="0"/>
              <a:t>Oficial de Archivo : Luis Ernesto </a:t>
            </a:r>
            <a:r>
              <a:rPr lang="es-ES_tradnl" b="1" dirty="0" err="1"/>
              <a:t>Nativi</a:t>
            </a:r>
            <a:endParaRPr lang="es-ES_tradnl" b="1" dirty="0"/>
          </a:p>
          <a:p>
            <a:r>
              <a:rPr lang="es-ES_tradnl" b="1" dirty="0"/>
              <a:t>TOTAL DE EMPLEADOS: 2</a:t>
            </a:r>
          </a:p>
          <a:p>
            <a:r>
              <a:rPr lang="es-ES_tradnl" dirty="0"/>
              <a:t>2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406410402"/>
      </p:ext>
    </p:extLst>
  </p:cSld>
  <p:clrMapOvr>
    <a:masterClrMapping/>
  </p:clrMapOvr>
  <p:transition spd="slow" advClick="0">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55358" y="414770"/>
            <a:ext cx="5852628" cy="646331"/>
          </a:xfrm>
          <a:prstGeom prst="rect">
            <a:avLst/>
          </a:prstGeom>
          <a:noFill/>
        </p:spPr>
        <p:txBody>
          <a:bodyPr wrap="none" rtlCol="0">
            <a:spAutoFit/>
          </a:bodyPr>
          <a:lstStyle/>
          <a:p>
            <a:r>
              <a:rPr lang="es-ES_tradnl" sz="3600" b="1">
                <a:solidFill>
                  <a:srgbClr val="FA5409"/>
                </a:solidFill>
              </a:rPr>
              <a:t>GERENCIA DE PLANIFICACIÓN</a:t>
            </a:r>
            <a:endParaRPr lang="es-ES_tradnl" sz="3600" b="1" dirty="0">
              <a:solidFill>
                <a:srgbClr val="FA5409"/>
              </a:solidFill>
            </a:endParaRPr>
          </a:p>
        </p:txBody>
      </p:sp>
      <p:sp>
        <p:nvSpPr>
          <p:cNvPr id="5" name="CuadroTexto 4"/>
          <p:cNvSpPr txBox="1"/>
          <p:nvPr/>
        </p:nvSpPr>
        <p:spPr>
          <a:xfrm>
            <a:off x="642936" y="3371856"/>
            <a:ext cx="10101262" cy="646331"/>
          </a:xfrm>
          <a:prstGeom prst="rect">
            <a:avLst/>
          </a:prstGeom>
          <a:noFill/>
        </p:spPr>
        <p:txBody>
          <a:bodyPr wrap="square" rtlCol="0">
            <a:spAutoFit/>
          </a:bodyPr>
          <a:lstStyle/>
          <a:p>
            <a:r>
              <a:rPr lang="es-ES_tradnl" dirty="0"/>
              <a:t>Planificar y gestionar la formulación de la política de inversión institucional mediante la consolidación y el seguimiento de los planes institucionales; así́ como el cumplimiento del Plan Estratégico. </a:t>
            </a:r>
          </a:p>
        </p:txBody>
      </p:sp>
      <p:sp>
        <p:nvSpPr>
          <p:cNvPr id="6" name="Rectángulo 5"/>
          <p:cNvSpPr/>
          <p:nvPr/>
        </p:nvSpPr>
        <p:spPr>
          <a:xfrm>
            <a:off x="671512" y="1642814"/>
            <a:ext cx="4257676" cy="1200329"/>
          </a:xfrm>
          <a:prstGeom prst="rect">
            <a:avLst/>
          </a:prstGeom>
        </p:spPr>
        <p:txBody>
          <a:bodyPr wrap="square">
            <a:spAutoFit/>
          </a:bodyPr>
          <a:lstStyle/>
          <a:p>
            <a:r>
              <a:rPr lang="es-ES_tradnl" b="1" dirty="0"/>
              <a:t>GERENTE: Ing. Miguel Napoleón Mendoza</a:t>
            </a:r>
          </a:p>
          <a:p>
            <a:r>
              <a:rPr lang="es-ES_tradnl" b="1" dirty="0"/>
              <a:t>TOTAL DE EMPLEADOS: 9</a:t>
            </a:r>
          </a:p>
          <a:p>
            <a:r>
              <a:rPr lang="es-ES_tradnl" dirty="0"/>
              <a:t>3 MUJERES</a:t>
            </a:r>
          </a:p>
          <a:p>
            <a:r>
              <a:rPr lang="es-ES_tradnl" dirty="0"/>
              <a:t>6 HOMBRES</a:t>
            </a:r>
          </a:p>
        </p:txBody>
      </p:sp>
      <p:sp>
        <p:nvSpPr>
          <p:cNvPr id="7" name="CuadroTexto 6"/>
          <p:cNvSpPr txBox="1"/>
          <p:nvPr/>
        </p:nvSpPr>
        <p:spPr>
          <a:xfrm>
            <a:off x="642936" y="292283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30275827"/>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798313" y="414770"/>
            <a:ext cx="3887539" cy="646331"/>
          </a:xfrm>
          <a:prstGeom prst="rect">
            <a:avLst/>
          </a:prstGeom>
          <a:noFill/>
        </p:spPr>
        <p:txBody>
          <a:bodyPr wrap="none" rtlCol="0">
            <a:spAutoFit/>
          </a:bodyPr>
          <a:lstStyle/>
          <a:p>
            <a:r>
              <a:rPr lang="es-ES_tradnl" sz="3600" b="1">
                <a:solidFill>
                  <a:srgbClr val="FA5409"/>
                </a:solidFill>
              </a:rPr>
              <a:t>GERENCIA TÉCNICA</a:t>
            </a:r>
            <a:endParaRPr lang="es-ES_tradnl" sz="3600" b="1" dirty="0">
              <a:solidFill>
                <a:srgbClr val="FA5409"/>
              </a:solidFill>
            </a:endParaRPr>
          </a:p>
        </p:txBody>
      </p:sp>
      <p:sp>
        <p:nvSpPr>
          <p:cNvPr id="5" name="CuadroTexto 4"/>
          <p:cNvSpPr txBox="1"/>
          <p:nvPr/>
        </p:nvSpPr>
        <p:spPr>
          <a:xfrm>
            <a:off x="642936" y="3757622"/>
            <a:ext cx="10101262" cy="646331"/>
          </a:xfrm>
          <a:prstGeom prst="rect">
            <a:avLst/>
          </a:prstGeom>
          <a:noFill/>
        </p:spPr>
        <p:txBody>
          <a:bodyPr wrap="square" rtlCol="0">
            <a:spAutoFit/>
          </a:bodyPr>
          <a:lstStyle/>
          <a:p>
            <a:r>
              <a:rPr lang="es-ES_tradnl" dirty="0"/>
              <a:t>Asegurar la administración de las actividades propias de la conservación vial, llevando el control cualitativo y cuantitativo de los proyectos. </a:t>
            </a:r>
          </a:p>
        </p:txBody>
      </p:sp>
      <p:sp>
        <p:nvSpPr>
          <p:cNvPr id="6" name="Rectángulo 5"/>
          <p:cNvSpPr/>
          <p:nvPr/>
        </p:nvSpPr>
        <p:spPr>
          <a:xfrm>
            <a:off x="685799" y="1821527"/>
            <a:ext cx="4593772" cy="1200329"/>
          </a:xfrm>
          <a:prstGeom prst="rect">
            <a:avLst/>
          </a:prstGeom>
        </p:spPr>
        <p:txBody>
          <a:bodyPr wrap="square">
            <a:spAutoFit/>
          </a:bodyPr>
          <a:lstStyle/>
          <a:p>
            <a:r>
              <a:rPr lang="es-ES_tradnl" b="1" dirty="0"/>
              <a:t>GERENTE: Ing. Luis Gerardo Moreno Gutierrez</a:t>
            </a:r>
          </a:p>
          <a:p>
            <a:r>
              <a:rPr lang="es-ES_tradnl" b="1" dirty="0"/>
              <a:t>TOTAL DE EMPLEADOS: 22</a:t>
            </a:r>
          </a:p>
          <a:p>
            <a:r>
              <a:rPr lang="es-ES_tradnl" dirty="0"/>
              <a:t>8 MUJERES</a:t>
            </a:r>
          </a:p>
          <a:p>
            <a:r>
              <a:rPr lang="es-ES_tradnl" dirty="0"/>
              <a:t>14 HOMBRES</a:t>
            </a:r>
          </a:p>
        </p:txBody>
      </p:sp>
      <p:sp>
        <p:nvSpPr>
          <p:cNvPr id="7" name="CuadroTexto 6"/>
          <p:cNvSpPr txBox="1"/>
          <p:nvPr/>
        </p:nvSpPr>
        <p:spPr>
          <a:xfrm>
            <a:off x="671512" y="319239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24973653"/>
      </p:ext>
    </p:extLst>
  </p:cSld>
  <p:clrMapOvr>
    <a:masterClrMapping/>
  </p:clrMapOvr>
  <p:transition spd="slow" advClick="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85800" y="2743201"/>
            <a:ext cx="10258425" cy="1754326"/>
          </a:xfrm>
          <a:prstGeom prst="rect">
            <a:avLst/>
          </a:prstGeom>
          <a:noFill/>
        </p:spPr>
        <p:txBody>
          <a:bodyPr wrap="square" rtlCol="0">
            <a:spAutoFit/>
          </a:bodyPr>
          <a:lstStyle/>
          <a:p>
            <a:r>
              <a:rPr lang="es-ES_tradnl" dirty="0"/>
              <a:t>Es responsable del desarrollo de las auditorias financiera, operacional, contable, y demás. Auditoría Interna dispondrá́ de recursos que se dedicaran exclusivamente al régimen interno. La Auditoría Interna depende del Consejo Directivo y actuará con autonomía de criterios respecto del mismo y del Director Ejecutivo. La Auditoría Interna estará́ sujeta a la normativa técnica de general aceptación y a la normativa legal gubernamental de la Corte de Cuentas de la República y otras instituciones normativas, pero siempre prevalecerá́ la normativa gubernamental. </a:t>
            </a:r>
          </a:p>
        </p:txBody>
      </p:sp>
      <p:sp>
        <p:nvSpPr>
          <p:cNvPr id="6" name="Rectángulo 5"/>
          <p:cNvSpPr/>
          <p:nvPr/>
        </p:nvSpPr>
        <p:spPr>
          <a:xfrm>
            <a:off x="685799" y="1076180"/>
            <a:ext cx="4357689" cy="1200329"/>
          </a:xfrm>
          <a:prstGeom prst="rect">
            <a:avLst/>
          </a:prstGeom>
        </p:spPr>
        <p:txBody>
          <a:bodyPr wrap="square">
            <a:spAutoFit/>
          </a:bodyPr>
          <a:lstStyle/>
          <a:p>
            <a:r>
              <a:rPr lang="es-ES_tradnl" b="1" dirty="0"/>
              <a:t>AUDITOR INTERNO: Lic. Juan José Tobar</a:t>
            </a:r>
          </a:p>
          <a:p>
            <a:r>
              <a:rPr lang="es-ES_tradnl" b="1" dirty="0"/>
              <a:t>TOTAL DE EMPLEADOS: 4</a:t>
            </a:r>
          </a:p>
          <a:p>
            <a:r>
              <a:rPr lang="es-ES_tradnl" dirty="0"/>
              <a:t>3 HOMBRES</a:t>
            </a:r>
          </a:p>
          <a:p>
            <a:r>
              <a:rPr lang="es-ES_tradnl" dirty="0"/>
              <a:t>1 MUJER</a:t>
            </a:r>
          </a:p>
        </p:txBody>
      </p:sp>
      <p:sp>
        <p:nvSpPr>
          <p:cNvPr id="7" name="CuadroTexto 6"/>
          <p:cNvSpPr txBox="1"/>
          <p:nvPr/>
        </p:nvSpPr>
        <p:spPr>
          <a:xfrm>
            <a:off x="685799" y="2276509"/>
            <a:ext cx="1771639" cy="369332"/>
          </a:xfrm>
          <a:prstGeom prst="rect">
            <a:avLst/>
          </a:prstGeom>
          <a:noFill/>
        </p:spPr>
        <p:txBody>
          <a:bodyPr wrap="none" rtlCol="0">
            <a:spAutoFit/>
          </a:bodyPr>
          <a:lstStyle/>
          <a:p>
            <a:r>
              <a:rPr lang="es-ES_tradnl" b="1">
                <a:solidFill>
                  <a:srgbClr val="FA5409"/>
                </a:solidFill>
              </a:rPr>
              <a:t>COMPETENCIAS:</a:t>
            </a:r>
          </a:p>
        </p:txBody>
      </p:sp>
      <p:sp>
        <p:nvSpPr>
          <p:cNvPr id="8" name="CuadroTexto 7"/>
          <p:cNvSpPr txBox="1"/>
          <p:nvPr/>
        </p:nvSpPr>
        <p:spPr>
          <a:xfrm>
            <a:off x="3826882" y="414770"/>
            <a:ext cx="4198009" cy="646331"/>
          </a:xfrm>
          <a:prstGeom prst="rect">
            <a:avLst/>
          </a:prstGeom>
          <a:noFill/>
        </p:spPr>
        <p:txBody>
          <a:bodyPr wrap="none" rtlCol="0">
            <a:spAutoFit/>
          </a:bodyPr>
          <a:lstStyle/>
          <a:p>
            <a:r>
              <a:rPr lang="es-ES_tradnl" sz="3600" b="1" dirty="0">
                <a:solidFill>
                  <a:srgbClr val="FA5409"/>
                </a:solidFill>
              </a:rPr>
              <a:t>AUDITORÍA INTERNA</a:t>
            </a:r>
          </a:p>
        </p:txBody>
      </p:sp>
      <p:sp>
        <p:nvSpPr>
          <p:cNvPr id="13" name="Flecha izquierda 12">
            <a:hlinkClick r:id="" action="ppaction://hlinkshowjump?jump=firstslide"/>
          </p:cNvPr>
          <p:cNvSpPr/>
          <p:nvPr/>
        </p:nvSpPr>
        <p:spPr>
          <a:xfrm>
            <a:off x="385112" y="6275942"/>
            <a:ext cx="642938" cy="361855"/>
          </a:xfrm>
          <a:prstGeom prst="leftArrow">
            <a:avLst/>
          </a:prstGeom>
          <a:solidFill>
            <a:srgbClr val="FA54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60430274"/>
      </p:ext>
    </p:extLst>
  </p:cSld>
  <p:clrMapOvr>
    <a:masterClrMapping/>
  </p:clrMapOvr>
  <p:transition spd="slow" advClick="0">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5800" y="3506726"/>
            <a:ext cx="10287000" cy="923330"/>
          </a:xfrm>
          <a:prstGeom prst="rect">
            <a:avLst/>
          </a:prstGeom>
          <a:noFill/>
        </p:spPr>
        <p:txBody>
          <a:bodyPr wrap="square" rtlCol="0">
            <a:spAutoFit/>
          </a:bodyPr>
          <a:lstStyle/>
          <a:p>
            <a:pPr algn="just"/>
            <a:r>
              <a:rPr lang="es-ES_tradnl" dirty="0"/>
              <a:t>Planificar y gestionar el cumplimiento de los requisitos técnicos establecidos para los materiales y procesos constructivos, coordinando el seguimiento a la calidad en los proyectos viales; además, de ser el gestor de la investigación y desarrollo de nuevos métodos, técnicas y materiales de trabajo. </a:t>
            </a:r>
          </a:p>
        </p:txBody>
      </p:sp>
      <p:sp>
        <p:nvSpPr>
          <p:cNvPr id="5" name="CuadroTexto 4"/>
          <p:cNvSpPr txBox="1"/>
          <p:nvPr/>
        </p:nvSpPr>
        <p:spPr>
          <a:xfrm>
            <a:off x="4680391" y="521829"/>
            <a:ext cx="4314001" cy="646331"/>
          </a:xfrm>
          <a:prstGeom prst="rect">
            <a:avLst/>
          </a:prstGeom>
          <a:noFill/>
        </p:spPr>
        <p:txBody>
          <a:bodyPr wrap="none" rtlCol="0">
            <a:spAutoFit/>
          </a:bodyPr>
          <a:lstStyle/>
          <a:p>
            <a:r>
              <a:rPr lang="es-ES_tradnl" sz="3600" b="1" dirty="0">
                <a:solidFill>
                  <a:srgbClr val="FA5409"/>
                </a:solidFill>
              </a:rPr>
              <a:t>UNIDAD DE CALIDAD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Jose Herbert Iraheta Campos</a:t>
            </a:r>
          </a:p>
          <a:p>
            <a:r>
              <a:rPr lang="es-ES_tradnl" b="1" dirty="0"/>
              <a:t>TOTAL DE EMPLEADOS: 4</a:t>
            </a:r>
          </a:p>
          <a:p>
            <a:r>
              <a:rPr lang="es-ES_tradnl" dirty="0"/>
              <a:t>1 MUJER</a:t>
            </a:r>
          </a:p>
          <a:p>
            <a:r>
              <a:rPr lang="es-ES_tradnl" dirty="0"/>
              <a:t>3 HOMBRES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71881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86751" cy="646331"/>
          </a:xfrm>
          <a:prstGeom prst="rect">
            <a:avLst/>
          </a:prstGeom>
          <a:noFill/>
        </p:spPr>
        <p:txBody>
          <a:bodyPr wrap="none" rtlCol="0">
            <a:spAutoFit/>
          </a:bodyPr>
          <a:lstStyle/>
          <a:p>
            <a:r>
              <a:rPr lang="es-ES_tradnl" sz="3600" b="1" dirty="0">
                <a:solidFill>
                  <a:srgbClr val="FA5409"/>
                </a:solidFill>
              </a:rPr>
              <a:t>UNIDAD AMBIENTAL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Julio Cesar Cruz Méndez</a:t>
            </a:r>
          </a:p>
          <a:p>
            <a:r>
              <a:rPr lang="es-ES_tradnl" b="1" dirty="0"/>
              <a:t>TOTAL DE EMPLEADOS: 3</a:t>
            </a:r>
          </a:p>
          <a:p>
            <a:r>
              <a:rPr lang="es-ES_tradnl" dirty="0"/>
              <a:t>1 MUJER</a:t>
            </a:r>
          </a:p>
          <a:p>
            <a:r>
              <a:rPr lang="es-ES_tradnl" dirty="0"/>
              <a:t>3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200329"/>
          </a:xfrm>
          <a:prstGeom prst="rect">
            <a:avLst/>
          </a:prstGeom>
        </p:spPr>
        <p:txBody>
          <a:bodyPr wrap="square">
            <a:spAutoFit/>
          </a:bodyPr>
          <a:lstStyle/>
          <a:p>
            <a:pPr algn="just"/>
            <a:r>
              <a:rPr lang="es-SV" i="1" dirty="0"/>
              <a:t>Responsable de  las disposiciones de la protección al medio ambiente en el FOVIAL según los requisitos establecidos en las leyes,políticas normas y reglamentos ambientales relacionados con la institución por medio de la ejecución de las actividades de la unidad en concordancia con las mismas, con el objetivo de cumplir con la normativa nacional de medio ambiente</a:t>
            </a:r>
            <a:r>
              <a:rPr lang="es-SV" dirty="0"/>
              <a:t>.</a:t>
            </a:r>
            <a:endParaRPr lang="es-ES_tradnl" dirty="0"/>
          </a:p>
        </p:txBody>
      </p:sp>
    </p:spTree>
    <p:extLst>
      <p:ext uri="{BB962C8B-B14F-4D97-AF65-F5344CB8AC3E}">
        <p14:creationId xmlns:p14="http://schemas.microsoft.com/office/powerpoint/2010/main" val="12825228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504066" y="521829"/>
            <a:ext cx="8969122" cy="646331"/>
          </a:xfrm>
          <a:prstGeom prst="rect">
            <a:avLst/>
          </a:prstGeom>
          <a:noFill/>
        </p:spPr>
        <p:txBody>
          <a:bodyPr wrap="none" rtlCol="0">
            <a:spAutoFit/>
          </a:bodyPr>
          <a:lstStyle/>
          <a:p>
            <a:r>
              <a:rPr lang="es-ES_tradnl" sz="3600" b="1" dirty="0">
                <a:solidFill>
                  <a:srgbClr val="FA5409"/>
                </a:solidFill>
              </a:rPr>
              <a:t>UNIDAD DE CUMPLIMIENTO Y CONTRALORIA </a:t>
            </a:r>
          </a:p>
        </p:txBody>
      </p:sp>
      <p:sp>
        <p:nvSpPr>
          <p:cNvPr id="6" name="Rectángulo 5"/>
          <p:cNvSpPr/>
          <p:nvPr/>
        </p:nvSpPr>
        <p:spPr>
          <a:xfrm>
            <a:off x="685799" y="1621495"/>
            <a:ext cx="6920346" cy="1200329"/>
          </a:xfrm>
          <a:prstGeom prst="rect">
            <a:avLst/>
          </a:prstGeom>
        </p:spPr>
        <p:txBody>
          <a:bodyPr wrap="square">
            <a:spAutoFit/>
          </a:bodyPr>
          <a:lstStyle/>
          <a:p>
            <a:r>
              <a:rPr lang="es-ES_tradnl" b="1" dirty="0"/>
              <a:t>Oficial de Cumplimiento: Licda. Ana Cecilia Reyes Alvarenga</a:t>
            </a:r>
          </a:p>
          <a:p>
            <a:r>
              <a:rPr lang="es-ES_tradnl" b="1" dirty="0"/>
              <a:t>Empleados: 2</a:t>
            </a:r>
          </a:p>
          <a:p>
            <a:r>
              <a:rPr lang="es-ES_tradnl" dirty="0"/>
              <a:t>2 MUJER</a:t>
            </a:r>
          </a:p>
          <a:p>
            <a:r>
              <a:rPr lang="es-ES_tradnl" dirty="0"/>
              <a:t>1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754326"/>
          </a:xfrm>
          <a:prstGeom prst="rect">
            <a:avLst/>
          </a:prstGeom>
        </p:spPr>
        <p:txBody>
          <a:bodyPr wrap="square">
            <a:spAutoFit/>
          </a:bodyPr>
          <a:lstStyle/>
          <a:p>
            <a:pPr algn="just"/>
            <a:r>
              <a:rPr lang="es-SV" sz="1800" dirty="0">
                <a:effectLst/>
                <a:ea typeface="Times New Roman" panose="02020603050405020304" pitchFamily="18" charset="0"/>
                <a:cs typeface="Times New Roman" panose="02020603050405020304" pitchFamily="18" charset="0"/>
              </a:rPr>
              <a:t>El Oficial de Cumplimiento deberá garantizar y verificar el cumplimiento de los procedimientos y etapas relativas al ciclo de compras, debiendo contribuir con la Unidad de Compras Públicas y la Gerencia Financiera y Administrativa, y otros involucrados en el ciclo de compras públicas. Por otra parte, deberá auditor los procesos de compra, verificando que sean realizados conforme a la Ley de Compras Públicas, debiendo comunicar a la DINAC, cualquier indicio de soborno o corrupción</a:t>
            </a:r>
            <a:r>
              <a:rPr lang="es-ES_tradnl" sz="1800" i="1" dirty="0">
                <a:effectLst/>
                <a:ea typeface="Times New Roman" panose="02020603050405020304" pitchFamily="18" charset="0"/>
                <a:cs typeface="Times New Roman" panose="02020603050405020304" pitchFamily="18" charset="0"/>
              </a:rPr>
              <a:t>. Asimismo, realizará las funciones establecidas de contraloría establecidas en la Ley de Compras Públicas.</a:t>
            </a:r>
            <a:endParaRPr lang="es-ES_tradnl" i="1" dirty="0"/>
          </a:p>
        </p:txBody>
      </p:sp>
    </p:spTree>
    <p:extLst>
      <p:ext uri="{BB962C8B-B14F-4D97-AF65-F5344CB8AC3E}">
        <p14:creationId xmlns:p14="http://schemas.microsoft.com/office/powerpoint/2010/main" val="6303456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hlinkClick r:id="" action="ppaction://hlinkshowjump?jump=nextslide"/>
          </p:cNvPr>
          <p:cNvSpPr txBox="1"/>
          <p:nvPr/>
        </p:nvSpPr>
        <p:spPr>
          <a:xfrm>
            <a:off x="706581" y="1149927"/>
            <a:ext cx="5574476" cy="5262979"/>
          </a:xfrm>
          <a:prstGeom prst="rect">
            <a:avLst/>
          </a:prstGeom>
          <a:noFill/>
        </p:spPr>
        <p:txBody>
          <a:bodyPr wrap="square" rtlCol="0">
            <a:spAutoFit/>
          </a:bodyPr>
          <a:lstStyle/>
          <a:p>
            <a:r>
              <a:rPr lang="es-ES_tradnl" b="1" dirty="0"/>
              <a:t>PRESIDENTE CONSEJO DIRECTIVO: Lic. Romeo Rodriguez Herrera</a:t>
            </a:r>
          </a:p>
          <a:p>
            <a:r>
              <a:rPr lang="es-ES_tradnl" b="1" dirty="0"/>
              <a:t>TOTAL DE INTEGRANTES: 14</a:t>
            </a:r>
          </a:p>
          <a:p>
            <a:r>
              <a:rPr lang="es-ES_tradnl" dirty="0"/>
              <a:t>9 HOMBRES</a:t>
            </a:r>
          </a:p>
          <a:p>
            <a:r>
              <a:rPr lang="es-ES_tradnl" dirty="0"/>
              <a:t>4 MUJERES</a:t>
            </a:r>
          </a:p>
          <a:p>
            <a:endParaRPr lang="es-ES_tradnl" dirty="0"/>
          </a:p>
          <a:p>
            <a:r>
              <a:rPr lang="es-ES_tradnl" b="1" dirty="0">
                <a:solidFill>
                  <a:srgbClr val="FA5409"/>
                </a:solidFill>
              </a:rPr>
              <a:t>COMPETENCIAS:</a:t>
            </a:r>
          </a:p>
          <a:p>
            <a:r>
              <a:rPr lang="es-ES_tradnl" sz="1400" b="1" dirty="0"/>
              <a:t>1</a:t>
            </a:r>
            <a:r>
              <a:rPr lang="es-ES_tradnl" sz="1400" dirty="0"/>
              <a:t>. Establecer las estrategias, políticas y programas del</a:t>
            </a:r>
          </a:p>
          <a:p>
            <a:r>
              <a:rPr lang="es-ES_tradnl" sz="1400" dirty="0"/>
              <a:t>FOVIAL orientadas a una gestión eficiente,</a:t>
            </a:r>
          </a:p>
          <a:p>
            <a:r>
              <a:rPr lang="es-ES_tradnl" sz="1400" dirty="0"/>
              <a:t>eficaz, relevante, transparente y sostenible;</a:t>
            </a:r>
          </a:p>
          <a:p>
            <a:r>
              <a:rPr lang="es-ES_tradnl" sz="1400" b="1" dirty="0"/>
              <a:t>2.</a:t>
            </a:r>
            <a:r>
              <a:rPr lang="es-ES_tradnl" sz="1400" dirty="0"/>
              <a:t> Controlar el funcionamiento general del FOVIAL y verificar</a:t>
            </a:r>
          </a:p>
          <a:p>
            <a:r>
              <a:rPr lang="es-ES_tradnl" sz="1400" dirty="0"/>
              <a:t>su conformidad con los planes,</a:t>
            </a:r>
          </a:p>
          <a:p>
            <a:r>
              <a:rPr lang="es-ES_tradnl" sz="1400" dirty="0"/>
              <a:t>programas, orientaciones y políticas adoptadas por el Consejo</a:t>
            </a:r>
          </a:p>
          <a:p>
            <a:r>
              <a:rPr lang="es-ES_tradnl" sz="1400" dirty="0"/>
              <a:t>Directivo;</a:t>
            </a:r>
          </a:p>
          <a:p>
            <a:r>
              <a:rPr lang="es-ES_tradnl" sz="1400" b="1" dirty="0"/>
              <a:t>3.</a:t>
            </a:r>
            <a:r>
              <a:rPr lang="es-ES_tradnl" sz="1400" dirty="0"/>
              <a:t> Nombrar y remover al Director Ejecutivo;</a:t>
            </a:r>
          </a:p>
          <a:p>
            <a:r>
              <a:rPr lang="es-ES_tradnl" sz="1400" b="1" dirty="0"/>
              <a:t>4</a:t>
            </a:r>
            <a:r>
              <a:rPr lang="es-ES_tradnl" sz="1400" dirty="0"/>
              <a:t>. Autorizar al Director Ejecutivo la celebración de los</a:t>
            </a:r>
          </a:p>
          <a:p>
            <a:r>
              <a:rPr lang="es-ES_tradnl" sz="1400" dirty="0"/>
              <a:t>contratos, convenios o compromisos de la</a:t>
            </a:r>
          </a:p>
          <a:p>
            <a:r>
              <a:rPr lang="es-ES_tradnl" sz="1400" dirty="0"/>
              <a:t>entidad, de conformidad a lo establecido en la Ley de</a:t>
            </a:r>
          </a:p>
          <a:p>
            <a:r>
              <a:rPr lang="es-ES_tradnl" sz="1400" dirty="0"/>
              <a:t>Adquisiciones y Contrataciones de la</a:t>
            </a:r>
          </a:p>
          <a:p>
            <a:r>
              <a:rPr lang="es-ES_tradnl" sz="1400" dirty="0"/>
              <a:t>Administración Pública;</a:t>
            </a:r>
          </a:p>
          <a:p>
            <a:r>
              <a:rPr lang="es-ES_tradnl" sz="1400" b="1" dirty="0"/>
              <a:t>5</a:t>
            </a:r>
            <a:r>
              <a:rPr lang="es-ES_tradnl" sz="1400" dirty="0"/>
              <a:t>. Formular, diseñar y poner en práctica la estructura interna del</a:t>
            </a:r>
          </a:p>
          <a:p>
            <a:r>
              <a:rPr lang="es-ES_tradnl" sz="1400" dirty="0"/>
              <a:t>FOVIAL;</a:t>
            </a:r>
          </a:p>
        </p:txBody>
      </p:sp>
      <p:sp>
        <p:nvSpPr>
          <p:cNvPr id="6" name="CuadroTexto 5"/>
          <p:cNvSpPr txBox="1"/>
          <p:nvPr/>
        </p:nvSpPr>
        <p:spPr>
          <a:xfrm>
            <a:off x="4041195" y="443345"/>
            <a:ext cx="4121065" cy="646331"/>
          </a:xfrm>
          <a:prstGeom prst="rect">
            <a:avLst/>
          </a:prstGeom>
          <a:noFill/>
        </p:spPr>
        <p:txBody>
          <a:bodyPr wrap="none" rtlCol="0">
            <a:spAutoFit/>
          </a:bodyPr>
          <a:lstStyle/>
          <a:p>
            <a:r>
              <a:rPr lang="es-ES_tradnl" sz="3600" b="1" dirty="0">
                <a:solidFill>
                  <a:srgbClr val="FA5409"/>
                </a:solidFill>
              </a:rPr>
              <a:t>CONSEJO DIRECTIVO</a:t>
            </a:r>
          </a:p>
        </p:txBody>
      </p:sp>
      <p:sp>
        <p:nvSpPr>
          <p:cNvPr id="7" name="CuadroTexto 6"/>
          <p:cNvSpPr txBox="1"/>
          <p:nvPr/>
        </p:nvSpPr>
        <p:spPr>
          <a:xfrm>
            <a:off x="6650181" y="1981200"/>
            <a:ext cx="4973783" cy="4185761"/>
          </a:xfrm>
          <a:prstGeom prst="rect">
            <a:avLst/>
          </a:prstGeom>
          <a:noFill/>
        </p:spPr>
        <p:txBody>
          <a:bodyPr wrap="square" rtlCol="0">
            <a:spAutoFit/>
          </a:bodyPr>
          <a:lstStyle/>
          <a:p>
            <a:r>
              <a:rPr lang="es-ES_tradnl" sz="1400" b="1" dirty="0"/>
              <a:t>6</a:t>
            </a:r>
            <a:r>
              <a:rPr lang="es-ES_tradnl" sz="1400" dirty="0"/>
              <a:t>. Aprobar los procesos técnicos y administrativos, planta de</a:t>
            </a:r>
          </a:p>
          <a:p>
            <a:r>
              <a:rPr lang="es-ES_tradnl" sz="1400" dirty="0"/>
              <a:t>personal, activos y sus modificaciones;</a:t>
            </a:r>
          </a:p>
          <a:p>
            <a:r>
              <a:rPr lang="es-ES_tradnl" sz="1400" b="1" dirty="0"/>
              <a:t>7</a:t>
            </a:r>
            <a:r>
              <a:rPr lang="es-ES_tradnl" sz="1400" dirty="0"/>
              <a:t>. Velar por que ingresen oportunamente al FOVIAL los</a:t>
            </a:r>
          </a:p>
          <a:p>
            <a:r>
              <a:rPr lang="es-ES_tradnl" sz="1400" dirty="0"/>
              <a:t>recursos que le corresponden y ejercer las</a:t>
            </a:r>
          </a:p>
          <a:p>
            <a:r>
              <a:rPr lang="es-ES_tradnl" sz="1400" dirty="0"/>
              <a:t>acciones conducentes para ello. Para tal efecto, el FOVIAL,</a:t>
            </a:r>
          </a:p>
          <a:p>
            <a:r>
              <a:rPr lang="es-ES_tradnl" sz="1400" dirty="0"/>
              <a:t>deberá practicar las verificaciones y</a:t>
            </a:r>
          </a:p>
          <a:p>
            <a:r>
              <a:rPr lang="es-ES_tradnl" sz="1400" dirty="0"/>
              <a:t>auditorías ante los agentes de retención;</a:t>
            </a:r>
          </a:p>
          <a:p>
            <a:r>
              <a:rPr lang="es-ES_tradnl" sz="1400" b="1" dirty="0"/>
              <a:t>8. </a:t>
            </a:r>
            <a:r>
              <a:rPr lang="es-ES_tradnl" sz="1400" dirty="0"/>
              <a:t>Dar por unanimidad poderes especiales o exclusivos al</a:t>
            </a:r>
          </a:p>
          <a:p>
            <a:r>
              <a:rPr lang="es-ES_tradnl" sz="1400" dirty="0"/>
              <a:t>Director Ejecutivo en casos que sea</a:t>
            </a:r>
          </a:p>
          <a:p>
            <a:r>
              <a:rPr lang="es-ES_tradnl" sz="1400" dirty="0"/>
              <a:t>necesario. En esta circunstancia, el Director Ejecutivo</a:t>
            </a:r>
          </a:p>
          <a:p>
            <a:r>
              <a:rPr lang="es-ES_tradnl" sz="1400" dirty="0"/>
              <a:t>únicamente podrá ejercer las atribuciones</a:t>
            </a:r>
          </a:p>
          <a:p>
            <a:r>
              <a:rPr lang="es-ES_tradnl" sz="1400" dirty="0"/>
              <a:t>especiales para el propósito y duración que se le faculta;</a:t>
            </a:r>
          </a:p>
          <a:p>
            <a:r>
              <a:rPr lang="es-ES_tradnl" sz="1400" b="1" dirty="0"/>
              <a:t>9</a:t>
            </a:r>
            <a:r>
              <a:rPr lang="es-ES_tradnl" sz="1400" dirty="0"/>
              <a:t>. Determinar el salario del Director Ejecutivo;</a:t>
            </a:r>
          </a:p>
          <a:p>
            <a:r>
              <a:rPr lang="es-ES_tradnl" sz="1400" b="1" dirty="0"/>
              <a:t>10.</a:t>
            </a:r>
            <a:r>
              <a:rPr lang="es-ES_tradnl" sz="1400" dirty="0"/>
              <a:t> Conocer y aprobar las propuestas salariales para el personal del FOVIAL;</a:t>
            </a:r>
          </a:p>
          <a:p>
            <a:r>
              <a:rPr lang="es-ES_tradnl" sz="1400" b="1" dirty="0"/>
              <a:t>11</a:t>
            </a:r>
            <a:r>
              <a:rPr lang="es-ES_tradnl" sz="1400" dirty="0"/>
              <a:t>. Aprobar el presupuesto anual de ingresos y egresos del FOVIAL;</a:t>
            </a:r>
          </a:p>
          <a:p>
            <a:r>
              <a:rPr lang="es-ES_tradnl" sz="1400" b="1" dirty="0"/>
              <a:t>12.</a:t>
            </a:r>
            <a:r>
              <a:rPr lang="es-ES_tradnl" sz="1400" dirty="0"/>
              <a:t> Administrar con autonomía los recursos para la conservación</a:t>
            </a:r>
          </a:p>
          <a:p>
            <a:r>
              <a:rPr lang="es-ES_tradnl" sz="1400" dirty="0"/>
              <a:t>Vial.</a:t>
            </a:r>
          </a:p>
        </p:txBody>
      </p:sp>
    </p:spTree>
    <p:extLst>
      <p:ext uri="{BB962C8B-B14F-4D97-AF65-F5344CB8AC3E}">
        <p14:creationId xmlns:p14="http://schemas.microsoft.com/office/powerpoint/2010/main" val="1257270901"/>
      </p:ext>
    </p:extLst>
  </p:cSld>
  <p:clrMapOvr>
    <a:masterClrMapping/>
  </p:clrMapOvr>
  <p:transition spd="slow" advClick="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15070" y="463901"/>
            <a:ext cx="6781023" cy="646331"/>
          </a:xfrm>
          <a:prstGeom prst="rect">
            <a:avLst/>
          </a:prstGeom>
          <a:noFill/>
        </p:spPr>
        <p:txBody>
          <a:bodyPr wrap="none" rtlCol="0">
            <a:spAutoFit/>
          </a:bodyPr>
          <a:lstStyle/>
          <a:p>
            <a:r>
              <a:rPr lang="es-ES_tradnl" sz="3600" b="1" dirty="0">
                <a:solidFill>
                  <a:srgbClr val="FA5409"/>
                </a:solidFill>
              </a:rPr>
              <a:t>PRESIDENCIA CONSEJO DIRECTIVO</a:t>
            </a:r>
          </a:p>
        </p:txBody>
      </p:sp>
      <p:sp>
        <p:nvSpPr>
          <p:cNvPr id="5" name="CuadroTexto 4"/>
          <p:cNvSpPr txBox="1"/>
          <p:nvPr/>
        </p:nvSpPr>
        <p:spPr>
          <a:xfrm>
            <a:off x="573231" y="3171080"/>
            <a:ext cx="10258425" cy="2031325"/>
          </a:xfrm>
          <a:prstGeom prst="rect">
            <a:avLst/>
          </a:prstGeom>
          <a:noFill/>
        </p:spPr>
        <p:txBody>
          <a:bodyPr wrap="square" rtlCol="0">
            <a:spAutoFit/>
          </a:bodyPr>
          <a:lstStyle/>
          <a:p>
            <a:r>
              <a:rPr lang="es-ES_tradnl" dirty="0"/>
              <a:t>1-  Representar  en  forma  judicial  y  extrajudicial  al FOVIAL,  pudiendo  otorgar  poderes  generales, </a:t>
            </a:r>
          </a:p>
          <a:p>
            <a:r>
              <a:rPr lang="es-ES_tradnl" dirty="0"/>
              <a:t>judiciales, administrativos y especiales, previa autorización del Consejo Directivo; </a:t>
            </a:r>
          </a:p>
          <a:p>
            <a:endParaRPr lang="es-ES_tradnl" dirty="0"/>
          </a:p>
          <a:p>
            <a:r>
              <a:rPr lang="es-ES_tradnl" dirty="0"/>
              <a:t>2-  Presidir las sesiones del Consejo Directivo; y </a:t>
            </a:r>
          </a:p>
          <a:p>
            <a:endParaRPr lang="es-ES_tradnl" dirty="0"/>
          </a:p>
          <a:p>
            <a:r>
              <a:rPr lang="es-ES_tradnl" dirty="0"/>
              <a:t>3-  Suscribir los contratos celebrados por el FOVIAL, dentro de las facultades que le otorga esta Ley,  el </a:t>
            </a:r>
          </a:p>
          <a:p>
            <a:r>
              <a:rPr lang="es-ES_tradnl" dirty="0"/>
              <a:t>Reglamento y el Consejo Directivo.</a:t>
            </a:r>
          </a:p>
        </p:txBody>
      </p:sp>
      <p:sp>
        <p:nvSpPr>
          <p:cNvPr id="6" name="Rectángulo 5"/>
          <p:cNvSpPr/>
          <p:nvPr/>
        </p:nvSpPr>
        <p:spPr>
          <a:xfrm>
            <a:off x="573230" y="1124953"/>
            <a:ext cx="5751369" cy="2308324"/>
          </a:xfrm>
          <a:prstGeom prst="rect">
            <a:avLst/>
          </a:prstGeom>
        </p:spPr>
        <p:txBody>
          <a:bodyPr wrap="square">
            <a:spAutoFit/>
          </a:bodyPr>
          <a:lstStyle/>
          <a:p>
            <a:r>
              <a:rPr lang="es-ES_tradnl" b="1" dirty="0"/>
              <a:t>PRESIDENTE FOVIAL: : Lic. Romeo Rodriguez Herrera</a:t>
            </a:r>
          </a:p>
          <a:p>
            <a:endParaRPr lang="es-ES_tradnl" b="1" dirty="0"/>
          </a:p>
          <a:p>
            <a:r>
              <a:rPr lang="es-ES_tradnl" b="1" dirty="0"/>
              <a:t>TOTAL DE EMPLEADOS: 1</a:t>
            </a:r>
          </a:p>
          <a:p>
            <a:r>
              <a:rPr lang="es-ES_tradnl" dirty="0"/>
              <a:t>4 HOMBRE</a:t>
            </a:r>
          </a:p>
          <a:p>
            <a:r>
              <a:rPr lang="es-ES_tradnl" dirty="0"/>
              <a:t>1 MUJER</a:t>
            </a:r>
          </a:p>
          <a:p>
            <a:endParaRPr lang="es-ES_tradnl" dirty="0"/>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82333896"/>
      </p:ext>
    </p:extLst>
  </p:cSld>
  <p:clrMapOvr>
    <a:masterClrMapping/>
  </p:clrMapOvr>
  <p:transition spd="slow" advClick="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91616" y="412133"/>
            <a:ext cx="8778365" cy="646331"/>
          </a:xfrm>
          <a:prstGeom prst="rect">
            <a:avLst/>
          </a:prstGeom>
          <a:noFill/>
        </p:spPr>
        <p:txBody>
          <a:bodyPr wrap="none" rtlCol="0">
            <a:spAutoFit/>
          </a:bodyPr>
          <a:lstStyle/>
          <a:p>
            <a:r>
              <a:rPr lang="es-ES_tradnl" sz="3600" b="1" dirty="0">
                <a:solidFill>
                  <a:srgbClr val="FA5409"/>
                </a:solidFill>
              </a:rPr>
              <a:t>COORDINACION DE LA DIRECCION SUPERIOR</a:t>
            </a:r>
          </a:p>
        </p:txBody>
      </p:sp>
      <p:sp>
        <p:nvSpPr>
          <p:cNvPr id="5" name="CuadroTexto 4"/>
          <p:cNvSpPr txBox="1"/>
          <p:nvPr/>
        </p:nvSpPr>
        <p:spPr>
          <a:xfrm>
            <a:off x="573231" y="3379979"/>
            <a:ext cx="10981460" cy="2031325"/>
          </a:xfrm>
          <a:prstGeom prst="rect">
            <a:avLst/>
          </a:prstGeom>
          <a:noFill/>
        </p:spPr>
        <p:txBody>
          <a:bodyPr wrap="square" rtlCol="0">
            <a:spAutoFit/>
          </a:bodyPr>
          <a:lstStyle/>
          <a:p>
            <a:pPr marL="342900" lvl="0" indent="-342900" algn="just">
              <a:buFont typeface="+mj-lt"/>
              <a:buAutoNum type="arabicPeriod"/>
            </a:pPr>
            <a:r>
              <a:rPr lang="es-ES" dirty="0"/>
              <a:t>Coordinar las relaciones funcionales y operativas de interés del Presidente del Consejo Directivo de FOVIAL. </a:t>
            </a:r>
            <a:endParaRPr lang="es-SV" dirty="0"/>
          </a:p>
          <a:p>
            <a:pPr marL="342900" lvl="0" indent="-342900" algn="just">
              <a:buFont typeface="+mj-lt"/>
              <a:buAutoNum type="arabicPeriod"/>
            </a:pPr>
            <a:r>
              <a:rPr lang="es-ES" dirty="0"/>
              <a:t>Establecer canales de comunicación con la cooperación internacional.</a:t>
            </a:r>
            <a:endParaRPr lang="es-SV" dirty="0"/>
          </a:p>
          <a:p>
            <a:pPr marL="342900" lvl="0" indent="-342900" algn="just">
              <a:buFont typeface="+mj-lt"/>
              <a:buAutoNum type="arabicPeriod"/>
            </a:pPr>
            <a:r>
              <a:rPr lang="es-ES" dirty="0"/>
              <a:t>Darle seguimiento al cumplimiento de las directrices que determine el Presidente del Consejo Directivo relacionadas con el quehacer del FOVIAL. </a:t>
            </a:r>
            <a:endParaRPr lang="es-SV" dirty="0"/>
          </a:p>
          <a:p>
            <a:pPr marL="342900" lvl="0" indent="-342900" algn="just">
              <a:buFont typeface="+mj-lt"/>
              <a:buAutoNum type="arabicPeriod"/>
            </a:pPr>
            <a:r>
              <a:rPr lang="es-ES" dirty="0"/>
              <a:t>Brindar seguimiento y respuesta técnica oportuna a los requerimientos de otras Instituciones del Estado </a:t>
            </a:r>
            <a:endParaRPr lang="es-SV" dirty="0"/>
          </a:p>
          <a:p>
            <a:pPr marL="342900" indent="-342900" algn="just">
              <a:buFont typeface="+mj-lt"/>
              <a:buAutoNum type="arabicPeriod"/>
            </a:pPr>
            <a:r>
              <a:rPr lang="es-ES" dirty="0"/>
              <a:t>Coordinar el trabajo del personal técnico y administrativo asignado al Despacho del Presidente del Consejo Directivo</a:t>
            </a:r>
            <a:endParaRPr lang="es-ES_tradnl" dirty="0"/>
          </a:p>
        </p:txBody>
      </p:sp>
      <p:sp>
        <p:nvSpPr>
          <p:cNvPr id="6" name="Rectángulo 5"/>
          <p:cNvSpPr/>
          <p:nvPr/>
        </p:nvSpPr>
        <p:spPr>
          <a:xfrm>
            <a:off x="573230" y="1384205"/>
            <a:ext cx="5751369" cy="1477328"/>
          </a:xfrm>
          <a:prstGeom prst="rect">
            <a:avLst/>
          </a:prstGeom>
        </p:spPr>
        <p:txBody>
          <a:bodyPr wrap="square">
            <a:spAutoFit/>
          </a:bodyPr>
          <a:lstStyle/>
          <a:p>
            <a:r>
              <a:rPr lang="es-ES_tradnl" b="1" dirty="0"/>
              <a:t>TOTAL DE EMPLEADOS: 1</a:t>
            </a:r>
          </a:p>
          <a:p>
            <a:r>
              <a:rPr lang="es-ES_tradnl" b="1" dirty="0"/>
              <a:t>Ing. Emilio Martín Ventura Díaz</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3346084320"/>
      </p:ext>
    </p:extLst>
  </p:cSld>
  <p:clrMapOvr>
    <a:masterClrMapping/>
  </p:clrMapOvr>
  <p:transition spd="slow" advClick="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62648" y="345644"/>
            <a:ext cx="9368270" cy="646331"/>
          </a:xfrm>
          <a:prstGeom prst="rect">
            <a:avLst/>
          </a:prstGeom>
          <a:noFill/>
        </p:spPr>
        <p:txBody>
          <a:bodyPr wrap="none" rtlCol="0">
            <a:spAutoFit/>
          </a:bodyPr>
          <a:lstStyle/>
          <a:p>
            <a:r>
              <a:rPr lang="es-ES_tradnl" sz="3600" b="1" dirty="0">
                <a:solidFill>
                  <a:srgbClr val="FA5409"/>
                </a:solidFill>
              </a:rPr>
              <a:t>COORDINACION GENERAL EN GESTION SOCIAL</a:t>
            </a:r>
          </a:p>
        </p:txBody>
      </p:sp>
      <p:sp>
        <p:nvSpPr>
          <p:cNvPr id="5" name="CuadroTexto 4"/>
          <p:cNvSpPr txBox="1"/>
          <p:nvPr/>
        </p:nvSpPr>
        <p:spPr>
          <a:xfrm>
            <a:off x="429491" y="2151913"/>
            <a:ext cx="11540835" cy="4524315"/>
          </a:xfrm>
          <a:prstGeom prst="rect">
            <a:avLst/>
          </a:prstGeom>
          <a:noFill/>
        </p:spPr>
        <p:txBody>
          <a:bodyPr wrap="square" rtlCol="0">
            <a:spAutoFit/>
          </a:bodyPr>
          <a:lstStyle/>
          <a:p>
            <a:pPr marL="342900" lvl="0" indent="-342900" algn="just">
              <a:buFont typeface="+mj-lt"/>
              <a:buAutoNum type="arabicPeriod"/>
            </a:pPr>
            <a:r>
              <a:rPr lang="es-ES" dirty="0"/>
              <a:t>Formular, proponer e impulsar políticas de Gestión Social relacionadas con la conservación vial para promover el desarrollo local. </a:t>
            </a:r>
            <a:endParaRPr lang="es-SV" dirty="0"/>
          </a:p>
          <a:p>
            <a:pPr marL="342900" lvl="0" indent="-342900" algn="just">
              <a:buFont typeface="+mj-lt"/>
              <a:buAutoNum type="arabicPeriod"/>
            </a:pPr>
            <a:r>
              <a:rPr lang="es-ES" dirty="0"/>
              <a:t>Preparar planes de trabajo relacionados a la Gestión Social   </a:t>
            </a:r>
            <a:endParaRPr lang="es-SV" dirty="0"/>
          </a:p>
          <a:p>
            <a:pPr marL="342900" lvl="0" indent="-342900" algn="just">
              <a:buFont typeface="+mj-lt"/>
              <a:buAutoNum type="arabicPeriod"/>
            </a:pPr>
            <a:r>
              <a:rPr lang="es-ES" dirty="0"/>
              <a:t>Preparar y presentar periódicamente informes sobre las labores realizadas sobre su quehacer, cuando le sean requeridos por el Presidente del Consejo Directivo.</a:t>
            </a:r>
            <a:endParaRPr lang="es-SV" dirty="0"/>
          </a:p>
          <a:p>
            <a:pPr marL="342900" lvl="0" indent="-342900" algn="just">
              <a:buFont typeface="+mj-lt"/>
              <a:buAutoNum type="arabicPeriod"/>
            </a:pPr>
            <a:r>
              <a:rPr lang="es-ES" dirty="0"/>
              <a:t>Coordinar con la Gerencia Técnica  las diferentes actividades relacionadas con la Gestión Social en el trabajo que realiza el FOVIAL, con las municipalidades y comunidades y demás usuarios vinculados al desarrollo de la conservación vial. </a:t>
            </a:r>
            <a:endParaRPr lang="es-SV" dirty="0"/>
          </a:p>
          <a:p>
            <a:pPr marL="342900" lvl="0" indent="-342900" algn="just">
              <a:buFont typeface="+mj-lt"/>
              <a:buAutoNum type="arabicPeriod"/>
            </a:pPr>
            <a:r>
              <a:rPr lang="es-ES" dirty="0"/>
              <a:t>Organizar y coordinar reuniones periódicas de trabajo con los Consejos Departamental de Alcaldes, para comunicar y coordinar las actividades de conservación vial, e informar sobre programación de actividades en sus municipios. </a:t>
            </a:r>
            <a:endParaRPr lang="es-SV" dirty="0"/>
          </a:p>
          <a:p>
            <a:pPr marL="342900" lvl="0" indent="-342900" algn="just">
              <a:buFont typeface="+mj-lt"/>
              <a:buAutoNum type="arabicPeriod"/>
            </a:pPr>
            <a:r>
              <a:rPr lang="es-ES" dirty="0"/>
              <a:t>Promover, organizar y coordinar reuniones periódicas de trabajo con los gabinetes departamentales y encuentros ciudadanos; a fin de contribuir con el seguimiento de los proyectos para el desarrollo de la Conservación de la Red Vial competencia del FOVIAL. </a:t>
            </a:r>
            <a:endParaRPr lang="es-SV" dirty="0"/>
          </a:p>
          <a:p>
            <a:pPr marL="342900" lvl="0" indent="-342900" algn="just">
              <a:buFont typeface="+mj-lt"/>
              <a:buAutoNum type="arabicPeriod"/>
            </a:pPr>
            <a:r>
              <a:rPr lang="es-ES" dirty="0"/>
              <a:t>Velar para que las solicitudes efectuadas por comunidades o diferentes usuarios dirigidos al Presidente de Consejo Directivo FOVIAL, relacionadas con el mantenimiento de la Red Vial Nacional Prioritaria Mantenible; se les proporcione la debida atención, cuando así lo determine el Presidente del Consejo Directivo. </a:t>
            </a:r>
            <a:endParaRPr lang="es-SV" dirty="0"/>
          </a:p>
        </p:txBody>
      </p:sp>
      <p:sp>
        <p:nvSpPr>
          <p:cNvPr id="6" name="Rectángulo 5"/>
          <p:cNvSpPr/>
          <p:nvPr/>
        </p:nvSpPr>
        <p:spPr>
          <a:xfrm>
            <a:off x="573229" y="922700"/>
            <a:ext cx="8584625" cy="1754326"/>
          </a:xfrm>
          <a:prstGeom prst="rect">
            <a:avLst/>
          </a:prstGeom>
        </p:spPr>
        <p:txBody>
          <a:bodyPr wrap="square">
            <a:spAutoFit/>
          </a:bodyPr>
          <a:lstStyle/>
          <a:p>
            <a:r>
              <a:rPr lang="es-ES_tradnl" b="1" dirty="0"/>
              <a:t>COORDINADOR GENERAL EN GESTION SOCIAL: Lic. Javier Arnoldo Chávez Murillo</a:t>
            </a:r>
          </a:p>
          <a:p>
            <a:r>
              <a:rPr lang="es-ES_tradnl" b="1" dirty="0"/>
              <a:t>TOTAL DE EMPLEADOS: 3</a:t>
            </a:r>
          </a:p>
          <a:p>
            <a:r>
              <a:rPr lang="es-ES_tradnl" dirty="0"/>
              <a:t>2 HOMBRE</a:t>
            </a:r>
          </a:p>
          <a:p>
            <a:r>
              <a:rPr lang="es-ES_tradnl" dirty="0"/>
              <a:t>1 MUJER</a:t>
            </a:r>
          </a:p>
          <a:p>
            <a:endParaRPr lang="es-ES_tradnl" dirty="0"/>
          </a:p>
          <a:p>
            <a:endParaRPr lang="es-ES_tradnl" dirty="0"/>
          </a:p>
        </p:txBody>
      </p:sp>
      <p:sp>
        <p:nvSpPr>
          <p:cNvPr id="7" name="CuadroTexto 6"/>
          <p:cNvSpPr txBox="1"/>
          <p:nvPr/>
        </p:nvSpPr>
        <p:spPr>
          <a:xfrm>
            <a:off x="573231" y="195595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82593429"/>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430444" cy="646331"/>
          </a:xfrm>
          <a:prstGeom prst="rect">
            <a:avLst/>
          </a:prstGeom>
          <a:noFill/>
        </p:spPr>
        <p:txBody>
          <a:bodyPr wrap="none" rtlCol="0">
            <a:spAutoFit/>
          </a:bodyPr>
          <a:lstStyle/>
          <a:p>
            <a:r>
              <a:rPr lang="es-ES_tradnl" sz="3600" b="1">
                <a:solidFill>
                  <a:srgbClr val="FA5409"/>
                </a:solidFill>
              </a:rPr>
              <a:t>DIRECCIÓN EJECUTIVA</a:t>
            </a:r>
            <a:endParaRPr lang="es-ES_tradnl" sz="3600" b="1" dirty="0">
              <a:solidFill>
                <a:srgbClr val="FA5409"/>
              </a:solidFill>
            </a:endParaRPr>
          </a:p>
        </p:txBody>
      </p:sp>
      <p:sp>
        <p:nvSpPr>
          <p:cNvPr id="5" name="CuadroTexto 4"/>
          <p:cNvSpPr txBox="1"/>
          <p:nvPr/>
        </p:nvSpPr>
        <p:spPr>
          <a:xfrm>
            <a:off x="685799" y="2782073"/>
            <a:ext cx="5414963" cy="3108543"/>
          </a:xfrm>
          <a:prstGeom prst="rect">
            <a:avLst/>
          </a:prstGeom>
          <a:noFill/>
        </p:spPr>
        <p:txBody>
          <a:bodyPr wrap="square" rtlCol="0">
            <a:spAutoFit/>
          </a:bodyPr>
          <a:lstStyle/>
          <a:p>
            <a:pPr marL="342900" indent="-342900">
              <a:buFont typeface="+mj-lt"/>
              <a:buAutoNum type="arabicPeriod"/>
            </a:pPr>
            <a:r>
              <a:rPr lang="es-ES_tradnl" sz="1400" dirty="0"/>
              <a:t>Dirigir, orientar, coordinar, vigilar y ejecutar las funciones que le son asignadas al FOVIAL, </a:t>
            </a:r>
            <a:r>
              <a:rPr lang="es-ES_tradnl" sz="1400" dirty="0" err="1"/>
              <a:t>asi</a:t>
            </a:r>
            <a:r>
              <a:rPr lang="es-ES_tradnl" sz="1400" dirty="0"/>
              <a:t>́ como todas aquellas inherentes a su cargo; </a:t>
            </a:r>
          </a:p>
          <a:p>
            <a:pPr marL="342900" indent="-342900">
              <a:buFont typeface="+mj-lt"/>
              <a:buAutoNum type="arabicPeriod"/>
            </a:pPr>
            <a:r>
              <a:rPr lang="es-ES_tradnl" sz="1400" dirty="0"/>
              <a:t>Dirigir y administrar el funcionamiento del FOVIAL y ejecutar las decisiones del Consejo Directivo; </a:t>
            </a:r>
          </a:p>
          <a:p>
            <a:pPr marL="342900" indent="-342900">
              <a:buFont typeface="+mj-lt"/>
              <a:buAutoNum type="arabicPeriod"/>
            </a:pPr>
            <a:r>
              <a:rPr lang="es-ES_tradnl" sz="1400" dirty="0"/>
              <a:t>Ejecutar las </a:t>
            </a:r>
            <a:r>
              <a:rPr lang="es-ES_tradnl" sz="1400" dirty="0" err="1"/>
              <a:t>políticas</a:t>
            </a:r>
            <a:r>
              <a:rPr lang="es-ES_tradnl" sz="1400" dirty="0"/>
              <a:t>, programas y lineamientos del FOVIAL; </a:t>
            </a:r>
          </a:p>
          <a:p>
            <a:pPr marL="342900" indent="-342900">
              <a:buFont typeface="+mj-lt"/>
              <a:buAutoNum type="arabicPeriod"/>
            </a:pPr>
            <a:r>
              <a:rPr lang="es-ES_tradnl" sz="1400" dirty="0"/>
              <a:t>Proponer al Consejo Directivo el presupuesto y el plan anual del FOVIAL para ejecutarlo una vez aprobado; </a:t>
            </a:r>
          </a:p>
          <a:p>
            <a:pPr marL="342900" indent="-342900">
              <a:buFont typeface="+mj-lt"/>
              <a:buAutoNum type="arabicPeriod"/>
            </a:pPr>
            <a:r>
              <a:rPr lang="es-ES_tradnl" sz="1400" dirty="0"/>
              <a:t>Participar en las reuniones del Consejo Directivo en </a:t>
            </a:r>
            <a:r>
              <a:rPr lang="es-ES_tradnl" sz="1400" dirty="0" err="1"/>
              <a:t>carácter</a:t>
            </a:r>
            <a:r>
              <a:rPr lang="es-ES_tradnl" sz="1400" dirty="0"/>
              <a:t> de Secretario, teniendo voz, pero no voto; </a:t>
            </a:r>
          </a:p>
          <a:p>
            <a:pPr marL="342900" indent="-342900">
              <a:buFont typeface="+mj-lt"/>
              <a:buAutoNum type="arabicPeriod"/>
            </a:pPr>
            <a:r>
              <a:rPr lang="es-ES_tradnl" sz="1400" dirty="0"/>
              <a:t>Elaborar manuales e instructivos, de acuerdo a las indicaciones del Consejo Directivo; </a:t>
            </a:r>
          </a:p>
          <a:p>
            <a:pPr marL="342900" indent="-342900">
              <a:buFont typeface="+mj-lt"/>
              <a:buAutoNum type="arabicPeriod"/>
            </a:pPr>
            <a:r>
              <a:rPr lang="es-ES_tradnl" sz="1400" dirty="0"/>
              <a:t>Seleccionar, contratar y remover al personal del FOVIAL, de acuerdo a los procedimientos respectivos; </a:t>
            </a:r>
          </a:p>
        </p:txBody>
      </p:sp>
      <p:sp>
        <p:nvSpPr>
          <p:cNvPr id="6" name="Rectángulo 5"/>
          <p:cNvSpPr/>
          <p:nvPr/>
        </p:nvSpPr>
        <p:spPr>
          <a:xfrm>
            <a:off x="685798" y="1121431"/>
            <a:ext cx="5964383" cy="1477328"/>
          </a:xfrm>
          <a:prstGeom prst="rect">
            <a:avLst/>
          </a:prstGeom>
        </p:spPr>
        <p:txBody>
          <a:bodyPr wrap="square">
            <a:spAutoFit/>
          </a:bodyPr>
          <a:lstStyle/>
          <a:p>
            <a:r>
              <a:rPr lang="es-ES_tradnl" b="1" dirty="0"/>
              <a:t>DIRECTOR EJECUTIVO: Ing. Alexander Ernesto Beltrán Flores</a:t>
            </a:r>
          </a:p>
          <a:p>
            <a:r>
              <a:rPr lang="es-ES_tradnl" b="1" dirty="0"/>
              <a:t>TOTAL DE EMPLEADOS: 3</a:t>
            </a:r>
          </a:p>
          <a:p>
            <a:r>
              <a:rPr lang="es-ES_tradnl" dirty="0"/>
              <a:t>1 HOMBRE</a:t>
            </a:r>
          </a:p>
          <a:p>
            <a:r>
              <a:rPr lang="es-ES_tradnl" dirty="0"/>
              <a:t>2 MUJERES</a:t>
            </a:r>
          </a:p>
          <a:p>
            <a:endParaRPr lang="es-ES_tradnl" dirty="0"/>
          </a:p>
        </p:txBody>
      </p:sp>
      <p:sp>
        <p:nvSpPr>
          <p:cNvPr id="7" name="CuadroTexto 6"/>
          <p:cNvSpPr txBox="1"/>
          <p:nvPr/>
        </p:nvSpPr>
        <p:spPr>
          <a:xfrm>
            <a:off x="706581" y="2278759"/>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486027"/>
            <a:ext cx="5395913" cy="2031325"/>
          </a:xfrm>
          <a:prstGeom prst="rect">
            <a:avLst/>
          </a:prstGeom>
          <a:noFill/>
        </p:spPr>
        <p:txBody>
          <a:bodyPr wrap="square" rtlCol="0">
            <a:spAutoFit/>
          </a:bodyPr>
          <a:lstStyle/>
          <a:p>
            <a:r>
              <a:rPr lang="es-ES_tradnl" sz="1400" dirty="0"/>
              <a:t>8.    Someter a </a:t>
            </a:r>
            <a:r>
              <a:rPr lang="es-ES_tradnl" sz="1400" dirty="0" err="1"/>
              <a:t>aprobación</a:t>
            </a:r>
            <a:r>
              <a:rPr lang="es-ES_tradnl" sz="1400" dirty="0"/>
              <a:t> del Consejo Directivo los estados financieros  </a:t>
            </a:r>
          </a:p>
          <a:p>
            <a:r>
              <a:rPr lang="es-ES_tradnl" sz="1400" dirty="0"/>
              <a:t>          auditados, </a:t>
            </a:r>
            <a:r>
              <a:rPr lang="es-ES_tradnl" sz="1400" dirty="0" err="1"/>
              <a:t>asi</a:t>
            </a:r>
            <a:r>
              <a:rPr lang="es-ES_tradnl" sz="1400" dirty="0"/>
              <a:t>́ como la memoria anual de labores; </a:t>
            </a:r>
          </a:p>
          <a:p>
            <a:pPr marL="342900" indent="-342900">
              <a:buAutoNum type="arabicPeriod" startAt="9"/>
            </a:pPr>
            <a:r>
              <a:rPr lang="es-ES_tradnl" sz="1400" dirty="0"/>
              <a:t>Establecer sistemas de </a:t>
            </a:r>
            <a:r>
              <a:rPr lang="es-ES_tradnl" sz="1400" dirty="0" err="1"/>
              <a:t>información</a:t>
            </a:r>
            <a:r>
              <a:rPr lang="es-ES_tradnl" sz="1400" dirty="0"/>
              <a:t> gerencial que permitan un monitoreo objetivo y transparente de los proyectos, recursos y </a:t>
            </a:r>
            <a:r>
              <a:rPr lang="es-ES_tradnl" sz="1400" dirty="0" err="1"/>
              <a:t>gestión</a:t>
            </a:r>
            <a:r>
              <a:rPr lang="es-ES_tradnl" sz="1400" dirty="0"/>
              <a:t> del FOVIAL; y, </a:t>
            </a:r>
          </a:p>
          <a:p>
            <a:pPr marL="342900" indent="-342900">
              <a:buAutoNum type="arabicPeriod" startAt="9"/>
            </a:pPr>
            <a:r>
              <a:rPr lang="es-ES_tradnl" sz="1400" dirty="0" err="1"/>
              <a:t>Diseñar</a:t>
            </a:r>
            <a:r>
              <a:rPr lang="es-ES_tradnl" sz="1400" dirty="0"/>
              <a:t> y operar un sistema de </a:t>
            </a:r>
            <a:r>
              <a:rPr lang="es-ES_tradnl" sz="1400" dirty="0" err="1"/>
              <a:t>información</a:t>
            </a:r>
            <a:r>
              <a:rPr lang="es-ES_tradnl" sz="1400" dirty="0"/>
              <a:t>, servicio y relaciones con los usuarios de las </a:t>
            </a:r>
            <a:r>
              <a:rPr lang="es-ES_tradnl" sz="1400" dirty="0" err="1"/>
              <a:t>vías</a:t>
            </a:r>
            <a:r>
              <a:rPr lang="es-ES_tradnl" sz="1400" dirty="0"/>
              <a:t>, que permita a </a:t>
            </a:r>
            <a:r>
              <a:rPr lang="es-ES_tradnl" sz="1400" dirty="0" err="1"/>
              <a:t>éstos</a:t>
            </a:r>
            <a:r>
              <a:rPr lang="es-ES_tradnl" sz="1400" dirty="0"/>
              <a:t> conocer las condiciones y obras desarrolladas con los recursos del FOVIAL. </a:t>
            </a:r>
          </a:p>
          <a:p>
            <a:pPr marL="342900" indent="-342900">
              <a:buFont typeface="+mj-lt"/>
              <a:buAutoNum type="arabicPeriod"/>
            </a:pPr>
            <a:endParaRPr lang="es-ES_tradnl" sz="1400" dirty="0"/>
          </a:p>
        </p:txBody>
      </p:sp>
    </p:spTree>
    <p:extLst>
      <p:ext uri="{BB962C8B-B14F-4D97-AF65-F5344CB8AC3E}">
        <p14:creationId xmlns:p14="http://schemas.microsoft.com/office/powerpoint/2010/main" val="1248206140"/>
      </p:ext>
    </p:extLst>
  </p:cSld>
  <p:clrMapOvr>
    <a:masterClrMapping/>
  </p:clrMapOvr>
  <p:transition spd="slow" advClick="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127811"/>
            <a:ext cx="5186035" cy="646331"/>
          </a:xfrm>
          <a:prstGeom prst="rect">
            <a:avLst/>
          </a:prstGeom>
          <a:noFill/>
        </p:spPr>
        <p:txBody>
          <a:bodyPr wrap="none" rtlCol="0">
            <a:spAutoFit/>
          </a:bodyPr>
          <a:lstStyle/>
          <a:p>
            <a:r>
              <a:rPr lang="es-ES_tradnl" sz="3600" b="1" dirty="0">
                <a:solidFill>
                  <a:srgbClr val="FA5409"/>
                </a:solidFill>
              </a:rPr>
              <a:t>COORDINACION GENERAL</a:t>
            </a:r>
          </a:p>
        </p:txBody>
      </p:sp>
      <p:sp>
        <p:nvSpPr>
          <p:cNvPr id="6" name="Rectángulo 5"/>
          <p:cNvSpPr/>
          <p:nvPr/>
        </p:nvSpPr>
        <p:spPr>
          <a:xfrm>
            <a:off x="249382" y="548985"/>
            <a:ext cx="6800775" cy="1754326"/>
          </a:xfrm>
          <a:prstGeom prst="rect">
            <a:avLst/>
          </a:prstGeom>
        </p:spPr>
        <p:txBody>
          <a:bodyPr wrap="square">
            <a:spAutoFit/>
          </a:bodyPr>
          <a:lstStyle/>
          <a:p>
            <a:r>
              <a:rPr lang="es-ES_tradnl" b="1" dirty="0"/>
              <a:t>COORDINADOR GENERAL: Lic. Carlos Eduardo Carabantes Ochoa</a:t>
            </a:r>
          </a:p>
          <a:p>
            <a:r>
              <a:rPr lang="es-ES_tradnl" b="1" dirty="0"/>
              <a:t>TOTAL DE EMPLEADOS: 1</a:t>
            </a:r>
          </a:p>
          <a:p>
            <a:r>
              <a:rPr lang="es-ES_tradnl" dirty="0"/>
              <a:t>1 HOMBRE</a:t>
            </a:r>
          </a:p>
          <a:p>
            <a:endParaRPr lang="es-ES_tradnl" dirty="0"/>
          </a:p>
          <a:p>
            <a:endParaRPr lang="es-ES_tradnl" dirty="0"/>
          </a:p>
          <a:p>
            <a:endParaRPr lang="es-ES_tradnl" dirty="0"/>
          </a:p>
        </p:txBody>
      </p:sp>
      <p:sp>
        <p:nvSpPr>
          <p:cNvPr id="7" name="CuadroTexto 6"/>
          <p:cNvSpPr txBox="1"/>
          <p:nvPr/>
        </p:nvSpPr>
        <p:spPr>
          <a:xfrm>
            <a:off x="706581" y="1740672"/>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3" name="Rectángulo 2">
            <a:extLst>
              <a:ext uri="{FF2B5EF4-FFF2-40B4-BE49-F238E27FC236}">
                <a16:creationId xmlns:a16="http://schemas.microsoft.com/office/drawing/2014/main" id="{F101F24E-8217-4EF5-8780-52E5829D90DE}"/>
              </a:ext>
            </a:extLst>
          </p:cNvPr>
          <p:cNvSpPr/>
          <p:nvPr/>
        </p:nvSpPr>
        <p:spPr>
          <a:xfrm>
            <a:off x="249382" y="2092381"/>
            <a:ext cx="11831782" cy="4786567"/>
          </a:xfrm>
          <a:prstGeom prst="rect">
            <a:avLst/>
          </a:prstGeom>
        </p:spPr>
        <p:txBody>
          <a:bodyPr wrap="square">
            <a:spAutoFit/>
          </a:bodyPr>
          <a:lstStyle/>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las tareas de coordinación con otras instituciones del Órgano de Estado, para mantener una relación interinstitucional eficiente y oportuna.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tareas de diseño, desarrollo e implementación de la estrategia institucional, para que cumplan con su plan anual operativo y se brinden obra de calidad a la población salvadoreña.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en el diseño e implementación de la estrategia institucional, mediante una adecuada planificación acoplada al Plan Operativo Anual, que permitan definir políticas y lineamientos actualizados relativos a los esquemas de trabajo y planes de contingencia.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lograr un trabajo coordinado y de comunicación constante que permitan la atención inmediata de requerimiento dirigidos a la Dirección Ejecutiva.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a la gestión exitosa de los proyectos estratégicos, que permitan s finalización en base a la planificación elabora y con los recursos asignados.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la búsqueda de cooperación internacional ara la institución, con el objetivo de contribuir a la optimización de recursos.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Colaborar con la Dirección Ejecutiva en la coordinación de las actividades administrativas con las gerencias y unidad: Legal Adquisiciones y Contrataciones, Financiera y Administrativa, Comunicaciones, Tecnología y Sistemas de Información; con el objetivo de contribuir al logro de los objetivos y metas institucionales.</a:t>
            </a:r>
          </a:p>
          <a:p>
            <a:pPr marL="342900" indent="-342900" algn="just">
              <a:lnSpc>
                <a:spcPct val="107000"/>
              </a:lnSpc>
              <a:spcAft>
                <a:spcPts val="800"/>
              </a:spcAft>
              <a:buFont typeface="+mj-lt"/>
              <a:buAutoNum type="arabicPeriod"/>
            </a:pPr>
            <a:r>
              <a:rPr lang="es-SV" sz="1400" dirty="0"/>
              <a:t>Supervisar que todas las gerencias y unidades del FOVIAL den respuesta oportuna los requerimientos de información y documentos del Despacho del Ministerio de Obras Públicas y de Transporte, de las secretarías de la Presidencia de la República de El Salvador, así como de otras instituciones del gobierno central y descentralizado.</a:t>
            </a:r>
          </a:p>
          <a:p>
            <a:pPr marL="342900" lvl="0" indent="-342900" algn="just">
              <a:buFont typeface="+mj-lt"/>
              <a:buAutoNum type="arabicPeriod"/>
            </a:pPr>
            <a:r>
              <a:rPr lang="es-SV" sz="1400" dirty="0"/>
              <a:t>Apoyar el mejoramiento del sistema de gestión de calidad, promoviendo la sistematización de los procesos de la institución.</a:t>
            </a:r>
          </a:p>
          <a:p>
            <a:pPr marL="342900" lvl="0" indent="-342900" algn="just">
              <a:buFont typeface="+mj-lt"/>
              <a:buAutoNum type="arabicPeriod"/>
            </a:pPr>
            <a:endParaRPr lang="es-SV" sz="1400" dirty="0"/>
          </a:p>
          <a:p>
            <a:pPr marL="342900" indent="-342900" algn="just">
              <a:buFont typeface="+mj-lt"/>
              <a:buAutoNum type="arabicPeriod"/>
            </a:pPr>
            <a:r>
              <a:rPr lang="es-SV" sz="1400" dirty="0"/>
              <a:t>Integrar el comité operativo institucional</a:t>
            </a:r>
            <a:endParaRPr lang="es-SV" sz="1400" dirty="0">
              <a:effectLst/>
            </a:endParaRPr>
          </a:p>
        </p:txBody>
      </p:sp>
    </p:spTree>
    <p:extLst>
      <p:ext uri="{BB962C8B-B14F-4D97-AF65-F5344CB8AC3E}">
        <p14:creationId xmlns:p14="http://schemas.microsoft.com/office/powerpoint/2010/main" val="1645596123"/>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038350" cy="646331"/>
          </a:xfrm>
          <a:prstGeom prst="rect">
            <a:avLst/>
          </a:prstGeom>
          <a:noFill/>
        </p:spPr>
        <p:txBody>
          <a:bodyPr wrap="none" rtlCol="0">
            <a:spAutoFit/>
          </a:bodyPr>
          <a:lstStyle/>
          <a:p>
            <a:r>
              <a:rPr lang="es-ES_tradnl" sz="3600" b="1" dirty="0">
                <a:solidFill>
                  <a:srgbClr val="FA5409"/>
                </a:solidFill>
              </a:rPr>
              <a:t>COMITÉ OPERATIVO</a:t>
            </a:r>
          </a:p>
        </p:txBody>
      </p:sp>
      <p:sp>
        <p:nvSpPr>
          <p:cNvPr id="5" name="Rectángulo 4"/>
          <p:cNvSpPr/>
          <p:nvPr/>
        </p:nvSpPr>
        <p:spPr>
          <a:xfrm>
            <a:off x="828674" y="1540498"/>
            <a:ext cx="5641399" cy="1200329"/>
          </a:xfrm>
          <a:prstGeom prst="rect">
            <a:avLst/>
          </a:prstGeom>
        </p:spPr>
        <p:txBody>
          <a:bodyPr wrap="square">
            <a:spAutoFit/>
          </a:bodyPr>
          <a:lstStyle/>
          <a:p>
            <a:r>
              <a:rPr lang="es-ES_tradnl" b="1" dirty="0"/>
              <a:t>DIRECCIÓN: Ing. Alexander Ernesto Beltran Flores</a:t>
            </a:r>
          </a:p>
          <a:p>
            <a:r>
              <a:rPr lang="es-ES_tradnl" b="1" dirty="0"/>
              <a:t>TOTAL DE EMPLEADOS: 13</a:t>
            </a:r>
          </a:p>
          <a:p>
            <a:r>
              <a:rPr lang="es-ES_tradnl" dirty="0"/>
              <a:t>11 HOMBRES</a:t>
            </a:r>
          </a:p>
          <a:p>
            <a:r>
              <a:rPr lang="es-ES_tradnl" dirty="0"/>
              <a:t>2 MUJERES</a:t>
            </a:r>
          </a:p>
        </p:txBody>
      </p:sp>
      <p:sp>
        <p:nvSpPr>
          <p:cNvPr id="2" name="CuadroTexto 1"/>
          <p:cNvSpPr txBox="1"/>
          <p:nvPr/>
        </p:nvSpPr>
        <p:spPr>
          <a:xfrm>
            <a:off x="828675" y="2943225"/>
            <a:ext cx="9953625" cy="923330"/>
          </a:xfrm>
          <a:prstGeom prst="rect">
            <a:avLst/>
          </a:prstGeom>
          <a:noFill/>
        </p:spPr>
        <p:txBody>
          <a:bodyPr wrap="square" rtlCol="0">
            <a:spAutoFit/>
          </a:bodyPr>
          <a:lstStyle/>
          <a:p>
            <a:pPr algn="just"/>
            <a:r>
              <a:rPr lang="es-ES_tradnl" dirty="0"/>
              <a:t>Tendrá́ como objetivo fundamental coordinar las acciones pertinentes que permitan el adecuado desempeño institucional y la eficiente </a:t>
            </a:r>
            <a:r>
              <a:rPr lang="es-ES_tradnl" dirty="0" err="1"/>
              <a:t>operativización</a:t>
            </a:r>
            <a:r>
              <a:rPr lang="es-ES_tradnl" dirty="0"/>
              <a:t> de las disposiciones del Consejo Directivo. </a:t>
            </a:r>
          </a:p>
          <a:p>
            <a:pPr algn="just"/>
            <a:r>
              <a:rPr lang="es-ES_tradnl" dirty="0"/>
              <a:t>El Comité́ Operativo sesionará una vez por semana, debiendo asentar en actas lo discutido y acordado. </a:t>
            </a:r>
          </a:p>
        </p:txBody>
      </p:sp>
    </p:spTree>
    <p:extLst>
      <p:ext uri="{BB962C8B-B14F-4D97-AF65-F5344CB8AC3E}">
        <p14:creationId xmlns:p14="http://schemas.microsoft.com/office/powerpoint/2010/main" val="760119959"/>
      </p:ext>
    </p:extLst>
  </p:cSld>
  <p:clrMapOvr>
    <a:masterClrMapping/>
  </p:clrMapOvr>
  <p:transition spd="slow" advClick="0">
    <p:wip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1278</TotalTime>
  <Words>2291</Words>
  <Application>Microsoft Office PowerPoint</Application>
  <PresentationFormat>Panorámica</PresentationFormat>
  <Paragraphs>212</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Arial Narrow</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Patricia</cp:lastModifiedBy>
  <cp:revision>91</cp:revision>
  <cp:lastPrinted>2020-02-19T15:05:39Z</cp:lastPrinted>
  <dcterms:created xsi:type="dcterms:W3CDTF">2017-08-25T20:08:52Z</dcterms:created>
  <dcterms:modified xsi:type="dcterms:W3CDTF">2024-10-07T21:53:31Z</dcterms:modified>
</cp:coreProperties>
</file>