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96"/>
    <p:restoredTop sz="94612"/>
  </p:normalViewPr>
  <p:slideViewPr>
    <p:cSldViewPr snapToGrid="0" snapToObjects="1">
      <p:cViewPr varScale="1">
        <p:scale>
          <a:sx n="115" d="100"/>
          <a:sy n="115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74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794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630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797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53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031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71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92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967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3677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13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7C8C3-3A7C-2245-9B0A-7507DE9C4EED}" type="datetimeFigureOut">
              <a:rPr lang="es-ES_tradnl" smtClean="0"/>
              <a:t>10/10/18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194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5.xml"/><Relationship Id="rId3" Type="http://schemas.openxmlformats.org/officeDocument/2006/relationships/slide" Target="slide4.xml"/><Relationship Id="rId7" Type="http://schemas.openxmlformats.org/officeDocument/2006/relationships/slide" Target="slide7.xml"/><Relationship Id="rId12" Type="http://schemas.openxmlformats.org/officeDocument/2006/relationships/slide" Target="slide10.xml"/><Relationship Id="rId17" Type="http://schemas.openxmlformats.org/officeDocument/2006/relationships/slide" Target="slide17.xml"/><Relationship Id="rId2" Type="http://schemas.openxmlformats.org/officeDocument/2006/relationships/slide" Target="slide3.xml"/><Relationship Id="rId16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2.xml"/><Relationship Id="rId10" Type="http://schemas.openxmlformats.org/officeDocument/2006/relationships/slide" Target="slide14.xml"/><Relationship Id="rId4" Type="http://schemas.openxmlformats.org/officeDocument/2006/relationships/slide" Target="slide2.xml"/><Relationship Id="rId9" Type="http://schemas.openxmlformats.org/officeDocument/2006/relationships/slide" Target="slide9.xml"/><Relationship Id="rId14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>
            <a:stCxn id="5" idx="2"/>
          </p:cNvCxnSpPr>
          <p:nvPr/>
        </p:nvCxnSpPr>
        <p:spPr>
          <a:xfrm>
            <a:off x="5884985" y="774486"/>
            <a:ext cx="23551" cy="465205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>
            <a:hlinkClick r:id="" action="ppaction://hlinkshowjump?jump=nextslide"/>
          </p:cNvPr>
          <p:cNvSpPr/>
          <p:nvPr/>
        </p:nvSpPr>
        <p:spPr>
          <a:xfrm>
            <a:off x="4683370" y="257908"/>
            <a:ext cx="2403229" cy="516578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CuadroTexto 5">
            <a:hlinkClick r:id="rId2" action="ppaction://hlinksldjump"/>
          </p:cNvPr>
          <p:cNvSpPr txBox="1"/>
          <p:nvPr/>
        </p:nvSpPr>
        <p:spPr>
          <a:xfrm>
            <a:off x="4683370" y="297726"/>
            <a:ext cx="240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CONSEJO DIRECTIVO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999891" y="1570366"/>
            <a:ext cx="1822939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CuadroTexto 7">
            <a:hlinkClick r:id="rId3" action="ppaction://hlinksldjump"/>
          </p:cNvPr>
          <p:cNvSpPr txBox="1"/>
          <p:nvPr/>
        </p:nvSpPr>
        <p:spPr>
          <a:xfrm>
            <a:off x="5054510" y="1601524"/>
            <a:ext cx="1708052" cy="311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400" b="1" dirty="0">
                <a:solidFill>
                  <a:schemeClr val="bg1"/>
                </a:solidFill>
              </a:rPr>
              <a:t>PRESIDENCIA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303584" y="1014281"/>
            <a:ext cx="1822939" cy="374106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CuadroTexto 11">
            <a:hlinkClick r:id="rId4" action="ppaction://hlinksldjump"/>
          </p:cNvPr>
          <p:cNvSpPr txBox="1"/>
          <p:nvPr/>
        </p:nvSpPr>
        <p:spPr>
          <a:xfrm>
            <a:off x="2362199" y="1037727"/>
            <a:ext cx="18229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>
                <a:solidFill>
                  <a:schemeClr val="bg1"/>
                </a:solidFill>
              </a:rPr>
              <a:t>AUDITORÍA INTERNA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608384" y="2242100"/>
            <a:ext cx="2098538" cy="374106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CuadroTexto 13">
            <a:hlinkClick r:id="rId5" action="ppaction://hlinksldjump"/>
          </p:cNvPr>
          <p:cNvSpPr txBox="1"/>
          <p:nvPr/>
        </p:nvSpPr>
        <p:spPr>
          <a:xfrm>
            <a:off x="2685314" y="2198320"/>
            <a:ext cx="1969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COORDINACIÓN DE LA DIRECCIÓN SUPERIOR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7356231" y="2242100"/>
            <a:ext cx="1822939" cy="374106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CuadroTexto 15">
            <a:hlinkClick r:id="rId6" action="ppaction://hlinksldjump"/>
          </p:cNvPr>
          <p:cNvSpPr txBox="1"/>
          <p:nvPr/>
        </p:nvSpPr>
        <p:spPr>
          <a:xfrm>
            <a:off x="7461738" y="2198320"/>
            <a:ext cx="1611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COORDINACIÓN DE GESTIÓN SOCIAL</a:t>
            </a:r>
          </a:p>
        </p:txBody>
      </p:sp>
      <p:sp>
        <p:nvSpPr>
          <p:cNvPr id="17" name="Rectángulo 16">
            <a:hlinkClick r:id="rId7" action="ppaction://hlinksldjump"/>
          </p:cNvPr>
          <p:cNvSpPr/>
          <p:nvPr/>
        </p:nvSpPr>
        <p:spPr>
          <a:xfrm>
            <a:off x="5035061" y="2862350"/>
            <a:ext cx="1822939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CuadroTexto 17">
            <a:hlinkClick r:id="rId7" action="ppaction://hlinksldjump"/>
          </p:cNvPr>
          <p:cNvSpPr txBox="1"/>
          <p:nvPr/>
        </p:nvSpPr>
        <p:spPr>
          <a:xfrm>
            <a:off x="5030926" y="2893508"/>
            <a:ext cx="1840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>
                <a:solidFill>
                  <a:schemeClr val="bg1"/>
                </a:solidFill>
              </a:rPr>
              <a:t>DIRECCIÓN EJECUTIVA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7356231" y="3482353"/>
            <a:ext cx="1822939" cy="374106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CuadroTexto 19">
            <a:hlinkClick r:id="rId8" action="ppaction://hlinksldjump"/>
          </p:cNvPr>
          <p:cNvSpPr txBox="1"/>
          <p:nvPr/>
        </p:nvSpPr>
        <p:spPr>
          <a:xfrm>
            <a:off x="7461738" y="3526132"/>
            <a:ext cx="1611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COMITÉ OPERATIVO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8798171" y="4194720"/>
            <a:ext cx="1822939" cy="374106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" name="CuadroTexto 21">
            <a:hlinkClick r:id="rId9" action="ppaction://hlinksldjump"/>
          </p:cNvPr>
          <p:cNvSpPr txBox="1"/>
          <p:nvPr/>
        </p:nvSpPr>
        <p:spPr>
          <a:xfrm>
            <a:off x="8736624" y="4243273"/>
            <a:ext cx="1946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SUB-DIRECCIÓN EJECUTIVA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5095436" y="5357586"/>
            <a:ext cx="1724570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CuadroTexto 23">
            <a:hlinkClick r:id="rId10" action="ppaction://hlinksldjump"/>
          </p:cNvPr>
          <p:cNvSpPr txBox="1"/>
          <p:nvPr/>
        </p:nvSpPr>
        <p:spPr>
          <a:xfrm>
            <a:off x="5054509" y="5311247"/>
            <a:ext cx="1708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GERENCIA FINANCIERA ADMINISTRATIVA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3466419" y="5379097"/>
            <a:ext cx="1530646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6" name="CuadroTexto 25">
            <a:hlinkClick r:id="rId11" action="ppaction://hlinksldjump"/>
          </p:cNvPr>
          <p:cNvSpPr txBox="1"/>
          <p:nvPr/>
        </p:nvSpPr>
        <p:spPr>
          <a:xfrm>
            <a:off x="3426427" y="5366397"/>
            <a:ext cx="161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900" dirty="0">
                <a:solidFill>
                  <a:schemeClr val="bg1"/>
                </a:solidFill>
              </a:rPr>
              <a:t>GERENCIA DE ADQUISICIONES Y CONTRATACIONES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2196117" y="5379097"/>
            <a:ext cx="1189384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CuadroTexto 27">
            <a:hlinkClick r:id="rId12" action="ppaction://hlinksldjump"/>
          </p:cNvPr>
          <p:cNvSpPr txBox="1"/>
          <p:nvPr/>
        </p:nvSpPr>
        <p:spPr>
          <a:xfrm>
            <a:off x="2199552" y="5336791"/>
            <a:ext cx="1219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GERENCIA LEGAL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8807740" y="5330322"/>
            <a:ext cx="1754752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CuadroTexto 29">
            <a:hlinkClick r:id="rId13" action="ppaction://hlinksldjump"/>
          </p:cNvPr>
          <p:cNvSpPr txBox="1"/>
          <p:nvPr/>
        </p:nvSpPr>
        <p:spPr>
          <a:xfrm>
            <a:off x="8807740" y="5283983"/>
            <a:ext cx="172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GERENCIA DE PLANIFICACIÓN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10654763" y="5330322"/>
            <a:ext cx="1490003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CuadroTexto 31">
            <a:hlinkClick r:id="rId14" action="ppaction://hlinksldjump"/>
          </p:cNvPr>
          <p:cNvSpPr txBox="1"/>
          <p:nvPr/>
        </p:nvSpPr>
        <p:spPr>
          <a:xfrm>
            <a:off x="10588161" y="5356322"/>
            <a:ext cx="15994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>
                <a:solidFill>
                  <a:schemeClr val="bg1"/>
                </a:solidFill>
              </a:rPr>
              <a:t>GERENCIA TÉCNICA</a:t>
            </a:r>
            <a:endParaRPr lang="es-ES_tradnl" sz="1200" b="1" dirty="0">
              <a:solidFill>
                <a:schemeClr val="bg1"/>
              </a:solidFill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42022" y="6125867"/>
            <a:ext cx="1367679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4" name="CuadroTexto 33">
            <a:hlinkClick r:id="rId15" action="ppaction://hlinksldjump"/>
          </p:cNvPr>
          <p:cNvSpPr txBox="1"/>
          <p:nvPr/>
        </p:nvSpPr>
        <p:spPr>
          <a:xfrm>
            <a:off x="99465" y="6069567"/>
            <a:ext cx="1310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UNIDAD DE COMUNICACIÓN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1467143" y="6113791"/>
            <a:ext cx="1822939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CuadroTexto 35">
            <a:hlinkClick r:id="rId16" action="ppaction://hlinksldjump"/>
          </p:cNvPr>
          <p:cNvSpPr txBox="1"/>
          <p:nvPr/>
        </p:nvSpPr>
        <p:spPr>
          <a:xfrm>
            <a:off x="1442284" y="6109498"/>
            <a:ext cx="1912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000" b="1" dirty="0">
                <a:solidFill>
                  <a:schemeClr val="bg1"/>
                </a:solidFill>
              </a:rPr>
              <a:t>UNIDAD DE TECNOLOGÍA Y SISTEMAS DE LA INFORMACIÓN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7250723" y="6156644"/>
            <a:ext cx="1822939" cy="368989"/>
          </a:xfrm>
          <a:prstGeom prst="rect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8" name="CuadroTexto 37">
            <a:hlinkClick r:id="rId17" action="ppaction://hlinksldjump"/>
          </p:cNvPr>
          <p:cNvSpPr txBox="1"/>
          <p:nvPr/>
        </p:nvSpPr>
        <p:spPr>
          <a:xfrm>
            <a:off x="7308165" y="6204089"/>
            <a:ext cx="1708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UNIDAD DE CALIDAD</a:t>
            </a:r>
          </a:p>
        </p:txBody>
      </p:sp>
      <p:cxnSp>
        <p:nvCxnSpPr>
          <p:cNvPr id="43" name="Conector recto 42"/>
          <p:cNvCxnSpPr/>
          <p:nvPr/>
        </p:nvCxnSpPr>
        <p:spPr>
          <a:xfrm flipH="1">
            <a:off x="3215053" y="840804"/>
            <a:ext cx="2669932" cy="2992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>
            <a:endCxn id="11" idx="0"/>
          </p:cNvCxnSpPr>
          <p:nvPr/>
        </p:nvCxnSpPr>
        <p:spPr>
          <a:xfrm>
            <a:off x="3215053" y="870725"/>
            <a:ext cx="1" cy="143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/>
          <p:cNvCxnSpPr/>
          <p:nvPr/>
        </p:nvCxnSpPr>
        <p:spPr>
          <a:xfrm flipH="1">
            <a:off x="3318902" y="2116955"/>
            <a:ext cx="2577858" cy="212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/>
          <p:cNvCxnSpPr/>
          <p:nvPr/>
        </p:nvCxnSpPr>
        <p:spPr>
          <a:xfrm>
            <a:off x="3318902" y="2116955"/>
            <a:ext cx="0" cy="125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 flipH="1">
            <a:off x="5896760" y="2118448"/>
            <a:ext cx="2265431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8162191" y="2116955"/>
            <a:ext cx="0" cy="125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 flipH="1">
            <a:off x="5896760" y="3369111"/>
            <a:ext cx="2265431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8162191" y="3367618"/>
            <a:ext cx="0" cy="1251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 flipH="1">
            <a:off x="5896761" y="4047835"/>
            <a:ext cx="37520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>
            <a:off x="9648828" y="4047835"/>
            <a:ext cx="0" cy="142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 flipH="1">
            <a:off x="800100" y="5037955"/>
            <a:ext cx="510843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117287" y="5037955"/>
            <a:ext cx="0" cy="11059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/>
          <p:cNvCxnSpPr/>
          <p:nvPr/>
        </p:nvCxnSpPr>
        <p:spPr>
          <a:xfrm>
            <a:off x="4126523" y="5048031"/>
            <a:ext cx="0" cy="318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796487" y="5048031"/>
            <a:ext cx="0" cy="1095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 flipH="1">
            <a:off x="9620740" y="4568826"/>
            <a:ext cx="1" cy="788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8162190" y="5058107"/>
            <a:ext cx="1" cy="1098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 flipH="1">
            <a:off x="5906478" y="5048031"/>
            <a:ext cx="5521421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/>
          <p:cNvCxnSpPr>
            <a:stCxn id="31" idx="0"/>
          </p:cNvCxnSpPr>
          <p:nvPr/>
        </p:nvCxnSpPr>
        <p:spPr>
          <a:xfrm flipH="1" flipV="1">
            <a:off x="11399764" y="5037955"/>
            <a:ext cx="1" cy="292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2880873" y="5039220"/>
            <a:ext cx="0" cy="318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43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326946" y="414770"/>
            <a:ext cx="3429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GERENCIA LEGAL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962" y="3371851"/>
            <a:ext cx="955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organizar y gestionar que las acciones Institucionales se realicen dentro del marco legal.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14386" y="1694006"/>
            <a:ext cx="42719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Licda. María Alicia Andino</a:t>
            </a:r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3 MUJERES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386" y="2617336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Flecha izquierda 7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0" name="Imagen 9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05058"/>
      </p:ext>
    </p:extLst>
  </p:cSld>
  <p:clrMapOvr>
    <a:masterClrMapping/>
  </p:clrMapOvr>
  <p:transition spd="slow" advClick="0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255131" y="414770"/>
            <a:ext cx="96114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FA5409"/>
                </a:solidFill>
              </a:rPr>
              <a:t>GERENCIA DE ADQUISIONES Y CONTRATACIONES </a:t>
            </a:r>
          </a:p>
          <a:p>
            <a:pPr algn="ctr"/>
            <a:r>
              <a:rPr lang="es-ES_tradnl" sz="3600" b="1" dirty="0">
                <a:solidFill>
                  <a:srgbClr val="FA5409"/>
                </a:solidFill>
              </a:rPr>
              <a:t>INSTITUCIONAL</a:t>
            </a:r>
          </a:p>
        </p:txBody>
      </p:sp>
      <p:sp>
        <p:nvSpPr>
          <p:cNvPr id="7" name="Flecha izquierda 6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CuadroTexto 7"/>
          <p:cNvSpPr txBox="1"/>
          <p:nvPr/>
        </p:nvSpPr>
        <p:spPr>
          <a:xfrm>
            <a:off x="800098" y="3931051"/>
            <a:ext cx="9844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coordinar y gestionar los procesos de Adquisiciones y Contrataciones se realicen de forma eficiente, eficaz y transparente, cumpliendo las especificaciones </a:t>
            </a:r>
            <a:r>
              <a:rPr lang="es-ES_tradnl" dirty="0" err="1"/>
              <a:t>técnicas</a:t>
            </a:r>
            <a:r>
              <a:rPr lang="es-ES_tradnl" dirty="0"/>
              <a:t> y la normativa legal vigente.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814386" y="2159978"/>
            <a:ext cx="33147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Licda. Xenia Gaitán</a:t>
            </a:r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8 MUJERES</a:t>
            </a:r>
          </a:p>
          <a:p>
            <a:r>
              <a:rPr lang="es-ES_tradnl" dirty="0"/>
              <a:t>1 HOMBRE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814386" y="3360307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2" name="Imagen 11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20857"/>
      </p:ext>
    </p:extLst>
  </p:cSld>
  <p:clrMapOvr>
    <a:masterClrMapping/>
  </p:clrMapOvr>
  <p:transition spd="slow" advClick="0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6750" y="3814769"/>
            <a:ext cx="10101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Mantener y Gestionar una política de comunicaciones entre la Institución, los usuarios y publico en general; que permita divulgar las metas, logros, programas y proyectos, con el objeto de garantizar la transparencia, la rendición de cuentas y retroalimentación de los usuarios en la solución de los problemas</a:t>
            </a:r>
          </a:p>
          <a:p>
            <a:r>
              <a:rPr lang="es-ES_tradnl" dirty="0"/>
              <a:t>del mantenimiento vial a través de una adecuada estrategia de comunicación.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986638" y="400483"/>
            <a:ext cx="58281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UNIDA DE COMUNICACIONES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95326" y="1962895"/>
            <a:ext cx="4162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JEFE DE UNIDAD: Licda. Roxana Córdova</a:t>
            </a:r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3 MUJERES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95326" y="324954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Flecha izquierda 7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0" name="Imagen 9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930414"/>
      </p:ext>
    </p:extLst>
  </p:cSld>
  <p:clrMapOvr>
    <a:masterClrMapping/>
  </p:clrMapOvr>
  <p:transition spd="slow" advClick="0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35132" y="3729064"/>
            <a:ext cx="100034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>
                <a:latin typeface="Calibri" charset="0"/>
                <a:ea typeface="Calibri" charset="0"/>
                <a:cs typeface="Calibri" charset="0"/>
              </a:rPr>
              <a:t>Planificar, coordinar y gestionar que la infraestructura tecnológica (hardware/software) sea adecuada para desarrollo de las actividades del personal de FOVIAL.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97907" y="414770"/>
            <a:ext cx="11181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UNIDAD DE TECNOLOGÍA Y SISTEMAS DE INFORMACIÓN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669330" y="1908363"/>
            <a:ext cx="3916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JEFE DE UNIDAD: Lic. Filiberto Vargas</a:t>
            </a:r>
          </a:p>
          <a:p>
            <a:r>
              <a:rPr lang="es-ES_tradnl" b="1" dirty="0"/>
              <a:t>TOTAL DE EMPLEADOS: 2</a:t>
            </a:r>
          </a:p>
          <a:p>
            <a:r>
              <a:rPr lang="es-ES_tradnl" dirty="0"/>
              <a:t>2 HOMBRES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35132" y="2911538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9" name="Flecha izquierda 8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1" name="Imagen 10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883376"/>
      </p:ext>
    </p:extLst>
  </p:cSld>
  <p:clrMapOvr>
    <a:masterClrMapping/>
  </p:clrMapOvr>
  <p:transition spd="slow" advClick="0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40914" y="414770"/>
            <a:ext cx="8470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GERENCIA FINANCIERA Y ADMINISTRATIVA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42936" y="3457584"/>
            <a:ext cx="10101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organizar, dirigir y gestionar las actividades financieras y administrativas Institucionales, en lo relativo a presupuesto, tesorería, contabilidad, talento humano, servicios generales y archivo, a fin de obtener información útil y presentarla a la superioridad para facilitar la toma de decisiones y contribuir al cumplimiento de metas y objetivos de la institución.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706581" y="1692029"/>
            <a:ext cx="3143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Lic. Jaime Escobar</a:t>
            </a:r>
          </a:p>
          <a:p>
            <a:r>
              <a:rPr lang="es-ES_tradnl" b="1" dirty="0"/>
              <a:t>TOTAL DE EMPLEADOS: 12</a:t>
            </a:r>
          </a:p>
          <a:p>
            <a:r>
              <a:rPr lang="es-ES_tradnl" dirty="0"/>
              <a:t>3 MUJERES</a:t>
            </a:r>
          </a:p>
          <a:p>
            <a:r>
              <a:rPr lang="es-ES_tradnl" dirty="0"/>
              <a:t>9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71512" y="2892358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2" name="Imagen 11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13" name="Flecha izquierda 12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0457198"/>
      </p:ext>
    </p:extLst>
  </p:cSld>
  <p:clrMapOvr>
    <a:masterClrMapping/>
  </p:clrMapOvr>
  <p:transition spd="slow" advClick="0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055358" y="414770"/>
            <a:ext cx="5852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GERENCIA DE PLANIFICACIÓN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2936" y="3371856"/>
            <a:ext cx="10101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 y gestionar la formulación de la política de inversión institucional mediante la consolidación y el seguimiento de los planes institucionales; así́ como el cumplimiento del Plan Estratégico.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71512" y="1642814"/>
            <a:ext cx="4257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Ing. Miguel Napoleón Mendoza</a:t>
            </a:r>
          </a:p>
          <a:p>
            <a:r>
              <a:rPr lang="es-ES_tradnl" b="1" dirty="0"/>
              <a:t>TOTAL DE EMPLEADOS: 7</a:t>
            </a:r>
          </a:p>
          <a:p>
            <a:r>
              <a:rPr lang="es-ES_tradnl" dirty="0"/>
              <a:t>2 MUJERES</a:t>
            </a:r>
          </a:p>
          <a:p>
            <a:r>
              <a:rPr lang="es-ES_tradnl" dirty="0"/>
              <a:t>5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42936" y="292283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9" name="Imagen 8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10" name="Flecha izquierda 9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0275827"/>
      </p:ext>
    </p:extLst>
  </p:cSld>
  <p:clrMapOvr>
    <a:masterClrMapping/>
  </p:clrMapOvr>
  <p:transition spd="slow" advClick="0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798313" y="414770"/>
            <a:ext cx="3887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GERENCIA TÉCNICA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2936" y="3757622"/>
            <a:ext cx="10101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Asegurar la administración de las actividades propias de la conservación vial, llevando el control cualitativo y cuantitativo de los proyectos.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799" y="1821527"/>
            <a:ext cx="28289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Ing. Marlon Ruíz</a:t>
            </a:r>
          </a:p>
          <a:p>
            <a:r>
              <a:rPr lang="es-ES_tradnl" b="1" dirty="0"/>
              <a:t>TOTAL DE EMPLEADOS: 12</a:t>
            </a:r>
          </a:p>
          <a:p>
            <a:r>
              <a:rPr lang="es-ES_tradnl" dirty="0"/>
              <a:t>3 MUJERES</a:t>
            </a:r>
          </a:p>
          <a:p>
            <a:r>
              <a:rPr lang="es-ES_tradnl" dirty="0"/>
              <a:t>9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71512" y="3192396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9" name="Imagen 8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10" name="Flecha izquierda 9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4973653"/>
      </p:ext>
    </p:extLst>
  </p:cSld>
  <p:clrMapOvr>
    <a:masterClrMapping/>
  </p:clrMapOvr>
  <p:transition spd="slow" advClick="0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85800" y="3506726"/>
            <a:ext cx="10096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 y gestionar el cumplimiento de los requisitos técnicos establecidos para los materiales y procesos constructivos, coordinando el seguimiento a la calidad en los proyectos viales; además, de ser </a:t>
            </a:r>
          </a:p>
          <a:p>
            <a:r>
              <a:rPr lang="es-ES_tradnl" dirty="0"/>
              <a:t>el gestor de la investigación y desarrollo de nuevos métodos, técnicas y materiales de trabajo.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798313" y="414770"/>
            <a:ext cx="4188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UNIDAD DE CALIDAD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800" y="1621495"/>
            <a:ext cx="3829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JEFE DE UNIDAD: Ing. </a:t>
            </a:r>
            <a:r>
              <a:rPr lang="es-ES_tradnl" b="1" dirty="0" err="1"/>
              <a:t>Victor</a:t>
            </a:r>
            <a:r>
              <a:rPr lang="es-ES_tradnl" b="1" dirty="0"/>
              <a:t> Orellana</a:t>
            </a:r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1 MUJER</a:t>
            </a:r>
          </a:p>
          <a:p>
            <a:r>
              <a:rPr lang="es-ES_tradnl" dirty="0"/>
              <a:t>2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71512" y="2806630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9" name="Imagen 8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10" name="Flecha izquierda 9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7188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685800" y="2743201"/>
            <a:ext cx="102584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Es responsable del desarrollo de las </a:t>
            </a:r>
            <a:r>
              <a:rPr lang="es-ES_tradnl" dirty="0" err="1"/>
              <a:t>auditorías</a:t>
            </a:r>
            <a:r>
              <a:rPr lang="es-ES_tradnl" dirty="0"/>
              <a:t> financiera, operacional, contable, y </a:t>
            </a:r>
            <a:r>
              <a:rPr lang="es-ES_tradnl" dirty="0" err="1"/>
              <a:t>demás</a:t>
            </a:r>
            <a:r>
              <a:rPr lang="es-ES_tradnl" dirty="0"/>
              <a:t>. </a:t>
            </a:r>
            <a:r>
              <a:rPr lang="es-ES_tradnl" dirty="0" err="1"/>
              <a:t>Auditoría</a:t>
            </a:r>
            <a:r>
              <a:rPr lang="es-ES_tradnl" dirty="0"/>
              <a:t> Interna </a:t>
            </a:r>
            <a:r>
              <a:rPr lang="es-ES_tradnl" dirty="0" err="1"/>
              <a:t>dispondra</a:t>
            </a:r>
            <a:r>
              <a:rPr lang="es-ES_tradnl" dirty="0"/>
              <a:t>́ de recursos que se </a:t>
            </a:r>
            <a:r>
              <a:rPr lang="es-ES_tradnl" dirty="0" err="1"/>
              <a:t>dedicarán</a:t>
            </a:r>
            <a:r>
              <a:rPr lang="es-ES_tradnl" dirty="0"/>
              <a:t> exclusivamente al </a:t>
            </a:r>
            <a:r>
              <a:rPr lang="es-ES_tradnl" dirty="0" err="1"/>
              <a:t>régimen</a:t>
            </a:r>
            <a:r>
              <a:rPr lang="es-ES_tradnl" dirty="0"/>
              <a:t> interno. La </a:t>
            </a:r>
            <a:r>
              <a:rPr lang="es-ES_tradnl" dirty="0" err="1"/>
              <a:t>Auditoría</a:t>
            </a:r>
            <a:r>
              <a:rPr lang="es-ES_tradnl" dirty="0"/>
              <a:t> Interna depende del Consejo Directivo y actuará con </a:t>
            </a:r>
            <a:r>
              <a:rPr lang="es-ES_tradnl" dirty="0" err="1"/>
              <a:t>autonomía</a:t>
            </a:r>
            <a:r>
              <a:rPr lang="es-ES_tradnl" dirty="0"/>
              <a:t> de criterios respecto del mismo y del Director Ejecutivo. La </a:t>
            </a:r>
            <a:r>
              <a:rPr lang="es-ES_tradnl" dirty="0" err="1"/>
              <a:t>Auditoría</a:t>
            </a:r>
            <a:r>
              <a:rPr lang="es-ES_tradnl" dirty="0"/>
              <a:t> Interna </a:t>
            </a:r>
            <a:r>
              <a:rPr lang="es-ES_tradnl" dirty="0" err="1"/>
              <a:t>estara</a:t>
            </a:r>
            <a:r>
              <a:rPr lang="es-ES_tradnl" dirty="0"/>
              <a:t>́ sujeta a la normativa </a:t>
            </a:r>
            <a:r>
              <a:rPr lang="es-ES_tradnl" dirty="0" err="1"/>
              <a:t>técnica</a:t>
            </a:r>
            <a:r>
              <a:rPr lang="es-ES_tradnl" dirty="0"/>
              <a:t> de general </a:t>
            </a:r>
            <a:r>
              <a:rPr lang="es-ES_tradnl" dirty="0" err="1"/>
              <a:t>aceptación</a:t>
            </a:r>
            <a:r>
              <a:rPr lang="es-ES_tradnl" dirty="0"/>
              <a:t> y a la normativa legal gubernamental de la Corte de Cuentas de la </a:t>
            </a:r>
            <a:r>
              <a:rPr lang="es-ES_tradnl" dirty="0" err="1"/>
              <a:t>República</a:t>
            </a:r>
            <a:r>
              <a:rPr lang="es-ES_tradnl" dirty="0"/>
              <a:t> y otras instituciones normativas, pero siempre </a:t>
            </a:r>
            <a:r>
              <a:rPr lang="es-ES_tradnl" dirty="0" err="1"/>
              <a:t>prevalecera</a:t>
            </a:r>
            <a:r>
              <a:rPr lang="es-ES_tradnl" dirty="0"/>
              <a:t>́ la normativa gubernamental.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799" y="1353179"/>
            <a:ext cx="43576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AUDITOR INTERNO: Lic. Juan José Tobar</a:t>
            </a:r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3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85799" y="2276509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826882" y="414770"/>
            <a:ext cx="419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AUDITORÍA INTERNA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0" name="Imagen 9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13" name="Flecha izquierda 12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0430274"/>
      </p:ext>
    </p:extLst>
  </p:cSld>
  <p:clrMapOvr>
    <a:masterClrMapping/>
  </p:clrMapOvr>
  <p:transition spd="slow" advClick="0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hlinkClick r:id="" action="ppaction://hlinkshowjump?jump=nextslide"/>
          </p:cNvPr>
          <p:cNvSpPr txBox="1"/>
          <p:nvPr/>
        </p:nvSpPr>
        <p:spPr>
          <a:xfrm>
            <a:off x="706581" y="1149927"/>
            <a:ext cx="497378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PRESIDENTE CONSEJO DIRECTIVO: Arq. </a:t>
            </a:r>
            <a:r>
              <a:rPr lang="es-ES_tradnl" b="1" dirty="0" err="1"/>
              <a:t>Eliud</a:t>
            </a:r>
            <a:r>
              <a:rPr lang="es-ES_tradnl" b="1" dirty="0"/>
              <a:t> Ayala</a:t>
            </a:r>
          </a:p>
          <a:p>
            <a:r>
              <a:rPr lang="es-ES_tradnl" b="1" dirty="0"/>
              <a:t>TOTAL DE EMPLEADOS: 11</a:t>
            </a:r>
          </a:p>
          <a:p>
            <a:r>
              <a:rPr lang="es-ES_tradnl" dirty="0"/>
              <a:t>2 MUJERES</a:t>
            </a:r>
          </a:p>
          <a:p>
            <a:r>
              <a:rPr lang="es-ES_tradnl" dirty="0"/>
              <a:t>9 HOMBRES</a:t>
            </a:r>
          </a:p>
          <a:p>
            <a:endParaRPr lang="es-ES_tradnl" dirty="0"/>
          </a:p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  <a:p>
            <a:r>
              <a:rPr lang="es-ES_tradnl" sz="1400" b="1" dirty="0"/>
              <a:t>1</a:t>
            </a:r>
            <a:r>
              <a:rPr lang="es-ES_tradnl" sz="1400" dirty="0"/>
              <a:t>. Establecer las estrategias, políticas y programas del</a:t>
            </a:r>
          </a:p>
          <a:p>
            <a:r>
              <a:rPr lang="es-ES_tradnl" sz="1400" dirty="0"/>
              <a:t>FOVIAL orientadas a una gestión eficiente,</a:t>
            </a:r>
          </a:p>
          <a:p>
            <a:r>
              <a:rPr lang="es-ES_tradnl" sz="1400" dirty="0"/>
              <a:t>eficaz, relevante, transparente y sostenible;</a:t>
            </a:r>
          </a:p>
          <a:p>
            <a:r>
              <a:rPr lang="es-ES_tradnl" sz="1400" b="1" dirty="0"/>
              <a:t>2.</a:t>
            </a:r>
            <a:r>
              <a:rPr lang="es-ES_tradnl" sz="1400" dirty="0"/>
              <a:t> Controlar el funcionamiento general del FOVIAL y verificar</a:t>
            </a:r>
          </a:p>
          <a:p>
            <a:r>
              <a:rPr lang="es-ES_tradnl" sz="1400" dirty="0"/>
              <a:t>su conformidad con los planes,</a:t>
            </a:r>
          </a:p>
          <a:p>
            <a:r>
              <a:rPr lang="es-ES_tradnl" sz="1400" dirty="0"/>
              <a:t>programas, orientaciones y políticas adoptadas por el Consejo</a:t>
            </a:r>
          </a:p>
          <a:p>
            <a:r>
              <a:rPr lang="es-ES_tradnl" sz="1400" dirty="0"/>
              <a:t>Directivo;</a:t>
            </a:r>
          </a:p>
          <a:p>
            <a:r>
              <a:rPr lang="es-ES_tradnl" sz="1400" b="1" dirty="0"/>
              <a:t>3.</a:t>
            </a:r>
            <a:r>
              <a:rPr lang="es-ES_tradnl" sz="1400" dirty="0"/>
              <a:t> Nombrar y remover al Director Ejecutivo;</a:t>
            </a:r>
          </a:p>
          <a:p>
            <a:r>
              <a:rPr lang="es-ES_tradnl" sz="1400" b="1" dirty="0"/>
              <a:t>4</a:t>
            </a:r>
            <a:r>
              <a:rPr lang="es-ES_tradnl" sz="1400" dirty="0"/>
              <a:t>. Autorizar al Director Ejecutivo la celebración de los</a:t>
            </a:r>
          </a:p>
          <a:p>
            <a:r>
              <a:rPr lang="es-ES_tradnl" sz="1400" dirty="0"/>
              <a:t>contratos, convenios o compromisos de la</a:t>
            </a:r>
          </a:p>
          <a:p>
            <a:r>
              <a:rPr lang="es-ES_tradnl" sz="1400" dirty="0"/>
              <a:t>entidad, de conformidad a lo establecido en la Ley de</a:t>
            </a:r>
          </a:p>
          <a:p>
            <a:r>
              <a:rPr lang="es-ES_tradnl" sz="1400" dirty="0"/>
              <a:t>Adquisiciones y Contrataciones de la</a:t>
            </a:r>
          </a:p>
          <a:p>
            <a:r>
              <a:rPr lang="es-ES_tradnl" sz="1400" dirty="0"/>
              <a:t>Administración Pública;</a:t>
            </a:r>
          </a:p>
          <a:p>
            <a:r>
              <a:rPr lang="es-ES_tradnl" sz="1400" b="1" dirty="0"/>
              <a:t>5</a:t>
            </a:r>
            <a:r>
              <a:rPr lang="es-ES_tradnl" sz="1400" dirty="0"/>
              <a:t>. Formular, diseñar y poner en práctica la estructura interna del</a:t>
            </a:r>
          </a:p>
          <a:p>
            <a:r>
              <a:rPr lang="es-ES_tradnl" sz="1400" dirty="0"/>
              <a:t>FOVIAL;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41195" y="443345"/>
            <a:ext cx="412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CONSEJO DIRECTIVO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650181" y="1981200"/>
            <a:ext cx="497378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/>
              <a:t>6</a:t>
            </a:r>
            <a:r>
              <a:rPr lang="es-ES_tradnl" sz="1400" dirty="0"/>
              <a:t>. Aprobar los procesos técnicos y administrativos, planta de</a:t>
            </a:r>
          </a:p>
          <a:p>
            <a:r>
              <a:rPr lang="es-ES_tradnl" sz="1400" dirty="0"/>
              <a:t>personal, activos y sus modificaciones;</a:t>
            </a:r>
          </a:p>
          <a:p>
            <a:r>
              <a:rPr lang="es-ES_tradnl" sz="1400" b="1" dirty="0"/>
              <a:t>7</a:t>
            </a:r>
            <a:r>
              <a:rPr lang="es-ES_tradnl" sz="1400" dirty="0"/>
              <a:t>. Velar por que ingresen oportunamente al FOVIAL los</a:t>
            </a:r>
          </a:p>
          <a:p>
            <a:r>
              <a:rPr lang="es-ES_tradnl" sz="1400" dirty="0"/>
              <a:t>recursos que le corresponden y ejercer las</a:t>
            </a:r>
          </a:p>
          <a:p>
            <a:r>
              <a:rPr lang="es-ES_tradnl" sz="1400" dirty="0"/>
              <a:t>acciones conducentes para ello. Para tal efecto, el FOVIAL,</a:t>
            </a:r>
          </a:p>
          <a:p>
            <a:r>
              <a:rPr lang="es-ES_tradnl" sz="1400" dirty="0"/>
              <a:t>deberá practicar las verificaciones y</a:t>
            </a:r>
          </a:p>
          <a:p>
            <a:r>
              <a:rPr lang="es-ES_tradnl" sz="1400" dirty="0"/>
              <a:t>auditorías ante los agentes de retención;</a:t>
            </a:r>
          </a:p>
          <a:p>
            <a:r>
              <a:rPr lang="es-ES_tradnl" sz="1400" b="1" dirty="0"/>
              <a:t>8. </a:t>
            </a:r>
            <a:r>
              <a:rPr lang="es-ES_tradnl" sz="1400" dirty="0"/>
              <a:t>Dar por unanimidad poderes especiales o exclusivos al</a:t>
            </a:r>
          </a:p>
          <a:p>
            <a:r>
              <a:rPr lang="es-ES_tradnl" sz="1400" dirty="0"/>
              <a:t>Director Ejecutivo en casos que sea</a:t>
            </a:r>
          </a:p>
          <a:p>
            <a:r>
              <a:rPr lang="es-ES_tradnl" sz="1400" dirty="0"/>
              <a:t>necesario. En esta circunstancia, el Director Ejecutivo</a:t>
            </a:r>
          </a:p>
          <a:p>
            <a:r>
              <a:rPr lang="es-ES_tradnl" sz="1400" dirty="0"/>
              <a:t>únicamente podrá ejercer las atribuciones</a:t>
            </a:r>
          </a:p>
          <a:p>
            <a:r>
              <a:rPr lang="es-ES_tradnl" sz="1400" dirty="0"/>
              <a:t>especiales para el propósito y duración que se le faculta;</a:t>
            </a:r>
          </a:p>
          <a:p>
            <a:r>
              <a:rPr lang="es-ES_tradnl" sz="1400" b="1" dirty="0"/>
              <a:t>9</a:t>
            </a:r>
            <a:r>
              <a:rPr lang="es-ES_tradnl" sz="1400" dirty="0"/>
              <a:t>. Determinar el salario del Director Ejecutivo;</a:t>
            </a:r>
          </a:p>
          <a:p>
            <a:r>
              <a:rPr lang="es-ES_tradnl" sz="1400" b="1" dirty="0"/>
              <a:t>10.</a:t>
            </a:r>
            <a:r>
              <a:rPr lang="es-ES_tradnl" sz="1400" dirty="0"/>
              <a:t> Conocer y aprobar las propuestas salariales para el personal del FOVIAL;</a:t>
            </a:r>
          </a:p>
          <a:p>
            <a:r>
              <a:rPr lang="es-ES_tradnl" sz="1400" b="1" dirty="0"/>
              <a:t>11</a:t>
            </a:r>
            <a:r>
              <a:rPr lang="es-ES_tradnl" sz="1400" dirty="0"/>
              <a:t>. Aprobar el presupuesto anual de ingresos y egresos del FOVIAL;</a:t>
            </a:r>
          </a:p>
          <a:p>
            <a:r>
              <a:rPr lang="es-ES_tradnl" sz="1400" b="1" dirty="0"/>
              <a:t>12.</a:t>
            </a:r>
            <a:r>
              <a:rPr lang="es-ES_tradnl" sz="1400" dirty="0"/>
              <a:t> Administrar con autonomía los recursos para la conservación</a:t>
            </a:r>
          </a:p>
          <a:p>
            <a:r>
              <a:rPr lang="es-ES_tradnl" sz="1400" dirty="0"/>
              <a:t>Vial.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9" name="Imagen 8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10" name="Flecha izquierda 9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7270901"/>
      </p:ext>
    </p:extLst>
  </p:cSld>
  <p:clrMapOvr>
    <a:masterClrMapping/>
  </p:clrMapOvr>
  <p:transition spd="slow" advClick="0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69798" y="414770"/>
            <a:ext cx="2719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PRESIDENCIA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73231" y="3171080"/>
            <a:ext cx="102584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1-  Representar  en  forma  judicial  y  extrajudicial  al FOVIAL,  pudiendo  otorgar  poderes  generales, </a:t>
            </a:r>
          </a:p>
          <a:p>
            <a:r>
              <a:rPr lang="es-ES_tradnl" dirty="0"/>
              <a:t>judiciales, administrativos y especiales, previa autorización del Consejo Directivo; </a:t>
            </a:r>
          </a:p>
          <a:p>
            <a:endParaRPr lang="es-ES_tradnl" dirty="0"/>
          </a:p>
          <a:p>
            <a:r>
              <a:rPr lang="es-ES_tradnl" dirty="0"/>
              <a:t>2-  Presidir las sesiones del Consejo Directivo; y </a:t>
            </a:r>
          </a:p>
          <a:p>
            <a:endParaRPr lang="es-ES_tradnl" dirty="0"/>
          </a:p>
          <a:p>
            <a:r>
              <a:rPr lang="es-ES_tradnl" dirty="0"/>
              <a:t>3-  Suscribir los contratos celebrados por el FOVIAL, dentro de las facultades que le otorga esta Ley,  el </a:t>
            </a:r>
          </a:p>
          <a:p>
            <a:r>
              <a:rPr lang="es-ES_tradnl" dirty="0"/>
              <a:t>Reglamento y el Consejo Directivo.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73230" y="1520129"/>
            <a:ext cx="36965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PRESIDENTE FOVIAL: Arq. </a:t>
            </a:r>
            <a:r>
              <a:rPr lang="es-ES_tradnl" b="1" dirty="0" err="1"/>
              <a:t>Eliud</a:t>
            </a:r>
            <a:r>
              <a:rPr lang="es-ES_tradnl" b="1" dirty="0"/>
              <a:t> Ayala</a:t>
            </a:r>
          </a:p>
          <a:p>
            <a:r>
              <a:rPr lang="es-ES_tradnl" b="1" dirty="0"/>
              <a:t>TOTAL DE EMPLEADOS: 1</a:t>
            </a:r>
          </a:p>
          <a:p>
            <a:r>
              <a:rPr lang="es-ES_tradnl" dirty="0"/>
              <a:t>1 HOMBRE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73231" y="2668770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9" name="Flecha izquierda 8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0" name="Imagen 9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33896"/>
      </p:ext>
    </p:extLst>
  </p:cSld>
  <p:clrMapOvr>
    <a:masterClrMapping/>
  </p:clrMapOvr>
  <p:transition spd="slow" advClick="0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683755" y="414770"/>
            <a:ext cx="8763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COORDINACIÓN DE LA DIRECCIÓN SUPERIOR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5" name="Imagen 4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85800" y="1418515"/>
            <a:ext cx="34861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COORDINADOR</a:t>
            </a:r>
            <a:r>
              <a:rPr lang="es-ES_tradnl" b="1"/>
              <a:t>: Cristóbal Cuellar</a:t>
            </a:r>
          </a:p>
          <a:p>
            <a:r>
              <a:rPr lang="es-ES_tradnl" b="1" dirty="0"/>
              <a:t>TOTAL DE EMPLEADOS: 1</a:t>
            </a:r>
          </a:p>
          <a:p>
            <a:r>
              <a:rPr lang="es-ES_tradnl" dirty="0"/>
              <a:t>1 HOMBRE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85800" y="2325218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85800" y="2805887"/>
            <a:ext cx="10096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_tradnl" dirty="0"/>
              <a:t>Mantener actualizada la matriz de operaciones de la institución y coordinar las relaciones funcionales y operativas de interés del Presidente del Consejo Directivo de FOVIAL. </a:t>
            </a:r>
          </a:p>
          <a:p>
            <a:pPr marL="342900" indent="-342900">
              <a:buAutoNum type="arabicPeriod" startAt="2"/>
            </a:pPr>
            <a:r>
              <a:rPr lang="es-ES_tradnl" dirty="0"/>
              <a:t>Establecer canales de comunicación con la cooperación internacional, preparar proyectos y darle  seguimiento. </a:t>
            </a:r>
          </a:p>
          <a:p>
            <a:pPr marL="342900" indent="-342900">
              <a:buAutoNum type="arabicPeriod" startAt="3"/>
            </a:pPr>
            <a:r>
              <a:rPr lang="es-ES_tradnl" dirty="0"/>
              <a:t>Darle seguimiento permanente y actualizado al trabajo técnico y operativo del FOVIAL y mantener informado oportunamente al Presidente del Consejo Directivo de FOVIAL.  </a:t>
            </a:r>
          </a:p>
          <a:p>
            <a:r>
              <a:rPr lang="es-ES_tradnl" dirty="0"/>
              <a:t>4.   Brindar seguimiento y respuesta técnica oportuna a los requerimientos de otras Secretaria del Estado   </a:t>
            </a:r>
          </a:p>
          <a:p>
            <a:r>
              <a:rPr lang="es-ES_tradnl" dirty="0"/>
              <a:t>       e instituciones autónomas. </a:t>
            </a:r>
          </a:p>
          <a:p>
            <a:r>
              <a:rPr lang="es-ES_tradnl" dirty="0"/>
              <a:t>5.   Coordinar para el Despacho del Presidente de Consejo Directivo el trabajo del equipo corporativo. </a:t>
            </a:r>
          </a:p>
          <a:p>
            <a:pPr marL="342900" indent="-342900">
              <a:buAutoNum type="arabicPeriod" startAt="6"/>
            </a:pPr>
            <a:r>
              <a:rPr lang="es-ES_tradnl" dirty="0"/>
              <a:t>Coordinar el trabajo del personal técnico y administrativo asignado al Despacho del Presidente del   Consejo Directivo. </a:t>
            </a:r>
          </a:p>
        </p:txBody>
      </p:sp>
      <p:sp>
        <p:nvSpPr>
          <p:cNvPr id="9" name="Flecha izquierda 8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9913320"/>
      </p:ext>
    </p:extLst>
  </p:cSld>
  <p:clrMapOvr>
    <a:masterClrMapping/>
  </p:clrMapOvr>
  <p:transition spd="slow" advClick="0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355266" y="414770"/>
            <a:ext cx="7190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COORDINACIÓN DE GESTIÓN SOCIAL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5" name="Imagen 4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706580" y="1812093"/>
            <a:ext cx="48798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COORDINADORA: Licda. Gracia María </a:t>
            </a:r>
            <a:r>
              <a:rPr lang="es-ES_tradnl" b="1" dirty="0" err="1"/>
              <a:t>Rusconi</a:t>
            </a:r>
            <a:endParaRPr lang="es-ES_tradnl" b="1" dirty="0"/>
          </a:p>
          <a:p>
            <a:r>
              <a:rPr lang="es-ES_tradnl" b="1" dirty="0"/>
              <a:t>TOTAL DE EMPLEADOS: 1</a:t>
            </a:r>
          </a:p>
          <a:p>
            <a:r>
              <a:rPr lang="es-ES_tradnl" dirty="0"/>
              <a:t>1 MUJER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06581" y="2686008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85800" y="3358373"/>
            <a:ext cx="97615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Coordinar la gestión social de la Institución en apoyo a la Presidencia del Consejo Directivo y Dirección Ejecutiva de FOVIAL; con organismos municipalidades, comunidades, ONG ́S, vinculados en el Marco del Mantenimiento Vial. </a:t>
            </a:r>
          </a:p>
        </p:txBody>
      </p:sp>
      <p:sp>
        <p:nvSpPr>
          <p:cNvPr id="9" name="Flecha izquierda 8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3604369"/>
      </p:ext>
    </p:extLst>
  </p:cSld>
  <p:clrMapOvr>
    <a:masterClrMapping/>
  </p:clrMapOvr>
  <p:transition spd="slow" advClick="0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612566" y="414770"/>
            <a:ext cx="4430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DIRECCIÓN EJECUTIVA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85799" y="2782073"/>
            <a:ext cx="54149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Dirigir, orientar, coordinar, vigilar y ejecutar las funciones que le son asignadas al FOVIAL, </a:t>
            </a:r>
            <a:r>
              <a:rPr lang="es-ES_tradnl" sz="1400" dirty="0" err="1"/>
              <a:t>asi</a:t>
            </a:r>
            <a:r>
              <a:rPr lang="es-ES_tradnl" sz="1400" dirty="0"/>
              <a:t>́ como todas aquellas inherentes a su cargo;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Dirigir y administrar el funcionamiento del FOVIAL y ejecutar las decisiones del Consejo Directivo;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Ejecutar las </a:t>
            </a:r>
            <a:r>
              <a:rPr lang="es-ES_tradnl" sz="1400" dirty="0" err="1"/>
              <a:t>políticas</a:t>
            </a:r>
            <a:r>
              <a:rPr lang="es-ES_tradnl" sz="1400" dirty="0"/>
              <a:t>, programas y lineamientos del FOVIAL;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Proponer al Consejo Directivo el presupuesto y el plan anual del FOVIAL para ejecutarlo una vez aprobado;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Participar en las reuniones del Consejo Directivo en </a:t>
            </a:r>
            <a:r>
              <a:rPr lang="es-ES_tradnl" sz="1400" dirty="0" err="1"/>
              <a:t>carácter</a:t>
            </a:r>
            <a:r>
              <a:rPr lang="es-ES_tradnl" sz="1400" dirty="0"/>
              <a:t> de Secretario, teniendo voz, pero no voto;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Elaborar manuales e instructivos, de acuerdo a las indicaciones del Consejo Directivo;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Seleccionar, contratar y remover al personal del FOVIAL, de acuerdo a los procedimientos respectivos;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799" y="1121431"/>
            <a:ext cx="3986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DIRECTOR EJECUTIVO: Dr. Felipe Rivas</a:t>
            </a:r>
          </a:p>
          <a:p>
            <a:r>
              <a:rPr lang="es-ES_tradnl" b="1" dirty="0"/>
              <a:t>TOTAL DE EMPLEADOS: 2</a:t>
            </a:r>
          </a:p>
          <a:p>
            <a:r>
              <a:rPr lang="es-ES_tradnl" dirty="0"/>
              <a:t>1 HOMBRE</a:t>
            </a:r>
          </a:p>
          <a:p>
            <a:r>
              <a:rPr lang="es-ES_tradnl" dirty="0"/>
              <a:t>1 MUJER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06581" y="2278759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462712" y="2486027"/>
            <a:ext cx="53959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8.    Someter a </a:t>
            </a:r>
            <a:r>
              <a:rPr lang="es-ES_tradnl" sz="1400" dirty="0" err="1"/>
              <a:t>aprobación</a:t>
            </a:r>
            <a:r>
              <a:rPr lang="es-ES_tradnl" sz="1400" dirty="0"/>
              <a:t> del Consejo Directivo los estados financieros  </a:t>
            </a:r>
          </a:p>
          <a:p>
            <a:r>
              <a:rPr lang="es-ES_tradnl" sz="1400" dirty="0"/>
              <a:t>          auditados, </a:t>
            </a:r>
            <a:r>
              <a:rPr lang="es-ES_tradnl" sz="1400" dirty="0" err="1"/>
              <a:t>asi</a:t>
            </a:r>
            <a:r>
              <a:rPr lang="es-ES_tradnl" sz="1400" dirty="0"/>
              <a:t>́ como la memoria anual de labores; </a:t>
            </a:r>
          </a:p>
          <a:p>
            <a:pPr marL="342900" indent="-342900">
              <a:buAutoNum type="arabicPeriod" startAt="9"/>
            </a:pPr>
            <a:r>
              <a:rPr lang="es-ES_tradnl" sz="1400" dirty="0"/>
              <a:t>Establecer sistemas de </a:t>
            </a:r>
            <a:r>
              <a:rPr lang="es-ES_tradnl" sz="1400" dirty="0" err="1"/>
              <a:t>información</a:t>
            </a:r>
            <a:r>
              <a:rPr lang="es-ES_tradnl" sz="1400" dirty="0"/>
              <a:t> gerencial que permitan un monitoreo objetivo y transparente de los proyectos, recursos y </a:t>
            </a:r>
            <a:r>
              <a:rPr lang="es-ES_tradnl" sz="1400" dirty="0" err="1"/>
              <a:t>gestión</a:t>
            </a:r>
            <a:r>
              <a:rPr lang="es-ES_tradnl" sz="1400" dirty="0"/>
              <a:t> del FOVIAL; y, </a:t>
            </a:r>
          </a:p>
          <a:p>
            <a:pPr marL="342900" indent="-342900">
              <a:buAutoNum type="arabicPeriod" startAt="9"/>
            </a:pPr>
            <a:r>
              <a:rPr lang="es-ES_tradnl" sz="1400" dirty="0" err="1"/>
              <a:t>Diseñar</a:t>
            </a:r>
            <a:r>
              <a:rPr lang="es-ES_tradnl" sz="1400" dirty="0"/>
              <a:t> y operar un sistema de </a:t>
            </a:r>
            <a:r>
              <a:rPr lang="es-ES_tradnl" sz="1400" dirty="0" err="1"/>
              <a:t>información</a:t>
            </a:r>
            <a:r>
              <a:rPr lang="es-ES_tradnl" sz="1400" dirty="0"/>
              <a:t>, servicio y relaciones con los usuarios de las </a:t>
            </a:r>
            <a:r>
              <a:rPr lang="es-ES_tradnl" sz="1400" dirty="0" err="1"/>
              <a:t>vías</a:t>
            </a:r>
            <a:r>
              <a:rPr lang="es-ES_tradnl" sz="1400" dirty="0"/>
              <a:t>, que permita a </a:t>
            </a:r>
            <a:r>
              <a:rPr lang="es-ES_tradnl" sz="1400" dirty="0" err="1"/>
              <a:t>éstos</a:t>
            </a:r>
            <a:r>
              <a:rPr lang="es-ES_tradnl" sz="1400" dirty="0"/>
              <a:t> conocer las condiciones y obras desarrolladas con los recursos del FOVIAL. </a:t>
            </a:r>
          </a:p>
          <a:p>
            <a:pPr marL="342900" indent="-342900">
              <a:buFont typeface="+mj-lt"/>
              <a:buAutoNum type="arabicPeriod"/>
            </a:pPr>
            <a:endParaRPr lang="es-ES_tradnl" sz="1400" dirty="0"/>
          </a:p>
        </p:txBody>
      </p:sp>
      <p:sp>
        <p:nvSpPr>
          <p:cNvPr id="9" name="Flecha izquierda 8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1" name="Imagen 10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206140"/>
      </p:ext>
    </p:extLst>
  </p:cSld>
  <p:clrMapOvr>
    <a:masterClrMapping/>
  </p:clrMapOvr>
  <p:transition spd="slow" advClick="0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612566" y="414770"/>
            <a:ext cx="4038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COMITÉ OPERATIVO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28674" y="1540498"/>
            <a:ext cx="30575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DIRECCIÓN: Dr. Felipe Rivas</a:t>
            </a:r>
          </a:p>
          <a:p>
            <a:r>
              <a:rPr lang="es-ES_tradnl" b="1" dirty="0"/>
              <a:t>TOTAL DE EMPLEADOS: 9</a:t>
            </a:r>
          </a:p>
          <a:p>
            <a:r>
              <a:rPr lang="es-ES_tradnl" dirty="0"/>
              <a:t>6 HOMBRES</a:t>
            </a:r>
          </a:p>
          <a:p>
            <a:r>
              <a:rPr lang="es-ES_tradnl" dirty="0"/>
              <a:t>3 MUJERES</a:t>
            </a:r>
          </a:p>
        </p:txBody>
      </p:sp>
      <p:sp>
        <p:nvSpPr>
          <p:cNvPr id="6" name="Flecha izquierda 5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8" name="Imagen 7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828675" y="2943225"/>
            <a:ext cx="9953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/>
              <a:t>Tendra</a:t>
            </a:r>
            <a:r>
              <a:rPr lang="es-ES_tradnl" dirty="0"/>
              <a:t>́ como objetivo fundamental coordinar las acciones pertinentes que permitan el adecuado </a:t>
            </a:r>
            <a:r>
              <a:rPr lang="es-ES_tradnl" dirty="0" err="1"/>
              <a:t>desempeño</a:t>
            </a:r>
            <a:r>
              <a:rPr lang="es-ES_tradnl" dirty="0"/>
              <a:t> institucional y la eficiente </a:t>
            </a:r>
            <a:r>
              <a:rPr lang="es-ES_tradnl" dirty="0" err="1"/>
              <a:t>operativización</a:t>
            </a:r>
            <a:r>
              <a:rPr lang="es-ES_tradnl" dirty="0"/>
              <a:t> de las disposiciones del Consejo Directivo. </a:t>
            </a:r>
          </a:p>
          <a:p>
            <a:r>
              <a:rPr lang="es-ES_tradnl" dirty="0"/>
              <a:t>El </a:t>
            </a:r>
            <a:r>
              <a:rPr lang="es-ES_tradnl" dirty="0" err="1"/>
              <a:t>Comite</a:t>
            </a:r>
            <a:r>
              <a:rPr lang="es-ES_tradnl" dirty="0"/>
              <a:t>́ Operativo sesionará una vez por semana, debiendo asentar en actas lo discutido y acordado. </a:t>
            </a:r>
          </a:p>
        </p:txBody>
      </p:sp>
    </p:spTree>
    <p:extLst>
      <p:ext uri="{BB962C8B-B14F-4D97-AF65-F5344CB8AC3E}">
        <p14:creationId xmlns:p14="http://schemas.microsoft.com/office/powerpoint/2010/main" val="760119959"/>
      </p:ext>
    </p:extLst>
  </p:cSld>
  <p:clrMapOvr>
    <a:masterClrMapping/>
  </p:clrMapOvr>
  <p:transition spd="slow" advClick="0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498266" y="414770"/>
            <a:ext cx="5312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SUB DIRECCIÓN EJECUTIVA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Flecha izquierda 4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CuadroTexto 5"/>
          <p:cNvSpPr txBox="1"/>
          <p:nvPr/>
        </p:nvSpPr>
        <p:spPr>
          <a:xfrm>
            <a:off x="814386" y="3356000"/>
            <a:ext cx="1013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Coordinar, organizar y gestionar la ejecución continúa del servicio de mantenimiento de la red vial de su competencia, con énfasis en el área técnica atendiendo los lineamientos institucionales.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814373" y="1885385"/>
            <a:ext cx="265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TOTAL DE EMPLEADOS: 1</a:t>
            </a:r>
          </a:p>
          <a:p>
            <a:r>
              <a:rPr lang="es-ES_tradnl" dirty="0"/>
              <a:t>1 HOMBRE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14386" y="276021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334" y="6275942"/>
            <a:ext cx="1241666" cy="566635"/>
          </a:xfrm>
          <a:prstGeom prst="rect">
            <a:avLst/>
          </a:prstGeom>
        </p:spPr>
      </p:pic>
      <p:pic>
        <p:nvPicPr>
          <p:cNvPr id="10" name="Imagen 9" descr="logoresplandor PEQ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300" y="6391691"/>
            <a:ext cx="1104900" cy="36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418557"/>
      </p:ext>
    </p:extLst>
  </p:cSld>
  <p:clrMapOvr>
    <a:masterClrMapping/>
  </p:clrMapOvr>
  <p:transition spd="slow" advClick="0">
    <p:wip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1444</Words>
  <Application>Microsoft Macintosh PowerPoint</Application>
  <PresentationFormat>Panorámica</PresentationFormat>
  <Paragraphs>176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Microsoft Office User</cp:lastModifiedBy>
  <cp:revision>35</cp:revision>
  <dcterms:created xsi:type="dcterms:W3CDTF">2017-08-25T20:08:52Z</dcterms:created>
  <dcterms:modified xsi:type="dcterms:W3CDTF">2018-10-10T15:44:07Z</dcterms:modified>
</cp:coreProperties>
</file>