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56" r:id="rId2"/>
    <p:sldId id="297" r:id="rId3"/>
    <p:sldId id="281" r:id="rId4"/>
    <p:sldId id="312" r:id="rId5"/>
    <p:sldId id="313" r:id="rId6"/>
    <p:sldId id="315" r:id="rId7"/>
  </p:sldIdLst>
  <p:sldSz cx="12192000" cy="6858000"/>
  <p:notesSz cx="7010400" cy="9296400"/>
  <p:defaultTextStyle>
    <a:defPPr>
      <a:defRPr lang="es-S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11E60"/>
    <a:srgbClr val="99CC00"/>
    <a:srgbClr val="99FFCC"/>
    <a:srgbClr val="CCFF66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Estilo me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D7B26C5-4107-4FEC-AEDC-1716B250A1EF}" styleName="Estilo claro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D113A9D2-9D6B-4929-AA2D-F23B5EE8CBE7}" styleName="Estilo temático 2 - Énfasis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00A15C55-8517-42AA-B614-E9B94910E393}" styleName="Estilo medio 2 - Énfasis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1E4AEA4-8DFA-4A89-87EB-49C32662AFE0}" styleName="Estilo medio 2 - Énfasis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68D230F3-CF80-4859-8CE7-A43EE81993B5}" styleName="Estilo claro 1 - Acento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3296810-A885-4BE3-A3E7-6D5BEEA58F35}" styleName="Estilo medio 2 - Énfasis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5A111915-BE36-4E01-A7E5-04B1672EAD32}" styleName="Estilo claro 2 - Acento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69012ECD-51FC-41F1-AA8D-1B2483CD663E}" styleName="Estilo claro 2 - Acento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7E9639D4-E3E2-4D34-9284-5A2195B3D0D7}" styleName="Estilo claro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E8B1032C-EA38-4F05-BA0D-38AFFFC7BED3}" styleName="Estilo claro 3 - Acento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638B1855-1B75-4FBE-930C-398BA8C253C6}" styleName="Estilo temático 2 - Énfasis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08FB837D-C827-4EFA-A057-4D05807E0F7C}" styleName="Estilo temático 1 - Énfasis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912C8C85-51F0-491E-9774-3900AFEF0FD7}" styleName="Estilo claro 2 - Acento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10A1B5D5-9B99-4C35-A422-299274C87663}" styleName="Estilo medio 1 - Énfasis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616DA210-FB5B-4158-B5E0-FEB733F419BA}" styleName="Estilo claro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AF606853-7671-496A-8E4F-DF71F8EC918B}" styleName="Estilo oscuro 1 - Énfasis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91EBBBCC-DAD2-459C-BE2E-F6DE35CF9A28}" styleName="Estilo oscuro 2 - Énfasis 3/Énfasis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5DA37D80-6434-44D0-A028-1B22A696006F}" styleName="Estilo claro 3 - Acento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22838BEF-8BB2-4498-84A7-C5851F593DF1}" styleName="Estilo medio 4 - Énfasis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72833802-FEF1-4C79-8D5D-14CF1EAF98D9}" styleName="Estilo claro 2 - Acento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74C1A8A3-306A-4EB7-A6B1-4F7E0EB9C5D6}" styleName="Estilo medio 3 - Énfasis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FD0F851-EC5A-4D38-B0AD-8093EC10F338}" styleName="Estilo claro 1 - Acento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BDBED569-4797-4DF1-A0F4-6AAB3CD982D8}" styleName="Estilo claro 3 - Acento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BC89EF96-8CEA-46FF-86C4-4CE0E7609802}" styleName="Estilo claro 3 - Acento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588" autoAdjust="0"/>
    <p:restoredTop sz="94061" autoAdjust="0"/>
  </p:normalViewPr>
  <p:slideViewPr>
    <p:cSldViewPr snapToGrid="0">
      <p:cViewPr varScale="1">
        <p:scale>
          <a:sx n="65" d="100"/>
          <a:sy n="65" d="100"/>
        </p:scale>
        <p:origin x="111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ingrid.maldonado\Downloads\Dashboard_Saldos_092024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pivotSource>
    <c:name>[Dashboard_Saldos_092024.xlsx]Historico_Cartera!Tabla dinámica10</c:name>
    <c:fmtId val="-1"/>
  </c:pivotSource>
  <c:chart>
    <c:autoTitleDeleted val="1"/>
    <c:pivotFmts>
      <c:pivotFmt>
        <c:idx val="0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  <c:marker>
          <c:symbol val="none"/>
        </c:marker>
        <c:dLbl>
          <c:idx val="0"/>
          <c:spPr>
            <a:solidFill>
              <a:schemeClr val="dk1"/>
            </a:solidFill>
            <a:ln w="12700" cap="flat" cmpd="sng" algn="ctr">
              <a:solidFill>
                <a:schemeClr val="dk1">
                  <a:shade val="50000"/>
                </a:schemeClr>
              </a:solidFill>
              <a:prstDash val="solid"/>
              <a:miter lim="800000"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pPr>
              <a:endParaRPr lang="es-SV"/>
            </a:p>
          </c:txPr>
          <c:showLegendKey val="0"/>
          <c:showVal val="0"/>
          <c:showCatName val="1"/>
          <c:showSerName val="0"/>
          <c:showPercent val="1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  <c:dLbl>
          <c:idx val="0"/>
          <c:layout>
            <c:manualLayout>
              <c:x val="0.22676768169512826"/>
              <c:y val="-0.58362095257561719"/>
            </c:manualLayout>
          </c:layout>
          <c:spPr>
            <a:solidFill>
              <a:schemeClr val="dk1"/>
            </a:solidFill>
            <a:ln w="12700" cap="flat" cmpd="sng" algn="ctr">
              <a:solidFill>
                <a:schemeClr val="dk1">
                  <a:shade val="50000"/>
                </a:schemeClr>
              </a:solidFill>
              <a:prstDash val="solid"/>
              <a:miter lim="800000"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pPr>
              <a:endParaRPr lang="es-SV"/>
            </a:p>
          </c:txPr>
          <c:showLegendKey val="0"/>
          <c:showVal val="1"/>
          <c:showCatName val="1"/>
          <c:showSerName val="0"/>
          <c:showPercent val="1"/>
          <c:showBubbleSize val="0"/>
          <c:extLst>
            <c:ext xmlns:c15="http://schemas.microsoft.com/office/drawing/2012/chart" uri="{CE6537A1-D6FC-4f65-9D91-7224C49458BB}">
              <c15:layout>
                <c:manualLayout>
                  <c:w val="0.20602026437174592"/>
                  <c:h val="0.1833270501836968"/>
                </c:manualLayout>
              </c15:layout>
            </c:ext>
          </c:extLst>
        </c:dLbl>
      </c:pivotFmt>
      <c:pivotFmt>
        <c:idx val="2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  <c:dLbl>
          <c:idx val="0"/>
          <c:layout>
            <c:manualLayout>
              <c:x val="0.50971393521271813"/>
              <c:y val="3.0330265160419204E-2"/>
            </c:manualLayout>
          </c:layout>
          <c:spPr>
            <a:solidFill>
              <a:schemeClr val="dk1"/>
            </a:solidFill>
            <a:ln w="12700" cap="flat" cmpd="sng" algn="ctr">
              <a:solidFill>
                <a:schemeClr val="dk1">
                  <a:shade val="50000"/>
                </a:schemeClr>
              </a:solidFill>
              <a:prstDash val="solid"/>
              <a:miter lim="800000"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pPr>
              <a:endParaRPr lang="es-SV"/>
            </a:p>
          </c:txPr>
          <c:showLegendKey val="0"/>
          <c:showVal val="0"/>
          <c:showCatName val="1"/>
          <c:showSerName val="0"/>
          <c:showPercent val="1"/>
          <c:showBubbleSize val="0"/>
          <c:extLst>
            <c:ext xmlns:c15="http://schemas.microsoft.com/office/drawing/2012/chart" uri="{CE6537A1-D6FC-4f65-9D91-7224C49458BB}">
              <c15:layout>
                <c:manualLayout>
                  <c:w val="0.17601353672927983"/>
                  <c:h val="0.12731668559641141"/>
                </c:manualLayout>
              </c15:layout>
            </c:ext>
          </c:extLst>
        </c:dLbl>
      </c:pivotFmt>
      <c:pivotFmt>
        <c:idx val="3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  <c:dLbl>
          <c:idx val="0"/>
          <c:layout>
            <c:manualLayout>
              <c:x val="-0.2126619024551229"/>
              <c:y val="-0.32774052719840979"/>
            </c:manualLayout>
          </c:layout>
          <c:spPr>
            <a:solidFill>
              <a:schemeClr val="dk1"/>
            </a:solidFill>
            <a:ln w="12700" cap="flat" cmpd="sng" algn="ctr">
              <a:solidFill>
                <a:schemeClr val="dk1">
                  <a:shade val="50000"/>
                </a:schemeClr>
              </a:solidFill>
              <a:prstDash val="solid"/>
              <a:miter lim="800000"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pPr>
              <a:endParaRPr lang="es-SV"/>
            </a:p>
          </c:txPr>
          <c:showLegendKey val="0"/>
          <c:showVal val="0"/>
          <c:showCatName val="1"/>
          <c:showSerName val="0"/>
          <c:showPercent val="1"/>
          <c:showBubbleSize val="0"/>
          <c:extLst>
            <c:ext xmlns:c15="http://schemas.microsoft.com/office/drawing/2012/chart" uri="{CE6537A1-D6FC-4f65-9D91-7224C49458BB}">
              <c15:layout>
                <c:manualLayout>
                  <c:w val="0.1889966989587849"/>
                  <c:h val="0.12731668559641141"/>
                </c:manualLayout>
              </c15:layout>
            </c:ext>
          </c:extLst>
        </c:dLbl>
      </c:pivotFmt>
      <c:pivotFmt>
        <c:idx val="4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  <c:dLbl>
          <c:idx val="0"/>
          <c:layout>
            <c:manualLayout>
              <c:x val="-0.24562300259858369"/>
              <c:y val="-0.16030122471484831"/>
            </c:manualLayout>
          </c:layout>
          <c:spPr>
            <a:solidFill>
              <a:schemeClr val="dk1"/>
            </a:solidFill>
            <a:ln w="12700" cap="flat" cmpd="sng" algn="ctr">
              <a:solidFill>
                <a:schemeClr val="dk1">
                  <a:shade val="50000"/>
                </a:schemeClr>
              </a:solidFill>
              <a:prstDash val="solid"/>
              <a:miter lim="800000"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pPr>
              <a:endParaRPr lang="es-SV"/>
            </a:p>
          </c:txPr>
          <c:showLegendKey val="0"/>
          <c:showVal val="0"/>
          <c:showCatName val="1"/>
          <c:showSerName val="0"/>
          <c:showPercent val="1"/>
          <c:showBubbleSize val="0"/>
          <c:extLst>
            <c:ext xmlns:c15="http://schemas.microsoft.com/office/drawing/2012/chart" uri="{CE6537A1-D6FC-4f65-9D91-7224C49458BB}">
              <c15:layout>
                <c:manualLayout>
                  <c:w val="0.23597311997176595"/>
                  <c:h val="0.12731667944825387"/>
                </c:manualLayout>
              </c15:layout>
            </c:ext>
          </c:extLst>
        </c:dLbl>
      </c:pivotFmt>
      <c:pivotFmt>
        <c:idx val="5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  <c:dLbl>
          <c:idx val="0"/>
          <c:layout>
            <c:manualLayout>
              <c:x val="-0.32996625998223494"/>
              <c:y val="3.0379271135688862E-2"/>
            </c:manualLayout>
          </c:layout>
          <c:spPr>
            <a:solidFill>
              <a:schemeClr val="dk1"/>
            </a:solidFill>
            <a:ln w="12700" cap="flat" cmpd="sng" algn="ctr">
              <a:solidFill>
                <a:schemeClr val="dk1">
                  <a:shade val="50000"/>
                </a:schemeClr>
              </a:solidFill>
              <a:prstDash val="solid"/>
              <a:miter lim="800000"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pPr>
              <a:endParaRPr lang="es-SV"/>
            </a:p>
          </c:txPr>
          <c:showLegendKey val="0"/>
          <c:showVal val="0"/>
          <c:showCatName val="1"/>
          <c:showSerName val="0"/>
          <c:showPercent val="1"/>
          <c:showBubbleSize val="0"/>
          <c:extLst>
            <c:ext xmlns:c15="http://schemas.microsoft.com/office/drawing/2012/chart" uri="{CE6537A1-D6FC-4f65-9D91-7224C49458BB}">
              <c15:layout>
                <c:manualLayout>
                  <c:w val="0.16981825184798074"/>
                  <c:h val="0.12731668559641141"/>
                </c:manualLayout>
              </c15:layout>
            </c:ext>
          </c:extLst>
        </c:dLbl>
      </c:pivotFmt>
      <c:pivotFmt>
        <c:idx val="6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  <c:dLbl>
          <c:idx val="0"/>
          <c:layout>
            <c:manualLayout>
              <c:x val="0.22912437145748901"/>
              <c:y val="6.4774884462766955E-2"/>
            </c:manualLayout>
          </c:layout>
          <c:spPr>
            <a:solidFill>
              <a:schemeClr val="dk1"/>
            </a:solidFill>
            <a:ln w="12700" cap="flat" cmpd="sng" algn="ctr">
              <a:solidFill>
                <a:schemeClr val="dk1">
                  <a:shade val="50000"/>
                </a:schemeClr>
              </a:solidFill>
              <a:prstDash val="solid"/>
              <a:miter lim="800000"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pPr>
              <a:endParaRPr lang="es-SV"/>
            </a:p>
          </c:txPr>
          <c:showLegendKey val="0"/>
          <c:showVal val="0"/>
          <c:showCatName val="1"/>
          <c:showSerName val="0"/>
          <c:showPercent val="1"/>
          <c:showBubbleSize val="0"/>
          <c:extLst>
            <c:ext xmlns:c15="http://schemas.microsoft.com/office/drawing/2012/chart" uri="{CE6537A1-D6FC-4f65-9D91-7224C49458BB}">
              <c15:layout>
                <c:manualLayout>
                  <c:w val="0.18059266033719656"/>
                  <c:h val="0.12731668559641141"/>
                </c:manualLayout>
              </c15:layout>
            </c:ext>
          </c:extLst>
        </c:dLbl>
      </c:pivotFmt>
      <c:pivotFmt>
        <c:idx val="7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  <c:dLbl>
          <c:idx val="0"/>
          <c:layout>
            <c:manualLayout>
              <c:x val="0.30650328873972499"/>
              <c:y val="-0.18425482810039326"/>
            </c:manualLayout>
          </c:layout>
          <c:spPr>
            <a:solidFill>
              <a:schemeClr val="dk1"/>
            </a:solidFill>
            <a:ln w="12700" cap="flat" cmpd="sng" algn="ctr">
              <a:solidFill>
                <a:schemeClr val="dk1">
                  <a:shade val="50000"/>
                </a:schemeClr>
              </a:solidFill>
              <a:prstDash val="solid"/>
              <a:miter lim="800000"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pPr>
              <a:endParaRPr lang="es-SV"/>
            </a:p>
          </c:txPr>
          <c:showLegendKey val="0"/>
          <c:showVal val="0"/>
          <c:showCatName val="1"/>
          <c:showSerName val="0"/>
          <c:showPercent val="1"/>
          <c:showBubbleSize val="0"/>
          <c:extLst>
            <c:ext xmlns:c15="http://schemas.microsoft.com/office/drawing/2012/chart" uri="{CE6537A1-D6FC-4f65-9D91-7224C49458BB}">
              <c15:layout>
                <c:manualLayout>
                  <c:w val="0.17100343678179447"/>
                  <c:h val="0.12731668559641141"/>
                </c:manualLayout>
              </c15:layout>
            </c:ext>
          </c:extLst>
        </c:dLbl>
      </c:pivotFmt>
      <c:pivotFmt>
        <c:idx val="8"/>
        <c:dLbl>
          <c:idx val="0"/>
          <c:tx>
            <c:rich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fld id="{C3B35896-D6FA-4E9A-BCF7-FCAB93C1E5B9}" type="CATEGORYNAME">
                  <a:rPr lang="en-US"/>
                  <a:pPr>
                    <a:defRPr sz="900" b="0" i="0" u="none" strike="noStrike" kern="1200" baseline="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pPr>
                  <a:t>[NOMBRE DE CATEGORÍA]</a:t>
                </a:fld>
                <a:r>
                  <a:rPr lang="en-US" baseline="0"/>
                  <a:t>, </a:t>
                </a:r>
                <a:fld id="{92AA79B8-6647-46DB-AC8C-2C00B394CF16}" type="VALUE">
                  <a:rPr lang="en-US" baseline="0"/>
                  <a:pPr>
                    <a:defRPr sz="900" b="0" i="0" u="none" strike="noStrike" kern="1200" baseline="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pPr>
                  <a:t>[VALOR]</a:t>
                </a:fld>
                <a:r>
                  <a:rPr lang="en-US" baseline="0"/>
                  <a:t>, </a:t>
                </a:r>
                <a:fld id="{20A93945-FE03-4C8B-99D9-AE2AE1912905}" type="PERCENTAGE">
                  <a:rPr lang="en-US" baseline="0"/>
                  <a:pPr>
                    <a:defRPr sz="900" b="0" i="0" u="none" strike="noStrike" kern="1200" baseline="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pPr>
                  <a:t>[PORCENTAJE]</a:t>
                </a:fld>
                <a:endParaRPr lang="en-US" baseline="0"/>
              </a:p>
            </c:rich>
          </c:tx>
          <c:spPr>
            <a:solidFill>
              <a:schemeClr val="dk1"/>
            </a:solidFill>
            <a:ln w="12700" cap="flat" cmpd="sng" algn="ctr">
              <a:solidFill>
                <a:schemeClr val="dk1">
                  <a:shade val="50000"/>
                </a:schemeClr>
              </a:solidFill>
              <a:prstDash val="solid"/>
              <a:miter lim="800000"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pPr>
              <a:endParaRPr lang="es-SV"/>
            </a:p>
          </c:txPr>
          <c:showLegendKey val="0"/>
          <c:showVal val="1"/>
          <c:showCatName val="1"/>
          <c:showSerName val="0"/>
          <c:showPercent val="1"/>
          <c:showBubbleSize val="0"/>
          <c:extLst>
            <c:ext xmlns:c15="http://schemas.microsoft.com/office/drawing/2012/chart" uri="{CE6537A1-D6FC-4f65-9D91-7224C49458BB}">
              <c15:dlblFieldTable/>
              <c15:xForSave val="1"/>
              <c15:showDataLabelsRange val="1"/>
            </c:ext>
          </c:extLst>
        </c:dLbl>
      </c:pivotFmt>
      <c:pivotFmt>
        <c:idx val="9"/>
        <c:dLbl>
          <c:idx val="0"/>
          <c:tx>
            <c:rich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fld id="{14C0559E-2B54-4F87-8343-67AEB58F8495}" type="CATEGORYNAME">
                  <a:rPr lang="en-US"/>
                  <a:pPr>
                    <a:defRPr sz="900" b="0" i="0" u="none" strike="noStrike" kern="1200" baseline="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pPr>
                  <a:t>[NOMBRE DE CATEGORÍA]</a:t>
                </a:fld>
                <a:r>
                  <a:rPr lang="en-US" baseline="0"/>
                  <a:t>, </a:t>
                </a:r>
                <a:fld id="{D354349C-BD60-4922-97EA-DCBE68C274AA}" type="VALUE">
                  <a:rPr lang="en-US" baseline="0"/>
                  <a:pPr>
                    <a:defRPr sz="900" b="0" i="0" u="none" strike="noStrike" kern="1200" baseline="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pPr>
                  <a:t>[VALOR]</a:t>
                </a:fld>
                <a:r>
                  <a:rPr lang="en-US" baseline="0"/>
                  <a:t>, </a:t>
                </a:r>
                <a:fld id="{B18E0DAA-847D-49D9-8A28-A8AA01F9142E}" type="PERCENTAGE">
                  <a:rPr lang="en-US" baseline="0"/>
                  <a:pPr>
                    <a:defRPr sz="900" b="0" i="0" u="none" strike="noStrike" kern="1200" baseline="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pPr>
                  <a:t>[PORCENTAJE]</a:t>
                </a:fld>
                <a:endParaRPr lang="en-US" baseline="0"/>
              </a:p>
            </c:rich>
          </c:tx>
          <c:spPr>
            <a:solidFill>
              <a:schemeClr val="dk1"/>
            </a:solidFill>
            <a:ln w="12700" cap="flat" cmpd="sng" algn="ctr">
              <a:solidFill>
                <a:schemeClr val="dk1">
                  <a:shade val="50000"/>
                </a:schemeClr>
              </a:solidFill>
              <a:prstDash val="solid"/>
              <a:miter lim="800000"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pPr>
              <a:endParaRPr lang="es-SV"/>
            </a:p>
          </c:txPr>
          <c:showLegendKey val="0"/>
          <c:showVal val="1"/>
          <c:showCatName val="1"/>
          <c:showSerName val="0"/>
          <c:showPercent val="1"/>
          <c:showBubbleSize val="0"/>
          <c:extLst>
            <c:ext xmlns:c15="http://schemas.microsoft.com/office/drawing/2012/chart" uri="{CE6537A1-D6FC-4f65-9D91-7224C49458BB}">
              <c15:dlblFieldTable/>
              <c15:xForSave val="1"/>
              <c15:showDataLabelsRange val="1"/>
            </c:ext>
          </c:extLst>
        </c:dLbl>
      </c:pivotFmt>
      <c:pivotFmt>
        <c:idx val="10"/>
        <c:dLbl>
          <c:idx val="0"/>
          <c:tx>
            <c:rich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fld id="{C99931D1-5C9E-49E6-AB95-A5E5F3F618D1}" type="CATEGORYNAME">
                  <a:rPr lang="en-US"/>
                  <a:pPr>
                    <a:defRPr sz="900" b="0" i="0" u="none" strike="noStrike" kern="1200" baseline="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pPr>
                  <a:t>[NOMBRE DE CATEGORÍA]</a:t>
                </a:fld>
                <a:r>
                  <a:rPr lang="en-US" baseline="0"/>
                  <a:t>, </a:t>
                </a:r>
                <a:fld id="{7F189C0D-0449-41C2-877B-AB61F9086830}" type="VALUE">
                  <a:rPr lang="en-US" baseline="0"/>
                  <a:pPr>
                    <a:defRPr sz="900" b="0" i="0" u="none" strike="noStrike" kern="1200" baseline="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pPr>
                  <a:t>[VALOR]</a:t>
                </a:fld>
                <a:r>
                  <a:rPr lang="en-US" baseline="0"/>
                  <a:t>, </a:t>
                </a:r>
                <a:fld id="{80C8CA4E-8A57-4F1D-9E4B-569A1F9BABBF}" type="PERCENTAGE">
                  <a:rPr lang="en-US" baseline="0"/>
                  <a:pPr>
                    <a:defRPr sz="900" b="0" i="0" u="none" strike="noStrike" kern="1200" baseline="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pPr>
                  <a:t>[PORCENTAJE]</a:t>
                </a:fld>
                <a:endParaRPr lang="en-US" baseline="0"/>
              </a:p>
            </c:rich>
          </c:tx>
          <c:spPr>
            <a:solidFill>
              <a:schemeClr val="dk1"/>
            </a:solidFill>
            <a:ln w="12700" cap="flat" cmpd="sng" algn="ctr">
              <a:solidFill>
                <a:schemeClr val="dk1">
                  <a:shade val="50000"/>
                </a:schemeClr>
              </a:solidFill>
              <a:prstDash val="solid"/>
              <a:miter lim="800000"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pPr>
              <a:endParaRPr lang="es-SV"/>
            </a:p>
          </c:txPr>
          <c:showLegendKey val="0"/>
          <c:showVal val="1"/>
          <c:showCatName val="1"/>
          <c:showSerName val="0"/>
          <c:showPercent val="1"/>
          <c:showBubbleSize val="0"/>
          <c:extLst>
            <c:ext xmlns:c15="http://schemas.microsoft.com/office/drawing/2012/chart" uri="{CE6537A1-D6FC-4f65-9D91-7224C49458BB}">
              <c15:dlblFieldTable/>
              <c15:xForSave val="1"/>
              <c15:showDataLabelsRange val="1"/>
            </c:ext>
          </c:extLst>
        </c:dLbl>
      </c:pivotFmt>
      <c:pivotFmt>
        <c:idx val="11"/>
        <c:dLbl>
          <c:idx val="0"/>
          <c:tx>
            <c:rich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fld id="{DEE61284-C2BF-4650-9165-0FBC5CFCA86D}" type="CATEGORYNAME">
                  <a:rPr lang="en-US"/>
                  <a:pPr>
                    <a:defRPr sz="900" b="0" i="0" u="none" strike="noStrike" kern="1200" baseline="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pPr>
                  <a:t>[NOMBRE DE CATEGORÍA]</a:t>
                </a:fld>
                <a:r>
                  <a:rPr lang="en-US" baseline="0"/>
                  <a:t>, </a:t>
                </a:r>
                <a:fld id="{6863E576-AA37-4888-9469-A0C1442EDBCC}" type="VALUE">
                  <a:rPr lang="en-US" baseline="0"/>
                  <a:pPr>
                    <a:defRPr sz="900" b="0" i="0" u="none" strike="noStrike" kern="1200" baseline="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pPr>
                  <a:t>[VALOR]</a:t>
                </a:fld>
                <a:r>
                  <a:rPr lang="en-US" baseline="0"/>
                  <a:t>, </a:t>
                </a:r>
                <a:fld id="{9D9A4282-4619-4867-87B6-6231A9207EE2}" type="PERCENTAGE">
                  <a:rPr lang="en-US" baseline="0"/>
                  <a:pPr>
                    <a:defRPr sz="900" b="0" i="0" u="none" strike="noStrike" kern="1200" baseline="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pPr>
                  <a:t>[PORCENTAJE]</a:t>
                </a:fld>
                <a:endParaRPr lang="en-US" baseline="0"/>
              </a:p>
            </c:rich>
          </c:tx>
          <c:spPr>
            <a:solidFill>
              <a:schemeClr val="dk1"/>
            </a:solidFill>
            <a:ln w="12700" cap="flat" cmpd="sng" algn="ctr">
              <a:solidFill>
                <a:schemeClr val="dk1">
                  <a:shade val="50000"/>
                </a:schemeClr>
              </a:solidFill>
              <a:prstDash val="solid"/>
              <a:miter lim="800000"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pPr>
              <a:endParaRPr lang="es-SV"/>
            </a:p>
          </c:txPr>
          <c:showLegendKey val="0"/>
          <c:showVal val="1"/>
          <c:showCatName val="1"/>
          <c:showSerName val="0"/>
          <c:showPercent val="1"/>
          <c:showBubbleSize val="0"/>
          <c:extLst>
            <c:ext xmlns:c15="http://schemas.microsoft.com/office/drawing/2012/chart" uri="{CE6537A1-D6FC-4f65-9D91-7224C49458BB}">
              <c15:dlblFieldTable/>
              <c15:xForSave val="1"/>
              <c15:showDataLabelsRange val="1"/>
            </c:ext>
          </c:extLst>
        </c:dLbl>
      </c:pivotFmt>
      <c:pivotFmt>
        <c:idx val="12"/>
        <c:dLbl>
          <c:idx val="0"/>
          <c:tx>
            <c:rich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fld id="{A0D9680D-D4C4-440C-921D-F3AB8CBE2BCB}" type="CATEGORYNAME">
                  <a:rPr lang="en-US"/>
                  <a:pPr>
                    <a:defRPr sz="900" b="0" i="0" u="none" strike="noStrike" kern="1200" baseline="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pPr>
                  <a:t>[NOMBRE DE CATEGORÍA]</a:t>
                </a:fld>
                <a:r>
                  <a:rPr lang="en-US" baseline="0"/>
                  <a:t>, </a:t>
                </a:r>
                <a:fld id="{FE26FB47-5705-432D-B1F9-1219B0E8EE43}" type="VALUE">
                  <a:rPr lang="en-US" baseline="0"/>
                  <a:pPr>
                    <a:defRPr sz="900" b="0" i="0" u="none" strike="noStrike" kern="1200" baseline="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pPr>
                  <a:t>[VALOR]</a:t>
                </a:fld>
                <a:r>
                  <a:rPr lang="en-US" baseline="0"/>
                  <a:t>, </a:t>
                </a:r>
                <a:fld id="{EDAC528A-7BC4-467A-A651-FE1DC84AD407}" type="PERCENTAGE">
                  <a:rPr lang="en-US" baseline="0"/>
                  <a:pPr>
                    <a:defRPr sz="900" b="0" i="0" u="none" strike="noStrike" kern="1200" baseline="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pPr>
                  <a:t>[PORCENTAJE]</a:t>
                </a:fld>
                <a:endParaRPr lang="en-US" baseline="0"/>
              </a:p>
            </c:rich>
          </c:tx>
          <c:spPr>
            <a:solidFill>
              <a:schemeClr val="dk1"/>
            </a:solidFill>
            <a:ln w="12700" cap="flat" cmpd="sng" algn="ctr">
              <a:solidFill>
                <a:schemeClr val="dk1">
                  <a:shade val="50000"/>
                </a:schemeClr>
              </a:solidFill>
              <a:prstDash val="solid"/>
              <a:miter lim="800000"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pPr>
              <a:endParaRPr lang="es-SV"/>
            </a:p>
          </c:txPr>
          <c:showLegendKey val="0"/>
          <c:showVal val="1"/>
          <c:showCatName val="1"/>
          <c:showSerName val="0"/>
          <c:showPercent val="1"/>
          <c:showBubbleSize val="0"/>
          <c:extLst>
            <c:ext xmlns:c15="http://schemas.microsoft.com/office/drawing/2012/chart" uri="{CE6537A1-D6FC-4f65-9D91-7224C49458BB}">
              <c15:dlblFieldTable/>
              <c15:xForSave val="1"/>
              <c15:showDataLabelsRange val="1"/>
            </c:ext>
          </c:extLst>
        </c:dLbl>
      </c:pivotFmt>
      <c:pivotFmt>
        <c:idx val="13"/>
        <c:dLbl>
          <c:idx val="0"/>
          <c:tx>
            <c:rich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fld id="{F985D7D1-AE21-4F88-94A9-E3F801A4B372}" type="CATEGORYNAME">
                  <a:rPr lang="en-US"/>
                  <a:pPr>
                    <a:defRPr sz="900" b="0" i="0" u="none" strike="noStrike" kern="1200" baseline="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pPr>
                  <a:t>[NOMBRE DE CATEGORÍA]</a:t>
                </a:fld>
                <a:r>
                  <a:rPr lang="en-US" baseline="0"/>
                  <a:t>, </a:t>
                </a:r>
                <a:fld id="{A1E43822-77D9-42F8-BECE-0577D593618B}" type="VALUE">
                  <a:rPr lang="en-US" baseline="0"/>
                  <a:pPr>
                    <a:defRPr sz="900" b="0" i="0" u="none" strike="noStrike" kern="1200" baseline="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pPr>
                  <a:t>[VALOR]</a:t>
                </a:fld>
                <a:r>
                  <a:rPr lang="en-US" baseline="0"/>
                  <a:t>, </a:t>
                </a:r>
                <a:fld id="{FCC3A6BC-445D-4DD8-A708-BA968B3BF737}" type="PERCENTAGE">
                  <a:rPr lang="en-US" baseline="0"/>
                  <a:pPr>
                    <a:defRPr sz="900" b="0" i="0" u="none" strike="noStrike" kern="1200" baseline="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pPr>
                  <a:t>[PORCENTAJE]</a:t>
                </a:fld>
                <a:endParaRPr lang="en-US" baseline="0"/>
              </a:p>
            </c:rich>
          </c:tx>
          <c:spPr>
            <a:solidFill>
              <a:schemeClr val="dk1"/>
            </a:solidFill>
            <a:ln w="12700" cap="flat" cmpd="sng" algn="ctr">
              <a:solidFill>
                <a:schemeClr val="dk1">
                  <a:shade val="50000"/>
                </a:schemeClr>
              </a:solidFill>
              <a:prstDash val="solid"/>
              <a:miter lim="800000"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pPr>
              <a:endParaRPr lang="es-SV"/>
            </a:p>
          </c:txPr>
          <c:showLegendKey val="0"/>
          <c:showVal val="1"/>
          <c:showCatName val="1"/>
          <c:showSerName val="0"/>
          <c:showPercent val="1"/>
          <c:showBubbleSize val="0"/>
          <c:extLst>
            <c:ext xmlns:c15="http://schemas.microsoft.com/office/drawing/2012/chart" uri="{CE6537A1-D6FC-4f65-9D91-7224C49458BB}">
              <c15:dlblFieldTable/>
              <c15:xForSave val="1"/>
              <c15:showDataLabelsRange val="1"/>
            </c:ext>
          </c:extLst>
        </c:dLbl>
      </c:pivotFmt>
      <c:pivotFmt>
        <c:idx val="14"/>
        <c:dLbl>
          <c:idx val="0"/>
          <c:tx>
            <c:rich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fld id="{70BE141E-6E90-4D7B-BAF4-1000DC64F26F}" type="CATEGORYNAME">
                  <a:rPr lang="en-US"/>
                  <a:pPr>
                    <a:defRPr sz="900" b="0" i="0" u="none" strike="noStrike" kern="1200" baseline="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pPr>
                  <a:t>[NOMBRE DE CATEGORÍA]</a:t>
                </a:fld>
                <a:r>
                  <a:rPr lang="en-US" baseline="0"/>
                  <a:t>, </a:t>
                </a:r>
                <a:fld id="{C201ED88-8FEA-4DE0-9927-9460D3649B6E}" type="VALUE">
                  <a:rPr lang="en-US" baseline="0"/>
                  <a:pPr>
                    <a:defRPr sz="900" b="0" i="0" u="none" strike="noStrike" kern="1200" baseline="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pPr>
                  <a:t>[VALOR]</a:t>
                </a:fld>
                <a:r>
                  <a:rPr lang="en-US" baseline="0"/>
                  <a:t>, </a:t>
                </a:r>
                <a:fld id="{4FB76421-4930-4C14-AA96-D51A258D6991}" type="PERCENTAGE">
                  <a:rPr lang="en-US" baseline="0"/>
                  <a:pPr>
                    <a:defRPr sz="900" b="0" i="0" u="none" strike="noStrike" kern="1200" baseline="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pPr>
                  <a:t>[PORCENTAJE]</a:t>
                </a:fld>
                <a:endParaRPr lang="en-US" baseline="0"/>
              </a:p>
            </c:rich>
          </c:tx>
          <c:spPr>
            <a:solidFill>
              <a:schemeClr val="dk1"/>
            </a:solidFill>
            <a:ln w="12700" cap="flat" cmpd="sng" algn="ctr">
              <a:solidFill>
                <a:schemeClr val="dk1">
                  <a:shade val="50000"/>
                </a:schemeClr>
              </a:solidFill>
              <a:prstDash val="solid"/>
              <a:miter lim="800000"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pPr>
              <a:endParaRPr lang="es-SV"/>
            </a:p>
          </c:txPr>
          <c:showLegendKey val="0"/>
          <c:showVal val="1"/>
          <c:showCatName val="1"/>
          <c:showSerName val="0"/>
          <c:showPercent val="1"/>
          <c:showBubbleSize val="0"/>
          <c:extLst>
            <c:ext xmlns:c15="http://schemas.microsoft.com/office/drawing/2012/chart" uri="{CE6537A1-D6FC-4f65-9D91-7224C49458BB}">
              <c15:dlblFieldTable/>
              <c15:xForSave val="1"/>
              <c15:showDataLabelsRange val="1"/>
            </c:ext>
          </c:extLst>
        </c:dLbl>
      </c:pivotFmt>
      <c:pivotFmt>
        <c:idx val="15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  <c:dLbl>
          <c:idx val="0"/>
          <c:layout>
            <c:manualLayout>
              <c:x val="0.24304732510462621"/>
              <c:y val="5.5802599096109615E-2"/>
            </c:manualLayout>
          </c:layout>
          <c:spPr>
            <a:solidFill>
              <a:schemeClr val="dk1"/>
            </a:solidFill>
            <a:ln w="12700" cap="flat" cmpd="sng" algn="ctr">
              <a:solidFill>
                <a:schemeClr val="dk1">
                  <a:shade val="50000"/>
                </a:schemeClr>
              </a:solidFill>
              <a:prstDash val="solid"/>
              <a:miter lim="800000"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pPr>
              <a:endParaRPr lang="es-SV"/>
            </a:p>
          </c:txPr>
          <c:showLegendKey val="0"/>
          <c:showVal val="0"/>
          <c:showCatName val="1"/>
          <c:showSerName val="0"/>
          <c:showPercent val="1"/>
          <c:showBubbleSize val="0"/>
          <c:extLst>
            <c:ext xmlns:c15="http://schemas.microsoft.com/office/drawing/2012/chart" uri="{CE6537A1-D6FC-4f65-9D91-7224C49458BB}">
              <c15:layout>
                <c:manualLayout>
                  <c:w val="0.17601353672927983"/>
                  <c:h val="0.12731668559641141"/>
                </c:manualLayout>
              </c15:layout>
            </c:ext>
          </c:extLst>
        </c:dLbl>
      </c:pivotFmt>
      <c:pivotFmt>
        <c:idx val="16"/>
        <c:spPr>
          <a:solidFill>
            <a:srgbClr val="FF0000"/>
          </a:solidFill>
          <a:ln w="19050">
            <a:solidFill>
              <a:schemeClr val="lt1"/>
            </a:solidFill>
          </a:ln>
          <a:effectLst/>
        </c:spPr>
        <c:dLbl>
          <c:idx val="0"/>
          <c:layout>
            <c:manualLayout>
              <c:x val="0.21868687532821648"/>
              <c:y val="-0.22611738213543306"/>
            </c:manualLayout>
          </c:layout>
          <c:spPr>
            <a:solidFill>
              <a:srgbClr val="FF0000"/>
            </a:solidFill>
            <a:ln w="12700" cap="flat" cmpd="sng" algn="ctr">
              <a:solidFill>
                <a:schemeClr val="dk1">
                  <a:shade val="50000"/>
                </a:schemeClr>
              </a:solidFill>
              <a:prstDash val="solid"/>
              <a:miter lim="800000"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pPr>
              <a:endParaRPr lang="es-SV"/>
            </a:p>
          </c:txPr>
          <c:showLegendKey val="0"/>
          <c:showVal val="1"/>
          <c:showCatName val="1"/>
          <c:showSerName val="0"/>
          <c:showPercent val="1"/>
          <c:showBubbleSize val="0"/>
          <c:extLst>
            <c:ext xmlns:c15="http://schemas.microsoft.com/office/drawing/2012/chart" uri="{CE6537A1-D6FC-4f65-9D91-7224C49458BB}">
              <c15:layout>
                <c:manualLayout>
                  <c:w val="0.20602026437174592"/>
                  <c:h val="0.1833270501836968"/>
                </c:manualLayout>
              </c15:layout>
            </c:ext>
          </c:extLst>
        </c:dLbl>
      </c:pivotFmt>
      <c:pivotFmt>
        <c:idx val="17"/>
        <c:spPr>
          <a:solidFill>
            <a:schemeClr val="accent4"/>
          </a:solidFill>
          <a:ln w="19050">
            <a:solidFill>
              <a:schemeClr val="lt1"/>
            </a:solidFill>
          </a:ln>
          <a:effectLst/>
        </c:spPr>
        <c:dLbl>
          <c:idx val="0"/>
          <c:layout>
            <c:manualLayout>
              <c:x val="0.49074079572824386"/>
              <c:y val="-0.17365897586036128"/>
            </c:manualLayout>
          </c:layout>
          <c:spPr>
            <a:solidFill>
              <a:schemeClr val="accent4"/>
            </a:solidFill>
            <a:ln w="12700" cap="flat" cmpd="sng" algn="ctr">
              <a:solidFill>
                <a:schemeClr val="dk1">
                  <a:shade val="50000"/>
                </a:schemeClr>
              </a:solidFill>
              <a:prstDash val="solid"/>
              <a:miter lim="800000"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noAutofit/>
            </a:bodyPr>
            <a:lstStyle/>
            <a:p>
              <a:pPr>
                <a:defRPr sz="900" b="0" i="0" u="none" strike="noStrike" kern="1200" baseline="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pPr>
              <a:endParaRPr lang="es-SV"/>
            </a:p>
          </c:txPr>
          <c:showLegendKey val="0"/>
          <c:showVal val="1"/>
          <c:showCatName val="1"/>
          <c:showSerName val="0"/>
          <c:showPercent val="1"/>
          <c:showBubbleSize val="0"/>
          <c:extLst>
            <c:ext xmlns:c15="http://schemas.microsoft.com/office/drawing/2012/chart" uri="{CE6537A1-D6FC-4f65-9D91-7224C49458BB}">
              <c15:layout>
                <c:manualLayout>
                  <c:w val="0.2598923068178251"/>
                  <c:h val="0.12613318221735179"/>
                </c:manualLayout>
              </c15:layout>
            </c:ext>
          </c:extLst>
        </c:dLbl>
      </c:pivotFmt>
      <c:pivotFmt>
        <c:idx val="18"/>
        <c:spPr>
          <a:solidFill>
            <a:schemeClr val="accent4">
              <a:lumMod val="75000"/>
            </a:schemeClr>
          </a:solidFill>
          <a:ln w="19050">
            <a:solidFill>
              <a:schemeClr val="lt1"/>
            </a:solidFill>
          </a:ln>
          <a:effectLst/>
        </c:spPr>
        <c:dLbl>
          <c:idx val="0"/>
          <c:layout>
            <c:manualLayout>
              <c:x val="0.43282835009870885"/>
              <c:y val="-0.25988326060483818"/>
            </c:manualLayout>
          </c:layout>
          <c:spPr>
            <a:solidFill>
              <a:schemeClr val="accent4">
                <a:lumMod val="75000"/>
              </a:schemeClr>
            </a:solidFill>
            <a:ln w="12700" cap="flat" cmpd="sng" algn="ctr">
              <a:solidFill>
                <a:schemeClr val="dk1">
                  <a:shade val="50000"/>
                </a:schemeClr>
              </a:solidFill>
              <a:prstDash val="solid"/>
              <a:miter lim="800000"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noAutofit/>
            </a:bodyPr>
            <a:lstStyle/>
            <a:p>
              <a:pPr>
                <a:defRPr sz="900" b="0" i="0" u="none" strike="noStrike" kern="1200" baseline="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pPr>
              <a:endParaRPr lang="es-SV"/>
            </a:p>
          </c:txPr>
          <c:showLegendKey val="0"/>
          <c:showVal val="1"/>
          <c:showCatName val="1"/>
          <c:showSerName val="0"/>
          <c:showPercent val="1"/>
          <c:showBubbleSize val="0"/>
          <c:extLst>
            <c:ext xmlns:c15="http://schemas.microsoft.com/office/drawing/2012/chart" uri="{CE6537A1-D6FC-4f65-9D91-7224C49458BB}">
              <c15:layout>
                <c:manualLayout>
                  <c:w val="0.24642429620630532"/>
                  <c:h val="0.10230239208592595"/>
                </c:manualLayout>
              </c15:layout>
            </c:ext>
          </c:extLst>
        </c:dLbl>
      </c:pivotFmt>
      <c:pivotFmt>
        <c:idx val="19"/>
        <c:spPr>
          <a:solidFill>
            <a:srgbClr val="7030A0"/>
          </a:solidFill>
          <a:ln w="19050">
            <a:solidFill>
              <a:schemeClr val="lt1"/>
            </a:solidFill>
          </a:ln>
          <a:effectLst/>
        </c:spPr>
        <c:dLbl>
          <c:idx val="0"/>
          <c:layout>
            <c:manualLayout>
              <c:x val="-0.13282809558512249"/>
              <c:y val="-0.25211750556564905"/>
            </c:manualLayout>
          </c:layout>
          <c:spPr>
            <a:solidFill>
              <a:srgbClr val="7030A0"/>
            </a:solidFill>
            <a:ln w="12700" cap="flat" cmpd="sng" algn="ctr">
              <a:solidFill>
                <a:schemeClr val="dk1">
                  <a:shade val="50000"/>
                </a:schemeClr>
              </a:solidFill>
              <a:prstDash val="solid"/>
              <a:miter lim="800000"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noAutofit/>
            </a:bodyPr>
            <a:lstStyle/>
            <a:p>
              <a:pPr>
                <a:defRPr sz="900" b="0" i="0" u="none" strike="noStrike" kern="1200" baseline="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pPr>
              <a:endParaRPr lang="es-SV"/>
            </a:p>
          </c:txPr>
          <c:showLegendKey val="0"/>
          <c:showVal val="1"/>
          <c:showCatName val="1"/>
          <c:showSerName val="0"/>
          <c:showPercent val="1"/>
          <c:showBubbleSize val="0"/>
          <c:extLst>
            <c:ext xmlns:c15="http://schemas.microsoft.com/office/drawing/2012/chart" uri="{CE6537A1-D6FC-4f65-9D91-7224C49458BB}">
              <c15:layout>
                <c:manualLayout>
                  <c:w val="0.25719870469552114"/>
                  <c:h val="0.13089934024363697"/>
                </c:manualLayout>
              </c15:layout>
            </c:ext>
          </c:extLst>
        </c:dLbl>
      </c:pivotFmt>
      <c:pivotFmt>
        <c:idx val="20"/>
        <c:spPr>
          <a:solidFill>
            <a:schemeClr val="accent2"/>
          </a:solidFill>
          <a:ln w="19050">
            <a:solidFill>
              <a:schemeClr val="lt1"/>
            </a:solidFill>
          </a:ln>
          <a:effectLst/>
        </c:spPr>
        <c:dLbl>
          <c:idx val="0"/>
          <c:layout>
            <c:manualLayout>
              <c:x val="-0.43047113009970994"/>
              <c:y val="-1.8192087427100299E-3"/>
            </c:manualLayout>
          </c:layout>
          <c:spPr>
            <a:solidFill>
              <a:schemeClr val="accent2"/>
            </a:solidFill>
            <a:ln w="12700" cap="flat" cmpd="sng" algn="ctr">
              <a:solidFill>
                <a:schemeClr val="dk1">
                  <a:shade val="50000"/>
                </a:schemeClr>
              </a:solidFill>
              <a:prstDash val="solid"/>
              <a:miter lim="800000"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noAutofit/>
            </a:bodyPr>
            <a:lstStyle/>
            <a:p>
              <a:pPr>
                <a:defRPr sz="900" b="0" i="0" u="none" strike="noStrike" kern="1200" baseline="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pPr>
              <a:endParaRPr lang="es-SV"/>
            </a:p>
          </c:txPr>
          <c:showLegendKey val="0"/>
          <c:showVal val="1"/>
          <c:showCatName val="1"/>
          <c:showSerName val="0"/>
          <c:showPercent val="1"/>
          <c:showBubbleSize val="0"/>
          <c:extLst>
            <c:ext xmlns:c15="http://schemas.microsoft.com/office/drawing/2012/chart" uri="{CE6537A1-D6FC-4f65-9D91-7224C49458BB}">
              <c15:layout>
                <c:manualLayout>
                  <c:w val="0.27605391955164887"/>
                  <c:h val="0.13089934024363697"/>
                </c:manualLayout>
              </c15:layout>
            </c:ext>
          </c:extLst>
        </c:dLbl>
      </c:pivotFmt>
      <c:pivotFmt>
        <c:idx val="21"/>
        <c:spPr>
          <a:solidFill>
            <a:schemeClr val="accent6">
              <a:lumMod val="60000"/>
              <a:lumOff val="40000"/>
            </a:schemeClr>
          </a:solidFill>
          <a:ln w="19050">
            <a:solidFill>
              <a:schemeClr val="lt1"/>
            </a:solidFill>
          </a:ln>
          <a:effectLst/>
        </c:spPr>
        <c:dLbl>
          <c:idx val="0"/>
          <c:layout>
            <c:manualLayout>
              <c:x val="-0.25564829276528167"/>
              <c:y val="0.20850599765482589"/>
            </c:manualLayout>
          </c:layout>
          <c:spPr>
            <a:solidFill>
              <a:schemeClr val="accent6">
                <a:lumMod val="60000"/>
                <a:lumOff val="40000"/>
              </a:schemeClr>
            </a:solidFill>
            <a:ln w="12700" cap="flat" cmpd="sng" algn="ctr">
              <a:solidFill>
                <a:schemeClr val="dk1">
                  <a:shade val="50000"/>
                </a:schemeClr>
              </a:solidFill>
              <a:prstDash val="solid"/>
              <a:miter lim="800000"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pPr>
              <a:endParaRPr lang="es-SV"/>
            </a:p>
          </c:txPr>
          <c:showLegendKey val="0"/>
          <c:showVal val="0"/>
          <c:showCatName val="1"/>
          <c:showSerName val="0"/>
          <c:showPercent val="1"/>
          <c:showBubbleSize val="0"/>
          <c:extLst>
            <c:ext xmlns:c15="http://schemas.microsoft.com/office/drawing/2012/chart" uri="{CE6537A1-D6FC-4f65-9D91-7224C49458BB}">
              <c15:layout>
                <c:manualLayout>
                  <c:w val="0.24373069408400136"/>
                  <c:h val="0.12731684067521823"/>
                </c:manualLayout>
              </c15:layout>
            </c:ext>
          </c:extLst>
        </c:dLbl>
      </c:pivotFmt>
      <c:pivotFmt>
        <c:idx val="22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  <c:dLbl>
          <c:idx val="0"/>
          <c:layout>
            <c:manualLayout>
              <c:x val="-0.29074083814717505"/>
              <c:y val="0.4333813632415785"/>
            </c:manualLayout>
          </c:layout>
          <c:spPr>
            <a:solidFill>
              <a:schemeClr val="accent1"/>
            </a:solidFill>
            <a:ln w="12700" cap="flat" cmpd="sng" algn="ctr">
              <a:solidFill>
                <a:schemeClr val="dk1">
                  <a:shade val="50000"/>
                </a:schemeClr>
              </a:solidFill>
              <a:prstDash val="solid"/>
              <a:miter lim="800000"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pPr>
              <a:endParaRPr lang="es-SV"/>
            </a:p>
          </c:txPr>
          <c:showLegendKey val="0"/>
          <c:showVal val="0"/>
          <c:showCatName val="1"/>
          <c:showSerName val="0"/>
          <c:showPercent val="1"/>
          <c:showBubbleSize val="0"/>
          <c:extLst>
            <c:ext xmlns:c15="http://schemas.microsoft.com/office/drawing/2012/chart" uri="{CE6537A1-D6FC-4f65-9D91-7224C49458BB}">
              <c15:layout>
                <c:manualLayout>
                  <c:w val="0.18059266033719656"/>
                  <c:h val="0.12731668559641141"/>
                </c:manualLayout>
              </c15:layout>
            </c:ext>
          </c:extLst>
        </c:dLbl>
      </c:pivotFmt>
      <c:pivotFmt>
        <c:idx val="23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SV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24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  <c:dLbl>
          <c:idx val="0"/>
          <c:layout>
            <c:manualLayout>
              <c:x val="4.0404031834558891E-3"/>
              <c:y val="-0.18058770163875568"/>
            </c:manualLayout>
          </c:layout>
          <c:spPr>
            <a:solidFill>
              <a:schemeClr val="dk1"/>
            </a:solidFill>
            <a:ln w="12700" cap="flat" cmpd="sng" algn="ctr">
              <a:solidFill>
                <a:schemeClr val="dk1">
                  <a:shade val="50000"/>
                </a:schemeClr>
              </a:solidFill>
              <a:prstDash val="solid"/>
              <a:miter lim="800000"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pPr>
              <a:endParaRPr lang="es-SV"/>
            </a:p>
          </c:txPr>
          <c:showLegendKey val="0"/>
          <c:showVal val="0"/>
          <c:showCatName val="1"/>
          <c:showSerName val="0"/>
          <c:showPercent val="1"/>
          <c:showBubbleSize val="0"/>
          <c:extLst>
            <c:ext xmlns:c15="http://schemas.microsoft.com/office/drawing/2012/chart" uri="{CE6537A1-D6FC-4f65-9D91-7224C49458BB}">
              <c15:layout>
                <c:manualLayout>
                  <c:w val="0.16981825184798074"/>
                  <c:h val="0.12731668559641141"/>
                </c:manualLayout>
              </c15:layout>
            </c:ext>
          </c:extLst>
        </c:dLbl>
      </c:pivotFmt>
      <c:pivotFmt>
        <c:idx val="25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26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SV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27"/>
        <c:spPr>
          <a:solidFill>
            <a:srgbClr val="FF0000"/>
          </a:solidFill>
          <a:ln w="19050">
            <a:solidFill>
              <a:schemeClr val="lt1"/>
            </a:solidFill>
          </a:ln>
          <a:effectLst/>
        </c:spPr>
        <c:dLbl>
          <c:idx val="0"/>
          <c:layout>
            <c:manualLayout>
              <c:x val="0.21868687532821648"/>
              <c:y val="-0.22611738213543306"/>
            </c:manualLayout>
          </c:layout>
          <c:spPr>
            <a:solidFill>
              <a:srgbClr val="FF0000"/>
            </a:solidFill>
            <a:ln w="12700" cap="flat" cmpd="sng" algn="ctr">
              <a:solidFill>
                <a:schemeClr val="dk1">
                  <a:shade val="50000"/>
                </a:schemeClr>
              </a:solidFill>
              <a:prstDash val="solid"/>
              <a:miter lim="800000"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pPr>
              <a:endParaRPr lang="es-SV"/>
            </a:p>
          </c:txPr>
          <c:showLegendKey val="0"/>
          <c:showVal val="1"/>
          <c:showCatName val="1"/>
          <c:showSerName val="0"/>
          <c:showPercent val="1"/>
          <c:showBubbleSize val="0"/>
          <c:extLst>
            <c:ext xmlns:c15="http://schemas.microsoft.com/office/drawing/2012/chart" uri="{CE6537A1-D6FC-4f65-9D91-7224C49458BB}">
              <c15:layout>
                <c:manualLayout>
                  <c:w val="0.20602026437174592"/>
                  <c:h val="0.1833270501836968"/>
                </c:manualLayout>
              </c15:layout>
            </c:ext>
          </c:extLst>
        </c:dLbl>
      </c:pivotFmt>
      <c:pivotFmt>
        <c:idx val="28"/>
        <c:spPr>
          <a:solidFill>
            <a:schemeClr val="accent4"/>
          </a:solidFill>
          <a:ln w="19050">
            <a:solidFill>
              <a:schemeClr val="lt1"/>
            </a:solidFill>
          </a:ln>
          <a:effectLst/>
        </c:spPr>
        <c:dLbl>
          <c:idx val="0"/>
          <c:layout>
            <c:manualLayout>
              <c:x val="0.49074079572824386"/>
              <c:y val="-0.17365897586036128"/>
            </c:manualLayout>
          </c:layout>
          <c:spPr>
            <a:solidFill>
              <a:schemeClr val="accent4"/>
            </a:solidFill>
            <a:ln w="12700" cap="flat" cmpd="sng" algn="ctr">
              <a:solidFill>
                <a:schemeClr val="dk1">
                  <a:shade val="50000"/>
                </a:schemeClr>
              </a:solidFill>
              <a:prstDash val="solid"/>
              <a:miter lim="800000"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noAutofit/>
            </a:bodyPr>
            <a:lstStyle/>
            <a:p>
              <a:pPr>
                <a:defRPr sz="900" b="0" i="0" u="none" strike="noStrike" kern="1200" baseline="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pPr>
              <a:endParaRPr lang="es-SV"/>
            </a:p>
          </c:txPr>
          <c:showLegendKey val="0"/>
          <c:showVal val="1"/>
          <c:showCatName val="1"/>
          <c:showSerName val="0"/>
          <c:showPercent val="1"/>
          <c:showBubbleSize val="0"/>
          <c:extLst>
            <c:ext xmlns:c15="http://schemas.microsoft.com/office/drawing/2012/chart" uri="{CE6537A1-D6FC-4f65-9D91-7224C49458BB}">
              <c15:layout>
                <c:manualLayout>
                  <c:w val="0.2598923068178251"/>
                  <c:h val="0.12613318221735179"/>
                </c:manualLayout>
              </c15:layout>
            </c:ext>
          </c:extLst>
        </c:dLbl>
      </c:pivotFmt>
      <c:pivotFmt>
        <c:idx val="29"/>
        <c:spPr>
          <a:solidFill>
            <a:schemeClr val="accent4">
              <a:lumMod val="75000"/>
            </a:schemeClr>
          </a:solidFill>
          <a:ln w="19050">
            <a:solidFill>
              <a:schemeClr val="lt1"/>
            </a:solidFill>
          </a:ln>
          <a:effectLst/>
        </c:spPr>
        <c:dLbl>
          <c:idx val="0"/>
          <c:layout>
            <c:manualLayout>
              <c:x val="0.43282835009870885"/>
              <c:y val="-0.25988326060483818"/>
            </c:manualLayout>
          </c:layout>
          <c:spPr>
            <a:solidFill>
              <a:schemeClr val="accent4">
                <a:lumMod val="75000"/>
              </a:schemeClr>
            </a:solidFill>
            <a:ln w="12700" cap="flat" cmpd="sng" algn="ctr">
              <a:solidFill>
                <a:schemeClr val="dk1">
                  <a:shade val="50000"/>
                </a:schemeClr>
              </a:solidFill>
              <a:prstDash val="solid"/>
              <a:miter lim="800000"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noAutofit/>
            </a:bodyPr>
            <a:lstStyle/>
            <a:p>
              <a:pPr>
                <a:defRPr sz="900" b="0" i="0" u="none" strike="noStrike" kern="1200" baseline="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pPr>
              <a:endParaRPr lang="es-SV"/>
            </a:p>
          </c:txPr>
          <c:showLegendKey val="0"/>
          <c:showVal val="1"/>
          <c:showCatName val="1"/>
          <c:showSerName val="0"/>
          <c:showPercent val="1"/>
          <c:showBubbleSize val="0"/>
          <c:extLst>
            <c:ext xmlns:c15="http://schemas.microsoft.com/office/drawing/2012/chart" uri="{CE6537A1-D6FC-4f65-9D91-7224C49458BB}">
              <c15:layout>
                <c:manualLayout>
                  <c:w val="0.24642429620630532"/>
                  <c:h val="0.10230239208592595"/>
                </c:manualLayout>
              </c15:layout>
            </c:ext>
          </c:extLst>
        </c:dLbl>
      </c:pivotFmt>
      <c:pivotFmt>
        <c:idx val="30"/>
        <c:spPr>
          <a:solidFill>
            <a:srgbClr val="7030A0"/>
          </a:solidFill>
          <a:ln w="19050">
            <a:solidFill>
              <a:schemeClr val="lt1"/>
            </a:solidFill>
          </a:ln>
          <a:effectLst/>
        </c:spPr>
        <c:dLbl>
          <c:idx val="0"/>
          <c:layout>
            <c:manualLayout>
              <c:x val="-0.13282809558512249"/>
              <c:y val="-0.25211750556564905"/>
            </c:manualLayout>
          </c:layout>
          <c:spPr>
            <a:solidFill>
              <a:srgbClr val="7030A0"/>
            </a:solidFill>
            <a:ln w="12700" cap="flat" cmpd="sng" algn="ctr">
              <a:solidFill>
                <a:schemeClr val="dk1">
                  <a:shade val="50000"/>
                </a:schemeClr>
              </a:solidFill>
              <a:prstDash val="solid"/>
              <a:miter lim="800000"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noAutofit/>
            </a:bodyPr>
            <a:lstStyle/>
            <a:p>
              <a:pPr>
                <a:defRPr sz="900" b="0" i="0" u="none" strike="noStrike" kern="1200" baseline="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pPr>
              <a:endParaRPr lang="es-SV"/>
            </a:p>
          </c:txPr>
          <c:showLegendKey val="0"/>
          <c:showVal val="1"/>
          <c:showCatName val="1"/>
          <c:showSerName val="0"/>
          <c:showPercent val="1"/>
          <c:showBubbleSize val="0"/>
          <c:extLst>
            <c:ext xmlns:c15="http://schemas.microsoft.com/office/drawing/2012/chart" uri="{CE6537A1-D6FC-4f65-9D91-7224C49458BB}">
              <c15:layout>
                <c:manualLayout>
                  <c:w val="0.25719870469552114"/>
                  <c:h val="0.13089934024363697"/>
                </c:manualLayout>
              </c15:layout>
            </c:ext>
          </c:extLst>
        </c:dLbl>
      </c:pivotFmt>
      <c:pivotFmt>
        <c:idx val="31"/>
        <c:spPr>
          <a:solidFill>
            <a:schemeClr val="accent2"/>
          </a:solidFill>
          <a:ln w="19050">
            <a:solidFill>
              <a:schemeClr val="lt1"/>
            </a:solidFill>
          </a:ln>
          <a:effectLst/>
        </c:spPr>
        <c:dLbl>
          <c:idx val="0"/>
          <c:layout>
            <c:manualLayout>
              <c:x val="-0.43047113009970994"/>
              <c:y val="-1.8192087427100299E-3"/>
            </c:manualLayout>
          </c:layout>
          <c:spPr>
            <a:solidFill>
              <a:schemeClr val="accent2"/>
            </a:solidFill>
            <a:ln w="12700" cap="flat" cmpd="sng" algn="ctr">
              <a:solidFill>
                <a:schemeClr val="dk1">
                  <a:shade val="50000"/>
                </a:schemeClr>
              </a:solidFill>
              <a:prstDash val="solid"/>
              <a:miter lim="800000"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noAutofit/>
            </a:bodyPr>
            <a:lstStyle/>
            <a:p>
              <a:pPr>
                <a:defRPr sz="900" b="0" i="0" u="none" strike="noStrike" kern="1200" baseline="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pPr>
              <a:endParaRPr lang="es-SV"/>
            </a:p>
          </c:txPr>
          <c:showLegendKey val="0"/>
          <c:showVal val="1"/>
          <c:showCatName val="1"/>
          <c:showSerName val="0"/>
          <c:showPercent val="1"/>
          <c:showBubbleSize val="0"/>
          <c:extLst>
            <c:ext xmlns:c15="http://schemas.microsoft.com/office/drawing/2012/chart" uri="{CE6537A1-D6FC-4f65-9D91-7224C49458BB}">
              <c15:layout>
                <c:manualLayout>
                  <c:w val="0.27605391955164887"/>
                  <c:h val="0.13089934024363697"/>
                </c:manualLayout>
              </c15:layout>
            </c:ext>
          </c:extLst>
        </c:dLbl>
      </c:pivotFmt>
      <c:pivotFmt>
        <c:idx val="32"/>
        <c:spPr>
          <a:solidFill>
            <a:schemeClr val="accent6">
              <a:lumMod val="60000"/>
              <a:lumOff val="40000"/>
            </a:schemeClr>
          </a:solidFill>
          <a:ln w="19050">
            <a:solidFill>
              <a:schemeClr val="lt1"/>
            </a:solidFill>
          </a:ln>
          <a:effectLst/>
        </c:spPr>
        <c:dLbl>
          <c:idx val="0"/>
          <c:layout>
            <c:manualLayout>
              <c:x val="-0.25564829276528167"/>
              <c:y val="0.20850599765482589"/>
            </c:manualLayout>
          </c:layout>
          <c:spPr>
            <a:solidFill>
              <a:schemeClr val="accent6">
                <a:lumMod val="60000"/>
                <a:lumOff val="40000"/>
              </a:schemeClr>
            </a:solidFill>
            <a:ln w="12700" cap="flat" cmpd="sng" algn="ctr">
              <a:solidFill>
                <a:schemeClr val="dk1">
                  <a:shade val="50000"/>
                </a:schemeClr>
              </a:solidFill>
              <a:prstDash val="solid"/>
              <a:miter lim="800000"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pPr>
              <a:endParaRPr lang="es-SV"/>
            </a:p>
          </c:txPr>
          <c:showLegendKey val="0"/>
          <c:showVal val="0"/>
          <c:showCatName val="1"/>
          <c:showSerName val="0"/>
          <c:showPercent val="1"/>
          <c:showBubbleSize val="0"/>
          <c:extLst>
            <c:ext xmlns:c15="http://schemas.microsoft.com/office/drawing/2012/chart" uri="{CE6537A1-D6FC-4f65-9D91-7224C49458BB}">
              <c15:layout>
                <c:manualLayout>
                  <c:w val="0.24373069408400136"/>
                  <c:h val="0.12731684067521823"/>
                </c:manualLayout>
              </c15:layout>
            </c:ext>
          </c:extLst>
        </c:dLbl>
      </c:pivotFmt>
      <c:pivotFmt>
        <c:idx val="33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  <c:dLbl>
          <c:idx val="0"/>
          <c:layout>
            <c:manualLayout>
              <c:x val="-0.29074083814717505"/>
              <c:y val="0.4333813632415785"/>
            </c:manualLayout>
          </c:layout>
          <c:spPr>
            <a:solidFill>
              <a:schemeClr val="accent1"/>
            </a:solidFill>
            <a:ln w="12700" cap="flat" cmpd="sng" algn="ctr">
              <a:solidFill>
                <a:schemeClr val="dk1">
                  <a:shade val="50000"/>
                </a:schemeClr>
              </a:solidFill>
              <a:prstDash val="solid"/>
              <a:miter lim="800000"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pPr>
              <a:endParaRPr lang="es-SV"/>
            </a:p>
          </c:txPr>
          <c:showLegendKey val="0"/>
          <c:showVal val="0"/>
          <c:showCatName val="1"/>
          <c:showSerName val="0"/>
          <c:showPercent val="1"/>
          <c:showBubbleSize val="0"/>
          <c:extLst>
            <c:ext xmlns:c15="http://schemas.microsoft.com/office/drawing/2012/chart" uri="{CE6537A1-D6FC-4f65-9D91-7224C49458BB}">
              <c15:layout>
                <c:manualLayout>
                  <c:w val="0.18059266033719656"/>
                  <c:h val="0.12731668559641141"/>
                </c:manualLayout>
              </c15:layout>
            </c:ext>
          </c:extLst>
        </c:dLbl>
      </c:pivotFmt>
      <c:pivotFmt>
        <c:idx val="34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SV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35"/>
        <c:spPr>
          <a:solidFill>
            <a:srgbClr val="FF0000"/>
          </a:solidFill>
          <a:ln w="19050">
            <a:solidFill>
              <a:schemeClr val="lt1"/>
            </a:solidFill>
          </a:ln>
          <a:effectLst/>
        </c:spPr>
        <c:dLbl>
          <c:idx val="0"/>
          <c:layout>
            <c:manualLayout>
              <c:x val="0.21868687532821648"/>
              <c:y val="-0.22611738213543306"/>
            </c:manualLayout>
          </c:layout>
          <c:spPr>
            <a:solidFill>
              <a:srgbClr val="FF0000"/>
            </a:solidFill>
            <a:ln w="12700" cap="flat" cmpd="sng" algn="ctr">
              <a:solidFill>
                <a:schemeClr val="dk1">
                  <a:shade val="50000"/>
                </a:schemeClr>
              </a:solidFill>
              <a:prstDash val="solid"/>
              <a:miter lim="800000"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pPr>
              <a:endParaRPr lang="es-SV"/>
            </a:p>
          </c:txPr>
          <c:showLegendKey val="0"/>
          <c:showVal val="1"/>
          <c:showCatName val="1"/>
          <c:showSerName val="0"/>
          <c:showPercent val="1"/>
          <c:showBubbleSize val="0"/>
          <c:extLst>
            <c:ext xmlns:c15="http://schemas.microsoft.com/office/drawing/2012/chart" uri="{CE6537A1-D6FC-4f65-9D91-7224C49458BB}">
              <c15:layout>
                <c:manualLayout>
                  <c:w val="0.20602026437174592"/>
                  <c:h val="0.1833270501836968"/>
                </c:manualLayout>
              </c15:layout>
            </c:ext>
          </c:extLst>
        </c:dLbl>
      </c:pivotFmt>
      <c:pivotFmt>
        <c:idx val="36"/>
        <c:spPr>
          <a:solidFill>
            <a:schemeClr val="accent4"/>
          </a:solidFill>
          <a:ln w="19050">
            <a:solidFill>
              <a:schemeClr val="lt1"/>
            </a:solidFill>
          </a:ln>
          <a:effectLst/>
        </c:spPr>
        <c:dLbl>
          <c:idx val="0"/>
          <c:layout>
            <c:manualLayout>
              <c:x val="0.49074079572824386"/>
              <c:y val="-0.17365897586036128"/>
            </c:manualLayout>
          </c:layout>
          <c:spPr>
            <a:solidFill>
              <a:schemeClr val="accent4"/>
            </a:solidFill>
            <a:ln w="12700" cap="flat" cmpd="sng" algn="ctr">
              <a:solidFill>
                <a:schemeClr val="dk1">
                  <a:shade val="50000"/>
                </a:schemeClr>
              </a:solidFill>
              <a:prstDash val="solid"/>
              <a:miter lim="800000"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noAutofit/>
            </a:bodyPr>
            <a:lstStyle/>
            <a:p>
              <a:pPr>
                <a:defRPr sz="900" b="0" i="0" u="none" strike="noStrike" kern="1200" baseline="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pPr>
              <a:endParaRPr lang="es-SV"/>
            </a:p>
          </c:txPr>
          <c:showLegendKey val="0"/>
          <c:showVal val="1"/>
          <c:showCatName val="1"/>
          <c:showSerName val="0"/>
          <c:showPercent val="1"/>
          <c:showBubbleSize val="0"/>
          <c:extLst>
            <c:ext xmlns:c15="http://schemas.microsoft.com/office/drawing/2012/chart" uri="{CE6537A1-D6FC-4f65-9D91-7224C49458BB}">
              <c15:layout>
                <c:manualLayout>
                  <c:w val="0.2598923068178251"/>
                  <c:h val="0.12613318221735179"/>
                </c:manualLayout>
              </c15:layout>
            </c:ext>
          </c:extLst>
        </c:dLbl>
      </c:pivotFmt>
      <c:pivotFmt>
        <c:idx val="37"/>
        <c:spPr>
          <a:solidFill>
            <a:schemeClr val="accent4">
              <a:lumMod val="75000"/>
            </a:schemeClr>
          </a:solidFill>
          <a:ln w="19050">
            <a:solidFill>
              <a:schemeClr val="lt1"/>
            </a:solidFill>
          </a:ln>
          <a:effectLst/>
        </c:spPr>
        <c:dLbl>
          <c:idx val="0"/>
          <c:layout>
            <c:manualLayout>
              <c:x val="0.43282835009870885"/>
              <c:y val="-0.25988326060483818"/>
            </c:manualLayout>
          </c:layout>
          <c:spPr>
            <a:solidFill>
              <a:schemeClr val="accent4">
                <a:lumMod val="75000"/>
              </a:schemeClr>
            </a:solidFill>
            <a:ln w="12700" cap="flat" cmpd="sng" algn="ctr">
              <a:solidFill>
                <a:schemeClr val="dk1">
                  <a:shade val="50000"/>
                </a:schemeClr>
              </a:solidFill>
              <a:prstDash val="solid"/>
              <a:miter lim="800000"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noAutofit/>
            </a:bodyPr>
            <a:lstStyle/>
            <a:p>
              <a:pPr>
                <a:defRPr sz="900" b="0" i="0" u="none" strike="noStrike" kern="1200" baseline="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pPr>
              <a:endParaRPr lang="es-SV"/>
            </a:p>
          </c:txPr>
          <c:showLegendKey val="0"/>
          <c:showVal val="1"/>
          <c:showCatName val="1"/>
          <c:showSerName val="0"/>
          <c:showPercent val="1"/>
          <c:showBubbleSize val="0"/>
          <c:extLst>
            <c:ext xmlns:c15="http://schemas.microsoft.com/office/drawing/2012/chart" uri="{CE6537A1-D6FC-4f65-9D91-7224C49458BB}">
              <c15:layout>
                <c:manualLayout>
                  <c:w val="0.24642429620630532"/>
                  <c:h val="0.10230239208592595"/>
                </c:manualLayout>
              </c15:layout>
            </c:ext>
          </c:extLst>
        </c:dLbl>
      </c:pivotFmt>
      <c:pivotFmt>
        <c:idx val="38"/>
        <c:spPr>
          <a:solidFill>
            <a:srgbClr val="7030A0"/>
          </a:solidFill>
          <a:ln w="19050">
            <a:solidFill>
              <a:schemeClr val="lt1"/>
            </a:solidFill>
          </a:ln>
          <a:effectLst/>
        </c:spPr>
        <c:dLbl>
          <c:idx val="0"/>
          <c:layout>
            <c:manualLayout>
              <c:x val="-0.13282809558512249"/>
              <c:y val="-0.25211750556564905"/>
            </c:manualLayout>
          </c:layout>
          <c:spPr>
            <a:solidFill>
              <a:srgbClr val="7030A0"/>
            </a:solidFill>
            <a:ln w="12700" cap="flat" cmpd="sng" algn="ctr">
              <a:solidFill>
                <a:schemeClr val="dk1">
                  <a:shade val="50000"/>
                </a:schemeClr>
              </a:solidFill>
              <a:prstDash val="solid"/>
              <a:miter lim="800000"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noAutofit/>
            </a:bodyPr>
            <a:lstStyle/>
            <a:p>
              <a:pPr>
                <a:defRPr sz="900" b="0" i="0" u="none" strike="noStrike" kern="1200" baseline="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pPr>
              <a:endParaRPr lang="es-SV"/>
            </a:p>
          </c:txPr>
          <c:showLegendKey val="0"/>
          <c:showVal val="1"/>
          <c:showCatName val="1"/>
          <c:showSerName val="0"/>
          <c:showPercent val="1"/>
          <c:showBubbleSize val="0"/>
          <c:extLst>
            <c:ext xmlns:c15="http://schemas.microsoft.com/office/drawing/2012/chart" uri="{CE6537A1-D6FC-4f65-9D91-7224C49458BB}">
              <c15:layout>
                <c:manualLayout>
                  <c:w val="0.25719870469552114"/>
                  <c:h val="0.13089934024363697"/>
                </c:manualLayout>
              </c15:layout>
            </c:ext>
          </c:extLst>
        </c:dLbl>
      </c:pivotFmt>
      <c:pivotFmt>
        <c:idx val="39"/>
        <c:spPr>
          <a:solidFill>
            <a:schemeClr val="accent2"/>
          </a:solidFill>
          <a:ln w="19050">
            <a:solidFill>
              <a:schemeClr val="lt1"/>
            </a:solidFill>
          </a:ln>
          <a:effectLst/>
        </c:spPr>
        <c:dLbl>
          <c:idx val="0"/>
          <c:layout>
            <c:manualLayout>
              <c:x val="-0.43047113009970994"/>
              <c:y val="-1.8192087427100299E-3"/>
            </c:manualLayout>
          </c:layout>
          <c:spPr>
            <a:solidFill>
              <a:schemeClr val="accent2"/>
            </a:solidFill>
            <a:ln w="12700" cap="flat" cmpd="sng" algn="ctr">
              <a:solidFill>
                <a:schemeClr val="dk1">
                  <a:shade val="50000"/>
                </a:schemeClr>
              </a:solidFill>
              <a:prstDash val="solid"/>
              <a:miter lim="800000"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noAutofit/>
            </a:bodyPr>
            <a:lstStyle/>
            <a:p>
              <a:pPr>
                <a:defRPr sz="900" b="0" i="0" u="none" strike="noStrike" kern="1200" baseline="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pPr>
              <a:endParaRPr lang="es-SV"/>
            </a:p>
          </c:txPr>
          <c:showLegendKey val="0"/>
          <c:showVal val="1"/>
          <c:showCatName val="1"/>
          <c:showSerName val="0"/>
          <c:showPercent val="1"/>
          <c:showBubbleSize val="0"/>
          <c:extLst>
            <c:ext xmlns:c15="http://schemas.microsoft.com/office/drawing/2012/chart" uri="{CE6537A1-D6FC-4f65-9D91-7224C49458BB}">
              <c15:layout>
                <c:manualLayout>
                  <c:w val="0.27605391955164887"/>
                  <c:h val="0.13089934024363697"/>
                </c:manualLayout>
              </c15:layout>
            </c:ext>
          </c:extLst>
        </c:dLbl>
      </c:pivotFmt>
      <c:pivotFmt>
        <c:idx val="40"/>
        <c:spPr>
          <a:solidFill>
            <a:schemeClr val="accent6">
              <a:lumMod val="60000"/>
              <a:lumOff val="40000"/>
            </a:schemeClr>
          </a:solidFill>
          <a:ln w="19050">
            <a:solidFill>
              <a:schemeClr val="lt1"/>
            </a:solidFill>
          </a:ln>
          <a:effectLst/>
        </c:spPr>
        <c:dLbl>
          <c:idx val="0"/>
          <c:layout>
            <c:manualLayout>
              <c:x val="-0.25564829276528167"/>
              <c:y val="0.20850599765482589"/>
            </c:manualLayout>
          </c:layout>
          <c:spPr>
            <a:solidFill>
              <a:schemeClr val="accent6">
                <a:lumMod val="60000"/>
                <a:lumOff val="40000"/>
              </a:schemeClr>
            </a:solidFill>
            <a:ln w="12700" cap="flat" cmpd="sng" algn="ctr">
              <a:solidFill>
                <a:schemeClr val="dk1">
                  <a:shade val="50000"/>
                </a:schemeClr>
              </a:solidFill>
              <a:prstDash val="solid"/>
              <a:miter lim="800000"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pPr>
              <a:endParaRPr lang="es-SV"/>
            </a:p>
          </c:txPr>
          <c:showLegendKey val="0"/>
          <c:showVal val="0"/>
          <c:showCatName val="1"/>
          <c:showSerName val="0"/>
          <c:showPercent val="1"/>
          <c:showBubbleSize val="0"/>
          <c:extLst>
            <c:ext xmlns:c15="http://schemas.microsoft.com/office/drawing/2012/chart" uri="{CE6537A1-D6FC-4f65-9D91-7224C49458BB}">
              <c15:layout>
                <c:manualLayout>
                  <c:w val="0.24373069408400136"/>
                  <c:h val="0.12731684067521823"/>
                </c:manualLayout>
              </c15:layout>
            </c:ext>
          </c:extLst>
        </c:dLbl>
      </c:pivotFmt>
      <c:pivotFmt>
        <c:idx val="41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  <c:dLbl>
          <c:idx val="0"/>
          <c:layout>
            <c:manualLayout>
              <c:x val="-0.29074083814717505"/>
              <c:y val="0.4333813632415785"/>
            </c:manualLayout>
          </c:layout>
          <c:spPr>
            <a:solidFill>
              <a:schemeClr val="accent1"/>
            </a:solidFill>
            <a:ln w="12700" cap="flat" cmpd="sng" algn="ctr">
              <a:solidFill>
                <a:schemeClr val="dk1">
                  <a:shade val="50000"/>
                </a:schemeClr>
              </a:solidFill>
              <a:prstDash val="solid"/>
              <a:miter lim="800000"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pPr>
              <a:endParaRPr lang="es-SV"/>
            </a:p>
          </c:txPr>
          <c:showLegendKey val="0"/>
          <c:showVal val="0"/>
          <c:showCatName val="1"/>
          <c:showSerName val="0"/>
          <c:showPercent val="1"/>
          <c:showBubbleSize val="0"/>
          <c:extLst>
            <c:ext xmlns:c15="http://schemas.microsoft.com/office/drawing/2012/chart" uri="{CE6537A1-D6FC-4f65-9D91-7224C49458BB}">
              <c15:layout>
                <c:manualLayout>
                  <c:w val="0.18059266033719656"/>
                  <c:h val="0.12731668559641141"/>
                </c:manualLayout>
              </c15:layout>
            </c:ext>
          </c:extLst>
        </c:dLbl>
      </c:pivotFmt>
    </c:pivotFmts>
    <c:plotArea>
      <c:layout>
        <c:manualLayout>
          <c:layoutTarget val="inner"/>
          <c:xMode val="edge"/>
          <c:yMode val="edge"/>
          <c:x val="0.26887621222700236"/>
          <c:y val="0.17977195177913508"/>
          <c:w val="0.4029885409499635"/>
          <c:h val="0.76282695965013492"/>
        </c:manualLayout>
      </c:layout>
      <c:doughnutChart>
        <c:varyColors val="1"/>
        <c:ser>
          <c:idx val="0"/>
          <c:order val="0"/>
          <c:tx>
            <c:strRef>
              <c:f>Historico_Cartera!$K$6</c:f>
              <c:strCache>
                <c:ptCount val="1"/>
                <c:pt idx="0">
                  <c:v>Total</c:v>
                </c:pt>
              </c:strCache>
            </c:strRef>
          </c:tx>
          <c:dPt>
            <c:idx val="0"/>
            <c:bubble3D val="0"/>
            <c:spPr>
              <a:solidFill>
                <a:srgbClr val="FF000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E3E1-4DAE-B35C-6666DE1F35DC}"/>
              </c:ext>
            </c:extLst>
          </c:dPt>
          <c:dPt>
            <c:idx val="1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E3E1-4DAE-B35C-6666DE1F35DC}"/>
              </c:ext>
            </c:extLst>
          </c:dPt>
          <c:dPt>
            <c:idx val="2"/>
            <c:bubble3D val="0"/>
            <c:spPr>
              <a:solidFill>
                <a:schemeClr val="accent4">
                  <a:lumMod val="75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E3E1-4DAE-B35C-6666DE1F35DC}"/>
              </c:ext>
            </c:extLst>
          </c:dPt>
          <c:dPt>
            <c:idx val="3"/>
            <c:bubble3D val="0"/>
            <c:spPr>
              <a:solidFill>
                <a:srgbClr val="7030A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E3E1-4DAE-B35C-6666DE1F35DC}"/>
              </c:ext>
            </c:extLst>
          </c:dPt>
          <c:dPt>
            <c:idx val="4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E3E1-4DAE-B35C-6666DE1F35DC}"/>
              </c:ext>
            </c:extLst>
          </c:dPt>
          <c:dPt>
            <c:idx val="5"/>
            <c:bubble3D val="0"/>
            <c:spPr>
              <a:solidFill>
                <a:schemeClr val="accent6">
                  <a:lumMod val="60000"/>
                  <a:lumOff val="4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E3E1-4DAE-B35C-6666DE1F35DC}"/>
              </c:ext>
            </c:extLst>
          </c:dPt>
          <c:dPt>
            <c:idx val="6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D-E3E1-4DAE-B35C-6666DE1F35DC}"/>
              </c:ext>
            </c:extLst>
          </c:dPt>
          <c:dLbls>
            <c:dLbl>
              <c:idx val="0"/>
              <c:layout>
                <c:manualLayout>
                  <c:x val="0.23251691680047176"/>
                  <c:y val="-0.21454094354287712"/>
                </c:manualLayout>
              </c:layout>
              <c:spPr>
                <a:solidFill>
                  <a:srgbClr val="FF0000"/>
                </a:solidFill>
                <a:ln w="12700" cap="flat" cmpd="sng" algn="ctr">
                  <a:solidFill>
                    <a:schemeClr val="dk1">
                      <a:shade val="50000"/>
                    </a:schemeClr>
                  </a:solidFill>
                  <a:prstDash val="solid"/>
                  <a:miter lim="800000"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200" b="0" i="0" u="none" strike="noStrike" kern="1200" baseline="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SV"/>
                </a:p>
              </c:txPr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3368034731625648"/>
                      <c:h val="0.20647992736880866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E3E1-4DAE-B35C-6666DE1F35DC}"/>
                </c:ext>
              </c:extLst>
            </c:dLbl>
            <c:dLbl>
              <c:idx val="1"/>
              <c:layout>
                <c:manualLayout>
                  <c:x val="0.49074079572824386"/>
                  <c:y val="-0.17365897586036128"/>
                </c:manualLayout>
              </c:layout>
              <c:spPr>
                <a:solidFill>
                  <a:schemeClr val="accent4"/>
                </a:solidFill>
                <a:ln w="12700" cap="flat" cmpd="sng" algn="ctr">
                  <a:solidFill>
                    <a:schemeClr val="dk1">
                      <a:shade val="50000"/>
                    </a:schemeClr>
                  </a:solidFill>
                  <a:prstDash val="solid"/>
                  <a:miter lim="800000"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200" b="0" i="0" u="none" strike="noStrike" kern="1200" baseline="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SV"/>
                </a:p>
              </c:txPr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598923068178251"/>
                      <c:h val="0.12613318221735179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E3E1-4DAE-B35C-6666DE1F35DC}"/>
                </c:ext>
              </c:extLst>
            </c:dLbl>
            <c:dLbl>
              <c:idx val="2"/>
              <c:layout>
                <c:manualLayout>
                  <c:x val="0.43282845072469428"/>
                  <c:y val="-0.29075386460894498"/>
                </c:manualLayout>
              </c:layout>
              <c:spPr>
                <a:solidFill>
                  <a:schemeClr val="accent4">
                    <a:lumMod val="75000"/>
                  </a:schemeClr>
                </a:solidFill>
                <a:ln w="12700" cap="flat" cmpd="sng" algn="ctr">
                  <a:solidFill>
                    <a:schemeClr val="dk1">
                      <a:shade val="50000"/>
                    </a:schemeClr>
                  </a:solidFill>
                  <a:prstDash val="solid"/>
                  <a:miter lim="800000"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200" b="0" i="0" u="none" strike="noStrike" kern="1200" baseline="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SV"/>
                </a:p>
              </c:txPr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56482529942405"/>
                      <c:h val="0.16404367108376774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E3E1-4DAE-B35C-6666DE1F35DC}"/>
                </c:ext>
              </c:extLst>
            </c:dLbl>
            <c:dLbl>
              <c:idx val="3"/>
              <c:layout>
                <c:manualLayout>
                  <c:x val="-0.13282809558512249"/>
                  <c:y val="-0.25211750556564905"/>
                </c:manualLayout>
              </c:layout>
              <c:spPr>
                <a:solidFill>
                  <a:srgbClr val="7030A0"/>
                </a:solidFill>
                <a:ln w="12700" cap="flat" cmpd="sng" algn="ctr">
                  <a:solidFill>
                    <a:schemeClr val="dk1">
                      <a:shade val="50000"/>
                    </a:schemeClr>
                  </a:solidFill>
                  <a:prstDash val="solid"/>
                  <a:miter lim="800000"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200" b="0" i="0" u="none" strike="noStrike" kern="1200" baseline="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SV"/>
                </a:p>
              </c:txPr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5719870469552114"/>
                      <c:h val="0.13089934024363697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7-E3E1-4DAE-B35C-6666DE1F35DC}"/>
                </c:ext>
              </c:extLst>
            </c:dLbl>
            <c:dLbl>
              <c:idx val="4"/>
              <c:layout>
                <c:manualLayout>
                  <c:x val="-0.43047113009970994"/>
                  <c:y val="-1.8192087427100299E-3"/>
                </c:manualLayout>
              </c:layout>
              <c:spPr>
                <a:solidFill>
                  <a:schemeClr val="accent2"/>
                </a:solidFill>
                <a:ln w="12700" cap="flat" cmpd="sng" algn="ctr">
                  <a:solidFill>
                    <a:schemeClr val="dk1">
                      <a:shade val="50000"/>
                    </a:schemeClr>
                  </a:solidFill>
                  <a:prstDash val="solid"/>
                  <a:miter lim="800000"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200" b="0" i="0" u="none" strike="noStrike" kern="1200" baseline="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SV"/>
                </a:p>
              </c:txPr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7605391955164887"/>
                      <c:h val="0.13089934024363697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9-E3E1-4DAE-B35C-6666DE1F35DC}"/>
                </c:ext>
              </c:extLst>
            </c:dLbl>
            <c:dLbl>
              <c:idx val="5"/>
              <c:layout>
                <c:manualLayout>
                  <c:x val="-0.25564829276528167"/>
                  <c:y val="0.20850599765482589"/>
                </c:manualLayout>
              </c:layout>
              <c:spPr>
                <a:solidFill>
                  <a:schemeClr val="accent6">
                    <a:lumMod val="60000"/>
                    <a:lumOff val="40000"/>
                  </a:schemeClr>
                </a:solidFill>
                <a:ln w="12700" cap="flat" cmpd="sng" algn="ctr">
                  <a:solidFill>
                    <a:schemeClr val="dk1">
                      <a:shade val="50000"/>
                    </a:schemeClr>
                  </a:solidFill>
                  <a:prstDash val="solid"/>
                  <a:miter lim="800000"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200" b="0" i="0" u="none" strike="noStrike" kern="1200" baseline="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SV"/>
                </a:p>
              </c:txPr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4373069408400136"/>
                      <c:h val="0.12731684067521823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B-E3E1-4DAE-B35C-6666DE1F35DC}"/>
                </c:ext>
              </c:extLst>
            </c:dLbl>
            <c:dLbl>
              <c:idx val="6"/>
              <c:layout>
                <c:manualLayout>
                  <c:x val="-0.29074083814717505"/>
                  <c:y val="0.4333813632415785"/>
                </c:manualLayout>
              </c:layout>
              <c:spPr>
                <a:solidFill>
                  <a:schemeClr val="accent1"/>
                </a:solidFill>
                <a:ln w="12700" cap="flat" cmpd="sng" algn="ctr">
                  <a:solidFill>
                    <a:schemeClr val="dk1">
                      <a:shade val="50000"/>
                    </a:schemeClr>
                  </a:solidFill>
                  <a:prstDash val="solid"/>
                  <a:miter lim="800000"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200" b="0" i="0" u="none" strike="noStrike" kern="1200" baseline="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SV"/>
                </a:p>
              </c:txPr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8059266033719656"/>
                      <c:h val="0.12731668559641141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D-E3E1-4DAE-B35C-6666DE1F35D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/>
            </c:extLst>
          </c:dLbls>
          <c:cat>
            <c:strRef>
              <c:f>Historico_Cartera!$J$7:$J$14</c:f>
              <c:strCache>
                <c:ptCount val="7"/>
                <c:pt idx="0">
                  <c:v>1. 0 AL DIA</c:v>
                </c:pt>
                <c:pt idx="1">
                  <c:v>2. 1-30 DIAS</c:v>
                </c:pt>
                <c:pt idx="2">
                  <c:v>3. 31-60 DIAS</c:v>
                </c:pt>
                <c:pt idx="3">
                  <c:v>4. 61-90 DIAS</c:v>
                </c:pt>
                <c:pt idx="4">
                  <c:v>5. 91-180 DIAS</c:v>
                </c:pt>
                <c:pt idx="5">
                  <c:v>6. 181-365 DIAS</c:v>
                </c:pt>
                <c:pt idx="6">
                  <c:v>7. S&gt;395 DIAS</c:v>
                </c:pt>
              </c:strCache>
            </c:strRef>
          </c:cat>
          <c:val>
            <c:numRef>
              <c:f>Historico_Cartera!$K$7:$K$14</c:f>
              <c:numCache>
                <c:formatCode>General</c:formatCode>
                <c:ptCount val="7"/>
                <c:pt idx="0">
                  <c:v>2582</c:v>
                </c:pt>
                <c:pt idx="1">
                  <c:v>293</c:v>
                </c:pt>
                <c:pt idx="2">
                  <c:v>71</c:v>
                </c:pt>
                <c:pt idx="3">
                  <c:v>40</c:v>
                </c:pt>
                <c:pt idx="4">
                  <c:v>60</c:v>
                </c:pt>
                <c:pt idx="5">
                  <c:v>159</c:v>
                </c:pt>
                <c:pt idx="6">
                  <c:v>224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E3E1-4DAE-B35C-6666DE1F35D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66"/>
      </c:doughnut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es-SV"/>
    </a:p>
  </c:txPr>
  <c:externalData r:id="rId3">
    <c:autoUpdate val="0"/>
  </c:externalData>
  <c:extLst>
    <c:ext xmlns:c14="http://schemas.microsoft.com/office/drawing/2007/8/2/chart" uri="{781A3756-C4B2-4CAC-9D66-4F8BD8637D16}">
      <c14:pivotOptions>
        <c14:dropZoneFilter val="1"/>
        <c14:dropZoneData val="1"/>
        <c14:dropZoneSeries val="1"/>
      </c14:pivotOptions>
    </c:ext>
  </c:extLst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>
            <a:extLst>
              <a:ext uri="{FF2B5EF4-FFF2-40B4-BE49-F238E27FC236}">
                <a16:creationId xmlns:a16="http://schemas.microsoft.com/office/drawing/2014/main" id="{B7E944AE-0B1C-CC1F-B709-B359F7626958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1"/>
            <a:ext cx="3038604" cy="46534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SV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4B592FEB-8929-D642-ABCC-AF352082F1E8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970159" y="1"/>
            <a:ext cx="3038604" cy="46534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es-SV"/>
              <a:t>18/01/2024</a:t>
            </a:r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05DB7B7F-B0F7-39DB-FA27-298611BDC0BA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831060"/>
            <a:ext cx="3038604" cy="46534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SV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77D129C7-3F04-E425-105A-FB081027902D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970159" y="8831060"/>
            <a:ext cx="3038604" cy="46534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CE2ABFE-E9E3-4297-BC25-6BE5ECA1B11C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90155907"/>
      </p:ext>
    </p:extLst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038604" cy="46534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SV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970159" y="1"/>
            <a:ext cx="3038604" cy="46534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es-SV"/>
              <a:t>18/01/2024</a:t>
            </a:r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SV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700714" y="4473512"/>
            <a:ext cx="5608975" cy="366028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831060"/>
            <a:ext cx="3038604" cy="46534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SV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970159" y="8831060"/>
            <a:ext cx="3038604" cy="46534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66FF604-5827-4788-9E25-085563042A0F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844716721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0D07670-D20F-4241-BEF0-BBA28ADEC47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3432738B-B22A-41FE-B4B7-585D2D536AE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SV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354F51D-FBB4-4E02-AE3B-57D345856D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770E0-B254-46C6-80BD-AA41F988AA15}" type="datetimeFigureOut">
              <a:rPr lang="es-SV" smtClean="0"/>
              <a:t>23/12/2024</a:t>
            </a:fld>
            <a:endParaRPr lang="es-SV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061F4E1-1BF0-4789-A176-51D8B8D8FD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45BE5A7-C396-4567-A2F8-BA3FCCEFEB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10E03-8F58-4CDF-8016-AD714939AAF8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3589671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DC0261A-1387-45B6-B26C-52F529D3EA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801EE9EC-DF06-4DDD-A5D5-760540BC233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5BC42A9-49CD-4360-A912-6266A42B26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770E0-B254-46C6-80BD-AA41F988AA15}" type="datetimeFigureOut">
              <a:rPr lang="es-SV" smtClean="0"/>
              <a:t>23/12/2024</a:t>
            </a:fld>
            <a:endParaRPr lang="es-SV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FB32C18-A77D-4B8F-8D57-B5A42DA116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DBC04C9-3588-4276-865B-1DCBA54E17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10E03-8F58-4CDF-8016-AD714939AAF8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4603546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0B2FE598-A71B-4116-8044-CC6DAD8307A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50F766AF-00BB-40B5-A701-353E921B034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EE0935E-B7B6-4DF1-B311-56A9C55FA7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770E0-B254-46C6-80BD-AA41F988AA15}" type="datetimeFigureOut">
              <a:rPr lang="es-SV" smtClean="0"/>
              <a:t>23/12/2024</a:t>
            </a:fld>
            <a:endParaRPr lang="es-SV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12B47B7-4360-41C3-A8DC-8F19FFE602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2808930-D597-4033-9541-627B71CA1C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10E03-8F58-4CDF-8016-AD714939AAF8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5105706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D7A7D55-7042-4683-BCBA-F453EAB6BB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4F33BF1-30AE-4EF2-A8DA-FEE4514D4F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406B33B-EF4D-410D-8A82-09E581C323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770E0-B254-46C6-80BD-AA41F988AA15}" type="datetimeFigureOut">
              <a:rPr lang="es-SV" smtClean="0"/>
              <a:t>23/12/2024</a:t>
            </a:fld>
            <a:endParaRPr lang="es-SV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0849A31-E884-428D-A5FA-B3C3CBCAA9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A154CE3-FF16-4216-A826-37A691A509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10E03-8F58-4CDF-8016-AD714939AAF8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4703902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23A0DA4-D986-40D7-B421-99CA9315F5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AD78C1A0-CD39-4624-933A-52B7D36840C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801DF4C-54B0-48A5-A46D-3202C373D5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770E0-B254-46C6-80BD-AA41F988AA15}" type="datetimeFigureOut">
              <a:rPr lang="es-SV" smtClean="0"/>
              <a:t>23/12/2024</a:t>
            </a:fld>
            <a:endParaRPr lang="es-SV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5DAE43D-2183-438F-BAE4-79ADD9F015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AFF7322-0FB6-4477-A870-FD290C11A7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10E03-8F58-4CDF-8016-AD714939AAF8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5592079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96F1163-FEA6-47DD-A722-495EBE53F5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CC004A4-39F1-4A61-A017-B1B76FD891F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2A99E49C-99F3-4EB0-AB54-5FE6EA6435A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D7933BFC-617B-4A75-B838-3C8885F325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770E0-B254-46C6-80BD-AA41F988AA15}" type="datetimeFigureOut">
              <a:rPr lang="es-SV" smtClean="0"/>
              <a:t>23/12/2024</a:t>
            </a:fld>
            <a:endParaRPr lang="es-SV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03B1DE53-3D42-4D25-8206-1CE8ADF57A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4443A6FD-2D8B-49E8-8779-38262A8992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10E03-8F58-4CDF-8016-AD714939AAF8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3970434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DA55407-13AC-418D-A3F7-591CDBB894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81856215-30E9-4841-9A09-0A248C1E2B4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778281B2-28C7-41A3-B29D-9C4987D7697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58025969-B36F-4499-9F59-1D3271CAC78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FAD8CB9D-CDA2-4342-8595-33DC2E02C92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B96F2AF8-5A46-4ADB-B488-577E2896B1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770E0-B254-46C6-80BD-AA41F988AA15}" type="datetimeFigureOut">
              <a:rPr lang="es-SV" smtClean="0"/>
              <a:t>23/12/2024</a:t>
            </a:fld>
            <a:endParaRPr lang="es-SV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55167D7E-D00F-4937-8D01-B9965F94B8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1FC314F9-E5AA-4109-B19F-3B4CC3444A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10E03-8F58-4CDF-8016-AD714939AAF8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6392719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F971268-E8FB-42C5-AC18-0CA6B21ADB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94B28FED-B0ED-4851-AB79-3CC6A338AA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770E0-B254-46C6-80BD-AA41F988AA15}" type="datetimeFigureOut">
              <a:rPr lang="es-SV" smtClean="0"/>
              <a:t>23/12/2024</a:t>
            </a:fld>
            <a:endParaRPr lang="es-SV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51378153-F9BD-4791-A19F-EB3ADF7097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8E0FA47C-E779-4FC9-985E-DB5627FA76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10E03-8F58-4CDF-8016-AD714939AAF8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480655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EE56CCBA-3B9A-4C65-9F30-9B1FB6DC17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770E0-B254-46C6-80BD-AA41F988AA15}" type="datetimeFigureOut">
              <a:rPr lang="es-SV" smtClean="0"/>
              <a:t>23/12/2024</a:t>
            </a:fld>
            <a:endParaRPr lang="es-SV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865B5D6E-5869-47AC-9832-3652F54994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09FEBE36-138D-40F6-98FB-ED3D5F6F14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10E03-8F58-4CDF-8016-AD714939AAF8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5345867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E03F9C8-A218-477B-87ED-4CF2C62728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845F092-D122-4BA7-B065-C875D3769F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2C0EFC21-8F3D-4834-B78B-BCA9AB1D696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53056A82-6D3B-46AA-A486-D36F57F803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770E0-B254-46C6-80BD-AA41F988AA15}" type="datetimeFigureOut">
              <a:rPr lang="es-SV" smtClean="0"/>
              <a:t>23/12/2024</a:t>
            </a:fld>
            <a:endParaRPr lang="es-SV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8C0A8437-AF64-4355-9AA1-8659C165D8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9B2B8D1F-498B-4F84-B8E0-A6D080BAA7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10E03-8F58-4CDF-8016-AD714939AAF8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647765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6AE9FCD-B8C2-46EF-AD34-5B3B6AE97A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2A0B3B7A-F59A-4C91-AC12-12A7A528390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SV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DDC4C3FB-4892-409B-8EEB-DD800105598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C67F3F72-3B08-4D1C-9BDC-399842987B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770E0-B254-46C6-80BD-AA41F988AA15}" type="datetimeFigureOut">
              <a:rPr lang="es-SV" smtClean="0"/>
              <a:t>23/12/2024</a:t>
            </a:fld>
            <a:endParaRPr lang="es-SV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98A619E4-FA5F-41DB-906F-44DC9955CA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21A86FA6-FBF9-4F89-8D29-8FC28E8A26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10E03-8F58-4CDF-8016-AD714939AAF8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4021936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67560301-1F3B-4C16-9C3E-A69BE83476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169A7B75-4046-40C5-A0ED-18CBB005F25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068E9AC-6916-422F-B64D-C878ED41053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B770E0-B254-46C6-80BD-AA41F988AA15}" type="datetimeFigureOut">
              <a:rPr lang="es-SV" smtClean="0"/>
              <a:t>23/12/2024</a:t>
            </a:fld>
            <a:endParaRPr lang="es-SV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8DFE7B3-FC8D-484D-A337-483FD7F86EA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SV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7F09B17-93DD-4C7B-8801-B1E7268DF17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710E03-8F58-4CDF-8016-AD714939AAF8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41775317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S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E8BD4C45-5C7B-48A4-9F9B-2CBEC5B4260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92687" y="2118790"/>
            <a:ext cx="1554681" cy="1833609"/>
          </a:xfrm>
          <a:prstGeom prst="rect">
            <a:avLst/>
          </a:prstGeom>
        </p:spPr>
      </p:pic>
      <p:sp>
        <p:nvSpPr>
          <p:cNvPr id="6" name="Título 12">
            <a:extLst>
              <a:ext uri="{FF2B5EF4-FFF2-40B4-BE49-F238E27FC236}">
                <a16:creationId xmlns:a16="http://schemas.microsoft.com/office/drawing/2014/main" id="{B02B8D2D-7590-466D-B701-B661C10665B2}"/>
              </a:ext>
            </a:extLst>
          </p:cNvPr>
          <p:cNvSpPr txBox="1">
            <a:spLocks/>
          </p:cNvSpPr>
          <p:nvPr/>
        </p:nvSpPr>
        <p:spPr>
          <a:xfrm>
            <a:off x="5747656" y="1"/>
            <a:ext cx="6444344" cy="6857999"/>
          </a:xfrm>
          <a:prstGeom prst="rect">
            <a:avLst/>
          </a:prstGeom>
          <a:solidFill>
            <a:srgbClr val="111E60"/>
          </a:solidFill>
          <a:ln>
            <a:solidFill>
              <a:srgbClr val="111E60"/>
            </a:solidFill>
          </a:ln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es-SV" sz="2800" b="1" i="1" dirty="0">
              <a:solidFill>
                <a:schemeClr val="bg1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s-SV" sz="2800" b="1" i="1" dirty="0">
                <a:solidFill>
                  <a:schemeClr val="bg1"/>
                </a:solidFill>
                <a:latin typeface="Century Gothic" panose="020B0502020202020204" pitchFamily="34" charset="0"/>
              </a:rPr>
              <a:t>Unidad de Créditos y Recuperación</a:t>
            </a:r>
          </a:p>
          <a:p>
            <a:pPr algn="ctr"/>
            <a:r>
              <a:rPr lang="es-SV" sz="2800" b="1" i="1" dirty="0">
                <a:solidFill>
                  <a:schemeClr val="bg1"/>
                </a:solidFill>
                <a:latin typeface="Century Gothic" panose="020B0502020202020204" pitchFamily="34" charset="0"/>
              </a:rPr>
              <a:t>Presenta:</a:t>
            </a:r>
          </a:p>
          <a:p>
            <a:pPr algn="ctr"/>
            <a:endParaRPr lang="es-SV" sz="1200" b="1" i="1" dirty="0">
              <a:solidFill>
                <a:schemeClr val="bg1"/>
              </a:solidFill>
              <a:latin typeface="Century Gothic" panose="020B0502020202020204" pitchFamily="34" charset="0"/>
            </a:endParaRPr>
          </a:p>
          <a:p>
            <a:pPr algn="ctr"/>
            <a:endParaRPr lang="es-SV" sz="2400" b="1" i="1" dirty="0">
              <a:solidFill>
                <a:schemeClr val="bg1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s-SV" sz="2800" b="1" i="1" dirty="0">
                <a:solidFill>
                  <a:schemeClr val="bg1"/>
                </a:solidFill>
                <a:latin typeface="Century Gothic" panose="020B0502020202020204" pitchFamily="34" charset="0"/>
              </a:rPr>
              <a:t>Informe </a:t>
            </a:r>
          </a:p>
          <a:p>
            <a:pPr algn="ctr"/>
            <a:r>
              <a:rPr lang="es-SV" sz="2800" b="1" i="1" dirty="0">
                <a:solidFill>
                  <a:schemeClr val="bg1"/>
                </a:solidFill>
                <a:latin typeface="Century Gothic" panose="020B0502020202020204" pitchFamily="34" charset="0"/>
              </a:rPr>
              <a:t>Resultados de la Situación Crediticia, Colocación y Recuperación </a:t>
            </a:r>
          </a:p>
          <a:p>
            <a:pPr algn="ctr"/>
            <a:r>
              <a:rPr lang="es-SV" sz="2800" b="1" i="1" dirty="0">
                <a:solidFill>
                  <a:schemeClr val="bg1"/>
                </a:solidFill>
                <a:latin typeface="Century Gothic" panose="020B0502020202020204" pitchFamily="34" charset="0"/>
              </a:rPr>
              <a:t>3er.  trimestre del año 2024</a:t>
            </a:r>
          </a:p>
          <a:p>
            <a:pPr algn="ctr"/>
            <a:endParaRPr lang="es-SV" sz="2800" b="1" i="1" dirty="0">
              <a:solidFill>
                <a:schemeClr val="bg1"/>
              </a:solidFill>
              <a:latin typeface="Century Gothic" panose="020B0502020202020204" pitchFamily="34" charset="0"/>
            </a:endParaRPr>
          </a:p>
          <a:p>
            <a:pPr algn="ctr"/>
            <a:endParaRPr lang="es-SV" sz="1400" b="1" i="1" dirty="0">
              <a:solidFill>
                <a:schemeClr val="bg1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s-SV" sz="2800" b="1" i="1" dirty="0">
                <a:solidFill>
                  <a:schemeClr val="bg1"/>
                </a:solidFill>
                <a:latin typeface="Century Gothic" panose="020B0502020202020204" pitchFamily="34" charset="0"/>
              </a:rPr>
              <a:t>Fondo Solidario para la Familia Microempresaria.</a:t>
            </a:r>
          </a:p>
          <a:p>
            <a:pPr algn="ctr"/>
            <a:r>
              <a:rPr lang="es-SV" sz="2800" b="1" i="1" dirty="0">
                <a:solidFill>
                  <a:schemeClr val="bg1"/>
                </a:solidFill>
                <a:latin typeface="Century Gothic" panose="020B0502020202020204" pitchFamily="34" charset="0"/>
              </a:rPr>
              <a:t>FOSOFAMILIA</a:t>
            </a: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DF0F9F04-D60F-455D-A091-BCC94341592C}"/>
              </a:ext>
            </a:extLst>
          </p:cNvPr>
          <p:cNvSpPr txBox="1"/>
          <p:nvPr/>
        </p:nvSpPr>
        <p:spPr>
          <a:xfrm>
            <a:off x="6310848" y="6149238"/>
            <a:ext cx="531795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600" dirty="0">
                <a:solidFill>
                  <a:schemeClr val="bg1"/>
                </a:solidFill>
              </a:rPr>
              <a:t>Sesión de Consejo Directivo CD- 39/2024</a:t>
            </a:r>
            <a:endParaRPr lang="es-MX" sz="1600" dirty="0">
              <a:solidFill>
                <a:schemeClr val="bg1"/>
              </a:solidFill>
              <a:highlight>
                <a:srgbClr val="FFFF00"/>
              </a:highlight>
            </a:endParaRPr>
          </a:p>
          <a:p>
            <a:pPr algn="ctr"/>
            <a:r>
              <a:rPr lang="es-MX" sz="1600" dirty="0">
                <a:solidFill>
                  <a:schemeClr val="bg1"/>
                </a:solidFill>
              </a:rPr>
              <a:t>Jueves 10 de octubre del año 2024</a:t>
            </a:r>
            <a:endParaRPr lang="es-SV" sz="1600" dirty="0">
              <a:solidFill>
                <a:schemeClr val="bg1"/>
              </a:solidFill>
              <a:highlight>
                <a:srgbClr val="FFFF00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24842566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uadroTexto 6">
            <a:extLst>
              <a:ext uri="{FF2B5EF4-FFF2-40B4-BE49-F238E27FC236}">
                <a16:creationId xmlns:a16="http://schemas.microsoft.com/office/drawing/2014/main" id="{01993C38-6CEE-2C42-238F-11E2FC117E4D}"/>
              </a:ext>
            </a:extLst>
          </p:cNvPr>
          <p:cNvSpPr txBox="1"/>
          <p:nvPr/>
        </p:nvSpPr>
        <p:spPr>
          <a:xfrm rot="10800000" flipV="1">
            <a:off x="488378" y="46168"/>
            <a:ext cx="1121523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2500" b="1" dirty="0">
                <a:latin typeface="Century Gothic" panose="020B0502020202020204" pitchFamily="34" charset="0"/>
              </a:rPr>
              <a:t>III. </a:t>
            </a:r>
            <a:r>
              <a:rPr lang="es-SV" sz="2800" b="1" dirty="0">
                <a:latin typeface="Century Gothic" panose="020B0502020202020204" pitchFamily="34" charset="0"/>
              </a:rPr>
              <a:t>RESULTADOS DE LOS SALDOS DE CARTERA CORRESPONDIENTE </a:t>
            </a:r>
          </a:p>
          <a:p>
            <a:pPr algn="ctr"/>
            <a:r>
              <a:rPr lang="es-SV" sz="2800" b="1" dirty="0">
                <a:latin typeface="Century Gothic" panose="020B0502020202020204" pitchFamily="34" charset="0"/>
              </a:rPr>
              <a:t>AL TERCER TRIMESTRE AÑO 2024</a:t>
            </a: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33AF7C04-E040-05CC-8F71-DD5135602049}"/>
              </a:ext>
            </a:extLst>
          </p:cNvPr>
          <p:cNvSpPr txBox="1"/>
          <p:nvPr/>
        </p:nvSpPr>
        <p:spPr>
          <a:xfrm rot="10800000" flipV="1">
            <a:off x="488375" y="944594"/>
            <a:ext cx="11215239" cy="18794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s-ES" sz="2000" dirty="0">
                <a:latin typeface="Century Gothic" panose="020B0502020202020204" pitchFamily="34" charset="0"/>
              </a:rPr>
              <a:t>En la siguiente gráfica se representa el crecimiento de la cartera de créditos, se muestra el  comportamiento de esta durante el tercer trimestre del año 2024 (Julio - Septiembre). Al cierre de septiembre se cuenta con saldo de cartera de US$3,160,082.98 con una cartera de créditos de 1,167 clientes. </a:t>
            </a:r>
            <a:r>
              <a:rPr lang="es-ES" sz="2000" strike="sngStrike" dirty="0">
                <a:latin typeface="Century Gothic" panose="020B0502020202020204" pitchFamily="34" charset="0"/>
              </a:rPr>
              <a:t> </a:t>
            </a:r>
            <a:endParaRPr lang="es-SV" sz="2000" dirty="0">
              <a:latin typeface="Century Gothic" panose="020B0502020202020204" pitchFamily="34" charset="0"/>
            </a:endParaRPr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B5923F5A-CB6C-E7D6-E0A0-0E91BF0F2E7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8375" y="2824084"/>
            <a:ext cx="11215239" cy="39015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79235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:a16="http://schemas.microsoft.com/office/drawing/2014/main" id="{092A03B7-6D25-424A-A501-F32BC358AF8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95411"/>
            <a:ext cx="12189970" cy="6858000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ED306F60-747C-4954-8CE3-393BA6BD42D8}"/>
              </a:ext>
            </a:extLst>
          </p:cNvPr>
          <p:cNvSpPr txBox="1"/>
          <p:nvPr/>
        </p:nvSpPr>
        <p:spPr>
          <a:xfrm rot="10800000" flipV="1">
            <a:off x="370749" y="44256"/>
            <a:ext cx="11431346" cy="9448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s-SV" sz="2800" b="1" dirty="0">
                <a:latin typeface="Century Gothic" panose="020B0502020202020204" pitchFamily="34" charset="0"/>
              </a:rPr>
              <a:t>IV. COLOCACIÓN DE CREDITOS </a:t>
            </a:r>
          </a:p>
          <a:p>
            <a:pPr algn="ct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s-SV" sz="2800" b="1" dirty="0">
                <a:latin typeface="Century Gothic" panose="020B0502020202020204" pitchFamily="34" charset="0"/>
              </a:rPr>
              <a:t>TERCER TRIMESTRE DEL AÑO 2024</a:t>
            </a: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F774EFAB-2D5D-3B00-0EB6-49615EF4F5F9}"/>
              </a:ext>
            </a:extLst>
          </p:cNvPr>
          <p:cNvSpPr txBox="1"/>
          <p:nvPr/>
        </p:nvSpPr>
        <p:spPr>
          <a:xfrm rot="10800000" flipV="1">
            <a:off x="389905" y="966893"/>
            <a:ext cx="11412190" cy="23421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s-ES" sz="2000" dirty="0">
                <a:latin typeface="Century Gothic" panose="020B0502020202020204" pitchFamily="34" charset="0"/>
              </a:rPr>
              <a:t>Que, la colocación de créditos durante el tercer trimestre del presente año refleja un total de 227 créditos; y una colocación de US$820,607.39, lo que significa un promedio mensual de 76 créditos colocados con un monto promedio de US$273,535.79</a:t>
            </a:r>
            <a:r>
              <a:rPr lang="es-ES" sz="2000" b="1" dirty="0">
                <a:latin typeface="Century Gothic" panose="020B0502020202020204" pitchFamily="34" charset="0"/>
              </a:rPr>
              <a:t>.</a:t>
            </a:r>
            <a:r>
              <a:rPr lang="es-ES" sz="2000" dirty="0">
                <a:latin typeface="Century Gothic" panose="020B0502020202020204" pitchFamily="34" charset="0"/>
              </a:rPr>
              <a:t> Cabe mencionar que, de los 227 créditos colocados en el referido trimestre, 86</a:t>
            </a:r>
            <a:r>
              <a:rPr lang="es-ES" sz="2000" b="1" dirty="0">
                <a:latin typeface="Century Gothic" panose="020B0502020202020204" pitchFamily="34" charset="0"/>
              </a:rPr>
              <a:t> </a:t>
            </a:r>
            <a:r>
              <a:rPr lang="es-ES" sz="2000" dirty="0">
                <a:latin typeface="Century Gothic" panose="020B0502020202020204" pitchFamily="34" charset="0"/>
              </a:rPr>
              <a:t>son clientes nuevos</a:t>
            </a:r>
            <a:r>
              <a:rPr lang="es-ES" sz="2000" b="1" dirty="0">
                <a:latin typeface="Century Gothic" panose="020B0502020202020204" pitchFamily="34" charset="0"/>
              </a:rPr>
              <a:t>, </a:t>
            </a:r>
            <a:r>
              <a:rPr lang="es-ES" sz="2000" dirty="0">
                <a:latin typeface="Century Gothic" panose="020B0502020202020204" pitchFamily="34" charset="0"/>
              </a:rPr>
              <a:t>lo que representa un monto de US$185,178.00.</a:t>
            </a:r>
            <a:endParaRPr lang="es-SV" sz="2000" dirty="0">
              <a:latin typeface="Century Gothic" panose="020B0502020202020204" pitchFamily="34" charset="0"/>
            </a:endParaRPr>
          </a:p>
        </p:txBody>
      </p:sp>
      <p:graphicFrame>
        <p:nvGraphicFramePr>
          <p:cNvPr id="2" name="Tabla 1">
            <a:extLst>
              <a:ext uri="{FF2B5EF4-FFF2-40B4-BE49-F238E27FC236}">
                <a16:creationId xmlns:a16="http://schemas.microsoft.com/office/drawing/2014/main" id="{41D68BEF-8C14-3D89-FDE2-F97F1ED47F7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93506208"/>
              </p:ext>
            </p:extLst>
          </p:nvPr>
        </p:nvGraphicFramePr>
        <p:xfrm>
          <a:off x="389905" y="3428999"/>
          <a:ext cx="5421348" cy="3233591"/>
        </p:xfrm>
        <a:graphic>
          <a:graphicData uri="http://schemas.openxmlformats.org/drawingml/2006/table">
            <a:tbl>
              <a:tblPr/>
              <a:tblGrid>
                <a:gridCol w="1636617">
                  <a:extLst>
                    <a:ext uri="{9D8B030D-6E8A-4147-A177-3AD203B41FA5}">
                      <a16:colId xmlns:a16="http://schemas.microsoft.com/office/drawing/2014/main" val="1224938356"/>
                    </a:ext>
                  </a:extLst>
                </a:gridCol>
                <a:gridCol w="1723631">
                  <a:extLst>
                    <a:ext uri="{9D8B030D-6E8A-4147-A177-3AD203B41FA5}">
                      <a16:colId xmlns:a16="http://schemas.microsoft.com/office/drawing/2014/main" val="866615823"/>
                    </a:ext>
                  </a:extLst>
                </a:gridCol>
                <a:gridCol w="2061100">
                  <a:extLst>
                    <a:ext uri="{9D8B030D-6E8A-4147-A177-3AD203B41FA5}">
                      <a16:colId xmlns:a16="http://schemas.microsoft.com/office/drawing/2014/main" val="570630575"/>
                    </a:ext>
                  </a:extLst>
                </a:gridCol>
              </a:tblGrid>
              <a:tr h="1157831">
                <a:tc>
                  <a:txBody>
                    <a:bodyPr/>
                    <a:lstStyle/>
                    <a:p>
                      <a:pPr algn="ctr" fontAlgn="b"/>
                      <a:r>
                        <a:rPr lang="es-SV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No. DE CREDITOS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MONTO COLOCADO US$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26647177"/>
                  </a:ext>
                </a:extLst>
              </a:tr>
              <a:tr h="518940">
                <a:tc>
                  <a:txBody>
                    <a:bodyPr/>
                    <a:lstStyle/>
                    <a:p>
                      <a:pPr algn="l" fontAlgn="b"/>
                      <a:r>
                        <a:rPr lang="es-SV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JULIO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290,706.30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81342553"/>
                  </a:ext>
                </a:extLst>
              </a:tr>
              <a:tr h="518940">
                <a:tc>
                  <a:txBody>
                    <a:bodyPr/>
                    <a:lstStyle/>
                    <a:p>
                      <a:pPr algn="l" fontAlgn="b"/>
                      <a:r>
                        <a:rPr lang="es-SV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AGOSTO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223,431.48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37817451"/>
                  </a:ext>
                </a:extLst>
              </a:tr>
              <a:tr h="518940">
                <a:tc>
                  <a:txBody>
                    <a:bodyPr/>
                    <a:lstStyle/>
                    <a:p>
                      <a:pPr algn="l" fontAlgn="b"/>
                      <a:r>
                        <a:rPr lang="es-SV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SEPTIEMBRE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306,469.61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2284919"/>
                  </a:ext>
                </a:extLst>
              </a:tr>
              <a:tr h="518940">
                <a:tc>
                  <a:txBody>
                    <a:bodyPr/>
                    <a:lstStyle/>
                    <a:p>
                      <a:pPr algn="l" fontAlgn="b"/>
                      <a:r>
                        <a:rPr lang="es-SV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820,607.39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37682014"/>
                  </a:ext>
                </a:extLst>
              </a:tr>
            </a:tbl>
          </a:graphicData>
        </a:graphic>
      </p:graphicFrame>
      <p:graphicFrame>
        <p:nvGraphicFramePr>
          <p:cNvPr id="5" name="Tabla 4">
            <a:extLst>
              <a:ext uri="{FF2B5EF4-FFF2-40B4-BE49-F238E27FC236}">
                <a16:creationId xmlns:a16="http://schemas.microsoft.com/office/drawing/2014/main" id="{CB3A6192-6679-6CBB-61D7-4C4872063F2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91704720"/>
              </p:ext>
            </p:extLst>
          </p:nvPr>
        </p:nvGraphicFramePr>
        <p:xfrm>
          <a:off x="6726265" y="3428997"/>
          <a:ext cx="5075830" cy="3233589"/>
        </p:xfrm>
        <a:graphic>
          <a:graphicData uri="http://schemas.openxmlformats.org/drawingml/2006/table">
            <a:tbl>
              <a:tblPr/>
              <a:tblGrid>
                <a:gridCol w="1502897">
                  <a:extLst>
                    <a:ext uri="{9D8B030D-6E8A-4147-A177-3AD203B41FA5}">
                      <a16:colId xmlns:a16="http://schemas.microsoft.com/office/drawing/2014/main" val="965973771"/>
                    </a:ext>
                  </a:extLst>
                </a:gridCol>
                <a:gridCol w="3572933">
                  <a:extLst>
                    <a:ext uri="{9D8B030D-6E8A-4147-A177-3AD203B41FA5}">
                      <a16:colId xmlns:a16="http://schemas.microsoft.com/office/drawing/2014/main" val="2435736565"/>
                    </a:ext>
                  </a:extLst>
                </a:gridCol>
              </a:tblGrid>
              <a:tr h="501534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s-SV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NUEVOS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80329540"/>
                  </a:ext>
                </a:extLst>
              </a:tr>
              <a:tr h="725919">
                <a:tc>
                  <a:txBody>
                    <a:bodyPr/>
                    <a:lstStyle/>
                    <a:p>
                      <a:pPr algn="ctr" fontAlgn="b"/>
                      <a:r>
                        <a:rPr lang="es-SV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No.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MONTO COLOCADO US$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12367516"/>
                  </a:ext>
                </a:extLst>
              </a:tr>
              <a:tr h="501534">
                <a:tc>
                  <a:txBody>
                    <a:bodyPr/>
                    <a:lstStyle/>
                    <a:p>
                      <a:pPr algn="ctr" fontAlgn="b"/>
                      <a:r>
                        <a:rPr lang="es-SV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103,328.00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89874867"/>
                  </a:ext>
                </a:extLst>
              </a:tr>
              <a:tr h="501534">
                <a:tc>
                  <a:txBody>
                    <a:bodyPr/>
                    <a:lstStyle/>
                    <a:p>
                      <a:pPr algn="ctr" fontAlgn="b"/>
                      <a:r>
                        <a:rPr lang="es-SV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   15,900.00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59503656"/>
                  </a:ext>
                </a:extLst>
              </a:tr>
              <a:tr h="501534">
                <a:tc>
                  <a:txBody>
                    <a:bodyPr/>
                    <a:lstStyle/>
                    <a:p>
                      <a:pPr algn="ctr" fontAlgn="b"/>
                      <a:r>
                        <a:rPr lang="es-SV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   65,950.00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70436524"/>
                  </a:ext>
                </a:extLst>
              </a:tr>
              <a:tr h="501534">
                <a:tc>
                  <a:txBody>
                    <a:bodyPr/>
                    <a:lstStyle/>
                    <a:p>
                      <a:pPr algn="ctr" fontAlgn="b"/>
                      <a:r>
                        <a:rPr lang="es-SV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185,178.00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8356272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696012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8" name="Rectangle 21">
            <a:extLst>
              <a:ext uri="{FF2B5EF4-FFF2-40B4-BE49-F238E27FC236}">
                <a16:creationId xmlns:a16="http://schemas.microsoft.com/office/drawing/2014/main" id="{C4879EFC-8E62-4E00-973C-C45EE9EC67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2">
            <a:extLst>
              <a:ext uri="{FF2B5EF4-FFF2-40B4-BE49-F238E27FC236}">
                <a16:creationId xmlns:a16="http://schemas.microsoft.com/office/drawing/2014/main" id="{91B3F74F-1A57-C19E-09A9-F5AE7D44A69A}"/>
              </a:ext>
            </a:extLst>
          </p:cNvPr>
          <p:cNvSpPr txBox="1">
            <a:spLocks/>
          </p:cNvSpPr>
          <p:nvPr/>
        </p:nvSpPr>
        <p:spPr>
          <a:xfrm>
            <a:off x="477010" y="241702"/>
            <a:ext cx="11404950" cy="84425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spcAft>
                <a:spcPts val="600"/>
              </a:spcAft>
            </a:pPr>
            <a:r>
              <a:rPr lang="en-US" sz="2800" b="1" dirty="0">
                <a:latin typeface="Century Gothic" panose="020B0502020202020204" pitchFamily="34" charset="0"/>
              </a:rPr>
              <a:t>VI. HISTORICO DE CARTERA MORA</a:t>
            </a:r>
          </a:p>
          <a:p>
            <a:pPr algn="ctr">
              <a:spcAft>
                <a:spcPts val="600"/>
              </a:spcAft>
            </a:pPr>
            <a:r>
              <a:rPr lang="en-US" sz="2800" b="1" dirty="0">
                <a:latin typeface="Century Gothic" panose="020B0502020202020204" pitchFamily="34" charset="0"/>
              </a:rPr>
              <a:t>JULIO-SEPTIEMBRE 2024</a:t>
            </a:r>
          </a:p>
        </p:txBody>
      </p:sp>
      <p:sp>
        <p:nvSpPr>
          <p:cNvPr id="29" name="sketch line">
            <a:extLst>
              <a:ext uri="{FF2B5EF4-FFF2-40B4-BE49-F238E27FC236}">
                <a16:creationId xmlns:a16="http://schemas.microsoft.com/office/drawing/2014/main" id="{D6A9C53F-5F90-40A5-8C85-5412D39C8C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50080" y="1850683"/>
            <a:ext cx="3291840" cy="18288"/>
          </a:xfrm>
          <a:custGeom>
            <a:avLst/>
            <a:gdLst>
              <a:gd name="connsiteX0" fmla="*/ 0 w 3291840"/>
              <a:gd name="connsiteY0" fmla="*/ 0 h 18288"/>
              <a:gd name="connsiteX1" fmla="*/ 658368 w 3291840"/>
              <a:gd name="connsiteY1" fmla="*/ 0 h 18288"/>
              <a:gd name="connsiteX2" fmla="*/ 1283818 w 3291840"/>
              <a:gd name="connsiteY2" fmla="*/ 0 h 18288"/>
              <a:gd name="connsiteX3" fmla="*/ 1909267 w 3291840"/>
              <a:gd name="connsiteY3" fmla="*/ 0 h 18288"/>
              <a:gd name="connsiteX4" fmla="*/ 2633472 w 3291840"/>
              <a:gd name="connsiteY4" fmla="*/ 0 h 18288"/>
              <a:gd name="connsiteX5" fmla="*/ 3291840 w 3291840"/>
              <a:gd name="connsiteY5" fmla="*/ 0 h 18288"/>
              <a:gd name="connsiteX6" fmla="*/ 3291840 w 3291840"/>
              <a:gd name="connsiteY6" fmla="*/ 18288 h 18288"/>
              <a:gd name="connsiteX7" fmla="*/ 2633472 w 3291840"/>
              <a:gd name="connsiteY7" fmla="*/ 18288 h 18288"/>
              <a:gd name="connsiteX8" fmla="*/ 2073859 w 3291840"/>
              <a:gd name="connsiteY8" fmla="*/ 18288 h 18288"/>
              <a:gd name="connsiteX9" fmla="*/ 1448410 w 3291840"/>
              <a:gd name="connsiteY9" fmla="*/ 18288 h 18288"/>
              <a:gd name="connsiteX10" fmla="*/ 822960 w 3291840"/>
              <a:gd name="connsiteY10" fmla="*/ 18288 h 18288"/>
              <a:gd name="connsiteX11" fmla="*/ 0 w 3291840"/>
              <a:gd name="connsiteY11" fmla="*/ 18288 h 18288"/>
              <a:gd name="connsiteX12" fmla="*/ 0 w 3291840"/>
              <a:gd name="connsiteY12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3291840" h="18288" fill="none" extrusionOk="0">
                <a:moveTo>
                  <a:pt x="0" y="0"/>
                </a:moveTo>
                <a:cubicBezTo>
                  <a:pt x="173077" y="-20031"/>
                  <a:pt x="443104" y="6424"/>
                  <a:pt x="658368" y="0"/>
                </a:cubicBezTo>
                <a:cubicBezTo>
                  <a:pt x="873632" y="-6424"/>
                  <a:pt x="1034028" y="11764"/>
                  <a:pt x="1283818" y="0"/>
                </a:cubicBezTo>
                <a:cubicBezTo>
                  <a:pt x="1533608" y="-11764"/>
                  <a:pt x="1691227" y="-30112"/>
                  <a:pt x="1909267" y="0"/>
                </a:cubicBezTo>
                <a:cubicBezTo>
                  <a:pt x="2127307" y="30112"/>
                  <a:pt x="2272465" y="-18735"/>
                  <a:pt x="2633472" y="0"/>
                </a:cubicBezTo>
                <a:cubicBezTo>
                  <a:pt x="2994479" y="18735"/>
                  <a:pt x="3023324" y="-32030"/>
                  <a:pt x="3291840" y="0"/>
                </a:cubicBezTo>
                <a:cubicBezTo>
                  <a:pt x="3291406" y="7551"/>
                  <a:pt x="3291373" y="9822"/>
                  <a:pt x="3291840" y="18288"/>
                </a:cubicBezTo>
                <a:cubicBezTo>
                  <a:pt x="3048445" y="38989"/>
                  <a:pt x="2846548" y="-14400"/>
                  <a:pt x="2633472" y="18288"/>
                </a:cubicBezTo>
                <a:cubicBezTo>
                  <a:pt x="2420396" y="50976"/>
                  <a:pt x="2304099" y="6336"/>
                  <a:pt x="2073859" y="18288"/>
                </a:cubicBezTo>
                <a:cubicBezTo>
                  <a:pt x="1843619" y="30240"/>
                  <a:pt x="1706926" y="10778"/>
                  <a:pt x="1448410" y="18288"/>
                </a:cubicBezTo>
                <a:cubicBezTo>
                  <a:pt x="1189894" y="25798"/>
                  <a:pt x="1002278" y="8992"/>
                  <a:pt x="822960" y="18288"/>
                </a:cubicBezTo>
                <a:cubicBezTo>
                  <a:pt x="643642" y="27585"/>
                  <a:pt x="307039" y="38051"/>
                  <a:pt x="0" y="18288"/>
                </a:cubicBezTo>
                <a:cubicBezTo>
                  <a:pt x="60" y="11696"/>
                  <a:pt x="66" y="3758"/>
                  <a:pt x="0" y="0"/>
                </a:cubicBezTo>
                <a:close/>
              </a:path>
              <a:path w="3291840" h="18288" stroke="0" extrusionOk="0">
                <a:moveTo>
                  <a:pt x="0" y="0"/>
                </a:moveTo>
                <a:cubicBezTo>
                  <a:pt x="195850" y="28018"/>
                  <a:pt x="434891" y="17390"/>
                  <a:pt x="592531" y="0"/>
                </a:cubicBezTo>
                <a:cubicBezTo>
                  <a:pt x="750171" y="-17390"/>
                  <a:pt x="1018709" y="32200"/>
                  <a:pt x="1316736" y="0"/>
                </a:cubicBezTo>
                <a:cubicBezTo>
                  <a:pt x="1614763" y="-32200"/>
                  <a:pt x="1696480" y="-11367"/>
                  <a:pt x="1876349" y="0"/>
                </a:cubicBezTo>
                <a:cubicBezTo>
                  <a:pt x="2056218" y="11367"/>
                  <a:pt x="2193364" y="13433"/>
                  <a:pt x="2435962" y="0"/>
                </a:cubicBezTo>
                <a:cubicBezTo>
                  <a:pt x="2678560" y="-13433"/>
                  <a:pt x="3010901" y="-42367"/>
                  <a:pt x="3291840" y="0"/>
                </a:cubicBezTo>
                <a:cubicBezTo>
                  <a:pt x="3291758" y="4406"/>
                  <a:pt x="3291751" y="9982"/>
                  <a:pt x="3291840" y="18288"/>
                </a:cubicBezTo>
                <a:cubicBezTo>
                  <a:pt x="3108993" y="14228"/>
                  <a:pt x="2952658" y="46900"/>
                  <a:pt x="2666390" y="18288"/>
                </a:cubicBezTo>
                <a:cubicBezTo>
                  <a:pt x="2380122" y="-10324"/>
                  <a:pt x="2263855" y="41055"/>
                  <a:pt x="2040941" y="18288"/>
                </a:cubicBezTo>
                <a:cubicBezTo>
                  <a:pt x="1818027" y="-4479"/>
                  <a:pt x="1675097" y="6509"/>
                  <a:pt x="1415491" y="18288"/>
                </a:cubicBezTo>
                <a:cubicBezTo>
                  <a:pt x="1155885" y="30068"/>
                  <a:pt x="852976" y="36210"/>
                  <a:pt x="691286" y="18288"/>
                </a:cubicBezTo>
                <a:cubicBezTo>
                  <a:pt x="529596" y="366"/>
                  <a:pt x="187183" y="13912"/>
                  <a:pt x="0" y="18288"/>
                </a:cubicBezTo>
                <a:cubicBezTo>
                  <a:pt x="189" y="14288"/>
                  <a:pt x="-703" y="3747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2863741219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78F1997A-9869-4A58-BBF7-CBDFCE46D814}"/>
              </a:ext>
            </a:extLst>
          </p:cNvPr>
          <p:cNvSpPr txBox="1"/>
          <p:nvPr/>
        </p:nvSpPr>
        <p:spPr>
          <a:xfrm>
            <a:off x="295792" y="5120250"/>
            <a:ext cx="11586167" cy="14187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s-SV" sz="2000" b="0" i="0" dirty="0">
                <a:solidFill>
                  <a:srgbClr val="222222"/>
                </a:solidFill>
                <a:effectLst/>
                <a:highlight>
                  <a:srgbClr val="FFFFFF"/>
                </a:highlight>
                <a:latin typeface="Century Gothic" panose="020B0502020202020204" pitchFamily="34" charset="0"/>
              </a:rPr>
              <a:t>Para el cierre de septiembre 2024, </a:t>
            </a:r>
            <a:r>
              <a:rPr lang="es-SV" sz="2000" dirty="0">
                <a:solidFill>
                  <a:srgbClr val="222222"/>
                </a:solidFill>
                <a:highlight>
                  <a:srgbClr val="FFFFFF"/>
                </a:highlight>
                <a:latin typeface="Century Gothic" panose="020B0502020202020204" pitchFamily="34" charset="0"/>
              </a:rPr>
              <a:t>s</a:t>
            </a:r>
            <a:r>
              <a:rPr lang="es-SV" sz="2000" b="0" i="0" dirty="0">
                <a:solidFill>
                  <a:srgbClr val="222222"/>
                </a:solidFill>
                <a:effectLst/>
                <a:latin typeface="Century Gothic" panose="020B0502020202020204" pitchFamily="34" charset="0"/>
              </a:rPr>
              <a:t>e </a:t>
            </a:r>
            <a:r>
              <a:rPr lang="es-SV" sz="2000" b="0" i="0" dirty="0">
                <a:effectLst/>
                <a:latin typeface="Century Gothic" panose="020B0502020202020204" pitchFamily="34" charset="0"/>
              </a:rPr>
              <a:t>disminuyo</a:t>
            </a:r>
            <a:r>
              <a:rPr lang="es-SV" sz="2000" b="0" i="0" dirty="0">
                <a:solidFill>
                  <a:srgbClr val="FF0000"/>
                </a:solidFill>
                <a:effectLst/>
                <a:latin typeface="Century Gothic" panose="020B0502020202020204" pitchFamily="34" charset="0"/>
              </a:rPr>
              <a:t> </a:t>
            </a:r>
            <a:r>
              <a:rPr lang="es-SV" sz="2000" b="0" i="0" dirty="0">
                <a:solidFill>
                  <a:srgbClr val="222222"/>
                </a:solidFill>
                <a:effectLst/>
                <a:latin typeface="Century Gothic" panose="020B0502020202020204" pitchFamily="34" charset="0"/>
              </a:rPr>
              <a:t>el contagio de cartera en </a:t>
            </a:r>
            <a:r>
              <a:rPr lang="es-SV" sz="2000" b="0" i="0">
                <a:solidFill>
                  <a:srgbClr val="222222"/>
                </a:solidFill>
                <a:effectLst/>
                <a:latin typeface="Century Gothic" panose="020B0502020202020204" pitchFamily="34" charset="0"/>
              </a:rPr>
              <a:t>punto 0.98 </a:t>
            </a:r>
            <a:r>
              <a:rPr lang="es-SV" sz="2000" b="0" i="0" dirty="0">
                <a:solidFill>
                  <a:srgbClr val="222222"/>
                </a:solidFill>
                <a:effectLst/>
                <a:latin typeface="Century Gothic" panose="020B0502020202020204" pitchFamily="34" charset="0"/>
              </a:rPr>
              <a:t>base </a:t>
            </a:r>
            <a:r>
              <a:rPr lang="es-SV" sz="2000" b="0" i="0" dirty="0">
                <a:effectLst/>
                <a:latin typeface="Century Gothic" panose="020B0502020202020204" pitchFamily="34" charset="0"/>
              </a:rPr>
              <a:t>al</a:t>
            </a:r>
            <a:r>
              <a:rPr lang="es-SV" sz="2000" b="0" i="0" dirty="0">
                <a:solidFill>
                  <a:srgbClr val="222222"/>
                </a:solidFill>
                <a:effectLst/>
                <a:latin typeface="Century Gothic" panose="020B0502020202020204" pitchFamily="34" charset="0"/>
              </a:rPr>
              <a:t> (PAR 30) y </a:t>
            </a:r>
            <a:r>
              <a:rPr lang="es-SV" sz="2000" b="0" i="0" dirty="0">
                <a:effectLst/>
                <a:latin typeface="Century Gothic" panose="020B0502020202020204" pitchFamily="34" charset="0"/>
              </a:rPr>
              <a:t>punto</a:t>
            </a:r>
            <a:r>
              <a:rPr lang="es-SV" sz="2000" b="0" i="0" dirty="0">
                <a:solidFill>
                  <a:srgbClr val="FF0000"/>
                </a:solidFill>
                <a:effectLst/>
                <a:latin typeface="Century Gothic" panose="020B0502020202020204" pitchFamily="34" charset="0"/>
              </a:rPr>
              <a:t> </a:t>
            </a:r>
            <a:r>
              <a:rPr lang="es-SV" sz="2000" b="0" i="0" dirty="0">
                <a:solidFill>
                  <a:srgbClr val="222222"/>
                </a:solidFill>
                <a:effectLst/>
                <a:latin typeface="Century Gothic" panose="020B0502020202020204" pitchFamily="34" charset="0"/>
              </a:rPr>
              <a:t>0.28 base </a:t>
            </a:r>
            <a:r>
              <a:rPr lang="es-SV" sz="2000" b="0" i="0" dirty="0">
                <a:effectLst/>
                <a:latin typeface="Century Gothic" panose="020B0502020202020204" pitchFamily="34" charset="0"/>
              </a:rPr>
              <a:t>al</a:t>
            </a:r>
            <a:r>
              <a:rPr lang="es-SV" sz="2000" b="0" i="0" dirty="0">
                <a:solidFill>
                  <a:srgbClr val="FF0000"/>
                </a:solidFill>
                <a:effectLst/>
                <a:latin typeface="Century Gothic" panose="020B0502020202020204" pitchFamily="34" charset="0"/>
              </a:rPr>
              <a:t> </a:t>
            </a:r>
            <a:r>
              <a:rPr lang="es-SV" sz="2000" b="0" i="0" dirty="0">
                <a:solidFill>
                  <a:srgbClr val="222222"/>
                </a:solidFill>
                <a:effectLst/>
                <a:latin typeface="Century Gothic" panose="020B0502020202020204" pitchFamily="34" charset="0"/>
              </a:rPr>
              <a:t>(PAR 90) en comparación al mes de agosto </a:t>
            </a:r>
            <a:r>
              <a:rPr lang="es-SV" sz="2000" b="0" i="0" dirty="0">
                <a:effectLst/>
                <a:latin typeface="Century Gothic" panose="020B0502020202020204" pitchFamily="34" charset="0"/>
              </a:rPr>
              <a:t>del presente año 2024</a:t>
            </a:r>
            <a:r>
              <a:rPr lang="es-SV" sz="2000" b="0" i="0" dirty="0">
                <a:solidFill>
                  <a:srgbClr val="222222"/>
                </a:solidFill>
                <a:effectLst/>
                <a:latin typeface="Century Gothic" panose="020B0502020202020204" pitchFamily="34" charset="0"/>
              </a:rPr>
              <a:t>.</a:t>
            </a:r>
            <a:endParaRPr lang="es-SV" sz="2000" dirty="0">
              <a:latin typeface="Century Gothic" panose="020B0502020202020204" pitchFamily="34" charset="0"/>
            </a:endParaRPr>
          </a:p>
        </p:txBody>
      </p:sp>
      <p:graphicFrame>
        <p:nvGraphicFramePr>
          <p:cNvPr id="3" name="Gráfico 2">
            <a:extLst>
              <a:ext uri="{FF2B5EF4-FFF2-40B4-BE49-F238E27FC236}">
                <a16:creationId xmlns:a16="http://schemas.microsoft.com/office/drawing/2014/main" id="{B29BA732-B50D-D5AB-1AB2-58B639D9894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70267776"/>
              </p:ext>
            </p:extLst>
          </p:nvPr>
        </p:nvGraphicFramePr>
        <p:xfrm>
          <a:off x="319497" y="1372939"/>
          <a:ext cx="5050613" cy="366014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5" name="Imagen 4">
            <a:extLst>
              <a:ext uri="{FF2B5EF4-FFF2-40B4-BE49-F238E27FC236}">
                <a16:creationId xmlns:a16="http://schemas.microsoft.com/office/drawing/2014/main" id="{FF1EAB74-BE99-AE2A-560F-F4C39F5148A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70110" y="1481845"/>
            <a:ext cx="6502393" cy="35071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19016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2">
            <a:extLst>
              <a:ext uri="{FF2B5EF4-FFF2-40B4-BE49-F238E27FC236}">
                <a16:creationId xmlns:a16="http://schemas.microsoft.com/office/drawing/2014/main" id="{91B3F74F-1A57-C19E-09A9-F5AE7D44A69A}"/>
              </a:ext>
            </a:extLst>
          </p:cNvPr>
          <p:cNvSpPr txBox="1">
            <a:spLocks/>
          </p:cNvSpPr>
          <p:nvPr/>
        </p:nvSpPr>
        <p:spPr>
          <a:xfrm>
            <a:off x="638881" y="457200"/>
            <a:ext cx="10909640" cy="486229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spcAft>
                <a:spcPts val="600"/>
              </a:spcAft>
            </a:pPr>
            <a:r>
              <a:rPr lang="en-US" sz="3000" b="1" dirty="0">
                <a:latin typeface="Century Gothic" panose="020B0502020202020204" pitchFamily="34" charset="0"/>
              </a:rPr>
              <a:t>VII. COMITE DE CRÉDITOS</a:t>
            </a:r>
          </a:p>
          <a:p>
            <a:pPr algn="ctr">
              <a:spcAft>
                <a:spcPts val="600"/>
              </a:spcAft>
            </a:pPr>
            <a:endParaRPr lang="en-US" sz="5400" b="1" dirty="0">
              <a:latin typeface="Century Gothic" panose="020B0502020202020204" pitchFamily="34" charset="0"/>
            </a:endParaRPr>
          </a:p>
        </p:txBody>
      </p:sp>
      <p:graphicFrame>
        <p:nvGraphicFramePr>
          <p:cNvPr id="5" name="Tabla 4">
            <a:extLst>
              <a:ext uri="{FF2B5EF4-FFF2-40B4-BE49-F238E27FC236}">
                <a16:creationId xmlns:a16="http://schemas.microsoft.com/office/drawing/2014/main" id="{B1D3C0C8-36DB-AB46-3781-33472DF3025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09671505"/>
              </p:ext>
            </p:extLst>
          </p:nvPr>
        </p:nvGraphicFramePr>
        <p:xfrm>
          <a:off x="6905416" y="700314"/>
          <a:ext cx="4840090" cy="2620404"/>
        </p:xfrm>
        <a:graphic>
          <a:graphicData uri="http://schemas.openxmlformats.org/drawingml/2006/table">
            <a:tbl>
              <a:tblPr firstRow="1" bandRow="1">
                <a:tableStyleId>{5A111915-BE36-4E01-A7E5-04B1672EAD32}</a:tableStyleId>
              </a:tblPr>
              <a:tblGrid>
                <a:gridCol w="1876215">
                  <a:extLst>
                    <a:ext uri="{9D8B030D-6E8A-4147-A177-3AD203B41FA5}">
                      <a16:colId xmlns:a16="http://schemas.microsoft.com/office/drawing/2014/main" val="3379189535"/>
                    </a:ext>
                  </a:extLst>
                </a:gridCol>
                <a:gridCol w="1278000">
                  <a:extLst>
                    <a:ext uri="{9D8B030D-6E8A-4147-A177-3AD203B41FA5}">
                      <a16:colId xmlns:a16="http://schemas.microsoft.com/office/drawing/2014/main" val="4165428345"/>
                    </a:ext>
                  </a:extLst>
                </a:gridCol>
                <a:gridCol w="1685875">
                  <a:extLst>
                    <a:ext uri="{9D8B030D-6E8A-4147-A177-3AD203B41FA5}">
                      <a16:colId xmlns:a16="http://schemas.microsoft.com/office/drawing/2014/main" val="4132246869"/>
                    </a:ext>
                  </a:extLst>
                </a:gridCol>
              </a:tblGrid>
              <a:tr h="436734">
                <a:tc gridSpan="3">
                  <a:txBody>
                    <a:bodyPr/>
                    <a:lstStyle/>
                    <a:p>
                      <a:pPr algn="ctr"/>
                      <a:r>
                        <a:rPr lang="es-SV" dirty="0"/>
                        <a:t>POR TASAS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s-SV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s-SV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3090901"/>
                  </a:ext>
                </a:extLst>
              </a:tr>
              <a:tr h="436734">
                <a:tc>
                  <a:txBody>
                    <a:bodyPr/>
                    <a:lstStyle/>
                    <a:p>
                      <a:pPr algn="ctr"/>
                      <a:r>
                        <a:rPr lang="es-SV" dirty="0"/>
                        <a:t> CREDITOS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SV" dirty="0"/>
                        <a:t>TASA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SV" dirty="0"/>
                        <a:t>MONTO US$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22272706"/>
                  </a:ext>
                </a:extLst>
              </a:tr>
              <a:tr h="436734">
                <a:tc>
                  <a:txBody>
                    <a:bodyPr/>
                    <a:lstStyle/>
                    <a:p>
                      <a:pPr algn="ctr"/>
                      <a:r>
                        <a:rPr lang="es-SV" dirty="0"/>
                        <a:t>50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SV" dirty="0"/>
                        <a:t>24%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s-SV" dirty="0"/>
                        <a:t>151,206.00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92818987"/>
                  </a:ext>
                </a:extLst>
              </a:tr>
              <a:tr h="436734">
                <a:tc>
                  <a:txBody>
                    <a:bodyPr/>
                    <a:lstStyle/>
                    <a:p>
                      <a:pPr algn="ctr"/>
                      <a:r>
                        <a:rPr lang="es-SV" dirty="0"/>
                        <a:t>70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SV" dirty="0"/>
                        <a:t>36%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s-SV" dirty="0"/>
                        <a:t>136,741.70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26045426"/>
                  </a:ext>
                </a:extLst>
              </a:tr>
              <a:tr h="436734">
                <a:tc>
                  <a:txBody>
                    <a:bodyPr/>
                    <a:lstStyle/>
                    <a:p>
                      <a:pPr algn="ctr"/>
                      <a:r>
                        <a:rPr lang="es-SV" dirty="0"/>
                        <a:t>69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SV" dirty="0"/>
                        <a:t>48%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s-SV" dirty="0"/>
                        <a:t>66,300.00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73521658"/>
                  </a:ext>
                </a:extLst>
              </a:tr>
              <a:tr h="436734">
                <a:tc>
                  <a:txBody>
                    <a:bodyPr/>
                    <a:lstStyle/>
                    <a:p>
                      <a:pPr algn="ctr"/>
                      <a:r>
                        <a:rPr lang="es-SV" b="1" dirty="0"/>
                        <a:t>189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SV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s-SV" b="1" dirty="0"/>
                        <a:t>US$354,247.70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96007537"/>
                  </a:ext>
                </a:extLst>
              </a:tr>
            </a:tbl>
          </a:graphicData>
        </a:graphic>
      </p:graphicFrame>
      <p:graphicFrame>
        <p:nvGraphicFramePr>
          <p:cNvPr id="6" name="Tabla 5">
            <a:extLst>
              <a:ext uri="{FF2B5EF4-FFF2-40B4-BE49-F238E27FC236}">
                <a16:creationId xmlns:a16="http://schemas.microsoft.com/office/drawing/2014/main" id="{7378ED9F-C7A0-95D4-46D7-15E5D234C22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71565027"/>
              </p:ext>
            </p:extLst>
          </p:nvPr>
        </p:nvGraphicFramePr>
        <p:xfrm>
          <a:off x="6905416" y="3975383"/>
          <a:ext cx="4840088" cy="2834640"/>
        </p:xfrm>
        <a:graphic>
          <a:graphicData uri="http://schemas.openxmlformats.org/drawingml/2006/table">
            <a:tbl>
              <a:tblPr firstRow="1" bandRow="1">
                <a:tableStyleId>{5A111915-BE36-4E01-A7E5-04B1672EAD32}</a:tableStyleId>
              </a:tblPr>
              <a:tblGrid>
                <a:gridCol w="1876213">
                  <a:extLst>
                    <a:ext uri="{9D8B030D-6E8A-4147-A177-3AD203B41FA5}">
                      <a16:colId xmlns:a16="http://schemas.microsoft.com/office/drawing/2014/main" val="3379189535"/>
                    </a:ext>
                  </a:extLst>
                </a:gridCol>
                <a:gridCol w="1257518">
                  <a:extLst>
                    <a:ext uri="{9D8B030D-6E8A-4147-A177-3AD203B41FA5}">
                      <a16:colId xmlns:a16="http://schemas.microsoft.com/office/drawing/2014/main" val="4165428345"/>
                    </a:ext>
                  </a:extLst>
                </a:gridCol>
                <a:gridCol w="1706357">
                  <a:extLst>
                    <a:ext uri="{9D8B030D-6E8A-4147-A177-3AD203B41FA5}">
                      <a16:colId xmlns:a16="http://schemas.microsoft.com/office/drawing/2014/main" val="4132246869"/>
                    </a:ext>
                  </a:extLst>
                </a:gridCol>
              </a:tblGrid>
              <a:tr h="566928">
                <a:tc gridSpan="3">
                  <a:txBody>
                    <a:bodyPr/>
                    <a:lstStyle/>
                    <a:p>
                      <a:pPr algn="ctr"/>
                      <a:r>
                        <a:rPr lang="es-SV" dirty="0"/>
                        <a:t>POR PLAZOS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s-SV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s-SV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89828730"/>
                  </a:ext>
                </a:extLst>
              </a:tr>
              <a:tr h="566928">
                <a:tc>
                  <a:txBody>
                    <a:bodyPr/>
                    <a:lstStyle/>
                    <a:p>
                      <a:pPr algn="ctr"/>
                      <a:r>
                        <a:rPr lang="es-SV" dirty="0"/>
                        <a:t>PLAZOS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SV" dirty="0"/>
                        <a:t> CREDITOS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SV" dirty="0"/>
                        <a:t>MONTO US$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22272706"/>
                  </a:ext>
                </a:extLst>
              </a:tr>
              <a:tr h="566928">
                <a:tc>
                  <a:txBody>
                    <a:bodyPr/>
                    <a:lstStyle/>
                    <a:p>
                      <a:pPr algn="ctr"/>
                      <a:r>
                        <a:rPr lang="es-SV" dirty="0"/>
                        <a:t>CP (6-12 meses)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SV" dirty="0"/>
                        <a:t>80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s-SV" dirty="0"/>
                        <a:t>66,835.70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92818987"/>
                  </a:ext>
                </a:extLst>
              </a:tr>
              <a:tr h="566928">
                <a:tc>
                  <a:txBody>
                    <a:bodyPr/>
                    <a:lstStyle/>
                    <a:p>
                      <a:pPr algn="ctr"/>
                      <a:r>
                        <a:rPr lang="es-SV" dirty="0"/>
                        <a:t>LP (13-48 meses)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SV" dirty="0"/>
                        <a:t>109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s-SV" dirty="0"/>
                        <a:t>287,412.00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26045426"/>
                  </a:ext>
                </a:extLst>
              </a:tr>
              <a:tr h="566928">
                <a:tc>
                  <a:txBody>
                    <a:bodyPr/>
                    <a:lstStyle/>
                    <a:p>
                      <a:pPr algn="ctr"/>
                      <a:endParaRPr lang="es-SV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SV" b="1" dirty="0"/>
                        <a:t>189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s-SV" b="1" dirty="0"/>
                        <a:t>US$354,247.70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96007537"/>
                  </a:ext>
                </a:extLst>
              </a:tr>
            </a:tbl>
          </a:graphicData>
        </a:graphic>
      </p:graphicFrame>
      <p:graphicFrame>
        <p:nvGraphicFramePr>
          <p:cNvPr id="7" name="Tabla 6">
            <a:extLst>
              <a:ext uri="{FF2B5EF4-FFF2-40B4-BE49-F238E27FC236}">
                <a16:creationId xmlns:a16="http://schemas.microsoft.com/office/drawing/2014/main" id="{20ED65D7-AF98-F3DD-1D57-799A14FCC4D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83602584"/>
              </p:ext>
            </p:extLst>
          </p:nvPr>
        </p:nvGraphicFramePr>
        <p:xfrm>
          <a:off x="441894" y="3975384"/>
          <a:ext cx="5065739" cy="2794916"/>
        </p:xfrm>
        <a:graphic>
          <a:graphicData uri="http://schemas.openxmlformats.org/drawingml/2006/table">
            <a:tbl>
              <a:tblPr firstRow="1" bandRow="1">
                <a:tableStyleId>{5A111915-BE36-4E01-A7E5-04B1672EAD32}</a:tableStyleId>
              </a:tblPr>
              <a:tblGrid>
                <a:gridCol w="1917595">
                  <a:extLst>
                    <a:ext uri="{9D8B030D-6E8A-4147-A177-3AD203B41FA5}">
                      <a16:colId xmlns:a16="http://schemas.microsoft.com/office/drawing/2014/main" val="3379189535"/>
                    </a:ext>
                  </a:extLst>
                </a:gridCol>
                <a:gridCol w="1240768">
                  <a:extLst>
                    <a:ext uri="{9D8B030D-6E8A-4147-A177-3AD203B41FA5}">
                      <a16:colId xmlns:a16="http://schemas.microsoft.com/office/drawing/2014/main" val="4165428345"/>
                    </a:ext>
                  </a:extLst>
                </a:gridCol>
                <a:gridCol w="1907376">
                  <a:extLst>
                    <a:ext uri="{9D8B030D-6E8A-4147-A177-3AD203B41FA5}">
                      <a16:colId xmlns:a16="http://schemas.microsoft.com/office/drawing/2014/main" val="4132246869"/>
                    </a:ext>
                  </a:extLst>
                </a:gridCol>
              </a:tblGrid>
              <a:tr h="343061">
                <a:tc gridSpan="3">
                  <a:txBody>
                    <a:bodyPr/>
                    <a:lstStyle/>
                    <a:p>
                      <a:pPr algn="ctr"/>
                      <a:r>
                        <a:rPr lang="es-SV" dirty="0"/>
                        <a:t>POR MONTOS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s-SV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s-SV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16609680"/>
                  </a:ext>
                </a:extLst>
              </a:tr>
              <a:tr h="600356">
                <a:tc>
                  <a:txBody>
                    <a:bodyPr/>
                    <a:lstStyle/>
                    <a:p>
                      <a:pPr algn="ctr"/>
                      <a:r>
                        <a:rPr lang="es-SV" dirty="0"/>
                        <a:t>Montos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SV" sz="1800" kern="1200" dirty="0">
                          <a:solidFill>
                            <a:schemeClr val="tx1"/>
                          </a:solidFill>
                        </a:rPr>
                        <a:t>Créditos</a:t>
                      </a:r>
                      <a:endParaRPr lang="es-SV" sz="1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SV" sz="1800" kern="1200" dirty="0">
                          <a:solidFill>
                            <a:schemeClr val="tx1"/>
                          </a:solidFill>
                        </a:rPr>
                        <a:t>TOTA, OTORGADO</a:t>
                      </a:r>
                      <a:endParaRPr lang="es-SV" sz="1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22272706"/>
                  </a:ext>
                </a:extLst>
              </a:tr>
              <a:tr h="343061">
                <a:tc>
                  <a:txBody>
                    <a:bodyPr/>
                    <a:lstStyle/>
                    <a:p>
                      <a:pPr algn="ctr"/>
                      <a:r>
                        <a:rPr lang="es-SV" dirty="0"/>
                        <a:t>Hasta $1,000.00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SV" dirty="0"/>
                        <a:t>78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s-SV" dirty="0"/>
                        <a:t>44,600.00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92818987"/>
                  </a:ext>
                </a:extLst>
              </a:tr>
              <a:tr h="343061">
                <a:tc>
                  <a:txBody>
                    <a:bodyPr/>
                    <a:lstStyle/>
                    <a:p>
                      <a:pPr algn="ctr"/>
                      <a:r>
                        <a:rPr lang="es-SV" dirty="0"/>
                        <a:t>Hasta $2,000.00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SV" dirty="0"/>
                        <a:t>36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s-SV" dirty="0"/>
                        <a:t>58,235.70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26045426"/>
                  </a:ext>
                </a:extLst>
              </a:tr>
              <a:tr h="343061">
                <a:tc>
                  <a:txBody>
                    <a:bodyPr/>
                    <a:lstStyle/>
                    <a:p>
                      <a:pPr algn="ctr"/>
                      <a:r>
                        <a:rPr lang="es-SV" b="0" dirty="0"/>
                        <a:t>Hasta $3,428.00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SV" b="0" dirty="0"/>
                        <a:t>72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s-SV" b="0" dirty="0"/>
                        <a:t>231,612.00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96007537"/>
                  </a:ext>
                </a:extLst>
              </a:tr>
              <a:tr h="343061">
                <a:tc>
                  <a:txBody>
                    <a:bodyPr/>
                    <a:lstStyle/>
                    <a:p>
                      <a:pPr algn="ctr"/>
                      <a:r>
                        <a:rPr lang="es-SV" b="0" dirty="0"/>
                        <a:t>Hasta $7,500.00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SV" b="0" dirty="0"/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s-SV" b="0" dirty="0"/>
                        <a:t>19,800.00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21537593"/>
                  </a:ext>
                </a:extLst>
              </a:tr>
              <a:tr h="343061">
                <a:tc>
                  <a:txBody>
                    <a:bodyPr/>
                    <a:lstStyle/>
                    <a:p>
                      <a:pPr algn="ctr"/>
                      <a:endParaRPr lang="es-SV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SV" b="1" dirty="0"/>
                        <a:t>189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s-SV" b="1" dirty="0"/>
                        <a:t>US$354,247.70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74436152"/>
                  </a:ext>
                </a:extLst>
              </a:tr>
            </a:tbl>
          </a:graphicData>
        </a:graphic>
      </p:graphicFrame>
      <p:sp>
        <p:nvSpPr>
          <p:cNvPr id="8" name="CuadroTexto 7">
            <a:extLst>
              <a:ext uri="{FF2B5EF4-FFF2-40B4-BE49-F238E27FC236}">
                <a16:creationId xmlns:a16="http://schemas.microsoft.com/office/drawing/2014/main" id="{D7F4BDE2-CDE8-27E1-2BAB-D7467E78DAF6}"/>
              </a:ext>
            </a:extLst>
          </p:cNvPr>
          <p:cNvSpPr txBox="1"/>
          <p:nvPr/>
        </p:nvSpPr>
        <p:spPr>
          <a:xfrm rot="10800000" flipV="1">
            <a:off x="441895" y="558326"/>
            <a:ext cx="6266535" cy="32654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s-ES" sz="2000" dirty="0">
                <a:latin typeface="Century Gothic" panose="020B0502020202020204" pitchFamily="34" charset="0"/>
              </a:rPr>
              <a:t>Durante el tercer trimestre del presente</a:t>
            </a:r>
            <a:r>
              <a:rPr lang="es-ES" sz="2000" dirty="0">
                <a:solidFill>
                  <a:srgbClr val="FF0000"/>
                </a:solidFill>
                <a:latin typeface="Century Gothic" panose="020B0502020202020204" pitchFamily="34" charset="0"/>
              </a:rPr>
              <a:t> </a:t>
            </a:r>
            <a:r>
              <a:rPr lang="es-ES" sz="2000" dirty="0">
                <a:latin typeface="Century Gothic" panose="020B0502020202020204" pitchFamily="34" charset="0"/>
              </a:rPr>
              <a:t>año  (Julio - Septiembre) se desarrollaron 23 sesiones de Comité de Crédito en las cuales se aprobaron 189 créditos por un monto total de US$354,247.70, y se denegó un crédito por US$1,000.00 debido a alto endeudamiento y mal récord crediticio </a:t>
            </a:r>
            <a:r>
              <a:rPr lang="es-ES" sz="2000" strike="sngStrike" dirty="0">
                <a:latin typeface="Century Gothic" panose="020B0502020202020204" pitchFamily="34" charset="0"/>
              </a:rPr>
              <a:t> </a:t>
            </a:r>
            <a:endParaRPr lang="es-SV" sz="20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62529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2">
            <a:extLst>
              <a:ext uri="{FF2B5EF4-FFF2-40B4-BE49-F238E27FC236}">
                <a16:creationId xmlns:a16="http://schemas.microsoft.com/office/drawing/2014/main" id="{5D0B4632-0321-ECC5-F584-2D0B22F416B4}"/>
              </a:ext>
            </a:extLst>
          </p:cNvPr>
          <p:cNvSpPr txBox="1"/>
          <p:nvPr/>
        </p:nvSpPr>
        <p:spPr>
          <a:xfrm>
            <a:off x="1611824" y="288032"/>
            <a:ext cx="8694549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Aft>
                <a:spcPts val="600"/>
              </a:spcAft>
            </a:pPr>
            <a:r>
              <a:rPr lang="en-US" sz="2800" b="1" kern="1200" dirty="0">
                <a:latin typeface="Century Gothic" panose="020B0502020202020204" pitchFamily="34" charset="0"/>
                <a:ea typeface="+mj-ea"/>
                <a:cs typeface="+mj-cs"/>
              </a:rPr>
              <a:t>VIII. COMITE DE RECUPERACIÓN DE MORA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E4B2792F-E875-93AF-9267-5E148CC92AC0}"/>
              </a:ext>
            </a:extLst>
          </p:cNvPr>
          <p:cNvSpPr txBox="1"/>
          <p:nvPr/>
        </p:nvSpPr>
        <p:spPr>
          <a:xfrm>
            <a:off x="535166" y="5227508"/>
            <a:ext cx="10926306" cy="142648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s-SV" sz="2000" dirty="0">
                <a:solidFill>
                  <a:srgbClr val="222222"/>
                </a:solidFill>
                <a:highlight>
                  <a:srgbClr val="FFFFFF"/>
                </a:highlight>
                <a:latin typeface="Century Gothic" panose="020B0502020202020204" pitchFamily="34" charset="0"/>
              </a:rPr>
              <a:t>Todos los meses se presenta al Comité de Recuperación: </a:t>
            </a:r>
          </a:p>
          <a:p>
            <a:pPr algn="just"/>
            <a:endParaRPr lang="es-SV" sz="1050" dirty="0">
              <a:solidFill>
                <a:srgbClr val="222222"/>
              </a:solidFill>
              <a:highlight>
                <a:srgbClr val="FFFFFF"/>
              </a:highlight>
              <a:latin typeface="Century Gothic" panose="020B0502020202020204" pitchFamily="34" charset="0"/>
            </a:endParaRP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s-SV" sz="2000" dirty="0">
                <a:solidFill>
                  <a:srgbClr val="222222"/>
                </a:solidFill>
                <a:highlight>
                  <a:srgbClr val="FFFFFF"/>
                </a:highlight>
                <a:latin typeface="Century Gothic" panose="020B0502020202020204" pitchFamily="34" charset="0"/>
              </a:rPr>
              <a:t>Informe de seguimiento y gestiones de recuperación a los créditos con 30+mora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s-SV" sz="2000" dirty="0">
                <a:solidFill>
                  <a:srgbClr val="222222"/>
                </a:solidFill>
                <a:highlight>
                  <a:srgbClr val="FFFFFF"/>
                </a:highlight>
                <a:latin typeface="Century Gothic" panose="020B0502020202020204" pitchFamily="34" charset="0"/>
              </a:rPr>
              <a:t>Informe de recuperación de la Cobranza Externa contratadas para recuperación</a:t>
            </a:r>
          </a:p>
        </p:txBody>
      </p:sp>
      <p:graphicFrame>
        <p:nvGraphicFramePr>
          <p:cNvPr id="2" name="Tabla 1">
            <a:extLst>
              <a:ext uri="{FF2B5EF4-FFF2-40B4-BE49-F238E27FC236}">
                <a16:creationId xmlns:a16="http://schemas.microsoft.com/office/drawing/2014/main" id="{4109CBED-6963-A5B4-4C2F-D0E1D603E17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79061293"/>
              </p:ext>
            </p:extLst>
          </p:nvPr>
        </p:nvGraphicFramePr>
        <p:xfrm>
          <a:off x="535166" y="1990720"/>
          <a:ext cx="11021782" cy="3061822"/>
        </p:xfrm>
        <a:graphic>
          <a:graphicData uri="http://schemas.openxmlformats.org/drawingml/2006/table">
            <a:tbl>
              <a:tblPr firstRow="1" bandRow="1">
                <a:tableStyleId>{85BE263C-DBD7-4A20-BB59-AAB30ACAA65A}</a:tableStyleId>
              </a:tblPr>
              <a:tblGrid>
                <a:gridCol w="2210568">
                  <a:extLst>
                    <a:ext uri="{9D8B030D-6E8A-4147-A177-3AD203B41FA5}">
                      <a16:colId xmlns:a16="http://schemas.microsoft.com/office/drawing/2014/main" val="1029060867"/>
                    </a:ext>
                  </a:extLst>
                </a:gridCol>
                <a:gridCol w="1606694">
                  <a:extLst>
                    <a:ext uri="{9D8B030D-6E8A-4147-A177-3AD203B41FA5}">
                      <a16:colId xmlns:a16="http://schemas.microsoft.com/office/drawing/2014/main" val="3415216418"/>
                    </a:ext>
                  </a:extLst>
                </a:gridCol>
                <a:gridCol w="2409745">
                  <a:extLst>
                    <a:ext uri="{9D8B030D-6E8A-4147-A177-3AD203B41FA5}">
                      <a16:colId xmlns:a16="http://schemas.microsoft.com/office/drawing/2014/main" val="3131327164"/>
                    </a:ext>
                  </a:extLst>
                </a:gridCol>
                <a:gridCol w="3015271">
                  <a:extLst>
                    <a:ext uri="{9D8B030D-6E8A-4147-A177-3AD203B41FA5}">
                      <a16:colId xmlns:a16="http://schemas.microsoft.com/office/drawing/2014/main" val="1474061456"/>
                    </a:ext>
                  </a:extLst>
                </a:gridCol>
                <a:gridCol w="1779504">
                  <a:extLst>
                    <a:ext uri="{9D8B030D-6E8A-4147-A177-3AD203B41FA5}">
                      <a16:colId xmlns:a16="http://schemas.microsoft.com/office/drawing/2014/main" val="3390083544"/>
                    </a:ext>
                  </a:extLst>
                </a:gridCol>
              </a:tblGrid>
              <a:tr h="932938">
                <a:tc>
                  <a:txBody>
                    <a:bodyPr/>
                    <a:lstStyle/>
                    <a:p>
                      <a:pPr algn="ctr"/>
                      <a:r>
                        <a:rPr lang="es-SV" sz="2300" dirty="0"/>
                        <a:t>MES</a:t>
                      </a:r>
                    </a:p>
                  </a:txBody>
                  <a:tcPr marL="115031" marR="115031" marT="57516" marB="5751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SV" sz="2300" dirty="0"/>
                        <a:t> COMITÉ</a:t>
                      </a:r>
                    </a:p>
                  </a:txBody>
                  <a:tcPr marL="115031" marR="115031" marT="57516" marB="5751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SV" sz="2300" dirty="0"/>
                        <a:t>REESTRUCTURAS</a:t>
                      </a:r>
                    </a:p>
                  </a:txBody>
                  <a:tcPr marL="115031" marR="115031" marT="57516" marB="5751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SV" sz="2300" dirty="0"/>
                        <a:t>REFINANCIAMIENTOS</a:t>
                      </a:r>
                    </a:p>
                  </a:txBody>
                  <a:tcPr marL="115031" marR="115031" marT="57516" marB="5751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SV" sz="2300" dirty="0"/>
                        <a:t>CONVENIOS ESPECIALES</a:t>
                      </a:r>
                    </a:p>
                  </a:txBody>
                  <a:tcPr marL="115031" marR="115031" marT="57516" marB="57516" anchor="ctr"/>
                </a:tc>
                <a:extLst>
                  <a:ext uri="{0D108BD9-81ED-4DB2-BD59-A6C34878D82A}">
                    <a16:rowId xmlns:a16="http://schemas.microsoft.com/office/drawing/2014/main" val="3734284086"/>
                  </a:ext>
                </a:extLst>
              </a:tr>
              <a:tr h="532221">
                <a:tc>
                  <a:txBody>
                    <a:bodyPr/>
                    <a:lstStyle/>
                    <a:p>
                      <a:r>
                        <a:rPr lang="es-SV" sz="2300" b="1" dirty="0"/>
                        <a:t>JULIO</a:t>
                      </a:r>
                    </a:p>
                  </a:txBody>
                  <a:tcPr marL="115031" marR="115031" marT="57516" marB="5751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SV" sz="2300" b="1" dirty="0"/>
                        <a:t>8</a:t>
                      </a:r>
                    </a:p>
                  </a:txBody>
                  <a:tcPr marL="115031" marR="115031" marT="57516" marB="5751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SV" sz="2300" b="1" dirty="0"/>
                        <a:t>17</a:t>
                      </a:r>
                    </a:p>
                  </a:txBody>
                  <a:tcPr marL="115031" marR="115031" marT="57516" marB="5751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SV" sz="2300" b="1" dirty="0"/>
                        <a:t>11</a:t>
                      </a:r>
                    </a:p>
                  </a:txBody>
                  <a:tcPr marL="115031" marR="115031" marT="57516" marB="5751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SV" sz="2300" b="1" dirty="0"/>
                        <a:t>2</a:t>
                      </a:r>
                    </a:p>
                  </a:txBody>
                  <a:tcPr marL="115031" marR="115031" marT="57516" marB="57516"/>
                </a:tc>
                <a:extLst>
                  <a:ext uri="{0D108BD9-81ED-4DB2-BD59-A6C34878D82A}">
                    <a16:rowId xmlns:a16="http://schemas.microsoft.com/office/drawing/2014/main" val="72602129"/>
                  </a:ext>
                </a:extLst>
              </a:tr>
              <a:tr h="532221">
                <a:tc>
                  <a:txBody>
                    <a:bodyPr/>
                    <a:lstStyle/>
                    <a:p>
                      <a:r>
                        <a:rPr lang="es-SV" sz="2300" b="1" dirty="0"/>
                        <a:t>AGOSTO</a:t>
                      </a:r>
                    </a:p>
                  </a:txBody>
                  <a:tcPr marL="115031" marR="115031" marT="57516" marB="5751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SV" sz="2300" b="1" dirty="0"/>
                        <a:t>3</a:t>
                      </a:r>
                    </a:p>
                  </a:txBody>
                  <a:tcPr marL="115031" marR="115031" marT="57516" marB="5751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SV" sz="2300" b="1" dirty="0"/>
                        <a:t>3</a:t>
                      </a:r>
                    </a:p>
                  </a:txBody>
                  <a:tcPr marL="115031" marR="115031" marT="57516" marB="5751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SV" sz="2300" b="1" dirty="0"/>
                        <a:t>4</a:t>
                      </a:r>
                    </a:p>
                  </a:txBody>
                  <a:tcPr marL="115031" marR="115031" marT="57516" marB="5751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SV" sz="2300" b="1" dirty="0"/>
                        <a:t>2</a:t>
                      </a:r>
                    </a:p>
                  </a:txBody>
                  <a:tcPr marL="115031" marR="115031" marT="57516" marB="57516"/>
                </a:tc>
                <a:extLst>
                  <a:ext uri="{0D108BD9-81ED-4DB2-BD59-A6C34878D82A}">
                    <a16:rowId xmlns:a16="http://schemas.microsoft.com/office/drawing/2014/main" val="3623497865"/>
                  </a:ext>
                </a:extLst>
              </a:tr>
              <a:tr h="532221">
                <a:tc>
                  <a:txBody>
                    <a:bodyPr/>
                    <a:lstStyle/>
                    <a:p>
                      <a:r>
                        <a:rPr lang="es-SV" sz="2300" b="1" dirty="0"/>
                        <a:t>SEPTIEMBRE</a:t>
                      </a:r>
                    </a:p>
                  </a:txBody>
                  <a:tcPr marL="115031" marR="115031" marT="57516" marB="5751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SV" sz="2300" b="1" dirty="0"/>
                        <a:t>5</a:t>
                      </a:r>
                    </a:p>
                  </a:txBody>
                  <a:tcPr marL="115031" marR="115031" marT="57516" marB="5751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SV" sz="2300" b="1" dirty="0"/>
                        <a:t>3</a:t>
                      </a:r>
                    </a:p>
                  </a:txBody>
                  <a:tcPr marL="115031" marR="115031" marT="57516" marB="5751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SV" sz="2300" b="1" dirty="0"/>
                        <a:t>6</a:t>
                      </a:r>
                    </a:p>
                  </a:txBody>
                  <a:tcPr marL="115031" marR="115031" marT="57516" marB="5751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SV" sz="2300" b="1" dirty="0"/>
                        <a:t>0</a:t>
                      </a:r>
                    </a:p>
                  </a:txBody>
                  <a:tcPr marL="115031" marR="115031" marT="57516" marB="57516"/>
                </a:tc>
                <a:extLst>
                  <a:ext uri="{0D108BD9-81ED-4DB2-BD59-A6C34878D82A}">
                    <a16:rowId xmlns:a16="http://schemas.microsoft.com/office/drawing/2014/main" val="1315943927"/>
                  </a:ext>
                </a:extLst>
              </a:tr>
              <a:tr h="532221">
                <a:tc>
                  <a:txBody>
                    <a:bodyPr/>
                    <a:lstStyle/>
                    <a:p>
                      <a:pPr algn="r"/>
                      <a:r>
                        <a:rPr lang="es-SV" sz="2300" b="1" dirty="0"/>
                        <a:t>TOTAL</a:t>
                      </a:r>
                    </a:p>
                  </a:txBody>
                  <a:tcPr marL="115031" marR="115031" marT="57516" marB="5751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SV" sz="2300" b="1" dirty="0"/>
                        <a:t>16</a:t>
                      </a:r>
                    </a:p>
                  </a:txBody>
                  <a:tcPr marL="115031" marR="115031" marT="57516" marB="5751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SV" sz="2300" b="1" dirty="0"/>
                        <a:t>23</a:t>
                      </a:r>
                    </a:p>
                  </a:txBody>
                  <a:tcPr marL="115031" marR="115031" marT="57516" marB="5751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SV" sz="2300" b="1" dirty="0"/>
                        <a:t>21</a:t>
                      </a:r>
                    </a:p>
                  </a:txBody>
                  <a:tcPr marL="115031" marR="115031" marT="57516" marB="5751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SV" sz="2300" b="1" dirty="0"/>
                        <a:t>4</a:t>
                      </a:r>
                    </a:p>
                  </a:txBody>
                  <a:tcPr marL="115031" marR="115031" marT="57516" marB="57516"/>
                </a:tc>
                <a:extLst>
                  <a:ext uri="{0D108BD9-81ED-4DB2-BD59-A6C34878D82A}">
                    <a16:rowId xmlns:a16="http://schemas.microsoft.com/office/drawing/2014/main" val="3468917302"/>
                  </a:ext>
                </a:extLst>
              </a:tr>
            </a:tbl>
          </a:graphicData>
        </a:graphic>
      </p:graphicFrame>
      <p:sp>
        <p:nvSpPr>
          <p:cNvPr id="5" name="CuadroTexto 4">
            <a:extLst>
              <a:ext uri="{FF2B5EF4-FFF2-40B4-BE49-F238E27FC236}">
                <a16:creationId xmlns:a16="http://schemas.microsoft.com/office/drawing/2014/main" id="{22DAD035-F341-3D96-9DE2-20424E9DC674}"/>
              </a:ext>
            </a:extLst>
          </p:cNvPr>
          <p:cNvSpPr txBox="1"/>
          <p:nvPr/>
        </p:nvSpPr>
        <p:spPr>
          <a:xfrm rot="10800000" flipV="1">
            <a:off x="439690" y="858633"/>
            <a:ext cx="11117258" cy="9571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s-ES" sz="2000" dirty="0">
                <a:latin typeface="Century Gothic" panose="020B0502020202020204" pitchFamily="34" charset="0"/>
              </a:rPr>
              <a:t>De Julio a Septiembre se desarrollaron 16 sesiones de Comité de Recuperación de Mora, en las cuales se aprobaron los siguientes arreglos administrativos: </a:t>
            </a:r>
            <a:r>
              <a:rPr lang="es-ES" sz="2000" strike="sngStrike" dirty="0">
                <a:latin typeface="Century Gothic" panose="020B0502020202020204" pitchFamily="34" charset="0"/>
              </a:rPr>
              <a:t> </a:t>
            </a:r>
            <a:endParaRPr lang="es-SV" sz="20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2322368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12755</TotalTime>
  <Words>564</Words>
  <Application>Microsoft Office PowerPoint</Application>
  <PresentationFormat>Panorámica</PresentationFormat>
  <Paragraphs>134</Paragraphs>
  <Slides>6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12" baseType="lpstr">
      <vt:lpstr>Arial</vt:lpstr>
      <vt:lpstr>Calibri</vt:lpstr>
      <vt:lpstr>Calibri Light</vt:lpstr>
      <vt:lpstr>Century Gothic</vt:lpstr>
      <vt:lpstr>Wingdings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Karen Carias</dc:creator>
  <cp:lastModifiedBy>Andrea Carballo</cp:lastModifiedBy>
  <cp:revision>387</cp:revision>
  <cp:lastPrinted>2024-10-10T22:43:44Z</cp:lastPrinted>
  <dcterms:created xsi:type="dcterms:W3CDTF">2020-08-17T23:35:56Z</dcterms:created>
  <dcterms:modified xsi:type="dcterms:W3CDTF">2024-12-23T17:47:34Z</dcterms:modified>
</cp:coreProperties>
</file>