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84" r:id="rId4"/>
    <p:sldId id="287" r:id="rId5"/>
    <p:sldId id="275" r:id="rId6"/>
  </p:sldIdLst>
  <p:sldSz cx="12192000" cy="6858000"/>
  <p:notesSz cx="6797675" cy="9926638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99CC00"/>
    <a:srgbClr val="CCFF66"/>
    <a:srgbClr val="FFFFCC"/>
    <a:srgbClr val="111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aldonado\AppData\Local\Microsoft\Windows\INetCache\Content.Outlook\R3K980Y5\Dashboard_Saldos_09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[Dashboard_Saldos_092022.xlsx]Saldos!Tabla dinámica8</c:name>
    <c:fmtId val="55"/>
  </c:pivotSource>
  <c:chart>
    <c:autoTitleDeleted val="1"/>
    <c:pivotFmts>
      <c:pivotFmt>
        <c:idx val="0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layout>
            <c:manualLayout>
              <c:x val="-1.3248866442279469E-16"/>
              <c:y val="0.29589041095890412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layout>
            <c:manualLayout>
              <c:x val="1.3248866442279469E-16"/>
              <c:y val="0.27031963470319637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layout>
            <c:manualLayout>
              <c:x val="-1.8066844764975908E-3"/>
              <c:y val="0.28127853881278536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layout>
            <c:manualLayout>
              <c:x val="-1.8066844764975244E-3"/>
              <c:y val="0.27397260273972601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layout>
            <c:manualLayout>
              <c:x val="1.4336915764410867E-2"/>
              <c:y val="0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layout>
            <c:manualLayout>
              <c:x val="1.4336915764410983E-2"/>
              <c:y val="-1.3394061404601855E-16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layout>
            <c:manualLayout>
              <c:x val="9.5579438429406558E-3"/>
              <c:y val="-1.3394061404601855E-16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layout>
            <c:manualLayout>
              <c:x val="7.9649532024504872E-3"/>
              <c:y val="0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layout>
            <c:manualLayout>
              <c:x val="-1.8066844764975244E-3"/>
              <c:y val="0.27397260273972601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layout>
            <c:manualLayout>
              <c:x val="-1.8066844764975908E-3"/>
              <c:y val="0.28127853881278536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layout>
            <c:manualLayout>
              <c:x val="1.3248866442279469E-16"/>
              <c:y val="0.27031963470319637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dLbl>
          <c:idx val="0"/>
          <c:layout>
            <c:manualLayout>
              <c:x val="-1.3248866442279469E-16"/>
              <c:y val="0.29589041095890412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layout>
            <c:manualLayout>
              <c:x val="7.9649532024504872E-3"/>
              <c:y val="0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layout>
            <c:manualLayout>
              <c:x val="9.5579438429406558E-3"/>
              <c:y val="-1.3394061404601855E-16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layout>
            <c:manualLayout>
              <c:x val="1.4336915764410867E-2"/>
              <c:y val="0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layout>
            <c:manualLayout>
              <c:x val="1.4336915764410983E-2"/>
              <c:y val="-1.3394061404601855E-16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layout>
            <c:manualLayout>
              <c:x val="-1.8066844764975244E-3"/>
              <c:y val="0.27397260273972601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dLbl>
          <c:idx val="0"/>
          <c:layout>
            <c:manualLayout>
              <c:x val="-1.8066844764975908E-3"/>
              <c:y val="0.28127853881278536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dLbl>
          <c:idx val="0"/>
          <c:layout>
            <c:manualLayout>
              <c:x val="1.3248866442279469E-16"/>
              <c:y val="0.27031963470319637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dLbl>
          <c:idx val="0"/>
          <c:layout>
            <c:manualLayout>
              <c:x val="-1.3248866442279469E-16"/>
              <c:y val="0.29589041095890412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dLbl>
          <c:idx val="0"/>
          <c:layout>
            <c:manualLayout>
              <c:x val="7.9649532024504872E-3"/>
              <c:y val="0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dLbl>
          <c:idx val="0"/>
          <c:layout>
            <c:manualLayout>
              <c:x val="9.5579438429406558E-3"/>
              <c:y val="-1.3394061404601855E-16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dLbl>
          <c:idx val="0"/>
          <c:layout>
            <c:manualLayout>
              <c:x val="1.4336915764410867E-2"/>
              <c:y val="0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dLbl>
          <c:idx val="0"/>
          <c:layout>
            <c:manualLayout>
              <c:x val="1.4336915764410983E-2"/>
              <c:y val="-1.3394061404601855E-16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dLbl>
          <c:idx val="0"/>
          <c:layout>
            <c:manualLayout>
              <c:x val="-1.1033394697541638E-3"/>
              <c:y val="0.29201316489531998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dLbl>
          <c:idx val="0"/>
          <c:layout>
            <c:manualLayout>
              <c:x val="2.2066789395083276E-3"/>
              <c:y val="0.34006596418189156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dLbl>
          <c:idx val="0"/>
          <c:layout>
            <c:manualLayout>
              <c:x val="0"/>
              <c:y val="0.34745870253367184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dLbl>
          <c:idx val="0"/>
          <c:layout>
            <c:manualLayout>
              <c:x val="-1.6182125285768894E-16"/>
              <c:y val="0.3104950107747706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dLbl>
          <c:idx val="0"/>
          <c:layout>
            <c:manualLayout>
              <c:x val="0"/>
              <c:y val="0.36963691758901263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dLbl>
          <c:idx val="0"/>
          <c:layout>
            <c:manualLayout>
              <c:x val="-1.6182125285768894E-16"/>
              <c:y val="0.34006596418189161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dLbl>
          <c:idx val="0"/>
          <c:layout>
            <c:manualLayout>
              <c:x val="-1.6182125285768894E-16"/>
              <c:y val="0.30679864159888048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dLbl>
          <c:idx val="0"/>
          <c:layout>
            <c:manualLayout>
              <c:x val="-1.8066844764975244E-3"/>
              <c:y val="0.27397260273972601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dLbl>
          <c:idx val="0"/>
          <c:layout>
            <c:manualLayout>
              <c:x val="7.9649532024504872E-3"/>
              <c:y val="0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dLbl>
          <c:idx val="0"/>
          <c:layout>
            <c:manualLayout>
              <c:x val="-6.6200368185249832E-3"/>
              <c:y val="0.2883950413393751"/>
            </c:manualLayout>
          </c:layout>
          <c:tx>
            <c:rich>
              <a:bodyPr/>
              <a:lstStyle/>
              <a:p>
                <a:fld id="{ACE55C42-BF07-4631-8FCF-EC9D7C85B2DD}" type="VALUE">
                  <a:rPr lang="en-US" sz="1050">
                    <a:solidFill>
                      <a:sysClr val="windowText" lastClr="000000"/>
                    </a:solidFill>
                  </a:rPr>
                  <a:pPr/>
                  <a:t>[VALOR]</a:t>
                </a:fld>
                <a:endParaRPr lang="es-SV"/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41"/>
        <c:dLbl>
          <c:idx val="0"/>
          <c:layout>
            <c:manualLayout>
              <c:x val="-1.1033394697541638E-3"/>
              <c:y val="0.26873174306623582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</c:pivotFmt>
      <c:pivotFmt>
        <c:idx val="43"/>
        <c:dLbl>
          <c:idx val="0"/>
          <c:layout>
            <c:manualLayout>
              <c:x val="0"/>
              <c:y val="0.29494947409708816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</c:pivotFmt>
      <c:pivotFmt>
        <c:idx val="45"/>
        <c:dLbl>
          <c:idx val="0"/>
          <c:layout>
            <c:manualLayout>
              <c:x val="1.1472470857663978E-3"/>
              <c:y val="0.31461277237022739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dLbl>
          <c:idx val="0"/>
          <c:layout>
            <c:manualLayout>
              <c:x val="-8.4130481073718354E-17"/>
              <c:y val="0.3539393689165059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dLbl>
          <c:idx val="0"/>
          <c:layout>
            <c:manualLayout>
              <c:x val="0"/>
              <c:y val="0.2883950413393751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</c:pivotFmt>
      <c:pivotFmt>
        <c:idx val="49"/>
      </c:pivotFmt>
      <c:pivotFmt>
        <c:idx val="50"/>
      </c:pivotFmt>
      <c:pivotFmt>
        <c:idx val="51"/>
      </c:pivotFmt>
      <c:pivotFmt>
        <c:idx val="52"/>
      </c:pivotFmt>
      <c:pivotFmt>
        <c:idx val="53"/>
      </c:pivotFmt>
      <c:pivotFmt>
        <c:idx val="54"/>
      </c:pivotFmt>
      <c:pivotFmt>
        <c:idx val="55"/>
      </c:pivotFmt>
      <c:pivotFmt>
        <c:idx val="56"/>
      </c:pivotFmt>
      <c:pivotFmt>
        <c:idx val="57"/>
      </c:pivotFmt>
      <c:pivotFmt>
        <c:idx val="58"/>
      </c:pivotFmt>
      <c:pivotFmt>
        <c:idx val="59"/>
      </c:pivotFmt>
      <c:pivotFmt>
        <c:idx val="60"/>
      </c:pivotFmt>
      <c:pivotFmt>
        <c:idx val="61"/>
      </c:pivotFmt>
      <c:pivotFmt>
        <c:idx val="62"/>
      </c:pivotFmt>
      <c:pivotFmt>
        <c:idx val="63"/>
      </c:pivotFmt>
      <c:pivotFmt>
        <c:idx val="64"/>
      </c:pivotFmt>
      <c:pivotFmt>
        <c:idx val="65"/>
        <c:dLbl>
          <c:idx val="0"/>
          <c:layout>
            <c:manualLayout>
              <c:x val="-6.6200368185249832E-3"/>
              <c:y val="0.2883950413393751"/>
            </c:manualLayout>
          </c:layout>
          <c:tx>
            <c:rich>
              <a:bodyPr/>
              <a:lstStyle/>
              <a:p>
                <a:fld id="{ACE55C42-BF07-4631-8FCF-EC9D7C85B2DD}" type="VALUE">
                  <a:rPr lang="en-US" sz="1050">
                    <a:solidFill>
                      <a:sysClr val="windowText" lastClr="000000"/>
                    </a:solidFill>
                  </a:rPr>
                  <a:pPr/>
                  <a:t>[VALOR]</a:t>
                </a:fld>
                <a:endParaRPr lang="es-SV"/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66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dLbl>
          <c:idx val="0"/>
          <c:layout>
            <c:manualLayout>
              <c:x val="-4.2065240536859177E-17"/>
              <c:y val="0.38343431632621461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dLbl>
          <c:idx val="0"/>
          <c:layout>
            <c:manualLayout>
              <c:x val="-2.2944941715331321E-3"/>
              <c:y val="0.27528617582394899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dLbl>
          <c:idx val="0"/>
          <c:layout>
            <c:manualLayout>
              <c:x val="-4.5889883430662642E-3"/>
              <c:y val="0.35066215253764926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0"/>
      </c:pivotFmt>
      <c:pivotFmt>
        <c:idx val="71"/>
      </c:pivotFmt>
      <c:pivotFmt>
        <c:idx val="72"/>
        <c:dLbl>
          <c:idx val="0"/>
          <c:layout>
            <c:manualLayout>
              <c:x val="0"/>
              <c:y val="0.31788998874908392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3"/>
      </c:pivotFmt>
      <c:pivotFmt>
        <c:idx val="74"/>
        <c:dLbl>
          <c:idx val="0"/>
          <c:layout>
            <c:manualLayout>
              <c:x val="5.7362354288327463E-3"/>
              <c:y val="0.32116720512794045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5"/>
      </c:pivotFmt>
      <c:pivotFmt>
        <c:idx val="76"/>
        <c:dLbl>
          <c:idx val="0"/>
          <c:layout>
            <c:manualLayout>
              <c:x val="4.5889883430662642E-3"/>
              <c:y val="0.30805833961251433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7"/>
      </c:pivotFmt>
      <c:pivotFmt>
        <c:idx val="78"/>
      </c:pivotFmt>
      <c:pivotFmt>
        <c:idx val="79"/>
      </c:pivotFmt>
      <c:pivotFmt>
        <c:idx val="80"/>
        <c:dLbl>
          <c:idx val="0"/>
          <c:layout>
            <c:manualLayout>
              <c:x val="0"/>
              <c:y val="0.29822669047594469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1"/>
      </c:pivotFmt>
      <c:pivotFmt>
        <c:idx val="82"/>
        <c:dLbl>
          <c:idx val="0"/>
          <c:layout>
            <c:manualLayout>
              <c:x val="3.4417412572996984E-3"/>
              <c:y val="0.31133555599137086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</c:pivotFmt>
      <c:pivotFmt>
        <c:idx val="84"/>
        <c:dLbl>
          <c:idx val="0"/>
          <c:layout>
            <c:manualLayout>
              <c:x val="0"/>
              <c:y val="0.32772163788565345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5"/>
      </c:pivotFmt>
      <c:pivotFmt>
        <c:idx val="86"/>
        <c:dLbl>
          <c:idx val="0"/>
          <c:layout>
            <c:manualLayout>
              <c:x val="0"/>
              <c:y val="0.35066215253764926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7"/>
      </c:pivotFmt>
      <c:pivotFmt>
        <c:idx val="88"/>
        <c:dLbl>
          <c:idx val="0"/>
          <c:layout>
            <c:manualLayout>
              <c:x val="0"/>
              <c:y val="0.31788998874908392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9"/>
      </c:pivotFmt>
      <c:pivotFmt>
        <c:idx val="90"/>
        <c:dLbl>
          <c:idx val="0"/>
          <c:layout>
            <c:manualLayout>
              <c:x val="1.1472470857665661E-3"/>
              <c:y val="0.29494947409708816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1"/>
        <c:dLbl>
          <c:idx val="0"/>
          <c:layout>
            <c:manualLayout>
              <c:x val="3.4417412572996984E-3"/>
              <c:y val="0.25234566117195323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2"/>
      </c:pivotFmt>
      <c:pivotFmt>
        <c:idx val="93"/>
      </c:pivotFmt>
      <c:pivotFmt>
        <c:idx val="94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layout>
            <c:manualLayout>
              <c:x val="-8.4135801324664404E-17"/>
              <c:y val="0.1868013335948225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5"/>
        <c:spPr>
          <a:solidFill>
            <a:schemeClr val="accent2"/>
          </a:solidFill>
          <a:ln>
            <a:noFill/>
          </a:ln>
          <a:effectLst/>
          <a:sp3d/>
        </c:spPr>
      </c:pivotFmt>
      <c:pivotFmt>
        <c:idx val="96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layout>
            <c:manualLayout>
              <c:x val="8.4135801324664404E-17"/>
              <c:y val="0.1900785499736790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7"/>
        <c:spPr>
          <a:solidFill>
            <a:schemeClr val="accent2"/>
          </a:solidFill>
          <a:ln>
            <a:noFill/>
          </a:ln>
          <a:effectLst/>
          <a:sp3d/>
        </c:spPr>
      </c:pivotFmt>
      <c:pivotFmt>
        <c:idx val="98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layout>
            <c:manualLayout>
              <c:x val="1.9453192424239773E-2"/>
              <c:y val="-6.6429807580221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9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layout>
            <c:manualLayout>
              <c:x val="8.3370824675313305E-3"/>
              <c:y val="-5.061318672778775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0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layout>
            <c:manualLayout>
              <c:x val="8.3370824675312628E-3"/>
              <c:y val="-5.69398350687612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1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layout>
            <c:manualLayout>
              <c:x val="-9.2634249639237005E-4"/>
              <c:y val="-6.642980758022140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2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layout>
            <c:manualLayout>
              <c:x val="8.3370824675313305E-3"/>
              <c:y val="-6.326648340973468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3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layout>
            <c:manualLayout>
              <c:x val="0"/>
              <c:y val="0.193355766352535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4"/>
        <c:spPr>
          <a:solidFill>
            <a:schemeClr val="accent2"/>
          </a:solidFill>
          <a:ln>
            <a:noFill/>
          </a:ln>
          <a:effectLst/>
          <a:sp3d/>
        </c:spPr>
      </c:pivotFmt>
      <c:pivotFmt>
        <c:idx val="105"/>
        <c:spPr>
          <a:solidFill>
            <a:schemeClr val="accent2"/>
          </a:solidFill>
          <a:ln>
            <a:noFill/>
          </a:ln>
          <a:effectLst/>
          <a:sp3d/>
        </c:spPr>
      </c:pivotFmt>
      <c:pivotFmt>
        <c:idx val="106"/>
        <c:spPr>
          <a:solidFill>
            <a:schemeClr val="accent2"/>
          </a:solidFill>
          <a:ln>
            <a:noFill/>
          </a:ln>
          <a:effectLst/>
          <a:sp3d/>
        </c:spPr>
      </c:pivotFmt>
      <c:pivotFmt>
        <c:idx val="107"/>
        <c:spPr>
          <a:solidFill>
            <a:schemeClr val="accent2"/>
          </a:solidFill>
          <a:ln>
            <a:noFill/>
          </a:ln>
          <a:effectLst/>
          <a:sp3d/>
        </c:spPr>
      </c:pivotFmt>
      <c:pivotFmt>
        <c:idx val="108"/>
        <c:spPr>
          <a:solidFill>
            <a:schemeClr val="accent2"/>
          </a:solidFill>
          <a:ln>
            <a:noFill/>
          </a:ln>
          <a:effectLst/>
          <a:sp3d/>
        </c:spPr>
      </c:pivotFmt>
      <c:pivotFmt>
        <c:idx val="109"/>
        <c:spPr>
          <a:solidFill>
            <a:schemeClr val="accent2"/>
          </a:solidFill>
          <a:ln>
            <a:noFill/>
          </a:ln>
          <a:effectLst/>
          <a:sp3d/>
        </c:spPr>
      </c:pivotFmt>
      <c:pivotFmt>
        <c:idx val="110"/>
        <c:spPr>
          <a:solidFill>
            <a:schemeClr val="accent1"/>
          </a:solidFill>
          <a:ln>
            <a:noFill/>
          </a:ln>
          <a:effectLst/>
          <a:sp3d/>
        </c:spPr>
      </c:pivotFmt>
      <c:pivotFmt>
        <c:idx val="111"/>
        <c:spPr>
          <a:solidFill>
            <a:schemeClr val="accent2"/>
          </a:solidFill>
          <a:ln>
            <a:noFill/>
          </a:ln>
          <a:effectLst/>
          <a:sp3d/>
        </c:spPr>
      </c:pivotFmt>
      <c:pivotFmt>
        <c:idx val="112"/>
        <c:dLbl>
          <c:idx val="0"/>
          <c:layout>
            <c:manualLayout>
              <c:x val="0"/>
              <c:y val="0.20318741548910518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3"/>
      </c:pivotFmt>
      <c:pivotFmt>
        <c:idx val="114"/>
        <c:dLbl>
          <c:idx val="0"/>
          <c:layout>
            <c:manualLayout>
              <c:x val="0"/>
              <c:y val="0.3211672051279405"/>
            </c:manualLayout>
          </c:layout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5"/>
      </c:pivotFmt>
      <c:pivotFmt>
        <c:idx val="116"/>
      </c:pivotFmt>
      <c:pivotFmt>
        <c:idx val="117"/>
      </c:pivotFmt>
      <c:pivotFmt>
        <c:idx val="118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9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layout>
            <c:manualLayout>
              <c:x val="1.9453192424239773E-2"/>
              <c:y val="-6.6429807580221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0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layout>
            <c:manualLayout>
              <c:x val="8.3370824675313305E-3"/>
              <c:y val="-5.061318672778775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1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layout>
            <c:manualLayout>
              <c:x val="8.3370824675312628E-3"/>
              <c:y val="-5.69398350687612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2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layout>
            <c:manualLayout>
              <c:x val="-9.2634249639237005E-4"/>
              <c:y val="-6.642980758022140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3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layout>
            <c:manualLayout>
              <c:x val="8.3370824675313305E-3"/>
              <c:y val="-6.326648340973468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4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layout>
            <c:manualLayout>
              <c:x val="0"/>
              <c:y val="0.193355766352535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5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layout>
            <c:manualLayout>
              <c:x val="-8.4135801324664404E-17"/>
              <c:y val="0.1868013335948225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6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layout>
            <c:manualLayout>
              <c:x val="8.4135801324664404E-17"/>
              <c:y val="0.1900785499736790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7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8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9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layout>
            <c:manualLayout>
              <c:x val="1.9453192424239773E-2"/>
              <c:y val="-6.6429807580221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0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layout>
            <c:manualLayout>
              <c:x val="8.3370824675313305E-3"/>
              <c:y val="-5.061318672778775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1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layout>
            <c:manualLayout>
              <c:x val="8.3370824675312628E-3"/>
              <c:y val="-5.69398350687612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2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layout>
            <c:manualLayout>
              <c:x val="-9.2634249639237005E-4"/>
              <c:y val="-6.642980758022140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3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layout>
            <c:manualLayout>
              <c:x val="8.3370824675313305E-3"/>
              <c:y val="-6.326648340973468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4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layout>
            <c:manualLayout>
              <c:x val="0"/>
              <c:y val="0.193355766352535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5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layout>
            <c:manualLayout>
              <c:x val="-8.4135801324664404E-17"/>
              <c:y val="0.1868013335948225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6"/>
        <c:spPr>
          <a:solidFill>
            <a:schemeClr val="accent1"/>
          </a:solidFill>
          <a:ln>
            <a:noFill/>
          </a:ln>
          <a:effectLst/>
          <a:sp3d/>
        </c:spPr>
        <c:dLbl>
          <c:idx val="0"/>
          <c:layout>
            <c:manualLayout>
              <c:x val="8.4135801324664404E-17"/>
              <c:y val="0.19007854997367904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7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3175">
          <a:noFill/>
        </a:ln>
        <a:effectLst/>
        <a:sp3d/>
      </c:spPr>
    </c:sideWall>
    <c:backWall>
      <c:thickness val="0"/>
      <c:spPr>
        <a:noFill/>
        <a:ln w="3175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Saldos!$L$2</c:f>
              <c:strCache>
                <c:ptCount val="1"/>
                <c:pt idx="0">
                  <c:v>Saldo.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B8F-4B39-BC75-03AA84CBD68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B8F-4B39-BC75-03AA84CBD68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B8F-4B39-BC75-03AA84CBD68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B8F-4B39-BC75-03AA84CBD68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EB8F-4B39-BC75-03AA84CBD68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EB8F-4B39-BC75-03AA84CBD68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EB8F-4B39-BC75-03AA84CBD688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EB8F-4B39-BC75-03AA84CBD68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EB8F-4B39-BC75-03AA84CBD68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EB8F-4B39-BC75-03AA84CBD688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EB8F-4B39-BC75-03AA84CBD688}"/>
              </c:ext>
            </c:extLst>
          </c:dPt>
          <c:dLbls>
            <c:dLbl>
              <c:idx val="0"/>
              <c:layout>
                <c:manualLayout>
                  <c:x val="1.9453192424239773E-2"/>
                  <c:y val="-6.642980758022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8F-4B39-BC75-03AA84CBD688}"/>
                </c:ext>
              </c:extLst>
            </c:dLbl>
            <c:dLbl>
              <c:idx val="1"/>
              <c:layout>
                <c:manualLayout>
                  <c:x val="8.3370824675313305E-3"/>
                  <c:y val="-5.0613186727787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8F-4B39-BC75-03AA84CBD688}"/>
                </c:ext>
              </c:extLst>
            </c:dLbl>
            <c:dLbl>
              <c:idx val="2"/>
              <c:layout>
                <c:manualLayout>
                  <c:x val="8.3370824675312628E-3"/>
                  <c:y val="-5.693983506876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8F-4B39-BC75-03AA84CBD688}"/>
                </c:ext>
              </c:extLst>
            </c:dLbl>
            <c:dLbl>
              <c:idx val="3"/>
              <c:layout>
                <c:manualLayout>
                  <c:x val="-9.2634249639237005E-4"/>
                  <c:y val="-6.6429807580221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8F-4B39-BC75-03AA84CBD688}"/>
                </c:ext>
              </c:extLst>
            </c:dLbl>
            <c:dLbl>
              <c:idx val="4"/>
              <c:layout>
                <c:manualLayout>
                  <c:x val="8.3370824675313305E-3"/>
                  <c:y val="-6.3266483409734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8F-4B39-BC75-03AA84CBD688}"/>
                </c:ext>
              </c:extLst>
            </c:dLbl>
            <c:dLbl>
              <c:idx val="5"/>
              <c:layout>
                <c:manualLayout>
                  <c:x val="5.9613637910518524E-3"/>
                  <c:y val="-2.8043870755266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B8F-4B39-BC75-03AA84CBD688}"/>
                </c:ext>
              </c:extLst>
            </c:dLbl>
            <c:dLbl>
              <c:idx val="6"/>
              <c:layout>
                <c:manualLayout>
                  <c:x val="5.9613637910518524E-3"/>
                  <c:y val="-1.592602176482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B8F-4B39-BC75-03AA84CBD688}"/>
                </c:ext>
              </c:extLst>
            </c:dLbl>
            <c:dLbl>
              <c:idx val="7"/>
              <c:layout>
                <c:manualLayout>
                  <c:x val="8.3459093074725928E-3"/>
                  <c:y val="-1.7983749891831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B8F-4B39-BC75-03AA84CBD6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Saldos!$K$3:$K$12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Saldos!$L$3:$L$12</c:f>
              <c:numCache>
                <c:formatCode>_("$"* #,##0.00_);_("$"* \(#,##0.00\);_("$"* "-"??_);_(@_)</c:formatCode>
                <c:ptCount val="9"/>
                <c:pt idx="0">
                  <c:v>860808.3199999996</c:v>
                </c:pt>
                <c:pt idx="1">
                  <c:v>892246.76999999955</c:v>
                </c:pt>
                <c:pt idx="2">
                  <c:v>662120.94000000053</c:v>
                </c:pt>
                <c:pt idx="3">
                  <c:v>695341.71999999962</c:v>
                </c:pt>
                <c:pt idx="4">
                  <c:v>815114.38000000035</c:v>
                </c:pt>
                <c:pt idx="5">
                  <c:v>943515.05</c:v>
                </c:pt>
                <c:pt idx="6">
                  <c:v>1081286.1499999997</c:v>
                </c:pt>
                <c:pt idx="7">
                  <c:v>1121494.0699999996</c:v>
                </c:pt>
                <c:pt idx="8">
                  <c:v>1271217.1000000001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B8F-4B39-BC75-03AA84CBD688}"/>
            </c:ext>
          </c:extLst>
        </c:ser>
        <c:ser>
          <c:idx val="1"/>
          <c:order val="1"/>
          <c:tx>
            <c:strRef>
              <c:f>Saldos!$M$2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EB8F-4B39-BC75-03AA84CBD68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EB8F-4B39-BC75-03AA84CBD68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EB8F-4B39-BC75-03AA84CBD68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EB8F-4B39-BC75-03AA84CBD688}"/>
              </c:ext>
            </c:extLst>
          </c:dPt>
          <c:dLbls>
            <c:dLbl>
              <c:idx val="0"/>
              <c:layout>
                <c:manualLayout>
                  <c:x val="6.9794389575246179E-3"/>
                  <c:y val="-9.82170131974277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B8F-4B39-BC75-03AA84CBD688}"/>
                </c:ext>
              </c:extLst>
            </c:dLbl>
            <c:dLbl>
              <c:idx val="1"/>
              <c:layout>
                <c:manualLayout>
                  <c:x val="1.0469158436286884E-2"/>
                  <c:y val="-9.821701319742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B8F-4B39-BC75-03AA84CBD688}"/>
                </c:ext>
              </c:extLst>
            </c:dLbl>
            <c:dLbl>
              <c:idx val="2"/>
              <c:layout>
                <c:manualLayout>
                  <c:x val="6.9794389575246179E-3"/>
                  <c:y val="-9.82170131974277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B8F-4B39-BC75-03AA84CBD688}"/>
                </c:ext>
              </c:extLst>
            </c:dLbl>
            <c:dLbl>
              <c:idx val="3"/>
              <c:layout>
                <c:manualLayout>
                  <c:x val="9.3059186100327394E-3"/>
                  <c:y val="-9.821701319742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B8F-4B39-BC75-03AA84CBD688}"/>
                </c:ext>
              </c:extLst>
            </c:dLbl>
            <c:dLbl>
              <c:idx val="4"/>
              <c:layout>
                <c:manualLayout>
                  <c:x val="1.2795638088795134E-2"/>
                  <c:y val="-9.82170131974277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B8F-4B39-BC75-03AA84CBD688}"/>
                </c:ext>
              </c:extLst>
            </c:dLbl>
            <c:dLbl>
              <c:idx val="5"/>
              <c:layout>
                <c:manualLayout>
                  <c:x val="1.7448597393811546E-2"/>
                  <c:y val="-9.821701319742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B8F-4B39-BC75-03AA84CBD688}"/>
                </c:ext>
              </c:extLst>
            </c:dLbl>
            <c:dLbl>
              <c:idx val="6"/>
              <c:layout>
                <c:manualLayout>
                  <c:x val="1.3958877915049236E-2"/>
                  <c:y val="-9.82170131974268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B8F-4B39-BC75-03AA84CBD688}"/>
                </c:ext>
              </c:extLst>
            </c:dLbl>
            <c:dLbl>
              <c:idx val="7"/>
              <c:layout>
                <c:manualLayout>
                  <c:x val="1.7448597393811546E-2"/>
                  <c:y val="-9.82170131974277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B8F-4B39-BC75-03AA84CBD688}"/>
                </c:ext>
              </c:extLst>
            </c:dLbl>
            <c:dLbl>
              <c:idx val="8"/>
              <c:layout>
                <c:manualLayout>
                  <c:x val="1.1922727582103705E-2"/>
                  <c:y val="-1.3337321227386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B8F-4B39-BC75-03AA84CBD6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Saldos!$K$3:$K$12</c:f>
              <c:strCache>
                <c:ptCount val="9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</c:strCache>
            </c:strRef>
          </c:cat>
          <c:val>
            <c:numRef>
              <c:f>Saldos!$M$3:$M$12</c:f>
              <c:numCache>
                <c:formatCode>General</c:formatCode>
                <c:ptCount val="9"/>
                <c:pt idx="0">
                  <c:v>809</c:v>
                </c:pt>
                <c:pt idx="1">
                  <c:v>802</c:v>
                </c:pt>
                <c:pt idx="2">
                  <c:v>411</c:v>
                </c:pt>
                <c:pt idx="3">
                  <c:v>414</c:v>
                </c:pt>
                <c:pt idx="4">
                  <c:v>431</c:v>
                </c:pt>
                <c:pt idx="5">
                  <c:v>452</c:v>
                </c:pt>
                <c:pt idx="6">
                  <c:v>473</c:v>
                </c:pt>
                <c:pt idx="7">
                  <c:v>497</c:v>
                </c:pt>
                <c:pt idx="8">
                  <c:v>540</c:v>
                </c:pt>
              </c:numCache>
            </c:numRef>
          </c:val>
          <c:shape val="cone"/>
          <c:extLst>
            <c:ext xmlns:c16="http://schemas.microsoft.com/office/drawing/2014/chart" uri="{C3380CC4-5D6E-409C-BE32-E72D297353CC}">
              <c16:uniqueId val="{00000018-EB8F-4B39-BC75-03AA84CBD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0120736"/>
        <c:axId val="460121128"/>
        <c:axId val="0"/>
      </c:bar3DChart>
      <c:catAx>
        <c:axId val="46012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60121128"/>
        <c:crosses val="autoZero"/>
        <c:auto val="1"/>
        <c:lblAlgn val="ctr"/>
        <c:lblOffset val="100"/>
        <c:noMultiLvlLbl val="0"/>
      </c:catAx>
      <c:valAx>
        <c:axId val="4601211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SV"/>
                  <a:t>Dolares($)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460120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07670-D20F-4241-BEF0-BBA28ADEC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32738B-B22A-41FE-B4B7-585D2D536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54F51D-FBB4-4E02-AE3B-57D34585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10/11/2022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61F4E1-1BF0-4789-A176-51D8B8D8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5BE5A7-C396-4567-A2F8-BA3FCCEFE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896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0261A-1387-45B6-B26C-52F529D3E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1EE9EC-DF06-4DDD-A5D5-760540BC2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BC42A9-49CD-4360-A912-6266A42B2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10/11/2022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B32C18-A77D-4B8F-8D57-B5A42DA1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BC04C9-3588-4276-865B-1DCBA54E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6035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2FE598-A71B-4116-8044-CC6DAD8307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F766AF-00BB-40B5-A701-353E921B0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0935E-B7B6-4DF1-B311-56A9C55F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10/11/2022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2B47B7-4360-41C3-A8DC-8F19FFE60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808930-D597-4033-9541-627B71CA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1057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A7D55-7042-4683-BCBA-F453EAB6B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F33BF1-30AE-4EF2-A8DA-FEE4514D4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06B33B-EF4D-410D-8A82-09E581C3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10/11/2022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849A31-E884-428D-A5FA-B3C3CBCA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154CE3-FF16-4216-A826-37A691A5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7039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A0DA4-D986-40D7-B421-99CA9315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78C1A0-CD39-4624-933A-52B7D3684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01DF4C-54B0-48A5-A46D-3202C373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10/11/2022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DAE43D-2183-438F-BAE4-79ADD9F01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FF7322-0FB6-4477-A870-FD290C11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5920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F1163-FEA6-47DD-A722-495EBE53F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C004A4-39F1-4A61-A017-B1B76FD89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99E49C-99F3-4EB0-AB54-5FE6EA64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933BFC-617B-4A75-B838-3C8885F32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10/11/2022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B1DE53-3D42-4D25-8206-1CE8ADF5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43A6FD-2D8B-49E8-8779-38262A89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9704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55407-13AC-418D-A3F7-591CDBB8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856215-30E9-4841-9A09-0A248C1E2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8281B2-28C7-41A3-B29D-9C4987D769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8025969-B36F-4499-9F59-1D3271CAC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AD8CB9D-CDA2-4342-8595-33DC2E02C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96F2AF8-5A46-4ADB-B488-577E2896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10/11/2022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5167D7E-D00F-4937-8D01-B9965F94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C314F9-E5AA-4109-B19F-3B4CC344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927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71268-E8FB-42C5-AC18-0CA6B21AD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B28FED-B0ED-4851-AB79-3CC6A338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10/11/2022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1378153-F9BD-4791-A19F-EB3ADF709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0FA47C-E779-4FC9-985E-DB5627FA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806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56CCBA-3B9A-4C65-9F30-9B1FB6DC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10/11/2022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5B5D6E-5869-47AC-9832-3652F549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FEBE36-138D-40F6-98FB-ED3D5F6F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3458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3F9C8-A218-477B-87ED-4CF2C627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45F092-D122-4BA7-B065-C875D3769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0EFC21-8F3D-4834-B78B-BCA9AB1D6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056A82-6D3B-46AA-A486-D36F57F80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10/11/2022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0A8437-AF64-4355-9AA1-8659C165D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2B8D1F-498B-4F84-B8E0-A6D080BA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477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AE9FCD-B8C2-46EF-AD34-5B3B6AE9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A0B3B7A-F59A-4C91-AC12-12A7A5283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C4C3FB-4892-409B-8EEB-DD8001055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7F3F72-3B08-4D1C-9BDC-39984298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70E0-B254-46C6-80BD-AA41F988AA15}" type="datetimeFigureOut">
              <a:rPr lang="es-SV" smtClean="0"/>
              <a:t>10/11/2022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A619E4-FA5F-41DB-906F-44DC9955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A86FA6-FBF9-4F89-8D29-8FC28E8A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0219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560301-1F3B-4C16-9C3E-A69BE834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9A7B75-4046-40C5-A0ED-18CBB005F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68E9AC-6916-422F-B64D-C878ED410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770E0-B254-46C6-80BD-AA41F988AA15}" type="datetimeFigureOut">
              <a:rPr lang="es-SV" smtClean="0"/>
              <a:t>10/11/2022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DFE7B3-FC8D-484D-A337-483FD7F86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F09B17-93DD-4C7B-8801-B1E7268DF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10E03-8F58-4CDF-8016-AD714939AAF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7753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8BD4C45-5C7B-48A4-9F9B-2CBEC5B42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87" y="2118790"/>
            <a:ext cx="1554681" cy="183360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156BAEB-BD13-43D3-A32F-DBF08F8FC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733" y="-277092"/>
            <a:ext cx="6091267" cy="6858000"/>
          </a:xfrm>
          <a:prstGeom prst="rect">
            <a:avLst/>
          </a:prstGeom>
        </p:spPr>
      </p:pic>
      <p:sp>
        <p:nvSpPr>
          <p:cNvPr id="6" name="Título 12">
            <a:extLst>
              <a:ext uri="{FF2B5EF4-FFF2-40B4-BE49-F238E27FC236}">
                <a16:creationId xmlns:a16="http://schemas.microsoft.com/office/drawing/2014/main" id="{B02B8D2D-7590-466D-B701-B661C10665B2}"/>
              </a:ext>
            </a:extLst>
          </p:cNvPr>
          <p:cNvSpPr txBox="1">
            <a:spLocks/>
          </p:cNvSpPr>
          <p:nvPr/>
        </p:nvSpPr>
        <p:spPr>
          <a:xfrm>
            <a:off x="6320038" y="2046277"/>
            <a:ext cx="5652655" cy="19061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SV" sz="1050" b="1" dirty="0">
              <a:solidFill>
                <a:schemeClr val="bg1"/>
              </a:solidFill>
              <a:latin typeface="Bembo Std" panose="02020605060306020A03" pitchFamily="18" charset="0"/>
            </a:endParaRPr>
          </a:p>
          <a:p>
            <a:pPr algn="ctr"/>
            <a:r>
              <a:rPr lang="es-SV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Informe de Gestión Crediticia al 30 de Septiembre de 2022</a:t>
            </a:r>
          </a:p>
        </p:txBody>
      </p:sp>
    </p:spTree>
    <p:extLst>
      <p:ext uri="{BB962C8B-B14F-4D97-AF65-F5344CB8AC3E}">
        <p14:creationId xmlns:p14="http://schemas.microsoft.com/office/powerpoint/2010/main" val="248425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2A03B7-6D25-424A-A501-F32BC358A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970" cy="701120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1993C38-6CEE-2C42-238F-11E2FC117E4D}"/>
              </a:ext>
            </a:extLst>
          </p:cNvPr>
          <p:cNvSpPr txBox="1"/>
          <p:nvPr/>
        </p:nvSpPr>
        <p:spPr>
          <a:xfrm rot="10800000" flipV="1">
            <a:off x="900333" y="196179"/>
            <a:ext cx="980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b="1" dirty="0"/>
              <a:t>II. GESTIÓN CREDITICIA AL MES DE SEPTIEMBRE DEL AÑO 2022</a:t>
            </a:r>
            <a:r>
              <a:rPr lang="es-SV" sz="2400" b="1" dirty="0"/>
              <a:t>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7202E1B-29A1-293E-5C17-D0EC440C1798}"/>
              </a:ext>
            </a:extLst>
          </p:cNvPr>
          <p:cNvSpPr txBox="1"/>
          <p:nvPr/>
        </p:nvSpPr>
        <p:spPr>
          <a:xfrm>
            <a:off x="900333" y="6220682"/>
            <a:ext cx="1065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Valores de cartera en el mes de enero y febrero, se contempla toda la cartera castigada, saneada y separada. </a:t>
            </a:r>
            <a:endParaRPr lang="es-SV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1483A1-CFE2-6CA3-4201-38BED5A306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12" t="36948" r="26407" b="55419"/>
          <a:stretch/>
        </p:blipFill>
        <p:spPr>
          <a:xfrm>
            <a:off x="6276136" y="1121178"/>
            <a:ext cx="4600576" cy="59323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000-00001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345347"/>
              </p:ext>
            </p:extLst>
          </p:nvPr>
        </p:nvGraphicFramePr>
        <p:xfrm>
          <a:off x="500278" y="1838988"/>
          <a:ext cx="10917783" cy="5172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5196CDA3-838A-7B3D-41D2-21EE6431FF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269" t="39789" r="26385" b="51796"/>
          <a:stretch/>
        </p:blipFill>
        <p:spPr>
          <a:xfrm>
            <a:off x="661147" y="1068096"/>
            <a:ext cx="4953842" cy="70279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A30D1E1-A578-A23B-67BF-F4B0A46DD311}"/>
              </a:ext>
            </a:extLst>
          </p:cNvPr>
          <p:cNvSpPr txBox="1"/>
          <p:nvPr/>
        </p:nvSpPr>
        <p:spPr>
          <a:xfrm>
            <a:off x="7438265" y="762370"/>
            <a:ext cx="1794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400" b="1" dirty="0"/>
              <a:t>SEPTIEMBRE</a:t>
            </a:r>
            <a:endParaRPr lang="es-SV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4091127-81C2-ECBC-6DBC-466EFE295B85}"/>
              </a:ext>
            </a:extLst>
          </p:cNvPr>
          <p:cNvSpPr txBox="1"/>
          <p:nvPr/>
        </p:nvSpPr>
        <p:spPr>
          <a:xfrm>
            <a:off x="2484423" y="736932"/>
            <a:ext cx="1266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400" b="1" dirty="0"/>
              <a:t>AGOSTO</a:t>
            </a:r>
          </a:p>
        </p:txBody>
      </p:sp>
    </p:spTree>
    <p:extLst>
      <p:ext uri="{BB962C8B-B14F-4D97-AF65-F5344CB8AC3E}">
        <p14:creationId xmlns:p14="http://schemas.microsoft.com/office/powerpoint/2010/main" val="416340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CA671A-8F19-AD5F-24AE-5D081967903A}"/>
              </a:ext>
            </a:extLst>
          </p:cNvPr>
          <p:cNvSpPr txBox="1"/>
          <p:nvPr/>
        </p:nvSpPr>
        <p:spPr>
          <a:xfrm>
            <a:off x="1149927" y="207261"/>
            <a:ext cx="94903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SV" sz="2800" b="1" dirty="0"/>
              <a:t>III. GESTIÓN CREDITICIA COMPARATIVO DE COLOCACION Y RECUPERACION DE ENERO A SEPTIEMBRE DEL 2022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288FED7-94BC-31B7-BA62-4C0B77A81599}"/>
              </a:ext>
            </a:extLst>
          </p:cNvPr>
          <p:cNvSpPr txBox="1"/>
          <p:nvPr/>
        </p:nvSpPr>
        <p:spPr>
          <a:xfrm>
            <a:off x="533401" y="2377962"/>
            <a:ext cx="53575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/>
              <a:t>COLOCACIÓN US$218,400.00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E4E1BE1-AB26-4082-98F2-0B6E4638ABE3}"/>
              </a:ext>
            </a:extLst>
          </p:cNvPr>
          <p:cNvSpPr txBox="1"/>
          <p:nvPr/>
        </p:nvSpPr>
        <p:spPr>
          <a:xfrm>
            <a:off x="6096001" y="2397036"/>
            <a:ext cx="532345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/>
              <a:t>RECUPERACIÓN US$100,993.88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6516C75-D366-A3FF-AFFE-206EB4557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738860"/>
              </p:ext>
            </p:extLst>
          </p:nvPr>
        </p:nvGraphicFramePr>
        <p:xfrm>
          <a:off x="533400" y="3070434"/>
          <a:ext cx="5357499" cy="267411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93622">
                  <a:extLst>
                    <a:ext uri="{9D8B030D-6E8A-4147-A177-3AD203B41FA5}">
                      <a16:colId xmlns:a16="http://schemas.microsoft.com/office/drawing/2014/main" val="1966674647"/>
                    </a:ext>
                  </a:extLst>
                </a:gridCol>
                <a:gridCol w="1347779">
                  <a:extLst>
                    <a:ext uri="{9D8B030D-6E8A-4147-A177-3AD203B41FA5}">
                      <a16:colId xmlns:a16="http://schemas.microsoft.com/office/drawing/2014/main" val="2337301717"/>
                    </a:ext>
                  </a:extLst>
                </a:gridCol>
                <a:gridCol w="2616098">
                  <a:extLst>
                    <a:ext uri="{9D8B030D-6E8A-4147-A177-3AD203B41FA5}">
                      <a16:colId xmlns:a16="http://schemas.microsoft.com/office/drawing/2014/main" val="607987445"/>
                    </a:ext>
                  </a:extLst>
                </a:gridCol>
              </a:tblGrid>
              <a:tr h="2665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effectLst/>
                        </a:rPr>
                        <a:t>Meses/2022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>
                          <a:effectLst/>
                        </a:rPr>
                        <a:t>Proyectado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>
                          <a:effectLst/>
                        </a:rPr>
                        <a:t>US$ Ejecutado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6469749"/>
                  </a:ext>
                </a:extLst>
              </a:tr>
              <a:tr h="202213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200" u="none" strike="noStrike" dirty="0">
                          <a:effectLst/>
                        </a:rPr>
                        <a:t>Septiembre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</a:rPr>
                        <a:t>US$198,000.00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 dirty="0">
                          <a:effectLst/>
                        </a:rPr>
                        <a:t>US$218,400.00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938271"/>
                  </a:ext>
                </a:extLst>
              </a:tr>
              <a:tr h="202213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200" u="none" strike="noStrike">
                          <a:effectLst/>
                        </a:rPr>
                        <a:t>Agosto 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</a:rPr>
                        <a:t>US$198,000.00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</a:rPr>
                        <a:t>US$95,550.00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490425"/>
                  </a:ext>
                </a:extLst>
              </a:tr>
              <a:tr h="202213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200" u="none" strike="noStrike">
                          <a:effectLst/>
                        </a:rPr>
                        <a:t>Julio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 dirty="0">
                          <a:effectLst/>
                        </a:rPr>
                        <a:t>US$198,000.00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</a:rPr>
                        <a:t>US$201,965.99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761694"/>
                  </a:ext>
                </a:extLst>
              </a:tr>
              <a:tr h="202213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200" u="none" strike="noStrike">
                          <a:effectLst/>
                        </a:rPr>
                        <a:t>Junio 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</a:rPr>
                        <a:t>US$198,000.00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 dirty="0">
                          <a:effectLst/>
                        </a:rPr>
                        <a:t>US$185,300.00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381052"/>
                  </a:ext>
                </a:extLst>
              </a:tr>
              <a:tr h="202213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200" u="none" strike="noStrike">
                          <a:effectLst/>
                        </a:rPr>
                        <a:t>Mayo 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</a:rPr>
                        <a:t>US$198,000.00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 dirty="0">
                          <a:effectLst/>
                        </a:rPr>
                        <a:t>US$175,050.00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950753"/>
                  </a:ext>
                </a:extLst>
              </a:tr>
              <a:tr h="202213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200" u="none" strike="noStrike">
                          <a:effectLst/>
                        </a:rPr>
                        <a:t>Abril 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</a:rPr>
                        <a:t>US$198,000.00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 dirty="0">
                          <a:effectLst/>
                        </a:rPr>
                        <a:t>US$103,134.01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634142"/>
                  </a:ext>
                </a:extLst>
              </a:tr>
              <a:tr h="202213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200" u="none" strike="noStrike">
                          <a:effectLst/>
                        </a:rPr>
                        <a:t>Marzo 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</a:rPr>
                        <a:t>US$198,000.00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 dirty="0">
                          <a:effectLst/>
                        </a:rPr>
                        <a:t>US$80,350.00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471609"/>
                  </a:ext>
                </a:extLst>
              </a:tr>
              <a:tr h="1508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200" u="none" strike="noStrike">
                          <a:effectLst/>
                        </a:rPr>
                        <a:t>Febrero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</a:rPr>
                        <a:t>US$198,000.00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 dirty="0">
                          <a:effectLst/>
                        </a:rPr>
                        <a:t>US$87,130.00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632766"/>
                  </a:ext>
                </a:extLst>
              </a:tr>
              <a:tr h="3492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400" b="1" u="none" strike="noStrike" dirty="0">
                          <a:effectLst/>
                        </a:rPr>
                        <a:t>Total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>
                          <a:effectLst/>
                        </a:rPr>
                        <a:t>US$1,782.000.00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>
                          <a:effectLst/>
                        </a:rPr>
                        <a:t>US$1,146,880.00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9577357"/>
                  </a:ext>
                </a:extLst>
              </a:tr>
              <a:tr h="450384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 dirty="0">
                          <a:effectLst/>
                        </a:rPr>
                        <a:t>En el mes de enero del 2022 por cambio de administración no se ejecutó colocación. 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137819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024602C-2777-5BDF-5DC1-307492A3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334616"/>
              </p:ext>
            </p:extLst>
          </p:nvPr>
        </p:nvGraphicFramePr>
        <p:xfrm>
          <a:off x="6096000" y="3084182"/>
          <a:ext cx="5357499" cy="25908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393622">
                  <a:extLst>
                    <a:ext uri="{9D8B030D-6E8A-4147-A177-3AD203B41FA5}">
                      <a16:colId xmlns:a16="http://schemas.microsoft.com/office/drawing/2014/main" val="3258569840"/>
                    </a:ext>
                  </a:extLst>
                </a:gridCol>
                <a:gridCol w="1347779">
                  <a:extLst>
                    <a:ext uri="{9D8B030D-6E8A-4147-A177-3AD203B41FA5}">
                      <a16:colId xmlns:a16="http://schemas.microsoft.com/office/drawing/2014/main" val="2888162657"/>
                    </a:ext>
                  </a:extLst>
                </a:gridCol>
                <a:gridCol w="2616098">
                  <a:extLst>
                    <a:ext uri="{9D8B030D-6E8A-4147-A177-3AD203B41FA5}">
                      <a16:colId xmlns:a16="http://schemas.microsoft.com/office/drawing/2014/main" val="348365595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>
                          <a:effectLst/>
                        </a:rPr>
                        <a:t>Meses/2022</a:t>
                      </a:r>
                      <a:endParaRPr lang="es-SV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>
                          <a:effectLst/>
                        </a:rPr>
                        <a:t>Proyectado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600" u="none" strike="noStrike" dirty="0">
                          <a:effectLst/>
                        </a:rPr>
                        <a:t>US$ Ejecutado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19232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200" u="none" strike="noStrike">
                          <a:effectLst/>
                        </a:rPr>
                        <a:t>Septiembre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</a:rPr>
                        <a:t>US$71,667.00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</a:rPr>
                        <a:t>US$100,993.88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302727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200" u="none" strike="noStrike" dirty="0">
                          <a:effectLst/>
                        </a:rPr>
                        <a:t>Agosto 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</a:rPr>
                        <a:t>US$72,030.32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</a:rPr>
                        <a:t>US$88,105.72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798999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200" u="none" strike="noStrike">
                          <a:effectLst/>
                        </a:rPr>
                        <a:t>Julio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</a:rPr>
                        <a:t>US$108,556.00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 dirty="0">
                          <a:effectLst/>
                        </a:rPr>
                        <a:t>US$98,316.19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480043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200" u="none" strike="noStrike">
                          <a:effectLst/>
                        </a:rPr>
                        <a:t>Junio 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</a:rPr>
                        <a:t>US$108,556.00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</a:rPr>
                        <a:t>US$77,167.94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68109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200" u="none" strike="noStrike">
                          <a:effectLst/>
                        </a:rPr>
                        <a:t>Mayo 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</a:rPr>
                        <a:t>US$108,556.00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</a:rPr>
                        <a:t>US$78,284.36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540211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200" u="none" strike="noStrike">
                          <a:effectLst/>
                        </a:rPr>
                        <a:t>Abril 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</a:rPr>
                        <a:t>US$108,556.00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</a:rPr>
                        <a:t>US$92,140.19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272642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200" u="none" strike="noStrike">
                          <a:effectLst/>
                        </a:rPr>
                        <a:t>Marzo </a:t>
                      </a:r>
                      <a:endParaRPr lang="es-SV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 dirty="0">
                          <a:effectLst/>
                        </a:rPr>
                        <a:t>US$108,556.00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</a:rPr>
                        <a:t>US$72,711.28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044719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200" u="none" strike="noStrike" dirty="0">
                          <a:effectLst/>
                        </a:rPr>
                        <a:t>Febrero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</a:rPr>
                        <a:t>US$108,556.00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</a:rPr>
                        <a:t>US$71,075.17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13249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SV" sz="1200" u="none" strike="noStrike" dirty="0">
                          <a:effectLst/>
                        </a:rPr>
                        <a:t>Enero</a:t>
                      </a:r>
                      <a:endParaRPr lang="es-SV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</a:rPr>
                        <a:t>US$108,556.00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200" u="none" strike="noStrike">
                          <a:effectLst/>
                        </a:rPr>
                        <a:t>US$69,327.55</a:t>
                      </a:r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170565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>
                          <a:effectLst/>
                        </a:rPr>
                        <a:t>Total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>
                          <a:effectLst/>
                        </a:rPr>
                        <a:t>US$903,589.32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SV" sz="1400" b="1" u="none" strike="noStrike" dirty="0">
                          <a:effectLst/>
                        </a:rPr>
                        <a:t>US$748,122.28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612914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5890C3C6-869D-0EE0-BB4E-E1FF42C02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70" t="30909" r="16956" b="57878"/>
          <a:stretch/>
        </p:blipFill>
        <p:spPr>
          <a:xfrm>
            <a:off x="4338736" y="1228953"/>
            <a:ext cx="3514528" cy="70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68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2A03B7-6D25-424A-A501-F32BC358A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11"/>
            <a:ext cx="12189970" cy="6858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F8706AD-1576-E891-6343-39EF2658BD3F}"/>
              </a:ext>
            </a:extLst>
          </p:cNvPr>
          <p:cNvSpPr txBox="1"/>
          <p:nvPr/>
        </p:nvSpPr>
        <p:spPr>
          <a:xfrm rot="10800000" flipV="1">
            <a:off x="2289400" y="290837"/>
            <a:ext cx="792956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SV" sz="2800" b="1" dirty="0"/>
              <a:t>V. HISTORICO DE CARTERA - RECUPERADORES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C888E50-C2ED-8E9A-1CB0-B99844C218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58" t="46873" r="40703" b="14150"/>
          <a:stretch/>
        </p:blipFill>
        <p:spPr>
          <a:xfrm>
            <a:off x="2271028" y="2617711"/>
            <a:ext cx="7659659" cy="3354464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781A265-243F-331B-DAE0-CEFDCABEEC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992" t="36660" r="24179" b="52918"/>
          <a:stretch/>
        </p:blipFill>
        <p:spPr>
          <a:xfrm>
            <a:off x="3777700" y="1357247"/>
            <a:ext cx="4952962" cy="100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2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2A03B7-6D25-424A-A501-F32BC358A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11"/>
            <a:ext cx="12189970" cy="6858000"/>
          </a:xfrm>
          <a:prstGeom prst="rect">
            <a:avLst/>
          </a:prstGeom>
        </p:spPr>
      </p:pic>
      <p:sp>
        <p:nvSpPr>
          <p:cNvPr id="5" name="Título 12">
            <a:extLst>
              <a:ext uri="{FF2B5EF4-FFF2-40B4-BE49-F238E27FC236}">
                <a16:creationId xmlns:a16="http://schemas.microsoft.com/office/drawing/2014/main" id="{93B8FA91-14DD-B513-5AB3-AFE79E35B5BA}"/>
              </a:ext>
            </a:extLst>
          </p:cNvPr>
          <p:cNvSpPr txBox="1">
            <a:spLocks/>
          </p:cNvSpPr>
          <p:nvPr/>
        </p:nvSpPr>
        <p:spPr>
          <a:xfrm>
            <a:off x="2128098" y="733047"/>
            <a:ext cx="7755973" cy="4295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s-SV" sz="2800" b="1" dirty="0">
                <a:latin typeface="+mn-lt"/>
                <a:ea typeface="+mn-ea"/>
                <a:cs typeface="+mn-cs"/>
              </a:rPr>
              <a:t>VII. CALIFICACIÓN DE RIESGO </a:t>
            </a:r>
          </a:p>
          <a:p>
            <a:pPr algn="ctr"/>
            <a:r>
              <a:rPr lang="es-SV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81DFE54-CBB9-2670-1328-0A3493703B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89" t="37911" r="47735" b="18318"/>
          <a:stretch/>
        </p:blipFill>
        <p:spPr>
          <a:xfrm>
            <a:off x="1571625" y="1700212"/>
            <a:ext cx="858148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683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8346</TotalTime>
  <Words>263</Words>
  <Application>Microsoft Office PowerPoint</Application>
  <PresentationFormat>Panorámica</PresentationFormat>
  <Paragraphs>94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Bembo Std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Carias</dc:creator>
  <cp:lastModifiedBy>Gabriela Rodríguez</cp:lastModifiedBy>
  <cp:revision>244</cp:revision>
  <cp:lastPrinted>2022-06-16T21:23:26Z</cp:lastPrinted>
  <dcterms:created xsi:type="dcterms:W3CDTF">2020-08-17T23:35:56Z</dcterms:created>
  <dcterms:modified xsi:type="dcterms:W3CDTF">2022-11-10T21:13:36Z</dcterms:modified>
</cp:coreProperties>
</file>