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4" r:id="rId4"/>
    <p:sldId id="287" r:id="rId5"/>
    <p:sldId id="275" r:id="rId6"/>
  </p:sldIdLst>
  <p:sldSz cx="12192000" cy="6858000"/>
  <p:notesSz cx="6797675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Guevara" initials="PG" lastIdx="1" clrIdx="0">
    <p:extLst>
      <p:ext uri="{19B8F6BF-5375-455C-9EA6-DF929625EA0E}">
        <p15:presenceInfo xmlns:p15="http://schemas.microsoft.com/office/powerpoint/2012/main" userId="997814b0ca1e7a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maldonado\AppData\Local\Microsoft\Windows\INetCache\Content.Outlook\R3K980Y5\Dashboard_Saldos_08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maldonado\AppData\Local\Microsoft\Windows\INetCache\Content.Outlook\R3K980Y5\Dashboard_Saldos_08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[Dashboard_Saldos_082022.xlsx]Saldos!Tabla dinámica8</c:name>
    <c:fmtId val="58"/>
  </c:pivotSource>
  <c:chart>
    <c:autoTitleDeleted val="1"/>
    <c:pivotFmts>
      <c:pivotFmt>
        <c:idx val="0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dLbl>
          <c:idx val="0"/>
          <c:layout>
            <c:manualLayout>
              <c:x val="-1.3248866442279469E-16"/>
              <c:y val="0.2958904109589041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layout>
            <c:manualLayout>
              <c:x val="1.3248866442279469E-16"/>
              <c:y val="0.27031963470319637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dLbl>
          <c:idx val="0"/>
          <c:layout>
            <c:manualLayout>
              <c:x val="-1.8066844764975908E-3"/>
              <c:y val="0.2812785388127853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dLbl>
          <c:idx val="0"/>
          <c:layout>
            <c:manualLayout>
              <c:x val="1.4336915764410867E-2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dLbl>
          <c:idx val="0"/>
          <c:layout>
            <c:manualLayout>
              <c:x val="1.4336915764410983E-2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dLbl>
          <c:idx val="0"/>
          <c:layout>
            <c:manualLayout>
              <c:x val="9.5579438429406558E-3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layout>
            <c:manualLayout>
              <c:x val="-1.8066844764975908E-3"/>
              <c:y val="0.2812785388127853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layout>
            <c:manualLayout>
              <c:x val="1.3248866442279469E-16"/>
              <c:y val="0.27031963470319637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dLbl>
          <c:idx val="0"/>
          <c:layout>
            <c:manualLayout>
              <c:x val="-1.3248866442279469E-16"/>
              <c:y val="0.2958904109589041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dLbl>
          <c:idx val="0"/>
          <c:layout>
            <c:manualLayout>
              <c:x val="9.5579438429406558E-3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dLbl>
          <c:idx val="0"/>
          <c:layout>
            <c:manualLayout>
              <c:x val="1.4336915764410867E-2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layout>
            <c:manualLayout>
              <c:x val="1.4336915764410983E-2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dLbl>
          <c:idx val="0"/>
          <c:layout>
            <c:manualLayout>
              <c:x val="-1.8066844764975908E-3"/>
              <c:y val="0.2812785388127853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dLbl>
          <c:idx val="0"/>
          <c:layout>
            <c:manualLayout>
              <c:x val="1.3248866442279469E-16"/>
              <c:y val="0.27031963470319637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dLbl>
          <c:idx val="0"/>
          <c:layout>
            <c:manualLayout>
              <c:x val="-1.3248866442279469E-16"/>
              <c:y val="0.2958904109589041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dLbl>
          <c:idx val="0"/>
          <c:layout>
            <c:manualLayout>
              <c:x val="9.5579438429406558E-3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dLbl>
          <c:idx val="0"/>
          <c:layout>
            <c:manualLayout>
              <c:x val="1.4336915764410867E-2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dLbl>
          <c:idx val="0"/>
          <c:layout>
            <c:manualLayout>
              <c:x val="1.4336915764410983E-2"/>
              <c:y val="-1.3394061404601855E-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dLbl>
          <c:idx val="0"/>
          <c:layout>
            <c:manualLayout>
              <c:x val="-1.1033394697541638E-3"/>
              <c:y val="0.29201316489531998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dLbl>
          <c:idx val="0"/>
          <c:layout>
            <c:manualLayout>
              <c:x val="2.2066789395083276E-3"/>
              <c:y val="0.3400659641818915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dLbl>
          <c:idx val="0"/>
          <c:layout>
            <c:manualLayout>
              <c:x val="0"/>
              <c:y val="0.34745870253367184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dLbl>
          <c:idx val="0"/>
          <c:layout>
            <c:manualLayout>
              <c:x val="-1.6182125285768894E-16"/>
              <c:y val="0.310495010774770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dLbl>
          <c:idx val="0"/>
          <c:layout>
            <c:manualLayout>
              <c:x val="0"/>
              <c:y val="0.3696369175890126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dLbl>
          <c:idx val="0"/>
          <c:layout>
            <c:manualLayout>
              <c:x val="-1.6182125285768894E-16"/>
              <c:y val="0.3400659641818916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dLbl>
          <c:idx val="0"/>
          <c:layout>
            <c:manualLayout>
              <c:x val="-1.6182125285768894E-16"/>
              <c:y val="0.30679864159888048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dLbl>
          <c:idx val="0"/>
          <c:layout>
            <c:manualLayout>
              <c:x val="-1.8066844764975244E-3"/>
              <c:y val="0.2739726027397260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dLbl>
          <c:idx val="0"/>
          <c:layout>
            <c:manualLayout>
              <c:x val="7.9649532024504872E-3"/>
              <c:y val="0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dLbl>
          <c:idx val="0"/>
          <c:layout>
            <c:manualLayout>
              <c:x val="-6.6200368185249832E-3"/>
              <c:y val="0.2883950413393751"/>
            </c:manualLayout>
          </c:layout>
          <c:tx>
            <c:rich>
              <a:bodyPr/>
              <a:lstStyle/>
              <a:p>
                <a:fld id="{ACE55C42-BF07-4631-8FCF-EC9D7C85B2DD}" type="VALUE">
                  <a:rPr lang="en-US" sz="1050">
                    <a:solidFill>
                      <a:sysClr val="windowText" lastClr="000000"/>
                    </a:solidFill>
                  </a:rPr>
                  <a:pPr/>
                  <a:t>[VALOR]</a:t>
                </a:fld>
                <a:endParaRPr lang="es-SV"/>
              </a:p>
            </c:rich>
          </c:tx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1"/>
        <c:dLbl>
          <c:idx val="0"/>
          <c:layout>
            <c:manualLayout>
              <c:x val="-1.1033394697541638E-3"/>
              <c:y val="0.2687317430662358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</c:pivotFmt>
      <c:pivotFmt>
        <c:idx val="43"/>
        <c:dLbl>
          <c:idx val="0"/>
          <c:layout>
            <c:manualLayout>
              <c:x val="0"/>
              <c:y val="0.294949474097088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</c:pivotFmt>
      <c:pivotFmt>
        <c:idx val="45"/>
        <c:dLbl>
          <c:idx val="0"/>
          <c:layout>
            <c:manualLayout>
              <c:x val="1.1472470857663978E-3"/>
              <c:y val="0.3146127723702273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dLbl>
          <c:idx val="0"/>
          <c:layout>
            <c:manualLayout>
              <c:x val="-8.4130481073718354E-17"/>
              <c:y val="0.353939368916505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dLbl>
          <c:idx val="0"/>
          <c:layout>
            <c:manualLayout>
              <c:x val="0"/>
              <c:y val="0.288395041339375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</c:pivotFmt>
      <c:pivotFmt>
        <c:idx val="49"/>
      </c:pivotFmt>
      <c:pivotFmt>
        <c:idx val="50"/>
      </c:pivotFmt>
      <c:pivotFmt>
        <c:idx val="51"/>
      </c:pivotFmt>
      <c:pivotFmt>
        <c:idx val="52"/>
      </c:pivotFmt>
      <c:pivotFmt>
        <c:idx val="53"/>
      </c:pivotFmt>
      <c:pivotFmt>
        <c:idx val="54"/>
      </c:pivotFmt>
      <c:pivotFmt>
        <c:idx val="55"/>
      </c:pivotFmt>
      <c:pivotFmt>
        <c:idx val="56"/>
      </c:pivotFmt>
      <c:pivotFmt>
        <c:idx val="57"/>
      </c:pivotFmt>
      <c:pivotFmt>
        <c:idx val="58"/>
      </c:pivotFmt>
      <c:pivotFmt>
        <c:idx val="59"/>
      </c:pivotFmt>
      <c:pivotFmt>
        <c:idx val="60"/>
      </c:pivotFmt>
      <c:pivotFmt>
        <c:idx val="61"/>
      </c:pivotFmt>
      <c:pivotFmt>
        <c:idx val="62"/>
      </c:pivotFmt>
      <c:pivotFmt>
        <c:idx val="63"/>
      </c:pivotFmt>
      <c:pivotFmt>
        <c:idx val="64"/>
      </c:pivotFmt>
      <c:pivotFmt>
        <c:idx val="65"/>
        <c:dLbl>
          <c:idx val="0"/>
          <c:layout>
            <c:manualLayout>
              <c:x val="-6.6200368185249832E-3"/>
              <c:y val="0.2883950413393751"/>
            </c:manualLayout>
          </c:layout>
          <c:tx>
            <c:rich>
              <a:bodyPr/>
              <a:lstStyle/>
              <a:p>
                <a:fld id="{ACE55C42-BF07-4631-8FCF-EC9D7C85B2DD}" type="VALUE">
                  <a:rPr lang="en-US" sz="1050">
                    <a:solidFill>
                      <a:sysClr val="windowText" lastClr="000000"/>
                    </a:solidFill>
                  </a:rPr>
                  <a:pPr/>
                  <a:t>[VALOR]</a:t>
                </a:fld>
                <a:endParaRPr lang="es-SV"/>
              </a:p>
            </c:rich>
          </c:tx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6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dLbl>
          <c:idx val="0"/>
          <c:layout>
            <c:manualLayout>
              <c:x val="-4.2065240536859177E-17"/>
              <c:y val="0.38343431632621461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dLbl>
          <c:idx val="0"/>
          <c:layout>
            <c:manualLayout>
              <c:x val="-2.2944941715331321E-3"/>
              <c:y val="0.2752861758239489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dLbl>
          <c:idx val="0"/>
          <c:layout>
            <c:manualLayout>
              <c:x val="-4.5889883430662642E-3"/>
              <c:y val="0.3506621525376492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</c:pivotFmt>
      <c:pivotFmt>
        <c:idx val="71"/>
      </c:pivotFmt>
      <c:pivotFmt>
        <c:idx val="72"/>
        <c:dLbl>
          <c:idx val="0"/>
          <c:layout>
            <c:manualLayout>
              <c:x val="0"/>
              <c:y val="0.3178899887490839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</c:pivotFmt>
      <c:pivotFmt>
        <c:idx val="74"/>
        <c:dLbl>
          <c:idx val="0"/>
          <c:layout>
            <c:manualLayout>
              <c:x val="5.7362354288327463E-3"/>
              <c:y val="0.32116720512794045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</c:pivotFmt>
      <c:pivotFmt>
        <c:idx val="76"/>
        <c:dLbl>
          <c:idx val="0"/>
          <c:layout>
            <c:manualLayout>
              <c:x val="4.5889883430662642E-3"/>
              <c:y val="0.3080583396125143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</c:pivotFmt>
      <c:pivotFmt>
        <c:idx val="78"/>
      </c:pivotFmt>
      <c:pivotFmt>
        <c:idx val="79"/>
      </c:pivotFmt>
      <c:pivotFmt>
        <c:idx val="80"/>
        <c:dLbl>
          <c:idx val="0"/>
          <c:layout>
            <c:manualLayout>
              <c:x val="0"/>
              <c:y val="0.29822669047594469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1"/>
      </c:pivotFmt>
      <c:pivotFmt>
        <c:idx val="82"/>
        <c:dLbl>
          <c:idx val="0"/>
          <c:layout>
            <c:manualLayout>
              <c:x val="3.4417412572996984E-3"/>
              <c:y val="0.3113355559913708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3"/>
      </c:pivotFmt>
      <c:pivotFmt>
        <c:idx val="84"/>
        <c:dLbl>
          <c:idx val="0"/>
          <c:layout>
            <c:manualLayout>
              <c:x val="0"/>
              <c:y val="0.32772163788565345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5"/>
      </c:pivotFmt>
      <c:pivotFmt>
        <c:idx val="86"/>
        <c:dLbl>
          <c:idx val="0"/>
          <c:layout>
            <c:manualLayout>
              <c:x val="0"/>
              <c:y val="0.3506621525376492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7"/>
      </c:pivotFmt>
      <c:pivotFmt>
        <c:idx val="88"/>
        <c:dLbl>
          <c:idx val="0"/>
          <c:layout>
            <c:manualLayout>
              <c:x val="0"/>
              <c:y val="0.31788998874908392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9"/>
      </c:pivotFmt>
      <c:pivotFmt>
        <c:idx val="90"/>
        <c:dLbl>
          <c:idx val="0"/>
          <c:layout>
            <c:manualLayout>
              <c:x val="1.1472470857665661E-3"/>
              <c:y val="0.29494947409708816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1"/>
        <c:dLbl>
          <c:idx val="0"/>
          <c:layout>
            <c:manualLayout>
              <c:x val="3.4417412572996984E-3"/>
              <c:y val="0.2523456611719532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2"/>
      </c:pivotFmt>
      <c:pivotFmt>
        <c:idx val="93"/>
      </c:pivotFmt>
      <c:pivotFmt>
        <c:idx val="9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8.4135801324664404E-17"/>
              <c:y val="0.18680133359482251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5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9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4135801324664404E-17"/>
              <c:y val="0.19007854997367904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7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98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1.9453192424239773E-2"/>
              <c:y val="-6.642980758022142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5.0613186727787751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2628E-3"/>
              <c:y val="-5.693983506876122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9.2634249639237005E-4"/>
              <c:y val="-6.6429807580221406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6.3266483409734689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0.1933557663525356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4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5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6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7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8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09"/>
        <c:spPr>
          <a:solidFill>
            <a:schemeClr val="accent2"/>
          </a:solidFill>
          <a:ln>
            <a:noFill/>
          </a:ln>
          <a:effectLst/>
          <a:sp3d/>
        </c:spPr>
      </c:pivotFmt>
      <c:pivotFmt>
        <c:idx val="110"/>
        <c:dLbl>
          <c:idx val="0"/>
          <c:layout>
            <c:manualLayout>
              <c:x val="1.1473196354811941E-3"/>
              <c:y val="0.1966329827313921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1"/>
      </c:pivotFmt>
      <c:pivotFmt>
        <c:idx val="112"/>
        <c:dLbl>
          <c:idx val="0"/>
          <c:layout>
            <c:manualLayout>
              <c:x val="0"/>
              <c:y val="0.20318741548910518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3"/>
      </c:pivotFmt>
      <c:pivotFmt>
        <c:idx val="114"/>
        <c:dLbl>
          <c:idx val="0"/>
          <c:layout>
            <c:manualLayout>
              <c:x val="0"/>
              <c:y val="0.3211672051279405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5"/>
      </c:pivotFmt>
      <c:pivotFmt>
        <c:idx val="116"/>
      </c:pivotFmt>
      <c:pivotFmt>
        <c:idx val="117"/>
      </c:pivotFmt>
      <c:pivotFmt>
        <c:idx val="11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1.9453192424239773E-2"/>
              <c:y val="-6.642980758022142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5.0613186727787751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2628E-3"/>
              <c:y val="-5.693983506876122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9.2634249639237005E-4"/>
              <c:y val="-6.6429807580221406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6.3266483409734689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0.1933557663525356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5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8.4135801324664404E-17"/>
              <c:y val="0.18680133359482251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4135801324664404E-17"/>
              <c:y val="0.19007854997367904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1.9453192424239773E-2"/>
              <c:y val="-6.642980758022142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5.0613186727787751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2628E-3"/>
              <c:y val="-5.693983506876122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9.2634249639237005E-4"/>
              <c:y val="-6.6429807580221406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3370824675313305E-3"/>
              <c:y val="-6.3266483409734689E-2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4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0.1933557663525356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5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-8.4135801324664404E-17"/>
              <c:y val="0.18680133359482251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8.4135801324664404E-17"/>
              <c:y val="0.19007854997367904"/>
            </c:manualLayout>
          </c:layout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7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  <a:round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Saldos!$L$2</c:f>
              <c:strCache>
                <c:ptCount val="1"/>
                <c:pt idx="0">
                  <c:v>Saldo.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B64-4AF5-8F3F-D659163F3AF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B64-4AF5-8F3F-D659163F3AF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B64-4AF5-8F3F-D659163F3AF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B64-4AF5-8F3F-D659163F3AF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B64-4AF5-8F3F-D659163F3AF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B64-4AF5-8F3F-D659163F3AF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4B64-4AF5-8F3F-D659163F3AF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alpha val="88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 prstMaterial="flat">
                <a:contourClr>
                  <a:schemeClr val="accent1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4B64-4AF5-8F3F-D659163F3AFB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4B64-4AF5-8F3F-D659163F3AF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4B64-4AF5-8F3F-D659163F3AFB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4B64-4AF5-8F3F-D659163F3AFB}"/>
              </c:ext>
            </c:extLst>
          </c:dPt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Saldos!$K$3:$K$11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Saldos!$L$3:$L$11</c:f>
              <c:numCache>
                <c:formatCode>_("$"* #,##0.00_);_("$"* \(#,##0.00\);_("$"* "-"??_);_(@_)</c:formatCode>
                <c:ptCount val="8"/>
                <c:pt idx="0">
                  <c:v>860808.3199999996</c:v>
                </c:pt>
                <c:pt idx="1">
                  <c:v>892246.76999999955</c:v>
                </c:pt>
                <c:pt idx="2">
                  <c:v>662120.94000000053</c:v>
                </c:pt>
                <c:pt idx="3">
                  <c:v>695341.71999999962</c:v>
                </c:pt>
                <c:pt idx="4">
                  <c:v>815114.38000000035</c:v>
                </c:pt>
                <c:pt idx="5">
                  <c:v>943515.05</c:v>
                </c:pt>
                <c:pt idx="6">
                  <c:v>1081286.1499999997</c:v>
                </c:pt>
                <c:pt idx="7">
                  <c:v>1121494.0699999996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B64-4AF5-8F3F-D659163F3AFB}"/>
            </c:ext>
          </c:extLst>
        </c:ser>
        <c:ser>
          <c:idx val="1"/>
          <c:order val="1"/>
          <c:tx>
            <c:strRef>
              <c:f>Saldos!$M$2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4B64-4AF5-8F3F-D659163F3AF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5-4B64-4AF5-8F3F-D659163F3AF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4B64-4AF5-8F3F-D659163F3AF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4B64-4AF5-8F3F-D659163F3AFB}"/>
              </c:ext>
            </c:extLst>
          </c:dPt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Saldos!$K$3:$K$11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Saldos!$M$3:$M$11</c:f>
              <c:numCache>
                <c:formatCode>General</c:formatCode>
                <c:ptCount val="8"/>
                <c:pt idx="0">
                  <c:v>809</c:v>
                </c:pt>
                <c:pt idx="1">
                  <c:v>802</c:v>
                </c:pt>
                <c:pt idx="2">
                  <c:v>411</c:v>
                </c:pt>
                <c:pt idx="3">
                  <c:v>414</c:v>
                </c:pt>
                <c:pt idx="4">
                  <c:v>431</c:v>
                </c:pt>
                <c:pt idx="5">
                  <c:v>452</c:v>
                </c:pt>
                <c:pt idx="6">
                  <c:v>473</c:v>
                </c:pt>
                <c:pt idx="7">
                  <c:v>497</c:v>
                </c:pt>
              </c:numCache>
            </c:numRef>
          </c:val>
          <c:shape val="cone"/>
          <c:extLst>
            <c:ext xmlns:c16="http://schemas.microsoft.com/office/drawing/2014/chart" uri="{C3380CC4-5D6E-409C-BE32-E72D297353CC}">
              <c16:uniqueId val="{00000018-4B64-4AF5-8F3F-D659163F3A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460120736"/>
        <c:axId val="460121128"/>
        <c:axId val="0"/>
      </c:bar3DChart>
      <c:catAx>
        <c:axId val="46012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0121128"/>
        <c:crosses val="autoZero"/>
        <c:auto val="1"/>
        <c:lblAlgn val="ctr"/>
        <c:lblOffset val="100"/>
        <c:noMultiLvlLbl val="0"/>
      </c:catAx>
      <c:valAx>
        <c:axId val="46012112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Dolares($)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_(&quot;$&quot;* #,##0.00_);_(&quot;$&quot;* \(#,##0.00\);_(&quot;$&quot;* &quot;-&quot;??_);_(@_)" sourceLinked="1"/>
        <c:majorTickMark val="out"/>
        <c:minorTickMark val="none"/>
        <c:tickLblPos val="nextTo"/>
        <c:crossAx val="4601207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[Dashboard_Saldos_082022.xlsx]Calificación!Tabla dinámica7</c:name>
    <c:fmtId val="7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SV"/>
              <a:t>Calificación de Riesgo</a:t>
            </a:r>
          </a:p>
        </c:rich>
      </c:tx>
      <c:layout>
        <c:manualLayout>
          <c:xMode val="edge"/>
          <c:yMode val="edge"/>
          <c:x val="0.3644303906959974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dLbl>
          <c:idx val="0"/>
          <c:layout>
            <c:manualLayout>
              <c:x val="-9.921612457331648E-2"/>
              <c:y val="-3.1381060714446595E-3"/>
            </c:manualLayout>
          </c:layout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4"/>
      </c:pivotFmt>
      <c:pivotFmt>
        <c:idx val="5"/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</c:pivotFmt>
      <c:pivotFmt>
        <c:idx val="13"/>
      </c:pivotFmt>
      <c:pivotFmt>
        <c:idx val="14"/>
      </c:pivotFmt>
      <c:pivotFmt>
        <c:idx val="15"/>
      </c:pivotFmt>
      <c:pivotFmt>
        <c:idx val="16"/>
      </c:pivotFmt>
      <c:pivotFmt>
        <c:idx val="17"/>
      </c:pivotFmt>
      <c:pivotFmt>
        <c:idx val="18"/>
      </c:pivotFmt>
      <c:pivotFmt>
        <c:idx val="19"/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</c:pivotFmt>
      <c:pivotFmt>
        <c:idx val="25"/>
      </c:pivotFmt>
      <c:pivotFmt>
        <c:idx val="26"/>
      </c:pivotFmt>
      <c:pivotFmt>
        <c:idx val="27"/>
      </c:pivotFmt>
      <c:pivotFmt>
        <c:idx val="28"/>
      </c:pivotFmt>
      <c:pivotFmt>
        <c:idx val="29"/>
      </c:pivotFmt>
      <c:pivotFmt>
        <c:idx val="30"/>
      </c:pivotFmt>
      <c:pivotFmt>
        <c:idx val="31"/>
      </c:pivotFmt>
      <c:pivotFmt>
        <c:idx val="32"/>
      </c:pivotFmt>
      <c:pivotFmt>
        <c:idx val="33"/>
      </c:pivotFmt>
      <c:pivotFmt>
        <c:idx val="34"/>
      </c:pivotFmt>
      <c:pivotFmt>
        <c:idx val="35"/>
      </c:pivotFmt>
      <c:pivotFmt>
        <c:idx val="36"/>
      </c:pivotFmt>
      <c:pivotFmt>
        <c:idx val="37"/>
      </c:pivotFmt>
      <c:pivotFmt>
        <c:idx val="38"/>
      </c:pivotFmt>
      <c:pivotFmt>
        <c:idx val="39"/>
      </c:pivotFmt>
      <c:pivotFmt>
        <c:idx val="40"/>
      </c:pivotFmt>
      <c:pivotFmt>
        <c:idx val="41"/>
      </c:pivotFmt>
      <c:pivotFmt>
        <c:idx val="42"/>
      </c:pivotFmt>
      <c:pivotFmt>
        <c:idx val="43"/>
      </c:pivotFmt>
      <c:pivotFmt>
        <c:idx val="44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45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46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47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48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49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50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51"/>
        <c:spPr>
          <a:solidFill>
            <a:schemeClr val="accent1"/>
          </a:solidFill>
          <a:ln>
            <a:noFill/>
          </a:ln>
          <a:effectLst/>
          <a:sp3d/>
        </c:spPr>
      </c:pivotFmt>
      <c:pivotFmt>
        <c:idx val="5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044142996403409E-2"/>
          <c:y val="0.10857594581652505"/>
          <c:w val="0.91130644086194845"/>
          <c:h val="0.6812885588301508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Calificación!$B$13</c:f>
              <c:strCache>
                <c:ptCount val="1"/>
                <c:pt idx="0">
                  <c:v>Saldo Cap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06A-4430-A6F0-0E8FEC790B72}"/>
              </c:ext>
            </c:extLst>
          </c:dPt>
          <c:cat>
            <c:multiLvlStrRef>
              <c:f>Calificación!$A$14:$A$23</c:f>
              <c:multiLvlStrCache>
                <c:ptCount val="8"/>
                <c:lvl>
                  <c:pt idx="0">
                    <c:v>A1</c:v>
                  </c:pt>
                  <c:pt idx="1">
                    <c:v>A2</c:v>
                  </c:pt>
                  <c:pt idx="2">
                    <c:v>B</c:v>
                  </c:pt>
                  <c:pt idx="3">
                    <c:v>C1</c:v>
                  </c:pt>
                  <c:pt idx="4">
                    <c:v>C2</c:v>
                  </c:pt>
                  <c:pt idx="5">
                    <c:v>D1</c:v>
                  </c:pt>
                  <c:pt idx="6">
                    <c:v>D2</c:v>
                  </c:pt>
                  <c:pt idx="7">
                    <c:v>E</c:v>
                  </c:pt>
                </c:lvl>
                <c:lvl>
                  <c:pt idx="0">
                    <c:v>2022</c:v>
                  </c:pt>
                </c:lvl>
              </c:multiLvlStrCache>
            </c:multiLvlStrRef>
          </c:cat>
          <c:val>
            <c:numRef>
              <c:f>Calificación!$B$14:$B$23</c:f>
              <c:numCache>
                <c:formatCode>_("$"* #,##0.00_);_("$"* \(#,##0.00\);_("$"* "-"??_);_(@_)</c:formatCode>
                <c:ptCount val="8"/>
                <c:pt idx="0">
                  <c:v>1045102.3600000012</c:v>
                </c:pt>
                <c:pt idx="1">
                  <c:v>16374.59</c:v>
                </c:pt>
                <c:pt idx="2">
                  <c:v>13711.060000000001</c:v>
                </c:pt>
                <c:pt idx="3">
                  <c:v>8538.1600000000017</c:v>
                </c:pt>
                <c:pt idx="4">
                  <c:v>1572.29</c:v>
                </c:pt>
                <c:pt idx="5">
                  <c:v>6268.2899999999991</c:v>
                </c:pt>
                <c:pt idx="6">
                  <c:v>4408.8</c:v>
                </c:pt>
                <c:pt idx="7">
                  <c:v>25518.520000000004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6A-4430-A6F0-0E8FEC790B72}"/>
            </c:ext>
          </c:extLst>
        </c:ser>
        <c:ser>
          <c:idx val="1"/>
          <c:order val="1"/>
          <c:tx>
            <c:strRef>
              <c:f>Calificación!$C$13</c:f>
              <c:strCache>
                <c:ptCount val="1"/>
                <c:pt idx="0">
                  <c:v>Cantidad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multiLvlStrRef>
              <c:f>Calificación!$A$14:$A$23</c:f>
              <c:multiLvlStrCache>
                <c:ptCount val="8"/>
                <c:lvl>
                  <c:pt idx="0">
                    <c:v>A1</c:v>
                  </c:pt>
                  <c:pt idx="1">
                    <c:v>A2</c:v>
                  </c:pt>
                  <c:pt idx="2">
                    <c:v>B</c:v>
                  </c:pt>
                  <c:pt idx="3">
                    <c:v>C1</c:v>
                  </c:pt>
                  <c:pt idx="4">
                    <c:v>C2</c:v>
                  </c:pt>
                  <c:pt idx="5">
                    <c:v>D1</c:v>
                  </c:pt>
                  <c:pt idx="6">
                    <c:v>D2</c:v>
                  </c:pt>
                  <c:pt idx="7">
                    <c:v>E</c:v>
                  </c:pt>
                </c:lvl>
                <c:lvl>
                  <c:pt idx="0">
                    <c:v>2022</c:v>
                  </c:pt>
                </c:lvl>
              </c:multiLvlStrCache>
            </c:multiLvlStrRef>
          </c:cat>
          <c:val>
            <c:numRef>
              <c:f>Calificación!$C$14:$C$23</c:f>
              <c:numCache>
                <c:formatCode>General</c:formatCode>
                <c:ptCount val="8"/>
                <c:pt idx="0">
                  <c:v>441</c:v>
                </c:pt>
                <c:pt idx="1">
                  <c:v>6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6A-4430-A6F0-0E8FEC790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9155608"/>
        <c:axId val="499156000"/>
        <c:axId val="0"/>
      </c:bar3DChart>
      <c:catAx>
        <c:axId val="499155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99156000"/>
        <c:crosses val="autoZero"/>
        <c:auto val="1"/>
        <c:lblAlgn val="ctr"/>
        <c:lblOffset val="100"/>
        <c:noMultiLvlLbl val="0"/>
      </c:catAx>
      <c:valAx>
        <c:axId val="499156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991556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10/11/2022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87" y="2118790"/>
            <a:ext cx="1554681" cy="1833609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156BAEB-BD13-43D3-A32F-DBF08F8FC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733" y="-277092"/>
            <a:ext cx="6091267" cy="6858000"/>
          </a:xfrm>
          <a:prstGeom prst="rect">
            <a:avLst/>
          </a:prstGeom>
        </p:spPr>
      </p:pic>
      <p:sp>
        <p:nvSpPr>
          <p:cNvPr id="6" name="Título 12">
            <a:extLst>
              <a:ext uri="{FF2B5EF4-FFF2-40B4-BE49-F238E27FC236}">
                <a16:creationId xmlns:a16="http://schemas.microsoft.com/office/drawing/2014/main" id="{B02B8D2D-7590-466D-B701-B661C10665B2}"/>
              </a:ext>
            </a:extLst>
          </p:cNvPr>
          <p:cNvSpPr txBox="1">
            <a:spLocks/>
          </p:cNvSpPr>
          <p:nvPr/>
        </p:nvSpPr>
        <p:spPr>
          <a:xfrm>
            <a:off x="6235548" y="1447882"/>
            <a:ext cx="5816906" cy="340805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SV" sz="5400" b="1" dirty="0">
              <a:solidFill>
                <a:schemeClr val="bg1"/>
              </a:solidFill>
              <a:latin typeface="Bembo Std" panose="02020605060306020A03" pitchFamily="18" charset="0"/>
            </a:endParaRPr>
          </a:p>
          <a:p>
            <a:pPr algn="ctr"/>
            <a:r>
              <a:rPr lang="es-SV" sz="5400" b="1" dirty="0">
                <a:solidFill>
                  <a:schemeClr val="bg1"/>
                </a:solidFill>
                <a:latin typeface="Bembo Std" panose="02020605060306020A03" pitchFamily="18" charset="0"/>
              </a:rPr>
              <a:t>Informe de Gestión Crediticia al Mes de Agosto de 2022</a:t>
            </a:r>
          </a:p>
        </p:txBody>
      </p:sp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208"/>
            <a:ext cx="1218997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1993C38-6CEE-2C42-238F-11E2FC117E4D}"/>
              </a:ext>
            </a:extLst>
          </p:cNvPr>
          <p:cNvSpPr txBox="1"/>
          <p:nvPr/>
        </p:nvSpPr>
        <p:spPr>
          <a:xfrm rot="10800000" flipV="1">
            <a:off x="405509" y="111043"/>
            <a:ext cx="1130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b="1" dirty="0"/>
              <a:t>II. </a:t>
            </a:r>
            <a:r>
              <a:rPr lang="es-SV" sz="2800" b="1" dirty="0">
                <a:latin typeface="Century Gothic" panose="020B0502020202020204" pitchFamily="34" charset="0"/>
              </a:rPr>
              <a:t>DETALLE DE LA GESTIÓN CREDITICIA AL MES </a:t>
            </a:r>
          </a:p>
          <a:p>
            <a:pPr algn="ctr"/>
            <a:r>
              <a:rPr lang="es-SV" sz="2800" b="1" dirty="0">
                <a:latin typeface="Century Gothic" panose="020B0502020202020204" pitchFamily="34" charset="0"/>
              </a:rPr>
              <a:t>DE AGOSTO DEL AÑO 2022</a:t>
            </a:r>
            <a:r>
              <a:rPr lang="es-SV" sz="2400" b="1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202E1B-29A1-293E-5C17-D0EC440C1798}"/>
              </a:ext>
            </a:extLst>
          </p:cNvPr>
          <p:cNvSpPr txBox="1"/>
          <p:nvPr/>
        </p:nvSpPr>
        <p:spPr>
          <a:xfrm>
            <a:off x="405510" y="5892985"/>
            <a:ext cx="113054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Century Gothic" panose="020B0502020202020204" pitchFamily="34" charset="0"/>
              </a:rPr>
              <a:t>Valores de cartera que se muestran en las siguientes graficas de los meses comprendidos enero y febrero, se muestran las carteras siguientes: Saneada, castigada y  separada.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FD09583-212C-E357-06C5-82C6F7FF32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269" t="39789" r="26385" b="51796"/>
          <a:stretch/>
        </p:blipFill>
        <p:spPr>
          <a:xfrm>
            <a:off x="2706143" y="1139732"/>
            <a:ext cx="6481924" cy="708581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E768CEE-3AFA-BB5D-C3E1-409691D329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411842"/>
              </p:ext>
            </p:extLst>
          </p:nvPr>
        </p:nvGraphicFramePr>
        <p:xfrm>
          <a:off x="405511" y="1971510"/>
          <a:ext cx="11305419" cy="379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63405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CCA671A-8F19-AD5F-24AE-5D081967903A}"/>
              </a:ext>
            </a:extLst>
          </p:cNvPr>
          <p:cNvSpPr txBox="1"/>
          <p:nvPr/>
        </p:nvSpPr>
        <p:spPr>
          <a:xfrm>
            <a:off x="602255" y="0"/>
            <a:ext cx="109874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SV" sz="2800" b="1" dirty="0"/>
              <a:t>III. </a:t>
            </a:r>
            <a:r>
              <a:rPr lang="es-SV" sz="2400" b="1" dirty="0">
                <a:latin typeface="Century Gothic" panose="020B0502020202020204" pitchFamily="34" charset="0"/>
              </a:rPr>
              <a:t>COMPARATIVO DE COLOCACION DE CREDITOS Y RECUPERACION DE CARTERA DE CREDITOS DE ENERO A AGOSTO DEL 2022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30BCC69-A42A-4A03-DCC1-647BF2786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153140"/>
              </p:ext>
            </p:extLst>
          </p:nvPr>
        </p:nvGraphicFramePr>
        <p:xfrm>
          <a:off x="6257925" y="2269473"/>
          <a:ext cx="5331820" cy="4318544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386942">
                  <a:extLst>
                    <a:ext uri="{9D8B030D-6E8A-4147-A177-3AD203B41FA5}">
                      <a16:colId xmlns:a16="http://schemas.microsoft.com/office/drawing/2014/main" val="2363727739"/>
                    </a:ext>
                  </a:extLst>
                </a:gridCol>
                <a:gridCol w="1598285">
                  <a:extLst>
                    <a:ext uri="{9D8B030D-6E8A-4147-A177-3AD203B41FA5}">
                      <a16:colId xmlns:a16="http://schemas.microsoft.com/office/drawing/2014/main" val="1004809883"/>
                    </a:ext>
                  </a:extLst>
                </a:gridCol>
                <a:gridCol w="2346593">
                  <a:extLst>
                    <a:ext uri="{9D8B030D-6E8A-4147-A177-3AD203B41FA5}">
                      <a16:colId xmlns:a16="http://schemas.microsoft.com/office/drawing/2014/main" val="3101134741"/>
                    </a:ext>
                  </a:extLst>
                </a:gridCol>
              </a:tblGrid>
              <a:tr h="574365"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Recuperación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40501"/>
                  </a:ext>
                </a:extLst>
              </a:tr>
              <a:tr h="4647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Meses/2022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Proyectado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US$ Ejecutado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049000"/>
                  </a:ext>
                </a:extLst>
              </a:tr>
              <a:tr h="2416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Agosto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US$72,030.32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US$88,105.72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473497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Julio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US$98,316.19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170156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Junio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US$77,167.94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660811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Mayo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US$78,284.36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113251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Abril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US$92,140.19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6238543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Marzo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US$72,711.28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074364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Febrero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US$71,075.17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72384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Enero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US$108,556.00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US$69,327.55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314981"/>
                  </a:ext>
                </a:extLst>
              </a:tr>
              <a:tr h="3797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US$831,922.32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US$647,128.40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112333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050E81-295D-A4B1-C2A9-232DC37AF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184392"/>
              </p:ext>
            </p:extLst>
          </p:nvPr>
        </p:nvGraphicFramePr>
        <p:xfrm>
          <a:off x="602256" y="2269474"/>
          <a:ext cx="5288644" cy="431854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375711">
                  <a:extLst>
                    <a:ext uri="{9D8B030D-6E8A-4147-A177-3AD203B41FA5}">
                      <a16:colId xmlns:a16="http://schemas.microsoft.com/office/drawing/2014/main" val="1118302614"/>
                    </a:ext>
                  </a:extLst>
                </a:gridCol>
                <a:gridCol w="1536414">
                  <a:extLst>
                    <a:ext uri="{9D8B030D-6E8A-4147-A177-3AD203B41FA5}">
                      <a16:colId xmlns:a16="http://schemas.microsoft.com/office/drawing/2014/main" val="2805063090"/>
                    </a:ext>
                  </a:extLst>
                </a:gridCol>
                <a:gridCol w="2376519">
                  <a:extLst>
                    <a:ext uri="{9D8B030D-6E8A-4147-A177-3AD203B41FA5}">
                      <a16:colId xmlns:a16="http://schemas.microsoft.com/office/drawing/2014/main" val="2116055603"/>
                    </a:ext>
                  </a:extLst>
                </a:gridCol>
              </a:tblGrid>
              <a:tr h="561761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s-SV" sz="1800" u="none" strike="noStrike" dirty="0">
                          <a:effectLst/>
                          <a:latin typeface="Century Gothic" panose="020B0502020202020204" pitchFamily="34" charset="0"/>
                        </a:rPr>
                        <a:t>Colocación de Créditos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313143"/>
                  </a:ext>
                </a:extLst>
              </a:tr>
              <a:tr h="509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Meses/2022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Proyectado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US$ Ejecutado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676724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Agosto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US$95,550.00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196107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Julio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US$201,965.99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13308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Junio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US$185,300.00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21276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Mayo 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US$175,050.00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726486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Abril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US$103,134.01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4945488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Marzo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US$80,350.00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004670"/>
                  </a:ext>
                </a:extLst>
              </a:tr>
              <a:tr h="3862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Febrero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>
                          <a:effectLst/>
                          <a:latin typeface="Century Gothic" panose="020B0502020202020204" pitchFamily="34" charset="0"/>
                        </a:rPr>
                        <a:t>US$198,000.00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u="none" strike="noStrike" dirty="0">
                          <a:effectLst/>
                          <a:latin typeface="Century Gothic" panose="020B0502020202020204" pitchFamily="34" charset="0"/>
                        </a:rPr>
                        <a:t>US$87,130.00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541261"/>
                  </a:ext>
                </a:extLst>
              </a:tr>
              <a:tr h="54420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US$1,584.000.00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effectLst/>
                          <a:latin typeface="Century Gothic" panose="020B0502020202020204" pitchFamily="34" charset="0"/>
                        </a:rPr>
                        <a:t>US$928,480.00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353464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8288FED7-94BC-31B7-BA62-4C0B77A81599}"/>
              </a:ext>
            </a:extLst>
          </p:cNvPr>
          <p:cNvSpPr txBox="1"/>
          <p:nvPr/>
        </p:nvSpPr>
        <p:spPr>
          <a:xfrm>
            <a:off x="602255" y="1845329"/>
            <a:ext cx="529176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latin typeface="Century Gothic" panose="020B0502020202020204" pitchFamily="34" charset="0"/>
              </a:rPr>
              <a:t>COLOCACIÓN US$95,550.00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E4E1BE1-AB26-4082-98F2-0B6E4638ABE3}"/>
              </a:ext>
            </a:extLst>
          </p:cNvPr>
          <p:cNvSpPr txBox="1"/>
          <p:nvPr/>
        </p:nvSpPr>
        <p:spPr>
          <a:xfrm>
            <a:off x="6257923" y="1845329"/>
            <a:ext cx="5331821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latin typeface="Century Gothic" panose="020B0502020202020204" pitchFamily="34" charset="0"/>
              </a:rPr>
              <a:t>RECUPERACIÓN US$88,105.72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E4E5B7-014D-282D-C98A-EBE54BD7286B}"/>
              </a:ext>
            </a:extLst>
          </p:cNvPr>
          <p:cNvSpPr txBox="1"/>
          <p:nvPr/>
        </p:nvSpPr>
        <p:spPr>
          <a:xfrm>
            <a:off x="602254" y="1047961"/>
            <a:ext cx="10987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dirty="0">
                <a:latin typeface="Century Gothic" panose="020B0502020202020204" pitchFamily="34" charset="0"/>
              </a:rPr>
              <a:t>Se presenta los siguientes  datos comprendidos en los meses de enero-agosto del presente año, visualizando que son datos que generan un crecimiento considerable para el FOSOFAMILIA. 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6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7053411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4F8706AD-1576-E891-6343-39EF2658BD3F}"/>
              </a:ext>
            </a:extLst>
          </p:cNvPr>
          <p:cNvSpPr txBox="1"/>
          <p:nvPr/>
        </p:nvSpPr>
        <p:spPr>
          <a:xfrm rot="10800000" flipV="1">
            <a:off x="2289400" y="290837"/>
            <a:ext cx="7929562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SV" sz="2800" b="1" dirty="0"/>
              <a:t>IV. </a:t>
            </a:r>
            <a:r>
              <a:rPr lang="es-SV" sz="2400" b="1" dirty="0">
                <a:latin typeface="Century Gothic" panose="020B0502020202020204" pitchFamily="34" charset="0"/>
              </a:rPr>
              <a:t>HISTORICO DE CARTERA – DE RECUPERACION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9A383B9-5F37-119F-A3DE-56394480F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086" t="50000" r="46446" b="15816"/>
          <a:stretch/>
        </p:blipFill>
        <p:spPr>
          <a:xfrm>
            <a:off x="1972019" y="2617710"/>
            <a:ext cx="8186049" cy="346008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0D85D26-CA4F-88AD-6B3A-FB4CB6EC5DF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7851" t="39894" r="10821" b="53102"/>
          <a:stretch/>
        </p:blipFill>
        <p:spPr>
          <a:xfrm>
            <a:off x="3183875" y="1274130"/>
            <a:ext cx="5706737" cy="8404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8804923-0C8C-B772-B94C-B2C437C524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67063"/>
              </p:ext>
            </p:extLst>
          </p:nvPr>
        </p:nvGraphicFramePr>
        <p:xfrm>
          <a:off x="2058905" y="2617711"/>
          <a:ext cx="8074192" cy="2966159"/>
        </p:xfrm>
        <a:graphic>
          <a:graphicData uri="http://schemas.openxmlformats.org/drawingml/2006/table">
            <a:tbl>
              <a:tblPr/>
              <a:tblGrid>
                <a:gridCol w="8074192">
                  <a:extLst>
                    <a:ext uri="{9D8B030D-6E8A-4147-A177-3AD203B41FA5}">
                      <a16:colId xmlns:a16="http://schemas.microsoft.com/office/drawing/2014/main" val="2866313996"/>
                    </a:ext>
                  </a:extLst>
                </a:gridCol>
              </a:tblGrid>
              <a:tr h="29661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043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82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11"/>
            <a:ext cx="12189970" cy="6858000"/>
          </a:xfrm>
          <a:prstGeom prst="rect">
            <a:avLst/>
          </a:prstGeom>
        </p:spPr>
      </p:pic>
      <p:sp>
        <p:nvSpPr>
          <p:cNvPr id="5" name="Título 12">
            <a:extLst>
              <a:ext uri="{FF2B5EF4-FFF2-40B4-BE49-F238E27FC236}">
                <a16:creationId xmlns:a16="http://schemas.microsoft.com/office/drawing/2014/main" id="{93B8FA91-14DD-B513-5AB3-AFE79E35B5BA}"/>
              </a:ext>
            </a:extLst>
          </p:cNvPr>
          <p:cNvSpPr txBox="1">
            <a:spLocks/>
          </p:cNvSpPr>
          <p:nvPr/>
        </p:nvSpPr>
        <p:spPr>
          <a:xfrm>
            <a:off x="2371234" y="57384"/>
            <a:ext cx="7755973" cy="42953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SV" sz="2400" b="1" dirty="0">
                <a:latin typeface="Century Gothic" panose="020B0502020202020204" pitchFamily="34" charset="0"/>
                <a:ea typeface="+mn-ea"/>
                <a:cs typeface="+mn-cs"/>
              </a:rPr>
              <a:t>VI. CALIFICACIÓN DE RIESGO </a:t>
            </a:r>
          </a:p>
          <a:p>
            <a:pPr algn="ctr"/>
            <a:r>
              <a:rPr lang="es-SV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697943A-F7FC-65AD-404A-7C05B90712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301" r="58231" b="27168"/>
          <a:stretch/>
        </p:blipFill>
        <p:spPr>
          <a:xfrm>
            <a:off x="859317" y="624941"/>
            <a:ext cx="10300770" cy="237164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5863497"/>
              </p:ext>
            </p:extLst>
          </p:nvPr>
        </p:nvGraphicFramePr>
        <p:xfrm>
          <a:off x="859316" y="2996588"/>
          <a:ext cx="10300771" cy="380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7168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9683</TotalTime>
  <Words>265</Words>
  <Application>Microsoft Office PowerPoint</Application>
  <PresentationFormat>Panorámica</PresentationFormat>
  <Paragraphs>73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Bembo Std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Gabriela Rodríguez</cp:lastModifiedBy>
  <cp:revision>240</cp:revision>
  <cp:lastPrinted>2022-06-16T21:23:26Z</cp:lastPrinted>
  <dcterms:created xsi:type="dcterms:W3CDTF">2020-08-17T23:35:56Z</dcterms:created>
  <dcterms:modified xsi:type="dcterms:W3CDTF">2022-11-10T21:14:05Z</dcterms:modified>
</cp:coreProperties>
</file>