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63" r:id="rId5"/>
    <p:sldId id="267" r:id="rId6"/>
    <p:sldId id="259" r:id="rId7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99CC00"/>
    <a:srgbClr val="CCFF66"/>
    <a:srgbClr val="FFFFCC"/>
    <a:srgbClr val="111E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D07670-D20F-4241-BEF0-BBA28ADEC4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32738B-B22A-41FE-B4B7-585D2D536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54F51D-FBB4-4E02-AE3B-57D34585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61F4E1-1BF0-4789-A176-51D8B8D8F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5BE5A7-C396-4567-A2F8-BA3FCCEFE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5896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C0261A-1387-45B6-B26C-52F529D3E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1EE9EC-DF06-4DDD-A5D5-760540BC2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BC42A9-49CD-4360-A912-6266A42B2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B32C18-A77D-4B8F-8D57-B5A42DA1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BC04C9-3588-4276-865B-1DCBA54E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6035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B2FE598-A71B-4116-8044-CC6DAD830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F766AF-00BB-40B5-A701-353E921B0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E0935E-B7B6-4DF1-B311-56A9C55FA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2B47B7-4360-41C3-A8DC-8F19FFE6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808930-D597-4033-9541-627B71CA1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1057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7A7D55-7042-4683-BCBA-F453EAB6B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F33BF1-30AE-4EF2-A8DA-FEE4514D4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06B33B-EF4D-410D-8A82-09E581C3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849A31-E884-428D-A5FA-B3C3CBCAA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154CE3-FF16-4216-A826-37A691A50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7039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A0DA4-D986-40D7-B421-99CA9315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78C1A0-CD39-4624-933A-52B7D3684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01DF4C-54B0-48A5-A46D-3202C373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DAE43D-2183-438F-BAE4-79ADD9F01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FF7322-0FB6-4477-A870-FD290C11A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5920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6F1163-FEA6-47DD-A722-495EBE53F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C004A4-39F1-4A61-A017-B1B76FD89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A99E49C-99F3-4EB0-AB54-5FE6EA643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933BFC-617B-4A75-B838-3C8885F32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B1DE53-3D42-4D25-8206-1CE8ADF5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43A6FD-2D8B-49E8-8779-38262A89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9704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55407-13AC-418D-A3F7-591CDBB89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856215-30E9-4841-9A09-0A248C1E2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8281B2-28C7-41A3-B29D-9C4987D76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8025969-B36F-4499-9F59-1D3271CAC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AD8CB9D-CDA2-4342-8595-33DC2E02C9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6F2AF8-5A46-4ADB-B488-577E2896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5167D7E-D00F-4937-8D01-B9965F94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FC314F9-E5AA-4109-B19F-3B4CC3444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927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971268-E8FB-42C5-AC18-0CA6B21AD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B28FED-B0ED-4851-AB79-3CC6A338A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1378153-F9BD-4791-A19F-EB3ADF709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0FA47C-E779-4FC9-985E-DB5627FA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06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56CCBA-3B9A-4C65-9F30-9B1FB6DC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65B5D6E-5869-47AC-9832-3652F5499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FEBE36-138D-40F6-98FB-ED3D5F6F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458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03F9C8-A218-477B-87ED-4CF2C6272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45F092-D122-4BA7-B065-C875D3769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0EFC21-8F3D-4834-B78B-BCA9AB1D6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056A82-6D3B-46AA-A486-D36F57F8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0A8437-AF64-4355-9AA1-8659C165D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B2B8D1F-498B-4F84-B8E0-A6D080BAA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77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E9FCD-B8C2-46EF-AD34-5B3B6AE97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0B3B7A-F59A-4C91-AC12-12A7A52839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DC4C3FB-4892-409B-8EEB-DD8001055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7F3F72-3B08-4D1C-9BDC-39984298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A619E4-FA5F-41DB-906F-44DC9955C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A86FA6-FBF9-4F89-8D29-8FC28E8A2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0219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7560301-1F3B-4C16-9C3E-A69BE834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9A7B75-4046-40C5-A0ED-18CBB005F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68E9AC-6916-422F-B64D-C878ED410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DFE7B3-FC8D-484D-A337-483FD7F86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F09B17-93DD-4C7B-8801-B1E7268DF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7753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8BD4C45-5C7B-48A4-9F9B-2CBEC5B426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2687" y="2118790"/>
            <a:ext cx="1554681" cy="1833609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156BAEB-BD13-43D3-A32F-DBF08F8FC7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0"/>
            <a:ext cx="6091267" cy="6858000"/>
          </a:xfrm>
          <a:prstGeom prst="rect">
            <a:avLst/>
          </a:prstGeom>
        </p:spPr>
      </p:pic>
      <p:sp>
        <p:nvSpPr>
          <p:cNvPr id="6" name="Título 12">
            <a:extLst>
              <a:ext uri="{FF2B5EF4-FFF2-40B4-BE49-F238E27FC236}">
                <a16:creationId xmlns:a16="http://schemas.microsoft.com/office/drawing/2014/main" id="{B02B8D2D-7590-466D-B701-B661C10665B2}"/>
              </a:ext>
            </a:extLst>
          </p:cNvPr>
          <p:cNvSpPr txBox="1">
            <a:spLocks/>
          </p:cNvSpPr>
          <p:nvPr/>
        </p:nvSpPr>
        <p:spPr>
          <a:xfrm>
            <a:off x="6843671" y="1925948"/>
            <a:ext cx="4595923" cy="300610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b="1" dirty="0">
                <a:solidFill>
                  <a:schemeClr val="bg1"/>
                </a:solidFill>
                <a:latin typeface="Bembo Std" panose="02020605060306020A03" pitchFamily="18" charset="0"/>
              </a:rPr>
              <a:t>GESTION CREDITICIA DICIEMBRE  2021</a:t>
            </a:r>
          </a:p>
        </p:txBody>
      </p:sp>
    </p:spTree>
    <p:extLst>
      <p:ext uri="{BB962C8B-B14F-4D97-AF65-F5344CB8AC3E}">
        <p14:creationId xmlns:p14="http://schemas.microsoft.com/office/powerpoint/2010/main" val="2484256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306F60-747C-4954-8CE3-393BA6BD42D8}"/>
              </a:ext>
            </a:extLst>
          </p:cNvPr>
          <p:cNvSpPr txBox="1"/>
          <p:nvPr/>
        </p:nvSpPr>
        <p:spPr>
          <a:xfrm rot="10800000" flipV="1">
            <a:off x="4473869" y="47429"/>
            <a:ext cx="32442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400" b="1" dirty="0"/>
              <a:t>I. SALDOS DE CARTERA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7F9DC687-B2B6-476D-BC59-410EAA5566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546111"/>
              </p:ext>
            </p:extLst>
          </p:nvPr>
        </p:nvGraphicFramePr>
        <p:xfrm>
          <a:off x="1806206" y="625728"/>
          <a:ext cx="8579586" cy="602642"/>
        </p:xfrm>
        <a:graphic>
          <a:graphicData uri="http://schemas.openxmlformats.org/drawingml/2006/table">
            <a:tbl>
              <a:tblPr/>
              <a:tblGrid>
                <a:gridCol w="2596453">
                  <a:extLst>
                    <a:ext uri="{9D8B030D-6E8A-4147-A177-3AD203B41FA5}">
                      <a16:colId xmlns:a16="http://schemas.microsoft.com/office/drawing/2014/main" val="2592965204"/>
                    </a:ext>
                  </a:extLst>
                </a:gridCol>
                <a:gridCol w="1693340">
                  <a:extLst>
                    <a:ext uri="{9D8B030D-6E8A-4147-A177-3AD203B41FA5}">
                      <a16:colId xmlns:a16="http://schemas.microsoft.com/office/drawing/2014/main" val="3353334660"/>
                    </a:ext>
                  </a:extLst>
                </a:gridCol>
                <a:gridCol w="2596453">
                  <a:extLst>
                    <a:ext uri="{9D8B030D-6E8A-4147-A177-3AD203B41FA5}">
                      <a16:colId xmlns:a16="http://schemas.microsoft.com/office/drawing/2014/main" val="3487000872"/>
                    </a:ext>
                  </a:extLst>
                </a:gridCol>
                <a:gridCol w="1693340">
                  <a:extLst>
                    <a:ext uri="{9D8B030D-6E8A-4147-A177-3AD203B41FA5}">
                      <a16:colId xmlns:a16="http://schemas.microsoft.com/office/drawing/2014/main" val="1615500239"/>
                    </a:ext>
                  </a:extLst>
                </a:gridCol>
              </a:tblGrid>
              <a:tr h="25503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Suma de saldo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Mora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N° Créditos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228095"/>
                  </a:ext>
                </a:extLst>
              </a:tr>
              <a:tr h="3187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$1,836,577.28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  1,177,760.46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64.13%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739267"/>
                  </a:ext>
                </a:extLst>
              </a:tr>
            </a:tbl>
          </a:graphicData>
        </a:graphic>
      </p:graphicFrame>
      <p:pic>
        <p:nvPicPr>
          <p:cNvPr id="6" name="Imagen 5">
            <a:extLst>
              <a:ext uri="{FF2B5EF4-FFF2-40B4-BE49-F238E27FC236}">
                <a16:creationId xmlns:a16="http://schemas.microsoft.com/office/drawing/2014/main" id="{8C5F568F-02B6-4C48-A92B-B66E8F3A98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771" y="1345004"/>
            <a:ext cx="10572457" cy="5045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804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FA01D22C-A477-4C88-B10B-613A02B76975}"/>
              </a:ext>
            </a:extLst>
          </p:cNvPr>
          <p:cNvSpPr txBox="1">
            <a:spLocks/>
          </p:cNvSpPr>
          <p:nvPr/>
        </p:nvSpPr>
        <p:spPr>
          <a:xfrm>
            <a:off x="3954047" y="293484"/>
            <a:ext cx="4283905" cy="37968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400" b="1" dirty="0">
                <a:latin typeface="Calibri" panose="020F0502020204030204" pitchFamily="34" charset="0"/>
              </a:rPr>
              <a:t>II.COLOCACION MENSUAL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35798CE-D2EE-4537-B5A6-DDC6DB10CD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5806" y="966656"/>
            <a:ext cx="9310961" cy="4924687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EAE186D9-1056-40BE-9953-C2718DFF0D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613" y="966656"/>
            <a:ext cx="2403193" cy="3332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346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81414E67-5256-4E62-9F75-F7B94C432F7F}"/>
              </a:ext>
            </a:extLst>
          </p:cNvPr>
          <p:cNvSpPr txBox="1">
            <a:spLocks/>
          </p:cNvSpPr>
          <p:nvPr/>
        </p:nvSpPr>
        <p:spPr>
          <a:xfrm>
            <a:off x="2695922" y="65063"/>
            <a:ext cx="6800154" cy="34451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400" b="1" dirty="0">
                <a:latin typeface="Calibri" panose="020F0502020204030204" pitchFamily="34" charset="0"/>
              </a:rPr>
              <a:t>III. COLOCACION MES DE DICIEMBRE POR OFICINA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C415AB8-3EEA-423A-BD92-1F8FA5E362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5033" y="474639"/>
            <a:ext cx="7141933" cy="3847621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65361ABC-9C21-4CC7-8F9B-F82BEA68CE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25033" y="4471248"/>
            <a:ext cx="7188442" cy="2014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876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" y="0"/>
            <a:ext cx="12189970" cy="6858000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F6A4D03-AE93-47E8-B708-B3B8B9C5B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104272"/>
              </p:ext>
            </p:extLst>
          </p:nvPr>
        </p:nvGraphicFramePr>
        <p:xfrm>
          <a:off x="182464" y="958394"/>
          <a:ext cx="2470796" cy="5023988"/>
        </p:xfrm>
        <a:graphic>
          <a:graphicData uri="http://schemas.openxmlformats.org/drawingml/2006/table">
            <a:tbl>
              <a:tblPr/>
              <a:tblGrid>
                <a:gridCol w="2470796">
                  <a:extLst>
                    <a:ext uri="{9D8B030D-6E8A-4147-A177-3AD203B41FA5}">
                      <a16:colId xmlns:a16="http://schemas.microsoft.com/office/drawing/2014/main" val="1801779462"/>
                    </a:ext>
                  </a:extLst>
                </a:gridCol>
              </a:tblGrid>
              <a:tr h="607316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CALIFICACION DE RIESGOS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76485"/>
                  </a:ext>
                </a:extLst>
              </a:tr>
              <a:tr h="9526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Permite ver la cantidad de créditos por Calificación junto a su saldos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57104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A1 (1 - 14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633367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 (15-30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765028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  (31-60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54788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 (61-90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059914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 (91-120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01561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D1 (121-150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2135731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D2 (151-180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01666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 (&gt;181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285103"/>
                  </a:ext>
                </a:extLst>
              </a:tr>
            </a:tbl>
          </a:graphicData>
        </a:graphic>
      </p:graphicFrame>
      <p:pic>
        <p:nvPicPr>
          <p:cNvPr id="2" name="Imagen 1">
            <a:extLst>
              <a:ext uri="{FF2B5EF4-FFF2-40B4-BE49-F238E27FC236}">
                <a16:creationId xmlns:a16="http://schemas.microsoft.com/office/drawing/2014/main" id="{83B71471-BAA1-4ACA-A550-68EAF37767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3694" y="958394"/>
            <a:ext cx="9216516" cy="5023988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40BCC6B1-8166-4229-95FE-53F7F9A15D6B}"/>
              </a:ext>
            </a:extLst>
          </p:cNvPr>
          <p:cNvSpPr txBox="1"/>
          <p:nvPr/>
        </p:nvSpPr>
        <p:spPr>
          <a:xfrm>
            <a:off x="2201867" y="369856"/>
            <a:ext cx="77882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400" b="1" dirty="0"/>
              <a:t>VII. DISTRIBUCION DE CARTERA POR CATEGORÍA DE RIESGO                                       </a:t>
            </a:r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027475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DC0FC38-6C75-4F6D-8834-F392311AB3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239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3148</TotalTime>
  <Words>105</Words>
  <Application>Microsoft Office PowerPoint</Application>
  <PresentationFormat>Panorámica</PresentationFormat>
  <Paragraphs>23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Bembo Std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Carias</dc:creator>
  <cp:lastModifiedBy>Jeannette Urquilla</cp:lastModifiedBy>
  <cp:revision>150</cp:revision>
  <cp:lastPrinted>2022-01-28T20:02:55Z</cp:lastPrinted>
  <dcterms:created xsi:type="dcterms:W3CDTF">2020-08-17T23:35:56Z</dcterms:created>
  <dcterms:modified xsi:type="dcterms:W3CDTF">2022-02-04T19:58:56Z</dcterms:modified>
</cp:coreProperties>
</file>