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2" r:id="rId6"/>
    <p:sldId id="263" r:id="rId7"/>
    <p:sldId id="267" r:id="rId8"/>
    <p:sldId id="259" r:id="rId9"/>
  </p:sldIdLst>
  <p:sldSz cx="12192000" cy="6858000"/>
  <p:notesSz cx="7010400" cy="92964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CC"/>
    <a:srgbClr val="99CC00"/>
    <a:srgbClr val="CCFF66"/>
    <a:srgbClr val="FFFFCC"/>
    <a:srgbClr val="111E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69" autoAdjust="0"/>
    <p:restoredTop sz="94660"/>
  </p:normalViewPr>
  <p:slideViewPr>
    <p:cSldViewPr snapToGrid="0">
      <p:cViewPr varScale="1">
        <p:scale>
          <a:sx n="90" d="100"/>
          <a:sy n="90" d="100"/>
        </p:scale>
        <p:origin x="12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D07670-D20F-4241-BEF0-BBA28ADEC4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432738B-B22A-41FE-B4B7-585D2D536A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354F51D-FBB4-4E02-AE3B-57D345856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09/08/2021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061F4E1-1BF0-4789-A176-51D8B8D8F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45BE5A7-C396-4567-A2F8-BA3FCCEFE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58967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C0261A-1387-45B6-B26C-52F529D3EA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01EE9EC-DF06-4DDD-A5D5-760540BC23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5BC42A9-49CD-4360-A912-6266A42B2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09/08/2021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FB32C18-A77D-4B8F-8D57-B5A42DA11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DBC04C9-3588-4276-865B-1DCBA54E1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460354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B2FE598-A71B-4116-8044-CC6DAD8307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0F766AF-00BB-40B5-A701-353E921B03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EE0935E-B7B6-4DF1-B311-56A9C55FA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09/08/2021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12B47B7-4360-41C3-A8DC-8F19FFE60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2808930-D597-4033-9541-627B71CA1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10570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7A7D55-7042-4683-BCBA-F453EAB6BB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4F33BF1-30AE-4EF2-A8DA-FEE4514D4F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406B33B-EF4D-410D-8A82-09E581C32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09/08/2021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0849A31-E884-428D-A5FA-B3C3CBCAA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A154CE3-FF16-4216-A826-37A691A50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470390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3A0DA4-D986-40D7-B421-99CA9315F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D78C1A0-CD39-4624-933A-52B7D36840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801DF4C-54B0-48A5-A46D-3202C373D5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09/08/2021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5DAE43D-2183-438F-BAE4-79ADD9F01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AFF7322-0FB6-4477-A870-FD290C11A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559207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6F1163-FEA6-47DD-A722-495EBE53F5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CC004A4-39F1-4A61-A017-B1B76FD891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A99E49C-99F3-4EB0-AB54-5FE6EA6435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7933BFC-617B-4A75-B838-3C8885F32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09/08/2021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3B1DE53-3D42-4D25-8206-1CE8ADF57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443A6FD-2D8B-49E8-8779-38262A899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97043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A55407-13AC-418D-A3F7-591CDBB89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1856215-30E9-4841-9A09-0A248C1E2B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78281B2-28C7-41A3-B29D-9C4987D769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8025969-B36F-4499-9F59-1D3271CAC7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AD8CB9D-CDA2-4342-8595-33DC2E02C9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96F2AF8-5A46-4ADB-B488-577E2896B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09/08/2021</a:t>
            </a:fld>
            <a:endParaRPr lang="es-SV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55167D7E-D00F-4937-8D01-B9965F94B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FC314F9-E5AA-4109-B19F-3B4CC3444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39271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971268-E8FB-42C5-AC18-0CA6B21AD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4B28FED-B0ED-4851-AB79-3CC6A338A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09/08/2021</a:t>
            </a:fld>
            <a:endParaRPr lang="es-SV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1378153-F9BD-4791-A19F-EB3ADF709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E0FA47C-E779-4FC9-985E-DB5627FA7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48065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E56CCBA-3B9A-4C65-9F30-9B1FB6DC1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09/08/2021</a:t>
            </a:fld>
            <a:endParaRPr lang="es-SV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65B5D6E-5869-47AC-9832-3652F5499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9FEBE36-138D-40F6-98FB-ED3D5F6F1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34586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03F9C8-A218-477B-87ED-4CF2C6272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845F092-D122-4BA7-B065-C875D3769F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C0EFC21-8F3D-4834-B78B-BCA9AB1D69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3056A82-6D3B-46AA-A486-D36F57F80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09/08/2021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C0A8437-AF64-4355-9AA1-8659C165D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B2B8D1F-498B-4F84-B8E0-A6D080BAA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4776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AE9FCD-B8C2-46EF-AD34-5B3B6AE97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A0B3B7A-F59A-4C91-AC12-12A7A52839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DC4C3FB-4892-409B-8EEB-DD80010559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67F3F72-3B08-4D1C-9BDC-399842987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09/08/2021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8A619E4-FA5F-41DB-906F-44DC9955CA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1A86FA6-FBF9-4F89-8D29-8FC28E8A2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02193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7560301-1F3B-4C16-9C3E-A69BE834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69A7B75-4046-40C5-A0ED-18CBB005F2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068E9AC-6916-422F-B64D-C878ED4105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770E0-B254-46C6-80BD-AA41F988AA15}" type="datetimeFigureOut">
              <a:rPr lang="es-SV" smtClean="0"/>
              <a:t>09/08/2021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8DFE7B3-FC8D-484D-A337-483FD7F86E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7F09B17-93DD-4C7B-8801-B1E7268DF1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77531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E8BD4C45-5C7B-48A4-9F9B-2CBEC5B426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8659" y="2512195"/>
            <a:ext cx="1554681" cy="1833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4256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6859BD96-D9F2-4D4B-8871-63A00C30A913}"/>
              </a:ext>
            </a:extLst>
          </p:cNvPr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111E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B8920178-4FEB-4BF0-9CBA-71C1E42387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6373" y="2512195"/>
            <a:ext cx="1559253" cy="1833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400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92A03B7-6D25-424A-A501-F32BC358AF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" y="0"/>
            <a:ext cx="12189970" cy="6858000"/>
          </a:xfrm>
          <a:prstGeom prst="rect">
            <a:avLst/>
          </a:prstGeom>
        </p:spPr>
      </p:pic>
      <p:sp>
        <p:nvSpPr>
          <p:cNvPr id="4" name="Título 12">
            <a:extLst>
              <a:ext uri="{FF2B5EF4-FFF2-40B4-BE49-F238E27FC236}">
                <a16:creationId xmlns:a16="http://schemas.microsoft.com/office/drawing/2014/main" id="{6F605FCD-90CD-4E2E-86C9-DC872307AC99}"/>
              </a:ext>
            </a:extLst>
          </p:cNvPr>
          <p:cNvSpPr txBox="1">
            <a:spLocks/>
          </p:cNvSpPr>
          <p:nvPr/>
        </p:nvSpPr>
        <p:spPr>
          <a:xfrm>
            <a:off x="567956" y="2812035"/>
            <a:ext cx="11056088" cy="1428573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dirty="0">
                <a:latin typeface="Bembo Std" panose="02020605060306020A03" pitchFamily="18" charset="0"/>
              </a:rPr>
              <a:t>GESTION CREDITICIA JUNIO 2021</a:t>
            </a:r>
          </a:p>
        </p:txBody>
      </p:sp>
    </p:spTree>
    <p:extLst>
      <p:ext uri="{BB962C8B-B14F-4D97-AF65-F5344CB8AC3E}">
        <p14:creationId xmlns:p14="http://schemas.microsoft.com/office/powerpoint/2010/main" val="8039797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92A03B7-6D25-424A-A501-F32BC358AF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" y="0"/>
            <a:ext cx="1218997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ED306F60-747C-4954-8CE3-393BA6BD42D8}"/>
              </a:ext>
            </a:extLst>
          </p:cNvPr>
          <p:cNvSpPr txBox="1"/>
          <p:nvPr/>
        </p:nvSpPr>
        <p:spPr>
          <a:xfrm rot="10800000" flipV="1">
            <a:off x="1806206" y="355032"/>
            <a:ext cx="91134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2400" b="1" dirty="0"/>
              <a:t>SALDOS DE CARTERA DE JULIO 2019, JULIO 2020, ENERO - JUNIO 2021</a:t>
            </a: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7F9DC687-B2B6-476D-BC59-410EAA5566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8732319"/>
              </p:ext>
            </p:extLst>
          </p:nvPr>
        </p:nvGraphicFramePr>
        <p:xfrm>
          <a:off x="1806207" y="896420"/>
          <a:ext cx="8579586" cy="602642"/>
        </p:xfrm>
        <a:graphic>
          <a:graphicData uri="http://schemas.openxmlformats.org/drawingml/2006/table">
            <a:tbl>
              <a:tblPr/>
              <a:tblGrid>
                <a:gridCol w="2596453">
                  <a:extLst>
                    <a:ext uri="{9D8B030D-6E8A-4147-A177-3AD203B41FA5}">
                      <a16:colId xmlns:a16="http://schemas.microsoft.com/office/drawing/2014/main" val="2592965204"/>
                    </a:ext>
                  </a:extLst>
                </a:gridCol>
                <a:gridCol w="1693340">
                  <a:extLst>
                    <a:ext uri="{9D8B030D-6E8A-4147-A177-3AD203B41FA5}">
                      <a16:colId xmlns:a16="http://schemas.microsoft.com/office/drawing/2014/main" val="3353334660"/>
                    </a:ext>
                  </a:extLst>
                </a:gridCol>
                <a:gridCol w="2596453">
                  <a:extLst>
                    <a:ext uri="{9D8B030D-6E8A-4147-A177-3AD203B41FA5}">
                      <a16:colId xmlns:a16="http://schemas.microsoft.com/office/drawing/2014/main" val="3487000872"/>
                    </a:ext>
                  </a:extLst>
                </a:gridCol>
                <a:gridCol w="1693340">
                  <a:extLst>
                    <a:ext uri="{9D8B030D-6E8A-4147-A177-3AD203B41FA5}">
                      <a16:colId xmlns:a16="http://schemas.microsoft.com/office/drawing/2014/main" val="1615500239"/>
                    </a:ext>
                  </a:extLst>
                </a:gridCol>
              </a:tblGrid>
              <a:tr h="255038"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Suma de saldo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Mora Capital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N° Créditos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7228095"/>
                  </a:ext>
                </a:extLst>
              </a:tr>
              <a:tr h="318797"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$1,704,984.57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$  1,194,305.39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2450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70.07%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3739267"/>
                  </a:ext>
                </a:extLst>
              </a:tr>
            </a:tbl>
          </a:graphicData>
        </a:graphic>
      </p:graphicFrame>
      <p:pic>
        <p:nvPicPr>
          <p:cNvPr id="6" name="Imagen 5">
            <a:extLst>
              <a:ext uri="{FF2B5EF4-FFF2-40B4-BE49-F238E27FC236}">
                <a16:creationId xmlns:a16="http://schemas.microsoft.com/office/drawing/2014/main" id="{B45C2819-C3BD-4EB7-B19A-8DFA8CA98F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3655" y="1642717"/>
            <a:ext cx="10193257" cy="4860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98048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92A03B7-6D25-424A-A501-F32BC358AF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" y="0"/>
            <a:ext cx="12189970" cy="6858000"/>
          </a:xfrm>
          <a:prstGeom prst="rect">
            <a:avLst/>
          </a:prstGeom>
        </p:spPr>
      </p:pic>
      <p:sp>
        <p:nvSpPr>
          <p:cNvPr id="4" name="Título 12">
            <a:extLst>
              <a:ext uri="{FF2B5EF4-FFF2-40B4-BE49-F238E27FC236}">
                <a16:creationId xmlns:a16="http://schemas.microsoft.com/office/drawing/2014/main" id="{FA01D22C-A477-4C88-B10B-613A02B76975}"/>
              </a:ext>
            </a:extLst>
          </p:cNvPr>
          <p:cNvSpPr txBox="1">
            <a:spLocks/>
          </p:cNvSpPr>
          <p:nvPr/>
        </p:nvSpPr>
        <p:spPr>
          <a:xfrm>
            <a:off x="4105183" y="8733"/>
            <a:ext cx="3981634" cy="63086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sz="2800" b="1" dirty="0">
                <a:latin typeface="Calibri" panose="020F0502020204030204" pitchFamily="34" charset="0"/>
              </a:rPr>
              <a:t>COLOCACION MENSUAL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E6A29731-132B-4933-8810-514B24EE46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1351" y="528732"/>
            <a:ext cx="10589297" cy="4107064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699700C6-995E-40CD-B76C-FBB155D0D42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92649" y="4810433"/>
            <a:ext cx="2806700" cy="1806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83462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92A03B7-6D25-424A-A501-F32BC358AF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0" y="0"/>
            <a:ext cx="12189970" cy="6858000"/>
          </a:xfrm>
          <a:prstGeom prst="rect">
            <a:avLst/>
          </a:prstGeom>
        </p:spPr>
      </p:pic>
      <p:sp>
        <p:nvSpPr>
          <p:cNvPr id="4" name="Título 12">
            <a:extLst>
              <a:ext uri="{FF2B5EF4-FFF2-40B4-BE49-F238E27FC236}">
                <a16:creationId xmlns:a16="http://schemas.microsoft.com/office/drawing/2014/main" id="{81414E67-5256-4E62-9F75-F7B94C432F7F}"/>
              </a:ext>
            </a:extLst>
          </p:cNvPr>
          <p:cNvSpPr txBox="1">
            <a:spLocks/>
          </p:cNvSpPr>
          <p:nvPr/>
        </p:nvSpPr>
        <p:spPr>
          <a:xfrm>
            <a:off x="3070139" y="130126"/>
            <a:ext cx="5635982" cy="344513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sz="2000" b="1" dirty="0">
                <a:latin typeface="Calibri" panose="020F0502020204030204" pitchFamily="34" charset="0"/>
              </a:rPr>
              <a:t>COLOCACION MES DE JUNIO POR OFICINA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FE96CC7E-77BC-4090-A88E-AECBF9FDDB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51262" y="474639"/>
            <a:ext cx="7689476" cy="4142603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29BF683B-197A-4CCE-A294-88DE72849FD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51824" y="4737061"/>
            <a:ext cx="6288352" cy="1833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28766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92A03B7-6D25-424A-A501-F32BC358AF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0" y="41388"/>
            <a:ext cx="12189970" cy="6858000"/>
          </a:xfrm>
          <a:prstGeom prst="rect">
            <a:avLst/>
          </a:prstGeom>
        </p:spPr>
      </p:pic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5F6A4D03-AE93-47E8-B708-B3B8B9C5B3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1104272"/>
              </p:ext>
            </p:extLst>
          </p:nvPr>
        </p:nvGraphicFramePr>
        <p:xfrm>
          <a:off x="182464" y="958394"/>
          <a:ext cx="2470796" cy="5023988"/>
        </p:xfrm>
        <a:graphic>
          <a:graphicData uri="http://schemas.openxmlformats.org/drawingml/2006/table">
            <a:tbl>
              <a:tblPr/>
              <a:tblGrid>
                <a:gridCol w="2470796">
                  <a:extLst>
                    <a:ext uri="{9D8B030D-6E8A-4147-A177-3AD203B41FA5}">
                      <a16:colId xmlns:a16="http://schemas.microsoft.com/office/drawing/2014/main" val="1801779462"/>
                    </a:ext>
                  </a:extLst>
                </a:gridCol>
              </a:tblGrid>
              <a:tr h="607316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CALIFICACION DE RIESGOS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EA9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776485"/>
                  </a:ext>
                </a:extLst>
              </a:tr>
              <a:tr h="952616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Permite ver la cantidad de créditos por Calificación junto a su saldos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2571045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A1 (1 - 14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3633367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A2 (15-30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0765028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   (31-60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2547880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C1 (61-90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2059914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C2 (91-120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9015610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D1 (121-150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2135731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D2 (151-180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9016665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 (&gt;181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8285103"/>
                  </a:ext>
                </a:extLst>
              </a:tr>
            </a:tbl>
          </a:graphicData>
        </a:graphic>
      </p:graphicFrame>
      <p:sp>
        <p:nvSpPr>
          <p:cNvPr id="6" name="Título 12">
            <a:extLst>
              <a:ext uri="{FF2B5EF4-FFF2-40B4-BE49-F238E27FC236}">
                <a16:creationId xmlns:a16="http://schemas.microsoft.com/office/drawing/2014/main" id="{CD427331-9043-4D29-A887-1FADDF7259ED}"/>
              </a:ext>
            </a:extLst>
          </p:cNvPr>
          <p:cNvSpPr txBox="1">
            <a:spLocks/>
          </p:cNvSpPr>
          <p:nvPr/>
        </p:nvSpPr>
        <p:spPr>
          <a:xfrm>
            <a:off x="2653260" y="538384"/>
            <a:ext cx="8568266" cy="378178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sz="2000" b="1">
                <a:latin typeface="Calibri" panose="020F0502020204030204" pitchFamily="34" charset="0"/>
              </a:rPr>
              <a:t>DISTRIBUCIÓN DE CARTERA POR CATEGORIA DE RIESGO</a:t>
            </a:r>
            <a:endParaRPr lang="es-SV" sz="2000" b="1" dirty="0">
              <a:latin typeface="Calibri" panose="020F0502020204030204" pitchFamily="34" charset="0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A975459F-EE77-4B06-9CB3-D8599A60C3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33694" y="958394"/>
            <a:ext cx="9165099" cy="5023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74757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DDC0FC38-6C75-4F6D-8834-F392311AB3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" y="0"/>
            <a:ext cx="1218997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02396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1761</TotalTime>
  <Words>108</Words>
  <Application>Microsoft Office PowerPoint</Application>
  <PresentationFormat>Panorámica</PresentationFormat>
  <Paragraphs>23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3" baseType="lpstr">
      <vt:lpstr>Arial</vt:lpstr>
      <vt:lpstr>Bembo Std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Karen Carias</dc:creator>
  <cp:lastModifiedBy>Jeannette Urquilla</cp:lastModifiedBy>
  <cp:revision>91</cp:revision>
  <cp:lastPrinted>2021-07-21T17:07:27Z</cp:lastPrinted>
  <dcterms:created xsi:type="dcterms:W3CDTF">2020-08-17T23:35:56Z</dcterms:created>
  <dcterms:modified xsi:type="dcterms:W3CDTF">2021-08-09T14:30:14Z</dcterms:modified>
</cp:coreProperties>
</file>