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7" r:id="rId8"/>
    <p:sldId id="259" r:id="rId9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99CC00"/>
    <a:srgbClr val="CCFF66"/>
    <a:srgbClr val="FFFFCC"/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1\MARZO\Copia%20de%20Auxiliar%20gestion%20marzo%20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1\MARZO\Copia%20de%20Auxiliar%20gestion%20marzo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1\MARZO\Copia%20de%20Auxiliar%20gestion%20marzo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1\MARZO\Copia%20de%20Auxiliar%20gestion%20marzo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ysClr val="windowText" lastClr="000000"/>
                </a:solidFill>
              </a:rPr>
              <a:t>SALDO DE CARTERA JULIO 2019 -</a:t>
            </a:r>
            <a:r>
              <a:rPr lang="en-US" baseline="0">
                <a:solidFill>
                  <a:sysClr val="windowText" lastClr="000000"/>
                </a:solidFill>
              </a:rPr>
              <a:t> MARZO</a:t>
            </a:r>
            <a:r>
              <a:rPr lang="en-US">
                <a:solidFill>
                  <a:sysClr val="windowText" lastClr="000000"/>
                </a:solidFill>
              </a:rPr>
              <a:t>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Monto</c:v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'saldo cartera'!$I$3:$I$12</c:f>
              <c:strCache>
                <c:ptCount val="10"/>
                <c:pt idx="0">
                  <c:v>JULIO</c:v>
                </c:pt>
                <c:pt idx="1">
                  <c:v>JULIO</c:v>
                </c:pt>
                <c:pt idx="2">
                  <c:v>AGOSTO</c:v>
                </c:pt>
                <c:pt idx="3">
                  <c:v>SEPT.</c:v>
                </c:pt>
                <c:pt idx="4">
                  <c:v>OCTUBRE</c:v>
                </c:pt>
                <c:pt idx="5">
                  <c:v>NOV.</c:v>
                </c:pt>
                <c:pt idx="6">
                  <c:v>DIC.</c:v>
                </c:pt>
                <c:pt idx="7">
                  <c:v>ENERO</c:v>
                </c:pt>
                <c:pt idx="8">
                  <c:v>FEBRERO</c:v>
                </c:pt>
                <c:pt idx="9">
                  <c:v>MARZO</c:v>
                </c:pt>
              </c:strCache>
            </c:strRef>
          </c:cat>
          <c:val>
            <c:numRef>
              <c:f>'saldo cartera'!$J$3:$J$12</c:f>
              <c:numCache>
                <c:formatCode>_("$"* #,##0.00_);_("$"* \(#,##0.00\);_("$"* "-"??_);_(@_)</c:formatCode>
                <c:ptCount val="10"/>
                <c:pt idx="0">
                  <c:v>1985212.45</c:v>
                </c:pt>
                <c:pt idx="1">
                  <c:v>1755775.77</c:v>
                </c:pt>
                <c:pt idx="2">
                  <c:v>1747375.2</c:v>
                </c:pt>
                <c:pt idx="3">
                  <c:v>1760497.02</c:v>
                </c:pt>
                <c:pt idx="4">
                  <c:v>1780043.85</c:v>
                </c:pt>
                <c:pt idx="5">
                  <c:v>1779063.15</c:v>
                </c:pt>
                <c:pt idx="6">
                  <c:v>1764309.24</c:v>
                </c:pt>
                <c:pt idx="7">
                  <c:v>1742875.14</c:v>
                </c:pt>
                <c:pt idx="8">
                  <c:v>1736128.35</c:v>
                </c:pt>
                <c:pt idx="9">
                  <c:v>1716378.81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44-44AF-8A53-DA22385D2B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7015999"/>
        <c:axId val="1889198879"/>
      </c:barChart>
      <c:lineChart>
        <c:grouping val="standard"/>
        <c:varyColors val="0"/>
        <c:ser>
          <c:idx val="1"/>
          <c:order val="1"/>
          <c:tx>
            <c:v>N° Créditos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'saldo cartera'!$I$3</c:f>
              <c:strCache>
                <c:ptCount val="1"/>
                <c:pt idx="0">
                  <c:v>JULIO</c:v>
                </c:pt>
              </c:strCache>
            </c:strRef>
          </c:cat>
          <c:val>
            <c:numRef>
              <c:f>'saldo cartera'!$L$3:$L$12</c:f>
              <c:numCache>
                <c:formatCode>General</c:formatCode>
                <c:ptCount val="10"/>
                <c:pt idx="0">
                  <c:v>2776</c:v>
                </c:pt>
                <c:pt idx="1">
                  <c:v>2490</c:v>
                </c:pt>
                <c:pt idx="2">
                  <c:v>2474</c:v>
                </c:pt>
                <c:pt idx="3">
                  <c:v>2474</c:v>
                </c:pt>
                <c:pt idx="4">
                  <c:v>2475</c:v>
                </c:pt>
                <c:pt idx="5">
                  <c:v>2482</c:v>
                </c:pt>
                <c:pt idx="6">
                  <c:v>2472</c:v>
                </c:pt>
                <c:pt idx="7">
                  <c:v>2461</c:v>
                </c:pt>
                <c:pt idx="8">
                  <c:v>2454</c:v>
                </c:pt>
                <c:pt idx="9">
                  <c:v>2451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744-44AF-8A53-DA22385D2B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22264671"/>
        <c:axId val="1889201375"/>
      </c:lineChart>
      <c:catAx>
        <c:axId val="187701599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89198879"/>
        <c:crosses val="autoZero"/>
        <c:auto val="1"/>
        <c:lblAlgn val="ctr"/>
        <c:lblOffset val="100"/>
        <c:noMultiLvlLbl val="1"/>
      </c:catAx>
      <c:valAx>
        <c:axId val="1889198879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_(&quot;$&quot;* #,##0.00_);_(&quot;$&quot;* \(#,##0.00\);_(&quot;$&quot;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877015999"/>
        <c:crosses val="autoZero"/>
        <c:crossBetween val="between"/>
      </c:valAx>
      <c:valAx>
        <c:axId val="1889201375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22264671"/>
        <c:crosses val="max"/>
        <c:crossBetween val="between"/>
      </c:valAx>
      <c:catAx>
        <c:axId val="1522264671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889201375"/>
        <c:crosses val="max"/>
        <c:auto val="1"/>
        <c:lblAlgn val="ctr"/>
        <c:lblOffset val="100"/>
        <c:noMultiLvlLbl val="1"/>
      </c:cat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FFFCC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b="1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ysClr val="windowText" lastClr="000000"/>
                </a:solidFill>
                <a:latin typeface="+mj-lt"/>
                <a:ea typeface="+mj-ea"/>
                <a:cs typeface="+mj-cs"/>
              </a:defRPr>
            </a:pPr>
            <a:r>
              <a:rPr lang="en-US" b="1">
                <a:solidFill>
                  <a:sysClr val="windowText" lastClr="000000"/>
                </a:solidFill>
              </a:rPr>
              <a:t>COLOCACION ENERO 2020 - MARZO 2021</a:t>
            </a:r>
          </a:p>
        </c:rich>
      </c:tx>
      <c:overlay val="0"/>
      <c:spPr>
        <a:solidFill>
          <a:srgbClr val="FFFF99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ysClr val="windowText" lastClr="000000"/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COLOCACION!$C$2</c:f>
              <c:strCache>
                <c:ptCount val="1"/>
                <c:pt idx="0">
                  <c:v>Monto 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6533996683249443E-3"/>
                  <c:y val="-1.381692197600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E0F-4789-ADAF-48BA05956B12}"/>
                </c:ext>
              </c:extLst>
            </c:dLbl>
            <c:dLbl>
              <c:idx val="6"/>
              <c:layout>
                <c:manualLayout>
                  <c:x val="-3.3136094674556214E-2"/>
                  <c:y val="-1.3400331473553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E0F-4789-ADAF-48BA05956B12}"/>
                </c:ext>
              </c:extLst>
            </c:dLbl>
            <c:dLbl>
              <c:idx val="11"/>
              <c:layout>
                <c:manualLayout>
                  <c:x val="-1.9366852886405959E-2"/>
                  <c:y val="8.73362245214903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E0F-4789-ADAF-48BA05956B12}"/>
                </c:ext>
              </c:extLst>
            </c:dLbl>
            <c:dLbl>
              <c:idx val="12"/>
              <c:layout>
                <c:manualLayout>
                  <c:x val="-6.3116467983400423E-3"/>
                  <c:y val="-2.4741366722514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E0F-4789-ADAF-48BA05956B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COLOCACION!$B$3:$B$17</c:f>
              <c:strCache>
                <c:ptCount val="13"/>
                <c:pt idx="0">
                  <c:v>MARZO</c:v>
                </c:pt>
                <c:pt idx="1">
                  <c:v>ABRIL</c:v>
                </c:pt>
                <c:pt idx="2">
                  <c:v>MAYO</c:v>
                </c:pt>
                <c:pt idx="3">
                  <c:v>JUNIO</c:v>
                </c:pt>
                <c:pt idx="4">
                  <c:v>JULIO</c:v>
                </c:pt>
                <c:pt idx="5">
                  <c:v>AGOSTO</c:v>
                </c:pt>
                <c:pt idx="6">
                  <c:v>SEPT.</c:v>
                </c:pt>
                <c:pt idx="7">
                  <c:v>OCTUBRE</c:v>
                </c:pt>
                <c:pt idx="8">
                  <c:v>NOV.</c:v>
                </c:pt>
                <c:pt idx="9">
                  <c:v>DIC.</c:v>
                </c:pt>
                <c:pt idx="10">
                  <c:v>ENERO</c:v>
                </c:pt>
                <c:pt idx="11">
                  <c:v>FEBRERO</c:v>
                </c:pt>
                <c:pt idx="12">
                  <c:v>MARZO</c:v>
                </c:pt>
              </c:strCache>
            </c:strRef>
          </c:cat>
          <c:val>
            <c:numRef>
              <c:f>COLOCACION!$C$3:$C$17</c:f>
              <c:numCache>
                <c:formatCode>_("$"* #,##0.00_);_("$"* \(#,##0.00\);_("$"* "-"??_);_(@_)</c:formatCode>
                <c:ptCount val="13"/>
                <c:pt idx="0">
                  <c:v>26200</c:v>
                </c:pt>
                <c:pt idx="1">
                  <c:v>400</c:v>
                </c:pt>
                <c:pt idx="2">
                  <c:v>5900</c:v>
                </c:pt>
                <c:pt idx="3">
                  <c:v>0</c:v>
                </c:pt>
                <c:pt idx="4">
                  <c:v>45600</c:v>
                </c:pt>
                <c:pt idx="5">
                  <c:v>30840.18</c:v>
                </c:pt>
                <c:pt idx="6">
                  <c:v>99927.09</c:v>
                </c:pt>
                <c:pt idx="7">
                  <c:v>89008.05</c:v>
                </c:pt>
                <c:pt idx="8">
                  <c:v>40920</c:v>
                </c:pt>
                <c:pt idx="9">
                  <c:v>32473.59</c:v>
                </c:pt>
                <c:pt idx="10">
                  <c:v>25757.53</c:v>
                </c:pt>
                <c:pt idx="11">
                  <c:v>39800</c:v>
                </c:pt>
                <c:pt idx="12">
                  <c:v>38769.61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E0F-4789-ADAF-48BA05956B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axId val="465251855"/>
        <c:axId val="231711343"/>
      </c:barChart>
      <c:lineChart>
        <c:grouping val="standard"/>
        <c:varyColors val="0"/>
        <c:ser>
          <c:idx val="1"/>
          <c:order val="1"/>
          <c:tx>
            <c:strRef>
              <c:f>COLOCACION!$D$2</c:f>
              <c:strCache>
                <c:ptCount val="1"/>
                <c:pt idx="0">
                  <c:v>N° Créditos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6.6334991708125067E-3"/>
                  <c:y val="-9.3264223338032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E0F-4789-ADAF-48BA05956B12}"/>
                </c:ext>
              </c:extLst>
            </c:dLbl>
            <c:dLbl>
              <c:idx val="1"/>
              <c:layout>
                <c:manualLayout>
                  <c:x val="-4.3971637873624007E-2"/>
                  <c:y val="-1.4219734209203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E0F-4789-ADAF-48BA05956B12}"/>
                </c:ext>
              </c:extLst>
            </c:dLbl>
            <c:dLbl>
              <c:idx val="2"/>
              <c:layout>
                <c:manualLayout>
                  <c:x val="7.9601990049750267E-3"/>
                  <c:y val="4.4904996422015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E0F-4789-ADAF-48BA05956B12}"/>
                </c:ext>
              </c:extLst>
            </c:dLbl>
            <c:dLbl>
              <c:idx val="4"/>
              <c:layout>
                <c:manualLayout>
                  <c:x val="-1.9181512925409518E-2"/>
                  <c:y val="-1.39469983314118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E0F-4789-ADAF-48BA05956B12}"/>
                </c:ext>
              </c:extLst>
            </c:dLbl>
            <c:dLbl>
              <c:idx val="5"/>
              <c:layout>
                <c:manualLayout>
                  <c:x val="-1.7877094972067038E-2"/>
                  <c:y val="3.90515953279532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E0F-4789-ADAF-48BA05956B12}"/>
                </c:ext>
              </c:extLst>
            </c:dLbl>
            <c:dLbl>
              <c:idx val="6"/>
              <c:layout>
                <c:manualLayout>
                  <c:x val="-1.8934911242603551E-2"/>
                  <c:y val="-7.3701823104545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E0F-4789-ADAF-48BA05956B12}"/>
                </c:ext>
              </c:extLst>
            </c:dLbl>
            <c:dLbl>
              <c:idx val="7"/>
              <c:layout>
                <c:manualLayout>
                  <c:x val="-2.52465483234714E-2"/>
                  <c:y val="-0.164383522241752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E0F-4789-ADAF-48BA05956B12}"/>
                </c:ext>
              </c:extLst>
            </c:dLbl>
            <c:dLbl>
              <c:idx val="8"/>
              <c:layout>
                <c:manualLayout>
                  <c:x val="-1.5779092702169625E-3"/>
                  <c:y val="-1.5220696503865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E0F-4789-ADAF-48BA05956B12}"/>
                </c:ext>
              </c:extLst>
            </c:dLbl>
            <c:dLbl>
              <c:idx val="9"/>
              <c:layout>
                <c:manualLayout>
                  <c:x val="-1.0428305400372439E-2"/>
                  <c:y val="-3.34727959953884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E0F-4789-ADAF-48BA05956B12}"/>
                </c:ext>
              </c:extLst>
            </c:dLbl>
            <c:dLbl>
              <c:idx val="10"/>
              <c:layout>
                <c:manualLayout>
                  <c:x val="-1.6387337057728119E-2"/>
                  <c:y val="-3.0683396329106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E0F-4789-ADAF-48BA05956B12}"/>
                </c:ext>
              </c:extLst>
            </c:dLbl>
            <c:dLbl>
              <c:idx val="11"/>
              <c:layout>
                <c:manualLayout>
                  <c:x val="-3.128491620111732E-2"/>
                  <c:y val="-2.6200867356447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E0F-4789-ADAF-48BA05956B12}"/>
                </c:ext>
              </c:extLst>
            </c:dLbl>
            <c:dLbl>
              <c:idx val="12"/>
              <c:layout>
                <c:manualLayout>
                  <c:x val="-6.977814923972492E-3"/>
                  <c:y val="-7.26100500532522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E0F-4789-ADAF-48BA05956B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COLOCACION!$B$3:$B$17</c:f>
              <c:strCache>
                <c:ptCount val="13"/>
                <c:pt idx="0">
                  <c:v>MARZO</c:v>
                </c:pt>
                <c:pt idx="1">
                  <c:v>ABRIL</c:v>
                </c:pt>
                <c:pt idx="2">
                  <c:v>MAYO</c:v>
                </c:pt>
                <c:pt idx="3">
                  <c:v>JUNIO</c:v>
                </c:pt>
                <c:pt idx="4">
                  <c:v>JULIO</c:v>
                </c:pt>
                <c:pt idx="5">
                  <c:v>AGOSTO</c:v>
                </c:pt>
                <c:pt idx="6">
                  <c:v>SEPT.</c:v>
                </c:pt>
                <c:pt idx="7">
                  <c:v>OCTUBRE</c:v>
                </c:pt>
                <c:pt idx="8">
                  <c:v>NOV.</c:v>
                </c:pt>
                <c:pt idx="9">
                  <c:v>DIC.</c:v>
                </c:pt>
                <c:pt idx="10">
                  <c:v>ENERO</c:v>
                </c:pt>
                <c:pt idx="11">
                  <c:v>FEBRERO</c:v>
                </c:pt>
                <c:pt idx="12">
                  <c:v>MARZO</c:v>
                </c:pt>
              </c:strCache>
            </c:strRef>
          </c:cat>
          <c:val>
            <c:numRef>
              <c:f>COLOCACION!$D$3:$D$17</c:f>
              <c:numCache>
                <c:formatCode>General</c:formatCode>
                <c:ptCount val="13"/>
                <c:pt idx="0">
                  <c:v>11</c:v>
                </c:pt>
                <c:pt idx="1">
                  <c:v>1</c:v>
                </c:pt>
                <c:pt idx="2">
                  <c:v>7</c:v>
                </c:pt>
                <c:pt idx="3">
                  <c:v>0</c:v>
                </c:pt>
                <c:pt idx="4">
                  <c:v>40</c:v>
                </c:pt>
                <c:pt idx="5">
                  <c:v>28</c:v>
                </c:pt>
                <c:pt idx="6">
                  <c:v>52</c:v>
                </c:pt>
                <c:pt idx="7">
                  <c:v>38</c:v>
                </c:pt>
                <c:pt idx="8">
                  <c:v>42</c:v>
                </c:pt>
                <c:pt idx="9">
                  <c:v>27</c:v>
                </c:pt>
                <c:pt idx="10">
                  <c:v>25</c:v>
                </c:pt>
                <c:pt idx="11">
                  <c:v>25</c:v>
                </c:pt>
                <c:pt idx="12">
                  <c:v>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CE0F-4789-ADAF-48BA05956B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6245776"/>
        <c:axId val="715561016"/>
      </c:lineChart>
      <c:catAx>
        <c:axId val="4652518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none" spc="0" normalizeH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31711343"/>
        <c:crosses val="autoZero"/>
        <c:auto val="1"/>
        <c:lblAlgn val="ctr"/>
        <c:lblOffset val="100"/>
        <c:noMultiLvlLbl val="0"/>
      </c:catAx>
      <c:valAx>
        <c:axId val="2317113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65251855"/>
        <c:crosses val="autoZero"/>
        <c:crossBetween val="between"/>
      </c:valAx>
      <c:valAx>
        <c:axId val="7155610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656245776"/>
        <c:crosses val="max"/>
        <c:crossBetween val="between"/>
      </c:valAx>
      <c:catAx>
        <c:axId val="6562457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15561016"/>
        <c:crosses val="autoZero"/>
        <c:auto val="1"/>
        <c:lblAlgn val="ctr"/>
        <c:lblOffset val="100"/>
        <c:noMultiLvlLbl val="0"/>
      </c:catAx>
      <c:spPr>
        <a:solidFill>
          <a:srgbClr val="FFFF99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6">
        <a:lumMod val="7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SV" sz="1800" b="1">
                <a:solidFill>
                  <a:sysClr val="windowText" lastClr="000000"/>
                </a:solidFill>
              </a:rPr>
              <a:t>COLOCACION</a:t>
            </a:r>
            <a:r>
              <a:rPr lang="es-SV" sz="1800" b="1" baseline="0">
                <a:solidFill>
                  <a:sysClr val="windowText" lastClr="000000"/>
                </a:solidFill>
              </a:rPr>
              <a:t> POR OFICINA</a:t>
            </a:r>
            <a:endParaRPr lang="es-SV" sz="1800" b="1">
              <a:solidFill>
                <a:sysClr val="windowText" lastClr="000000"/>
              </a:solidFill>
            </a:endParaRPr>
          </a:p>
        </c:rich>
      </c:tx>
      <c:layout>
        <c:manualLayout>
          <c:xMode val="edge"/>
          <c:yMode val="edge"/>
          <c:x val="0.3243635404041612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COLOCACION!$B$32</c:f>
              <c:strCache>
                <c:ptCount val="1"/>
                <c:pt idx="0">
                  <c:v>No. DE CREDITOS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COLOCACION!$A$33:$A$35</c:f>
              <c:strCache>
                <c:ptCount val="3"/>
                <c:pt idx="0">
                  <c:v>OCCIDENTE</c:v>
                </c:pt>
                <c:pt idx="1">
                  <c:v>CENTRO</c:v>
                </c:pt>
                <c:pt idx="2">
                  <c:v>ORIENTE</c:v>
                </c:pt>
              </c:strCache>
            </c:strRef>
          </c:cat>
          <c:val>
            <c:numRef>
              <c:f>COLOCACION!$B$33:$B$35</c:f>
              <c:numCache>
                <c:formatCode>General</c:formatCode>
                <c:ptCount val="3"/>
                <c:pt idx="0">
                  <c:v>1</c:v>
                </c:pt>
                <c:pt idx="1">
                  <c:v>24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52-4F81-BFD0-5780543FA821}"/>
            </c:ext>
          </c:extLst>
        </c:ser>
        <c:ser>
          <c:idx val="1"/>
          <c:order val="1"/>
          <c:tx>
            <c:strRef>
              <c:f>COLOCACION!$C$32</c:f>
              <c:strCache>
                <c:ptCount val="1"/>
                <c:pt idx="0">
                  <c:v>MONTO COLOCADO</c:v>
                </c:pt>
              </c:strCache>
            </c:strRef>
          </c:tx>
          <c:spPr>
            <a:solidFill>
              <a:srgbClr val="0033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COLOCACION!$A$33:$A$35</c:f>
              <c:strCache>
                <c:ptCount val="3"/>
                <c:pt idx="0">
                  <c:v>OCCIDENTE</c:v>
                </c:pt>
                <c:pt idx="1">
                  <c:v>CENTRO</c:v>
                </c:pt>
                <c:pt idx="2">
                  <c:v>ORIENTE</c:v>
                </c:pt>
              </c:strCache>
            </c:strRef>
          </c:cat>
          <c:val>
            <c:numRef>
              <c:f>COLOCACION!$C$33:$C$35</c:f>
              <c:numCache>
                <c:formatCode>_("$"* #,##0.00_);_("$"* \(#,##0.00\);_("$"* "-"??_);_(@_)</c:formatCode>
                <c:ptCount val="3"/>
                <c:pt idx="0">
                  <c:v>250</c:v>
                </c:pt>
                <c:pt idx="1">
                  <c:v>29763.77</c:v>
                </c:pt>
                <c:pt idx="2">
                  <c:v>8755.84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52-4F81-BFD0-5780543FA82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757324464"/>
        <c:axId val="757324792"/>
      </c:barChart>
      <c:catAx>
        <c:axId val="75732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57324792"/>
        <c:crosses val="autoZero"/>
        <c:auto val="1"/>
        <c:lblAlgn val="ctr"/>
        <c:lblOffset val="100"/>
        <c:noMultiLvlLbl val="0"/>
      </c:catAx>
      <c:valAx>
        <c:axId val="757324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57324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solidFill>
      <a:schemeClr val="accent6">
        <a:lumMod val="40000"/>
        <a:lumOff val="6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600">
                <a:solidFill>
                  <a:sysClr val="windowText" lastClr="000000"/>
                </a:solidFill>
              </a:rPr>
              <a:t>CALIFICACION DE RIESGO MARZO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v>Saldo Capital</c:v>
          </c:tx>
          <c:spPr>
            <a:solidFill>
              <a:srgbClr val="00B050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dLbl>
              <c:idx val="1"/>
              <c:layout>
                <c:manualLayout>
                  <c:x val="3.0016824270451183E-2"/>
                  <c:y val="-1.99750140402755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381-459E-B3DA-F477C55AD11D}"/>
                </c:ext>
              </c:extLst>
            </c:dLbl>
            <c:dLbl>
              <c:idx val="2"/>
              <c:layout>
                <c:manualLayout>
                  <c:x val="2.4531637401997087E-2"/>
                  <c:y val="-3.99500280805510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81-459E-B3DA-F477C55AD11D}"/>
                </c:ext>
              </c:extLst>
            </c:dLbl>
            <c:dLbl>
              <c:idx val="3"/>
              <c:layout>
                <c:manualLayout>
                  <c:x val="2.5730069983288726E-2"/>
                  <c:y val="5.808662563467242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381-459E-B3DA-F477C55AD11D}"/>
                </c:ext>
              </c:extLst>
            </c:dLbl>
            <c:dLbl>
              <c:idx val="4"/>
              <c:layout>
                <c:manualLayout>
                  <c:x val="2.4236518826493008E-2"/>
                  <c:y val="-1.9975014040276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81-459E-B3DA-F477C55AD11D}"/>
                </c:ext>
              </c:extLst>
            </c:dLbl>
            <c:dLbl>
              <c:idx val="5"/>
              <c:layout>
                <c:manualLayout>
                  <c:x val="3.2309330481441377E-2"/>
                  <c:y val="-6.48832651377093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381-459E-B3DA-F477C55AD11D}"/>
                </c:ext>
              </c:extLst>
            </c:dLbl>
            <c:dLbl>
              <c:idx val="6"/>
              <c:layout>
                <c:manualLayout>
                  <c:x val="3.7094018875784091E-2"/>
                  <c:y val="-8.73362445414847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381-459E-B3DA-F477C55AD11D}"/>
                </c:ext>
              </c:extLst>
            </c:dLbl>
            <c:dLbl>
              <c:idx val="7"/>
              <c:layout>
                <c:manualLayout>
                  <c:x val="-4.7846883943427149E-2"/>
                  <c:y val="-6.1135371179039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381-459E-B3DA-F477C55AD1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Califi!$B$4:$B$11</c:f>
              <c:strCache>
                <c:ptCount val="8"/>
                <c:pt idx="0">
                  <c:v>A1</c:v>
                </c:pt>
                <c:pt idx="1">
                  <c:v>A2</c:v>
                </c:pt>
                <c:pt idx="2">
                  <c:v>B</c:v>
                </c:pt>
                <c:pt idx="3">
                  <c:v>C1</c:v>
                </c:pt>
                <c:pt idx="4">
                  <c:v>C2</c:v>
                </c:pt>
                <c:pt idx="5">
                  <c:v>D1</c:v>
                </c:pt>
                <c:pt idx="6">
                  <c:v>D2</c:v>
                </c:pt>
                <c:pt idx="7">
                  <c:v>E</c:v>
                </c:pt>
              </c:strCache>
            </c:strRef>
          </c:cat>
          <c:val>
            <c:numRef>
              <c:f>Califi!$E$4:$E$11</c:f>
              <c:numCache>
                <c:formatCode>_("$"* #,##0.00_);_("$"* \(#,##0.00\);_("$"* "-"??_);_(@_)</c:formatCode>
                <c:ptCount val="8"/>
                <c:pt idx="0">
                  <c:v>476349.38999999996</c:v>
                </c:pt>
                <c:pt idx="1">
                  <c:v>7111.34</c:v>
                </c:pt>
                <c:pt idx="2">
                  <c:v>22566.45</c:v>
                </c:pt>
                <c:pt idx="3">
                  <c:v>1933.75</c:v>
                </c:pt>
                <c:pt idx="4">
                  <c:v>1134.9100000000001</c:v>
                </c:pt>
                <c:pt idx="5">
                  <c:v>1670.46</c:v>
                </c:pt>
                <c:pt idx="6">
                  <c:v>6404.42</c:v>
                </c:pt>
                <c:pt idx="7">
                  <c:v>1199208.0899999999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381-459E-B3DA-F477C55AD11D}"/>
            </c:ext>
          </c:extLst>
        </c:ser>
        <c:ser>
          <c:idx val="1"/>
          <c:order val="1"/>
          <c:tx>
            <c:v>N° créditos</c:v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Califi!$B$4:$B$11</c:f>
              <c:strCache>
                <c:ptCount val="8"/>
                <c:pt idx="0">
                  <c:v>A1</c:v>
                </c:pt>
                <c:pt idx="1">
                  <c:v>A2</c:v>
                </c:pt>
                <c:pt idx="2">
                  <c:v>B</c:v>
                </c:pt>
                <c:pt idx="3">
                  <c:v>C1</c:v>
                </c:pt>
                <c:pt idx="4">
                  <c:v>C2</c:v>
                </c:pt>
                <c:pt idx="5">
                  <c:v>D1</c:v>
                </c:pt>
                <c:pt idx="6">
                  <c:v>D2</c:v>
                </c:pt>
                <c:pt idx="7">
                  <c:v>E</c:v>
                </c:pt>
              </c:strCache>
            </c:strRef>
          </c:cat>
          <c:val>
            <c:numRef>
              <c:f>Califi!$F$4:$F$11</c:f>
              <c:numCache>
                <c:formatCode>General</c:formatCode>
                <c:ptCount val="8"/>
                <c:pt idx="0" formatCode="#,##0_);\(#,##0\)">
                  <c:v>313</c:v>
                </c:pt>
                <c:pt idx="1">
                  <c:v>3</c:v>
                </c:pt>
                <c:pt idx="2">
                  <c:v>8</c:v>
                </c:pt>
                <c:pt idx="3">
                  <c:v>6</c:v>
                </c:pt>
                <c:pt idx="4">
                  <c:v>5</c:v>
                </c:pt>
                <c:pt idx="5">
                  <c:v>9</c:v>
                </c:pt>
                <c:pt idx="6">
                  <c:v>9</c:v>
                </c:pt>
                <c:pt idx="7">
                  <c:v>2098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381-459E-B3DA-F477C55AD11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1353057055"/>
        <c:axId val="1222394175"/>
        <c:axId val="0"/>
      </c:bar3DChart>
      <c:catAx>
        <c:axId val="13530570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222394175"/>
        <c:crosses val="autoZero"/>
        <c:auto val="1"/>
        <c:lblAlgn val="ctr"/>
        <c:lblOffset val="100"/>
        <c:noMultiLvlLbl val="0"/>
      </c:catAx>
      <c:valAx>
        <c:axId val="122239417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353057055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FFF99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sz="1000" b="1"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12/05/2021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12/05/2021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12/05/2021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12/05/2021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12/05/2021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12/05/2021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12/05/2021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12/05/2021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12/05/2021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12/05/2021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12/05/2021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12/05/2021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659" y="2512195"/>
            <a:ext cx="1554681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859BD96-D9F2-4D4B-8871-63A00C30A913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8920178-4FEB-4BF0-9CBA-71C1E4238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373" y="2512195"/>
            <a:ext cx="1559253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6F605FCD-90CD-4E2E-86C9-DC872307AC99}"/>
              </a:ext>
            </a:extLst>
          </p:cNvPr>
          <p:cNvSpPr txBox="1">
            <a:spLocks/>
          </p:cNvSpPr>
          <p:nvPr/>
        </p:nvSpPr>
        <p:spPr>
          <a:xfrm>
            <a:off x="567956" y="2812035"/>
            <a:ext cx="11056088" cy="14285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>
                <a:latin typeface="Bembo Std" panose="02020605060306020A03" pitchFamily="18" charset="0"/>
              </a:rPr>
              <a:t>GESTION CREDITICIA MARZO 2021</a:t>
            </a:r>
          </a:p>
        </p:txBody>
      </p:sp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3176119" y="496309"/>
            <a:ext cx="6983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000" b="1" dirty="0"/>
              <a:t>SALDOS DE CARTERA DE JULIO 2019 - MARZO 2021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F9DC687-B2B6-476D-BC59-410EAA556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916039"/>
              </p:ext>
            </p:extLst>
          </p:nvPr>
        </p:nvGraphicFramePr>
        <p:xfrm>
          <a:off x="1806207" y="896420"/>
          <a:ext cx="8579586" cy="602642"/>
        </p:xfrm>
        <a:graphic>
          <a:graphicData uri="http://schemas.openxmlformats.org/drawingml/2006/table">
            <a:tbl>
              <a:tblPr/>
              <a:tblGrid>
                <a:gridCol w="2596453">
                  <a:extLst>
                    <a:ext uri="{9D8B030D-6E8A-4147-A177-3AD203B41FA5}">
                      <a16:colId xmlns:a16="http://schemas.microsoft.com/office/drawing/2014/main" val="2592965204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3353334660"/>
                    </a:ext>
                  </a:extLst>
                </a:gridCol>
                <a:gridCol w="2596453">
                  <a:extLst>
                    <a:ext uri="{9D8B030D-6E8A-4147-A177-3AD203B41FA5}">
                      <a16:colId xmlns:a16="http://schemas.microsoft.com/office/drawing/2014/main" val="3487000872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1615500239"/>
                    </a:ext>
                  </a:extLst>
                </a:gridCol>
              </a:tblGrid>
              <a:tr h="2550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Suma de saldo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Mora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228095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$1,716,378.81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1,193,269.06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69.52%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739267"/>
                  </a:ext>
                </a:extLst>
              </a:tr>
            </a:tbl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C88DA79B-C8B9-42D2-90E6-ED2028E8A2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9926910"/>
              </p:ext>
            </p:extLst>
          </p:nvPr>
        </p:nvGraphicFramePr>
        <p:xfrm>
          <a:off x="1487230" y="1681463"/>
          <a:ext cx="9485570" cy="4633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3980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FA01D22C-A477-4C88-B10B-613A02B76975}"/>
              </a:ext>
            </a:extLst>
          </p:cNvPr>
          <p:cNvSpPr txBox="1">
            <a:spLocks/>
          </p:cNvSpPr>
          <p:nvPr/>
        </p:nvSpPr>
        <p:spPr>
          <a:xfrm>
            <a:off x="3998857" y="294562"/>
            <a:ext cx="3981634" cy="6308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800" b="1" dirty="0">
                <a:latin typeface="Calibri" panose="020F0502020204030204" pitchFamily="34" charset="0"/>
              </a:rPr>
              <a:t>COLOCACION MENSUAL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319D6A6A-AA75-4A6B-820F-FFE9295AB6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5755617"/>
              </p:ext>
            </p:extLst>
          </p:nvPr>
        </p:nvGraphicFramePr>
        <p:xfrm>
          <a:off x="3116996" y="1120663"/>
          <a:ext cx="8876530" cy="4599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664C8A9D-75EE-41E7-8D3F-ADFC8C0857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06" y="1120663"/>
            <a:ext cx="3048000" cy="3587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34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81414E67-5256-4E62-9F75-F7B94C432F7F}"/>
              </a:ext>
            </a:extLst>
          </p:cNvPr>
          <p:cNvSpPr txBox="1">
            <a:spLocks/>
          </p:cNvSpPr>
          <p:nvPr/>
        </p:nvSpPr>
        <p:spPr>
          <a:xfrm>
            <a:off x="3048874" y="474639"/>
            <a:ext cx="5635982" cy="74682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 dirty="0">
                <a:latin typeface="Calibri" panose="020F0502020204030204" pitchFamily="34" charset="0"/>
              </a:rPr>
              <a:t>COLOCACION MES DE MARZO POR OFICINA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DA55879E-8F81-45CD-AE92-5A51833B54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4742166"/>
              </p:ext>
            </p:extLst>
          </p:nvPr>
        </p:nvGraphicFramePr>
        <p:xfrm>
          <a:off x="2269774" y="1296531"/>
          <a:ext cx="7554710" cy="4402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287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41388"/>
            <a:ext cx="12189970" cy="68580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F6A4D03-AE93-47E8-B708-B3B8B9C5B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04272"/>
              </p:ext>
            </p:extLst>
          </p:nvPr>
        </p:nvGraphicFramePr>
        <p:xfrm>
          <a:off x="182464" y="958394"/>
          <a:ext cx="2470796" cy="5023988"/>
        </p:xfrm>
        <a:graphic>
          <a:graphicData uri="http://schemas.openxmlformats.org/drawingml/2006/table">
            <a:tbl>
              <a:tblPr/>
              <a:tblGrid>
                <a:gridCol w="2470796">
                  <a:extLst>
                    <a:ext uri="{9D8B030D-6E8A-4147-A177-3AD203B41FA5}">
                      <a16:colId xmlns:a16="http://schemas.microsoft.com/office/drawing/2014/main" val="1801779462"/>
                    </a:ext>
                  </a:extLst>
                </a:gridCol>
              </a:tblGrid>
              <a:tr h="607316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CALIFICACION DE RIESGOS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76485"/>
                  </a:ext>
                </a:extLst>
              </a:tr>
              <a:tr h="9526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Permite ver la cantidad de créditos por Calificación junto a su saldos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57104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 (1 - 14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633367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 (15-30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765028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  (31-60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4788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 (61-90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059914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 (91-120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1561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D1 (121-150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135731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D2 (151-180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1666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(&gt;181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85103"/>
                  </a:ext>
                </a:extLst>
              </a:tr>
            </a:tbl>
          </a:graphicData>
        </a:graphic>
      </p:graphicFrame>
      <p:sp>
        <p:nvSpPr>
          <p:cNvPr id="6" name="Título 12">
            <a:extLst>
              <a:ext uri="{FF2B5EF4-FFF2-40B4-BE49-F238E27FC236}">
                <a16:creationId xmlns:a16="http://schemas.microsoft.com/office/drawing/2014/main" id="{CD427331-9043-4D29-A887-1FADDF7259ED}"/>
              </a:ext>
            </a:extLst>
          </p:cNvPr>
          <p:cNvSpPr txBox="1">
            <a:spLocks/>
          </p:cNvSpPr>
          <p:nvPr/>
        </p:nvSpPr>
        <p:spPr>
          <a:xfrm>
            <a:off x="2653260" y="538384"/>
            <a:ext cx="8568266" cy="3781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>
                <a:latin typeface="Calibri" panose="020F0502020204030204" pitchFamily="34" charset="0"/>
              </a:rPr>
              <a:t>DISTRIBUCIÓN DE CARTERA POR CATEGORIA DE RIESGO</a:t>
            </a:r>
            <a:endParaRPr lang="es-SV" sz="2000" b="1" dirty="0">
              <a:latin typeface="Calibri" panose="020F0502020204030204" pitchFamily="34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135BDDB7-E671-436D-8394-8DACFFF00C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5462956"/>
              </p:ext>
            </p:extLst>
          </p:nvPr>
        </p:nvGraphicFramePr>
        <p:xfrm>
          <a:off x="2653260" y="958394"/>
          <a:ext cx="9005340" cy="5213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7475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DC0FC38-6C75-4F6D-8834-F392311AB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3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1279</TotalTime>
  <Words>148</Words>
  <Application>Microsoft Office PowerPoint</Application>
  <PresentationFormat>Panorámica</PresentationFormat>
  <Paragraphs>50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Bembo Std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Jeannette Urquilla</cp:lastModifiedBy>
  <cp:revision>64</cp:revision>
  <cp:lastPrinted>2020-12-08T19:07:08Z</cp:lastPrinted>
  <dcterms:created xsi:type="dcterms:W3CDTF">2020-08-17T23:35:56Z</dcterms:created>
  <dcterms:modified xsi:type="dcterms:W3CDTF">2021-05-12T22:55:21Z</dcterms:modified>
</cp:coreProperties>
</file>